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6"/>
  </p:notesMasterIdLst>
  <p:sldIdLst>
    <p:sldId id="282" r:id="rId2"/>
    <p:sldId id="305" r:id="rId3"/>
    <p:sldId id="283" r:id="rId4"/>
    <p:sldId id="284" r:id="rId5"/>
    <p:sldId id="287" r:id="rId6"/>
    <p:sldId id="268" r:id="rId7"/>
    <p:sldId id="266" r:id="rId8"/>
    <p:sldId id="267" r:id="rId9"/>
    <p:sldId id="269" r:id="rId10"/>
    <p:sldId id="270" r:id="rId11"/>
    <p:sldId id="272" r:id="rId12"/>
    <p:sldId id="271" r:id="rId13"/>
    <p:sldId id="274" r:id="rId14"/>
    <p:sldId id="275" r:id="rId15"/>
    <p:sldId id="276" r:id="rId16"/>
    <p:sldId id="277" r:id="rId17"/>
    <p:sldId id="278" r:id="rId18"/>
    <p:sldId id="290" r:id="rId19"/>
    <p:sldId id="279" r:id="rId20"/>
    <p:sldId id="288" r:id="rId21"/>
    <p:sldId id="289" r:id="rId22"/>
    <p:sldId id="291" r:id="rId23"/>
    <p:sldId id="312" r:id="rId24"/>
    <p:sldId id="302" r:id="rId25"/>
    <p:sldId id="303" r:id="rId26"/>
    <p:sldId id="310" r:id="rId27"/>
    <p:sldId id="313" r:id="rId28"/>
    <p:sldId id="304" r:id="rId29"/>
    <p:sldId id="311" r:id="rId30"/>
    <p:sldId id="314" r:id="rId31"/>
    <p:sldId id="307" r:id="rId32"/>
    <p:sldId id="306" r:id="rId33"/>
    <p:sldId id="309" r:id="rId34"/>
    <p:sldId id="308" r:id="rId35"/>
    <p:sldId id="293" r:id="rId36"/>
    <p:sldId id="315" r:id="rId37"/>
    <p:sldId id="296" r:id="rId38"/>
    <p:sldId id="316" r:id="rId39"/>
    <p:sldId id="298" r:id="rId40"/>
    <p:sldId id="317" r:id="rId41"/>
    <p:sldId id="294" r:id="rId42"/>
    <p:sldId id="318" r:id="rId43"/>
    <p:sldId id="319" r:id="rId44"/>
    <p:sldId id="321" r:id="rId45"/>
    <p:sldId id="320" r:id="rId46"/>
    <p:sldId id="263" r:id="rId47"/>
    <p:sldId id="281" r:id="rId48"/>
    <p:sldId id="285" r:id="rId49"/>
    <p:sldId id="257" r:id="rId50"/>
    <p:sldId id="261" r:id="rId51"/>
    <p:sldId id="258" r:id="rId52"/>
    <p:sldId id="259" r:id="rId53"/>
    <p:sldId id="260" r:id="rId54"/>
    <p:sldId id="280" r:id="rId55"/>
  </p:sldIdLst>
  <p:sldSz cx="12192000" cy="6858000"/>
  <p:notesSz cx="6858000" cy="9144000"/>
  <p:defaultTextStyle>
    <a:defPPr>
      <a:defRPr lang="zh-CN" alt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DF0047F1-C001-4DE4-BC7E-82472AA87A10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B214A2F4-0650-4F7A-85D5-DD1C936DAADF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22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4A2F4-0650-4F7A-85D5-DD1C936DAADF}" type="slidenum">
              <a:rPr lang="en-US" altLang="zh-CN" smtClean="0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344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B214A2F4-0650-4F7A-85D5-DD1C936DAADF}" type="slidenum">
              <a:rPr lang="en-US" altLang="zh-CN" smtClean="0"/>
              <a:t>46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974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B214A2F4-0650-4F7A-85D5-DD1C936DAADF}" type="slidenum">
              <a:rPr lang="en-US" altLang="zh-CN" smtClean="0"/>
              <a:t>49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860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4A2F4-0650-4F7A-85D5-DD1C936DAAD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0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B214A2F4-0650-4F7A-85D5-DD1C936DAADF}" type="slidenum">
              <a:rPr lang="en-US" altLang="zh-CN" smtClean="0"/>
              <a:t>51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432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B214A2F4-0650-4F7A-85D5-DD1C936DAADF}" type="slidenum">
              <a:rPr lang="en-US" altLang="zh-CN" smtClean="0"/>
              <a:t>53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43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F8D4-1DB1-4DD6-9BBE-41E6751B4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EC53D-BB23-44A0-870F-99943FB39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E63A4-00DB-41D3-A169-784FA622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B59044-84BB-4AE9-B7B0-CC35C742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B1D75-9C64-482A-9312-4DCC6182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00F1-67AC-44A3-A3D7-5DB7A063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A89D7-099D-4277-ABB5-7EEBE856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444C3-8751-4D71-A8FB-AB0A795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AD3EB-54FB-4FEA-A0A5-9BE9CC5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366D3-B2BB-4F1D-B2B6-35F8E4F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971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FF188-28A8-4F5A-BB15-228D42CB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18234-937D-4533-8E71-A4724A86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E45B3-83E9-4EC8-9C0D-872430C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DEC98-1CC6-4C02-BF7D-7FD038B7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F5043-B6FB-4AAA-8BF1-50FD212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879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7201-18C6-4393-8AB9-DD107639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95363-3B60-4B3B-9803-07B4A00D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00B77-202C-4E1B-8305-6674E9C6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ACF2C-9196-44E2-8CB9-8F12385C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11E1D-43DB-44FD-99DE-C5BFA890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32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6323B-5712-48B1-90CC-48BCBA3C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87FC6-4777-4FF5-A594-BF42E3013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17D1B-A2C2-46BF-AD19-AF7653B4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DC1F3-E2F1-45D0-91A7-B2A8E915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0806D-2276-4558-A97E-C2E83C99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579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7576-F7CC-41F1-95B3-9C013855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E5199-0D2E-45EC-9314-258C29EA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8D390-BF62-4764-BA59-4A291ADE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E5C92-8BC6-41FF-89B9-E7403955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1D4CE-7BE8-4A35-9D13-BA24ED92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F8B12-A143-4B8B-9B3C-E606790A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676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B4624-799E-4EA1-8D0A-260BA0C2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96F98-75A7-4202-891A-9C6253C7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7A38E-066B-4544-98DC-085FDC10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A7433C-A646-4BFA-8814-2B49EBB0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9416C-ED38-4305-9F84-1229896DD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E9FF75-333F-4208-8BC2-D90AFDA0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05D16-65EE-491E-8320-2D5027F7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A3C337-83C0-4607-BE2C-ABECD8DD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007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1EEA1-CDED-4B3E-A99E-6DB6F942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66FC7A-AA14-45A6-95B7-290AC72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CD066-CE15-4BA3-838F-335794B7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AA36D-B9E3-4154-8897-E75C9F3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017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F3E978-41B7-4D4E-91B4-ABF73D96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45B0FC-0DF3-4D2F-8E46-724184EE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D6EA7-D3D5-4958-9AFB-60BB0954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1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3118F-14EC-49D4-9C04-15276DE9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68BB-D3E6-40CC-8ECE-F9C9C93A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025A2-FB5D-4306-B899-8895D48D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CB43A-6621-4E74-A490-02942846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9D562-D52D-4BE0-BFE9-AD0A2602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E03A4-260D-4B6A-A115-C381969E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982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0142A-7E0B-4B25-808A-84E2A949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1DCE06-8076-46E3-B0EB-E4B39D4B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C9CE7-D60E-4B5E-ACCB-C09FB4DC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E0C9A-36BD-4441-921E-90560DE9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43A2E-CD12-4CC4-B1A5-473D2FB4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42483-DCF2-4021-8DE0-F869961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949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53099-4FFF-45C7-8BE1-7DEE704C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D8A3A-1EC2-4187-B8E6-782FAAEF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A5E4D-8AD1-48EF-A543-5E7535E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EB05-AABB-491A-955C-04DC5EF08978}" type="datetimeFigureOut">
              <a:rPr lang="en-US" altLang="zh-CN" smtClean="0"/>
              <a:t>6/25/2025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7DEBD-8433-4626-BDBD-3694E2F9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84BB8-BA03-46E1-95F0-ADC39C226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B44A-8D64-4FBE-8DCD-DDA858A252C1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769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 alt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0.146.11.92:21007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://10.146.11.92:18080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10.146.11.92:9935/doc#/default/forward_scene_switch_get_forward_scene_switch_g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10.146.11.92:21000/forward_scene_switch?devId=obs&amp;streamId=OBS233jk&amp;tableId=B002&amp;sceneName=Fa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0.146.11.92:21007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8603-DBF1-A9A9-2560-67C73812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提交測試部署說明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E19F-646F-8934-5EA3-419B33A9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已打包至</a:t>
            </a:r>
            <a:r>
              <a:rPr lang="en-US" altLang="zh-TW" dirty="0"/>
              <a:t>/root/Gish/</a:t>
            </a:r>
            <a:r>
              <a:rPr lang="en-US" altLang="zh-TW" dirty="0" err="1"/>
              <a:t>dist_VM_linux</a:t>
            </a:r>
            <a:r>
              <a:rPr lang="en-US" altLang="zh-TW" dirty="0"/>
              <a:t>/</a:t>
            </a:r>
            <a:r>
              <a:rPr lang="en-US" altLang="zh-TW" dirty="0" err="1"/>
              <a:t>dist</a:t>
            </a:r>
            <a:endParaRPr lang="en-US" altLang="zh-TW" dirty="0"/>
          </a:p>
          <a:p>
            <a:r>
              <a:rPr lang="en-US" altLang="zh-CN" dirty="0" err="1"/>
              <a:t>Config.env</a:t>
            </a:r>
            <a:r>
              <a:rPr lang="zh-TW" altLang="en-US" dirty="0"/>
              <a:t>為設定檔，其他東西都不用動，實際執行檔在各子資料夾</a:t>
            </a:r>
            <a:r>
              <a:rPr lang="en-US" altLang="zh-TW" dirty="0"/>
              <a:t>_exec</a:t>
            </a:r>
            <a:r>
              <a:rPr lang="zh-TW" altLang="en-US" dirty="0"/>
              <a:t>結尾的檔案</a:t>
            </a:r>
            <a:r>
              <a:rPr lang="en-US" altLang="zh-TW" dirty="0"/>
              <a:t>(</a:t>
            </a:r>
            <a:r>
              <a:rPr lang="zh-TW" altLang="en-US" dirty="0"/>
              <a:t>同該資料夾名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1D3FA1-E4BD-87FB-8495-37A775D3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73" y="3429000"/>
            <a:ext cx="6373114" cy="2562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8B63EA-F839-F634-6F17-B40A85C5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06" y="3272398"/>
            <a:ext cx="2050281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Test – Route Forwarding (1)</a:t>
            </a:r>
            <a:br>
              <a:rPr lang="en-US" altLang="zh-CN" dirty="0"/>
            </a:br>
            <a:r>
              <a:rPr lang="en-US" altLang="zh-CN" dirty="0"/>
              <a:t>Socket dealer to FM route: Z-0 A-1 A-2 GFM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GFM</a:t>
            </a:r>
            <a:r>
              <a:rPr lang="zh-TW" altLang="en-US" dirty="0"/>
              <a:t>有</a:t>
            </a:r>
            <a:r>
              <a:rPr lang="en-US" altLang="zh-TW" dirty="0"/>
              <a:t>forward log</a:t>
            </a:r>
            <a:r>
              <a:rPr lang="zh-TW" altLang="en-US" dirty="0"/>
              <a:t>，並且在</a:t>
            </a:r>
            <a:r>
              <a:rPr lang="en-US" altLang="zh-TW" dirty="0"/>
              <a:t>obs233</a:t>
            </a:r>
            <a:r>
              <a:rPr lang="zh-TW" altLang="en-US" dirty="0"/>
              <a:t>能轉場景</a:t>
            </a:r>
            <a:br>
              <a:rPr lang="en-US" altLang="zh-TW" dirty="0"/>
            </a:br>
            <a:r>
              <a:rPr lang="zh-TW" altLang="en-US" dirty="0"/>
              <a:t>如下圖所示用</a:t>
            </a:r>
            <a:r>
              <a:rPr lang="en-US" altLang="zh-TW" dirty="0"/>
              <a:t>GET</a:t>
            </a:r>
            <a:r>
              <a:rPr lang="zh-TW" altLang="en-US" dirty="0"/>
              <a:t>或</a:t>
            </a:r>
            <a:r>
              <a:rPr lang="en-US" altLang="zh-TW" dirty="0"/>
              <a:t>POST /scene</a:t>
            </a:r>
            <a:r>
              <a:rPr lang="zh-TW" altLang="en-US" dirty="0"/>
              <a:t>按鈕傳送封包，確認能在</a:t>
            </a:r>
            <a:r>
              <a:rPr lang="en-US" altLang="zh-TW" dirty="0"/>
              <a:t>Far Near</a:t>
            </a:r>
            <a:r>
              <a:rPr lang="zh-TW" altLang="en-US" dirty="0"/>
              <a:t>轉換場景</a:t>
            </a:r>
            <a:endParaRPr lang="en-US" altLang="zh-TW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E24728-8538-8AB0-AC28-A66CC663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3161200"/>
            <a:ext cx="7820025" cy="34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Test – Route Forwarding (1)</a:t>
            </a:r>
            <a:br>
              <a:rPr lang="en-US" altLang="zh-CN" dirty="0"/>
            </a:br>
            <a:r>
              <a:rPr lang="en-US" altLang="zh-CN" dirty="0"/>
              <a:t>Socket dealer to FM route: Z-0 A-1 A-2 GFM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2025/05/21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GET/POST </a:t>
            </a:r>
            <a:r>
              <a:rPr lang="en-US" altLang="zh-TW" dirty="0" err="1">
                <a:solidFill>
                  <a:srgbClr val="FF0000"/>
                </a:solidFill>
              </a:rPr>
              <a:t>InputJson</a:t>
            </a:r>
            <a:r>
              <a:rPr lang="zh-TW" altLang="en-US" dirty="0">
                <a:solidFill>
                  <a:srgbClr val="FF0000"/>
                </a:solidFill>
              </a:rPr>
              <a:t>按鈕則對</a:t>
            </a:r>
            <a:r>
              <a:rPr lang="en-US" altLang="zh-TW" dirty="0">
                <a:solidFill>
                  <a:srgbClr val="FF0000"/>
                </a:solidFill>
              </a:rPr>
              <a:t>obs233</a:t>
            </a:r>
            <a:r>
              <a:rPr lang="zh-TW" altLang="en-US" dirty="0">
                <a:solidFill>
                  <a:srgbClr val="FF0000"/>
                </a:solidFill>
              </a:rPr>
              <a:t>沒反應</a:t>
            </a:r>
            <a:r>
              <a:rPr lang="zh-TW" altLang="en-US" dirty="0"/>
              <a:t>，但</a:t>
            </a:r>
            <a:r>
              <a:rPr lang="en-US" altLang="zh-TW" dirty="0"/>
              <a:t>GFM</a:t>
            </a:r>
            <a:r>
              <a:rPr lang="zh-TW" altLang="en-US" dirty="0"/>
              <a:t>的</a:t>
            </a:r>
            <a:r>
              <a:rPr lang="en-US" altLang="zh-TW" dirty="0"/>
              <a:t>log</a:t>
            </a:r>
            <a:r>
              <a:rPr lang="zh-TW" altLang="en-US" dirty="0"/>
              <a:t>有確實</a:t>
            </a:r>
            <a:r>
              <a:rPr lang="en-US" altLang="zh-TW" dirty="0"/>
              <a:t>forward</a:t>
            </a:r>
            <a:r>
              <a:rPr lang="zh-TW" altLang="en-US" dirty="0"/>
              <a:t>的訊息</a:t>
            </a:r>
            <a:br>
              <a:rPr lang="en-US" altLang="zh-TW" dirty="0"/>
            </a:br>
            <a:r>
              <a:rPr lang="en-US" altLang="zh-TW" dirty="0"/>
              <a:t>=&gt;</a:t>
            </a:r>
            <a:r>
              <a:rPr lang="en-US" altLang="zh-TW" dirty="0" err="1"/>
              <a:t>obs</a:t>
            </a:r>
            <a:r>
              <a:rPr lang="zh-TW" altLang="en-US" dirty="0"/>
              <a:t>或</a:t>
            </a:r>
            <a:r>
              <a:rPr lang="en-US" altLang="zh-TW" dirty="0"/>
              <a:t>GFM</a:t>
            </a:r>
            <a:r>
              <a:rPr lang="zh-TW" altLang="en-US" dirty="0"/>
              <a:t>待修正</a:t>
            </a:r>
            <a:endParaRPr lang="en-US" altLang="zh-TW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24FDA-764A-87B5-0AAB-91777CD2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13" y="2607333"/>
            <a:ext cx="8393067" cy="41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Test – Route Forwarding (2)</a:t>
            </a:r>
            <a:br>
              <a:rPr lang="en-US" altLang="zh-CN" dirty="0"/>
            </a:br>
            <a:r>
              <a:rPr lang="en-US" altLang="zh-CN" dirty="0"/>
              <a:t>Socket dealer to DVR route: Z-0 A-1 A-3 DVR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20250526 obs233</a:t>
            </a:r>
            <a:r>
              <a:rPr lang="zh-TW" altLang="en-US" dirty="0"/>
              <a:t>確認拉流、影像錄製成功</a:t>
            </a:r>
            <a:endParaRPr lang="en-US" altLang="zh-TW" dirty="0"/>
          </a:p>
          <a:p>
            <a:r>
              <a:rPr lang="zh-TW" altLang="en-US" dirty="0"/>
              <a:t>推流網址</a:t>
            </a:r>
            <a:r>
              <a:rPr lang="en-US" altLang="zh-CN" dirty="0"/>
              <a:t>rtmp://10.146.11.92:1935/B004/ipc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42C946-8E66-48AB-401D-01674DA9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968" y="2798934"/>
            <a:ext cx="4149963" cy="394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34B497-06EF-2A0C-A5EB-F2F8C64A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69" y="3153687"/>
            <a:ext cx="6096000" cy="32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Integration Test – Route Forwarding (3)</a:t>
            </a:r>
            <a:br>
              <a:rPr lang="en-US" altLang="zh-CN" sz="4000" dirty="0"/>
            </a:br>
            <a:r>
              <a:rPr lang="en-US" altLang="zh-CN" sz="4000" dirty="0">
                <a:solidFill>
                  <a:srgbClr val="FF0000"/>
                </a:solidFill>
              </a:rPr>
              <a:t>HTTP dealer to FM route: Y-0 A-2 GFM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http://10.146.11.92:21007/doc</a:t>
            </a:r>
            <a:endParaRPr lang="en-US" altLang="zh-CN" dirty="0"/>
          </a:p>
          <a:p>
            <a:r>
              <a:rPr lang="zh-TW" altLang="en-US" dirty="0"/>
              <a:t>測試結果等同 </a:t>
            </a:r>
            <a:r>
              <a:rPr lang="en-US" altLang="zh-TW" dirty="0"/>
              <a:t>(1) </a:t>
            </a:r>
            <a:r>
              <a:rPr lang="en-US" altLang="zh-TW" dirty="0" err="1"/>
              <a:t>sceneName</a:t>
            </a:r>
            <a:r>
              <a:rPr lang="zh-TW" altLang="en-US" dirty="0"/>
              <a:t>可切換</a:t>
            </a:r>
            <a:r>
              <a:rPr lang="en-US" altLang="zh-TW" dirty="0"/>
              <a:t>obs233</a:t>
            </a:r>
            <a:r>
              <a:rPr lang="zh-TW" altLang="en-US" dirty="0"/>
              <a:t>，</a:t>
            </a:r>
            <a:r>
              <a:rPr lang="en-US" altLang="zh-TW" dirty="0" err="1"/>
              <a:t>inputjson</a:t>
            </a:r>
            <a:r>
              <a:rPr lang="zh-TW" altLang="en-US" dirty="0"/>
              <a:t>不行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95DF1-FEA1-1BCC-55D6-5060CD87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994270"/>
            <a:ext cx="4752823" cy="3498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674CD-1B64-1E83-189A-5381A36A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32" y="2994270"/>
            <a:ext cx="528977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Integration Test – Route Forwarding (4)</a:t>
            </a:r>
            <a:br>
              <a:rPr lang="en-US" altLang="zh-CN" dirty="0"/>
            </a:br>
            <a:r>
              <a:rPr lang="en-US" altLang="zh-CN" dirty="0"/>
              <a:t>HTTP dealer to DVR route: Y-0 A-3 WSS-DVR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http://10.146.11.92:18080/doc</a:t>
            </a:r>
            <a:endParaRPr lang="en-US" altLang="zh-CN" dirty="0"/>
          </a:p>
          <a:p>
            <a:r>
              <a:rPr lang="zh-TW" altLang="en-US" dirty="0"/>
              <a:t>測試結果等同 </a:t>
            </a:r>
            <a:r>
              <a:rPr lang="en-US" altLang="zh-TW" dirty="0"/>
              <a:t>(2) tcpsvr.log</a:t>
            </a:r>
            <a:r>
              <a:rPr lang="zh-TW" altLang="en-US" dirty="0"/>
              <a:t>有確實收到封包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977BA8E-677E-63C3-3008-2ECBDC0DB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27813"/>
              </p:ext>
            </p:extLst>
          </p:nvPr>
        </p:nvGraphicFramePr>
        <p:xfrm>
          <a:off x="838200" y="2914650"/>
          <a:ext cx="666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666688" imgH="514350" progId="Package">
                  <p:embed/>
                </p:oleObj>
              </mc:Choice>
              <mc:Fallback>
                <p:oleObj name="封裝程式殼層物件" showAsIcon="1" r:id="rId3" imgW="666688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914650"/>
                        <a:ext cx="6667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89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D4616-5142-2E82-D337-D1F52EC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Config loading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E0E8E-BF56-3595-54B4-51C9ADD2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8" y="1457325"/>
            <a:ext cx="3665826" cy="48768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1394BDB-774E-14EA-356D-A19069AF12DB}"/>
              </a:ext>
            </a:extLst>
          </p:cNvPr>
          <p:cNvSpPr/>
          <p:nvPr/>
        </p:nvSpPr>
        <p:spPr>
          <a:xfrm>
            <a:off x="4805363" y="4095750"/>
            <a:ext cx="1504950" cy="647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007783-7D16-03BD-F941-908C1AEA9F15}"/>
              </a:ext>
            </a:extLst>
          </p:cNvPr>
          <p:cNvSpPr txBox="1"/>
          <p:nvPr/>
        </p:nvSpPr>
        <p:spPr>
          <a:xfrm>
            <a:off x="4519612" y="2144197"/>
            <a:ext cx="3152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嘗試轉換成使用有對外開放的</a:t>
            </a:r>
            <a:r>
              <a:rPr lang="en-US" altLang="zh-TW" dirty="0"/>
              <a:t>open port:</a:t>
            </a:r>
            <a:br>
              <a:rPr lang="en-US" altLang="zh-TW" dirty="0"/>
            </a:br>
            <a:r>
              <a:rPr lang="en-US" altLang="zh-TW" dirty="0"/>
              <a:t>9080 MSG_HUB</a:t>
            </a:r>
            <a:br>
              <a:rPr lang="en-US" altLang="zh-TW" dirty="0"/>
            </a:br>
            <a:r>
              <a:rPr lang="en-US" altLang="zh-TW" dirty="0"/>
              <a:t>9935 FM_GATEWAY</a:t>
            </a:r>
          </a:p>
          <a:p>
            <a:r>
              <a:rPr lang="en-US" altLang="zh-CN" dirty="0"/>
              <a:t>10935 DVR_HTTP_GATEWAY</a:t>
            </a:r>
          </a:p>
          <a:p>
            <a:r>
              <a:rPr lang="en-US" altLang="zh-CN" dirty="0"/>
              <a:t>11935 DVR_HTTPS_GATEWAY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7EEB4B-0757-9089-3A71-8CD05C25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344" y="1364457"/>
            <a:ext cx="411434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6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BE88-0BD8-A79F-B9DD-B155808A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Config loading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69723D0-7356-A3F9-5671-2D6B2B58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083" y="2463430"/>
            <a:ext cx="2038315" cy="302418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E41FFD-11B7-FA45-59ED-D7F775A9F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7" y="2443122"/>
            <a:ext cx="7278116" cy="581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FDE2F4-5FE0-6A43-D517-AC426B2F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17" y="4083832"/>
            <a:ext cx="6677957" cy="4763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3B43A8-65E3-2308-28E1-7DB7241F8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17" y="5020828"/>
            <a:ext cx="6801799" cy="4667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E11F57-8892-C7CE-E5D8-4E0E43432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17" y="3367649"/>
            <a:ext cx="6306430" cy="4858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186E49-4311-C245-BFE2-F66195666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9356" y="2463430"/>
            <a:ext cx="1756927" cy="33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1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0E323-0C9E-4AB4-118E-6456F565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Config 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602C0-4F94-EAA4-BDAD-999E3960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FM gateway </a:t>
            </a:r>
          </a:p>
          <a:p>
            <a:r>
              <a:rPr lang="en-US" altLang="zh-CN" dirty="0">
                <a:hlinkClick r:id="rId2"/>
              </a:rPr>
              <a:t>http://10.146.11.92:9935/doc#/default/forward_scene_switch_get_forward_scene_switch_get</a:t>
            </a:r>
            <a:endParaRPr lang="en-US" altLang="zh-CN" dirty="0"/>
          </a:p>
          <a:p>
            <a:r>
              <a:rPr lang="zh-TW" altLang="en-US" dirty="0"/>
              <a:t>可切換</a:t>
            </a:r>
            <a:r>
              <a:rPr lang="en-US" altLang="zh-TW" dirty="0"/>
              <a:t>obs233 scene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96ABB2-12BB-CF03-9A17-B32C4A248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272" y="2895599"/>
            <a:ext cx="5949804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AF5C-E76A-280B-0B62-B2819161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斷流測試</a:t>
            </a:r>
            <a:r>
              <a:rPr lang="en-US" altLang="zh-TW" dirty="0"/>
              <a:t>- </a:t>
            </a:r>
            <a:r>
              <a:rPr lang="zh-TW" altLang="en-US" dirty="0"/>
              <a:t>手動傳送</a:t>
            </a:r>
            <a:r>
              <a:rPr lang="en-US" altLang="zh-TW" dirty="0"/>
              <a:t>socket</a:t>
            </a:r>
            <a:r>
              <a:rPr lang="zh-TW" altLang="en-US" dirty="0"/>
              <a:t>命令 </a:t>
            </a:r>
            <a:r>
              <a:rPr lang="en-US" altLang="zh-TW" dirty="0"/>
              <a:t>rtmp://10.146.11.92:1935/B004/ipc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B166F-5194-8725-1D19-9246DD50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start record g101 ---&gt; </a:t>
            </a:r>
            <a:r>
              <a:rPr lang="zh-CN" altLang="en-US" dirty="0">
                <a:effectLst/>
              </a:rPr>
              <a:t>断流 </a:t>
            </a:r>
            <a:r>
              <a:rPr lang="en-US" altLang="zh-CN" dirty="0">
                <a:effectLst/>
              </a:rPr>
              <a:t>----&gt;1min</a:t>
            </a:r>
            <a:r>
              <a:rPr lang="zh-CN" altLang="en-US" dirty="0">
                <a:effectLst/>
              </a:rPr>
              <a:t>后 恢复流 </a:t>
            </a:r>
            <a:r>
              <a:rPr lang="en-US" altLang="zh-CN" dirty="0">
                <a:effectLst/>
              </a:rPr>
              <a:t>---&gt; stop place g101 -----&gt;start record g102</a:t>
            </a:r>
            <a:endParaRPr lang="en-US" altLang="zh-CN" dirty="0"/>
          </a:p>
          <a:p>
            <a:r>
              <a:rPr lang="zh-TW" altLang="en-US" dirty="0"/>
              <a:t>結果如 斷流測試</a:t>
            </a:r>
            <a:r>
              <a:rPr lang="en-US" altLang="zh-TW" dirty="0"/>
              <a:t>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6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07B4-1FC1-9357-9522-C8BB5C4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斷流測試</a:t>
            </a:r>
            <a:r>
              <a:rPr lang="en-US" altLang="zh-TW" dirty="0"/>
              <a:t>- </a:t>
            </a:r>
            <a:r>
              <a:rPr lang="zh-TW" altLang="en-US" dirty="0"/>
              <a:t>手動傳送</a:t>
            </a:r>
            <a:r>
              <a:rPr lang="en-US" altLang="zh-TW" dirty="0"/>
              <a:t>socket</a:t>
            </a:r>
            <a:r>
              <a:rPr lang="zh-TW" altLang="en-US" dirty="0"/>
              <a:t>命令 </a:t>
            </a:r>
            <a:r>
              <a:rPr lang="en-US" altLang="zh-TW" dirty="0"/>
              <a:t>rtmp://10.146.11.92:1935/B004/ipc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81E3-B906-E5C3-0F8E-8A63E55E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20250526 </a:t>
            </a:r>
            <a:r>
              <a:rPr lang="zh-TW" altLang="en-US" dirty="0"/>
              <a:t>測試 </a:t>
            </a:r>
            <a:r>
              <a:rPr lang="en-US" altLang="zh-TW" dirty="0"/>
              <a:t>-&gt; </a:t>
            </a:r>
            <a:r>
              <a:rPr lang="zh-TW" altLang="en-US" dirty="0"/>
              <a:t>因</a:t>
            </a:r>
            <a:r>
              <a:rPr lang="en-US" altLang="zh-TW" dirty="0"/>
              <a:t>obs2.3.3</a:t>
            </a:r>
            <a:r>
              <a:rPr lang="zh-TW" altLang="en-US" dirty="0"/>
              <a:t>使用</a:t>
            </a:r>
            <a:r>
              <a:rPr lang="en-US" altLang="zh-TW" dirty="0"/>
              <a:t>start place</a:t>
            </a:r>
            <a:r>
              <a:rPr lang="zh-TW" altLang="en-US" dirty="0"/>
              <a:t>跟</a:t>
            </a:r>
            <a:r>
              <a:rPr lang="en-US" altLang="zh-TW" dirty="0"/>
              <a:t>stop place</a:t>
            </a:r>
            <a:r>
              <a:rPr lang="zh-TW" altLang="en-US" dirty="0"/>
              <a:t>會切換場景，疑似是</a:t>
            </a:r>
            <a:r>
              <a:rPr lang="en-US" altLang="zh-TW" dirty="0"/>
              <a:t>Bug</a:t>
            </a:r>
            <a:r>
              <a:rPr lang="zh-TW" altLang="en-US" dirty="0"/>
              <a:t> </a:t>
            </a:r>
            <a:r>
              <a:rPr lang="en-US" altLang="zh-TW" dirty="0"/>
              <a:t>(start place =</a:t>
            </a:r>
            <a:r>
              <a:rPr lang="en-US" altLang="zh-TW" sz="3200" dirty="0"/>
              <a:t>&gt;</a:t>
            </a:r>
            <a:r>
              <a:rPr lang="en-US" altLang="zh-TW" dirty="0"/>
              <a:t> Far, stop place =&gt; Near)</a:t>
            </a:r>
          </a:p>
          <a:p>
            <a:r>
              <a:rPr lang="zh-TW" altLang="en-US" dirty="0"/>
              <a:t>切回</a:t>
            </a:r>
            <a:r>
              <a:rPr lang="en-US" altLang="zh-TW" dirty="0"/>
              <a:t>obs2.3.1</a:t>
            </a:r>
            <a:r>
              <a:rPr lang="zh-TW" altLang="en-US" dirty="0"/>
              <a:t>測試</a:t>
            </a:r>
            <a:endParaRPr lang="en-US" altLang="zh-TW" dirty="0"/>
          </a:p>
          <a:p>
            <a:r>
              <a:rPr lang="en-US" altLang="zh-CN" dirty="0">
                <a:effectLst/>
              </a:rPr>
              <a:t>start place g101 ---&gt; </a:t>
            </a:r>
            <a:r>
              <a:rPr lang="zh-CN" altLang="en-US" dirty="0">
                <a:effectLst/>
              </a:rPr>
              <a:t>断流 </a:t>
            </a:r>
            <a:r>
              <a:rPr lang="en-US" altLang="zh-CN" dirty="0">
                <a:effectLst/>
              </a:rPr>
              <a:t>----&gt;1min</a:t>
            </a:r>
            <a:r>
              <a:rPr lang="zh-CN" altLang="en-US" dirty="0">
                <a:effectLst/>
              </a:rPr>
              <a:t>后 恢复流 </a:t>
            </a:r>
            <a:r>
              <a:rPr lang="en-US" altLang="zh-CN" dirty="0">
                <a:effectLst/>
              </a:rPr>
              <a:t>---&gt; stop place g101 -----&gt;start place g102</a:t>
            </a:r>
            <a:endParaRPr lang="en-US" altLang="zh-CN" dirty="0"/>
          </a:p>
          <a:p>
            <a:r>
              <a:rPr lang="en-US" altLang="zh-CN" dirty="0"/>
              <a:t>Start place</a:t>
            </a:r>
            <a:r>
              <a:rPr lang="zh-TW" altLang="en-US" dirty="0"/>
              <a:t>跟</a:t>
            </a:r>
            <a:r>
              <a:rPr lang="en-US" altLang="zh-TW" dirty="0"/>
              <a:t>stop place</a:t>
            </a:r>
            <a:r>
              <a:rPr lang="zh-TW" altLang="en-US" dirty="0"/>
              <a:t>對</a:t>
            </a:r>
            <a:r>
              <a:rPr lang="en-US" altLang="zh-TW" dirty="0" err="1"/>
              <a:t>dvr</a:t>
            </a:r>
            <a:r>
              <a:rPr lang="zh-TW" altLang="en-US" dirty="0"/>
              <a:t>錄製影片完全沒任何影響，無法控制錄製。但</a:t>
            </a:r>
            <a:r>
              <a:rPr lang="en-US" altLang="zh-TW" dirty="0"/>
              <a:t>2.3.1</a:t>
            </a:r>
            <a:r>
              <a:rPr lang="zh-TW" altLang="en-US" dirty="0"/>
              <a:t>沒有切換場景的</a:t>
            </a:r>
            <a:r>
              <a:rPr lang="en-US" altLang="zh-TW" dirty="0"/>
              <a:t>bug</a:t>
            </a:r>
          </a:p>
          <a:p>
            <a:r>
              <a:rPr lang="zh-TW" altLang="en-US" dirty="0"/>
              <a:t>結果如 斷流測試</a:t>
            </a:r>
            <a:r>
              <a:rPr lang="en-US" altLang="zh-TW" dirty="0"/>
              <a:t>_place.mp4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A6893-7007-D45F-189C-98B578FC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929" y="184337"/>
            <a:ext cx="2205153" cy="15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76A9-F438-4BEF-4B79-C02D6427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20250530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D508E-7ABD-EAB5-BEF9-55F6A8AA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dvr</a:t>
            </a:r>
            <a:r>
              <a:rPr lang="en-US" altLang="zh-CN" dirty="0"/>
              <a:t> gateway crashed, </a:t>
            </a:r>
            <a:r>
              <a:rPr lang="zh-TW" altLang="en-US" dirty="0"/>
              <a:t>記得</a:t>
            </a:r>
            <a:r>
              <a:rPr lang="en-US" altLang="zh-TW" dirty="0"/>
              <a:t>log</a:t>
            </a:r>
            <a:r>
              <a:rPr lang="zh-TW" altLang="en-US" dirty="0"/>
              <a:t>要加版號</a:t>
            </a:r>
            <a:endParaRPr lang="en-US" altLang="zh-TW" dirty="0"/>
          </a:p>
          <a:p>
            <a:r>
              <a:rPr lang="zh-TW" altLang="en-US" dirty="0"/>
              <a:t>加入授權機制</a:t>
            </a:r>
            <a:r>
              <a:rPr lang="en-US" altLang="zh-TW"/>
              <a:t>(authentication)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15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1D697-BA3F-FA0A-B997-C19957C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斷流測試 </a:t>
            </a:r>
            <a:r>
              <a:rPr lang="en-US" altLang="zh-TW" dirty="0"/>
              <a:t>– Auto</a:t>
            </a:r>
            <a:r>
              <a:rPr lang="zh-TW" altLang="en-US" dirty="0"/>
              <a:t>荷官端</a:t>
            </a:r>
            <a:r>
              <a:rPr lang="en-US" altLang="zh-TW" dirty="0"/>
              <a:t>_1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2E6BA-0763-5EB0-3033-1D093184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\\share01\Department\</a:t>
            </a:r>
            <a:r>
              <a:rPr lang="zh-CN" altLang="en-US" dirty="0"/>
              <a:t>平台营运部</a:t>
            </a:r>
            <a:r>
              <a:rPr lang="en-US" altLang="zh-CN" dirty="0"/>
              <a:t>(POD)\POD</a:t>
            </a:r>
            <a:r>
              <a:rPr lang="zh-CN" altLang="en-US" dirty="0"/>
              <a:t>开发</a:t>
            </a:r>
            <a:r>
              <a:rPr lang="en-US" altLang="zh-CN" dirty="0"/>
              <a:t>\Gish\20250526\BAC_jackpot_dealer20230719_1750</a:t>
            </a:r>
          </a:p>
          <a:p>
            <a:r>
              <a:rPr lang="zh-CN" altLang="en-US" dirty="0"/>
              <a:t>斷流錄製</a:t>
            </a:r>
            <a:r>
              <a:rPr lang="en-US" altLang="zh-CN" dirty="0"/>
              <a:t>_auto_1.mp4</a:t>
            </a:r>
          </a:p>
          <a:p>
            <a:r>
              <a:rPr lang="zh-TW" altLang="en-US" dirty="0"/>
              <a:t>如影片最後所示，在同一局中停止錄播會導致</a:t>
            </a:r>
            <a:r>
              <a:rPr lang="en-US" altLang="zh-TW" dirty="0" err="1"/>
              <a:t>dvr</a:t>
            </a:r>
            <a:r>
              <a:rPr lang="zh-TW" altLang="en-US" dirty="0"/>
              <a:t>壞掉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下注時間倒數</a:t>
            </a:r>
            <a:r>
              <a:rPr lang="en-US" altLang="zh-TW" dirty="0"/>
              <a:t>20</a:t>
            </a:r>
            <a:r>
              <a:rPr lang="zh-TW" altLang="en-US" dirty="0"/>
              <a:t>秒 停止錄播，倒數</a:t>
            </a:r>
            <a:r>
              <a:rPr lang="en-US" altLang="zh-TW" dirty="0"/>
              <a:t>10</a:t>
            </a:r>
            <a:r>
              <a:rPr lang="zh-TW" altLang="en-US" dirty="0"/>
              <a:t>秒恢復錄播，</a:t>
            </a:r>
            <a:r>
              <a:rPr lang="en-US" altLang="zh-TW" dirty="0"/>
              <a:t>fail)</a:t>
            </a:r>
          </a:p>
          <a:p>
            <a:r>
              <a:rPr lang="zh-TW" altLang="en-US" dirty="0"/>
              <a:t>之後所有錄影檔都會壞掉，須重啟</a:t>
            </a:r>
            <a:r>
              <a:rPr lang="en-US" altLang="zh-TW" dirty="0" err="1"/>
              <a:t>dvr</a:t>
            </a:r>
            <a:r>
              <a:rPr lang="en-US" altLang="zh-TW" dirty="0"/>
              <a:t> service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38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4254F-D852-959B-AB11-71AE9C88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斷流測試 </a:t>
            </a:r>
            <a:r>
              <a:rPr lang="en-US" altLang="zh-TW" dirty="0"/>
              <a:t>– Auto</a:t>
            </a:r>
            <a:r>
              <a:rPr lang="zh-TW" altLang="en-US" dirty="0"/>
              <a:t>荷官端</a:t>
            </a:r>
            <a:r>
              <a:rPr lang="en-US" altLang="zh-TW" dirty="0"/>
              <a:t>_2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26173-1A3D-E5E7-B09A-33E9DA1A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斷流錄製</a:t>
            </a:r>
            <a:r>
              <a:rPr lang="en-US" altLang="zh-CN" dirty="0"/>
              <a:t>_auto_2.mp4</a:t>
            </a:r>
          </a:p>
          <a:p>
            <a:r>
              <a:rPr lang="zh-TW" altLang="en-US" dirty="0"/>
              <a:t>這次選擇停在下注時間倒數</a:t>
            </a:r>
            <a:r>
              <a:rPr lang="en-US" altLang="zh-TW" dirty="0"/>
              <a:t>20</a:t>
            </a:r>
            <a:r>
              <a:rPr lang="zh-TW" altLang="en-US" dirty="0"/>
              <a:t>秒停止推流，等到</a:t>
            </a:r>
            <a:r>
              <a:rPr lang="en-US" altLang="zh-TW" dirty="0"/>
              <a:t>”</a:t>
            </a:r>
            <a:r>
              <a:rPr lang="zh-TW" altLang="en-US" dirty="0"/>
              <a:t>下一局下注時間倒數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  <a:r>
              <a:rPr lang="en-US" altLang="zh-TW" dirty="0"/>
              <a:t>”</a:t>
            </a:r>
            <a:r>
              <a:rPr lang="zh-TW" altLang="en-US" dirty="0"/>
              <a:t>恢復推流，一樣會導致</a:t>
            </a:r>
            <a:r>
              <a:rPr lang="en-US" altLang="zh-TW" dirty="0" err="1"/>
              <a:t>dvr</a:t>
            </a:r>
            <a:r>
              <a:rPr lang="zh-TW" altLang="en-US" dirty="0"/>
              <a:t> </a:t>
            </a:r>
            <a:r>
              <a:rPr lang="en-US" altLang="zh-TW" dirty="0"/>
              <a:t>service fail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315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推流產生</a:t>
            </a:r>
            <a:r>
              <a:rPr lang="en-US" altLang="zh-TW" dirty="0"/>
              <a:t>temp </a:t>
            </a:r>
            <a:r>
              <a:rPr lang="en-US" altLang="zh-TW" dirty="0">
                <a:sym typeface="Wingdings" panose="05000000000000000000" pitchFamily="2" charset="2"/>
              </a:rPr>
              <a:t>  </a:t>
            </a:r>
            <a:r>
              <a:rPr lang="en-US" altLang="zh-CN" dirty="0">
                <a:effectLst/>
              </a:rPr>
              <a:t>start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切上一局的分片出來 </a:t>
            </a:r>
            <a:b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上一局</a:t>
            </a:r>
            <a:r>
              <a:rPr lang="en-US" altLang="zh-TW" dirty="0">
                <a:solidFill>
                  <a:schemeClr val="accent5"/>
                </a:solidFill>
                <a:sym typeface="Wingdings" panose="05000000000000000000" pitchFamily="2" charset="2"/>
              </a:rPr>
              <a:t>END_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</a:t>
            </a:r>
            <a:r>
              <a:rPr lang="zh-TW" altLang="en-US" dirty="0">
                <a:effectLst/>
              </a:rPr>
              <a:t>更新此局的</a:t>
            </a:r>
            <a:r>
              <a:rPr lang="en-US" altLang="zh-TW" dirty="0" err="1">
                <a:effectLst/>
              </a:rPr>
              <a:t>gmcode</a:t>
            </a:r>
            <a:r>
              <a:rPr lang="zh-TW" altLang="en-US" dirty="0"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effectLst/>
                <a:sym typeface="Wingdings" panose="05000000000000000000" pitchFamily="2" charset="2"/>
              </a:rPr>
              <a:t>切本局的分片，本局</a:t>
            </a:r>
            <a:r>
              <a:rPr lang="en-US" altLang="zh-TW" dirty="0">
                <a:sym typeface="Wingdings" panose="05000000000000000000" pitchFamily="2" charset="2"/>
              </a:rPr>
              <a:t>END_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gmcode.mp4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effectLst/>
              </a:rPr>
              <a:t>start record test002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切上一局的分片出來，上一局</a:t>
            </a:r>
            <a:r>
              <a:rPr lang="en-US" altLang="zh-TW" dirty="0">
                <a:sym typeface="Wingdings" panose="05000000000000000000" pitchFamily="2" charset="2"/>
              </a:rPr>
              <a:t>END_gmcode.mp4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上一局</a:t>
            </a:r>
            <a:r>
              <a:rPr lang="en-US" altLang="zh-TW" dirty="0" err="1">
                <a:sym typeface="Wingdings" panose="05000000000000000000" pitchFamily="2" charset="2"/>
              </a:rPr>
              <a:t>gmcode</a:t>
            </a:r>
            <a:r>
              <a:rPr lang="zh-TW" altLang="en-US" dirty="0">
                <a:sym typeface="Wingdings" panose="05000000000000000000" pitchFamily="2" charset="2"/>
              </a:rPr>
              <a:t>重新命名，最新切出來的檔名是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TW" altLang="en-US" dirty="0">
                <a:sym typeface="Wingdings" panose="05000000000000000000" pitchFamily="2" charset="2"/>
              </a:rPr>
              <a:t>，原本的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TW" altLang="en-US" dirty="0">
                <a:sym typeface="Wingdings" panose="05000000000000000000" pitchFamily="2" charset="2"/>
              </a:rPr>
              <a:t>被重新命名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推擠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gmcode-00.mp4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test002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  <a:sym typeface="Wingdings" panose="05000000000000000000" pitchFamily="2" charset="2"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7876391" y="90420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D27407-512B-7FA0-18DB-3259164E2951}"/>
              </a:ext>
            </a:extLst>
          </p:cNvPr>
          <p:cNvSpPr txBox="1"/>
          <p:nvPr/>
        </p:nvSpPr>
        <p:spPr>
          <a:xfrm>
            <a:off x="2492188" y="53877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TODO : </a:t>
            </a:r>
            <a:r>
              <a:rPr lang="zh-TW" altLang="en-US" dirty="0"/>
              <a:t>錄影檔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87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20250618 </a:t>
            </a:r>
            <a:r>
              <a:rPr lang="zh-TW" altLang="en-US" dirty="0"/>
              <a:t>共同測試</a:t>
            </a:r>
            <a:r>
              <a:rPr lang="en-US" altLang="zh-TW" dirty="0"/>
              <a:t>, record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推流產生</a:t>
            </a:r>
            <a:r>
              <a:rPr lang="en-US" altLang="zh-TW" dirty="0"/>
              <a:t>temp </a:t>
            </a:r>
            <a:r>
              <a:rPr lang="en-US" altLang="zh-TW" dirty="0">
                <a:sym typeface="Wingdings" panose="05000000000000000000" pitchFamily="2" charset="2"/>
              </a:rPr>
              <a:t>  </a:t>
            </a:r>
            <a:r>
              <a:rPr lang="en-US" altLang="zh-CN" dirty="0">
                <a:effectLst/>
              </a:rPr>
              <a:t>start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切上一局的分片出來 </a:t>
            </a:r>
            <a:b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上一局</a:t>
            </a:r>
            <a:r>
              <a:rPr lang="en-US" altLang="zh-TW" dirty="0">
                <a:solidFill>
                  <a:schemeClr val="accent5"/>
                </a:solidFill>
                <a:sym typeface="Wingdings" panose="05000000000000000000" pitchFamily="2" charset="2"/>
              </a:rPr>
              <a:t>END_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</a:t>
            </a:r>
            <a:r>
              <a:rPr lang="zh-TW" altLang="en-US" dirty="0">
                <a:effectLst/>
              </a:rPr>
              <a:t>更新此局的</a:t>
            </a:r>
            <a:r>
              <a:rPr lang="en-US" altLang="zh-TW" dirty="0" err="1">
                <a:effectLst/>
              </a:rPr>
              <a:t>gmcode</a:t>
            </a:r>
            <a:r>
              <a:rPr lang="zh-TW" altLang="en-US" dirty="0"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effectLst/>
                <a:sym typeface="Wingdings" panose="05000000000000000000" pitchFamily="2" charset="2"/>
              </a:rPr>
              <a:t>切本局的分片，本局</a:t>
            </a:r>
            <a:r>
              <a:rPr lang="en-US" altLang="zh-TW" dirty="0">
                <a:sym typeface="Wingdings" panose="05000000000000000000" pitchFamily="2" charset="2"/>
              </a:rPr>
              <a:t>END_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gmcode.mp4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effectLst/>
              </a:rPr>
              <a:t>start record test002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切上一局的分片出來，上一局</a:t>
            </a:r>
            <a:r>
              <a:rPr lang="en-US" altLang="zh-TW" dirty="0">
                <a:sym typeface="Wingdings" panose="05000000000000000000" pitchFamily="2" charset="2"/>
              </a:rPr>
              <a:t>END_gmcode.mp4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上一局</a:t>
            </a:r>
            <a:r>
              <a:rPr lang="en-US" altLang="zh-TW" dirty="0" err="1">
                <a:sym typeface="Wingdings" panose="05000000000000000000" pitchFamily="2" charset="2"/>
              </a:rPr>
              <a:t>gmcode</a:t>
            </a:r>
            <a:r>
              <a:rPr lang="zh-TW" altLang="en-US" dirty="0">
                <a:sym typeface="Wingdings" panose="05000000000000000000" pitchFamily="2" charset="2"/>
              </a:rPr>
              <a:t>重新命名，最新切出來的檔名是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TW" altLang="en-US" dirty="0">
                <a:sym typeface="Wingdings" panose="05000000000000000000" pitchFamily="2" charset="2"/>
              </a:rPr>
              <a:t>，原本的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TW" altLang="en-US" dirty="0">
                <a:sym typeface="Wingdings" panose="05000000000000000000" pitchFamily="2" charset="2"/>
              </a:rPr>
              <a:t>被重新命名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推擠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gmcode-00.mp4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test002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  <a:sym typeface="Wingdings" panose="05000000000000000000" pitchFamily="2" charset="2"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7876391" y="90420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v4.2.0</a:t>
            </a:r>
            <a:r>
              <a:rPr lang="zh-TW" altLang="en-US" dirty="0"/>
              <a:t>版本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D27407-512B-7FA0-18DB-3259164E2951}"/>
              </a:ext>
            </a:extLst>
          </p:cNvPr>
          <p:cNvSpPr txBox="1"/>
          <p:nvPr/>
        </p:nvSpPr>
        <p:spPr>
          <a:xfrm>
            <a:off x="2492188" y="53877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TODO : </a:t>
            </a:r>
            <a:r>
              <a:rPr lang="zh-TW" altLang="en-US" dirty="0"/>
              <a:t>錄影檔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16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短暫斷流版本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ffectLst/>
              </a:rPr>
              <a:t>start record G103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end_G103.mp4 -&gt; 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5</a:t>
            </a:r>
            <a:r>
              <a:rPr lang="zh-TW" altLang="en-US" dirty="0">
                <a:sym typeface="Wingdings" panose="05000000000000000000" pitchFamily="2" charset="2"/>
              </a:rPr>
              <a:t>秒開始推流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</a:t>
            </a:r>
            <a:r>
              <a:rPr lang="en-US" altLang="zh-TW" dirty="0">
                <a:sym typeface="Wingdings" panose="05000000000000000000" pitchFamily="2" charset="2"/>
              </a:rPr>
              <a:t>.temp -&gt; stop record </a:t>
            </a:r>
            <a:r>
              <a:rPr lang="en-US" altLang="zh-CN" dirty="0">
                <a:effectLst/>
              </a:rPr>
              <a:t>G103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end_G103.mp4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end_G103-00.mp4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且斷流產生的新暫存檔 變為</a:t>
            </a:r>
            <a:r>
              <a:rPr lang="en-US" altLang="zh-TW" dirty="0">
                <a:sym typeface="Wingdings" panose="05000000000000000000" pitchFamily="2" charset="2"/>
              </a:rPr>
              <a:t>end_G103.mp4 </a:t>
            </a:r>
            <a:r>
              <a:rPr lang="zh-TW" altLang="en-US" dirty="0">
                <a:sym typeface="Wingdings" panose="05000000000000000000" pitchFamily="2" charset="2"/>
              </a:rPr>
              <a:t>，且繼續產生暫存檔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</a:t>
            </a:r>
            <a:r>
              <a:rPr lang="en-US" altLang="zh-CN" dirty="0">
                <a:effectLst/>
              </a:rPr>
              <a:t>G104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end_G103.mp4 rename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end_G103-01.mp4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end_G103.mp4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，原本的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end_G103-00.mp4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不變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</a:t>
            </a:r>
            <a:r>
              <a:rPr lang="en-US" altLang="zh-CN" dirty="0">
                <a:effectLst/>
              </a:rPr>
              <a:t>G104</a:t>
            </a:r>
            <a:r>
              <a:rPr lang="en-US" altLang="zh-TW" dirty="0">
                <a:sym typeface="Wingdings" panose="05000000000000000000" pitchFamily="2" charset="2"/>
              </a:rPr>
              <a:t> -&gt;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end_G104.mp4 </a:t>
            </a:r>
            <a:r>
              <a:rPr lang="en-US" altLang="zh-TW" dirty="0">
                <a:sym typeface="Wingdings" panose="05000000000000000000" pitchFamily="2" charset="2"/>
              </a:rPr>
              <a:t>-&gt; start record G105 -&gt;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end_G104.mp4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end_G104-00.mp4</a:t>
            </a:r>
            <a:r>
              <a:rPr lang="zh-TW" altLang="en-US" dirty="0">
                <a:sym typeface="Wingdings" panose="05000000000000000000" pitchFamily="2" charset="2"/>
              </a:rPr>
              <a:t>，並產生新的</a:t>
            </a:r>
            <a:r>
              <a:rPr lang="en-US" altLang="zh-TW" dirty="0">
                <a:sym typeface="Wingdings" panose="05000000000000000000" pitchFamily="2" charset="2"/>
              </a:rPr>
              <a:t>end_G104.mp4 -&gt;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G105 -&gt;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end_G105.mp4 -&gt;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start record G106 -&gt;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end_G105.mp4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end_G105-00.mp4</a:t>
            </a:r>
            <a:r>
              <a:rPr lang="zh-TW" altLang="en-US" dirty="0">
                <a:sym typeface="Wingdings" panose="05000000000000000000" pitchFamily="2" charset="2"/>
              </a:rPr>
              <a:t>，並產生新的</a:t>
            </a:r>
            <a:r>
              <a:rPr lang="en-US" altLang="zh-TW" dirty="0">
                <a:sym typeface="Wingdings" panose="05000000000000000000" pitchFamily="2" charset="2"/>
              </a:rPr>
              <a:t>end_G105.mp4 -&gt;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1 </a:t>
            </a:r>
            <a:br>
              <a:rPr lang="en-US" altLang="zh-TW" dirty="0"/>
            </a:br>
            <a:r>
              <a:rPr lang="zh-TW" altLang="en-US" sz="2200" dirty="0"/>
              <a:t>在有推流的情況下，只有</a:t>
            </a:r>
            <a:r>
              <a:rPr lang="zh-TW" altLang="en-US" sz="2200" dirty="0">
                <a:solidFill>
                  <a:srgbClr val="FF0000"/>
                </a:solidFill>
              </a:rPr>
              <a:t>遇到開始錄影</a:t>
            </a:r>
            <a:r>
              <a:rPr lang="zh-TW" altLang="en-US" sz="2200" dirty="0"/>
              <a:t>才會更新當下局號，不然就是保持斷流前上一局局號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</a:rPr>
              <a:t>start record G201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end_G201.mp4 -&gt; 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stop record G201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 start record G202 -&gt; stop record G202 -&gt;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start record G203 -&gt; 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-&gt;stop record G203 -&gt;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end_G201-00.mp4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G204 -&gt;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end_G201-01.mp4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 原本的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end_G201-00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不變 </a:t>
            </a:r>
            <a:r>
              <a:rPr lang="en-US" altLang="zh-TW" dirty="0">
                <a:sym typeface="Wingdings" panose="05000000000000000000" pitchFamily="2" charset="2"/>
              </a:rPr>
              <a:t>-&gt;stop record G204 -&gt;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應改善：無論有沒有推流，開始或結束錄影命令應該更新局號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327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20250611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1 </a:t>
            </a:r>
            <a:br>
              <a:rPr lang="en-US" altLang="zh-TW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</a:rPr>
              <a:t>start record G201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end_G201.mp4-&gt; 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stop record G201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 start record G202 -&gt; stop record G202 -&gt;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start record G203 -&gt; 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-&gt;stop record G203 -&gt; 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end_G203.mp4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G204 -&gt; 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end_G203.mp4 rename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end_G203-00.mp4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end_G203.mp4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-&gt;stop record G204 -&gt;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end_G204.mp4 -&gt; start record G205 -&gt;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end_G204.mp4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end_G204-00.mp4</a:t>
            </a:r>
            <a:r>
              <a:rPr lang="zh-TW" altLang="en-US" dirty="0"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ym typeface="Wingdings" panose="05000000000000000000" pitchFamily="2" charset="2"/>
              </a:rPr>
              <a:t>end_G204.mp4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-&gt;stop record G205 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end_G205.mp4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…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Issue :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斷流產生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ipc-1749626242723.mp4(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第一次啟動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dvr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的情況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1"/>
                </a:solidFill>
              </a:rPr>
              <a:t>4.2.0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82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20250618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1 </a:t>
            </a:r>
            <a:br>
              <a:rPr lang="en-US" altLang="zh-TW" dirty="0"/>
            </a:br>
            <a:r>
              <a:rPr lang="zh-TW" altLang="en-US" sz="2200" dirty="0"/>
              <a:t>在有推流的情況下，只有</a:t>
            </a:r>
            <a:r>
              <a:rPr lang="zh-TW" altLang="en-US" sz="2200" dirty="0">
                <a:solidFill>
                  <a:srgbClr val="FF0000"/>
                </a:solidFill>
              </a:rPr>
              <a:t>遇到開始錄影</a:t>
            </a:r>
            <a:r>
              <a:rPr lang="zh-TW" altLang="en-US" sz="2200" dirty="0"/>
              <a:t>才會更新當下局號，不然就是保持斷流前上一局局號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start record G201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end_G201.mp4 -&gt; 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stop record G201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 start record G202 -&gt; stop record G202 -&gt;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start record G203 -&gt; 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-&gt;stop record G203 -&gt; 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G203.mp4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G204 -&gt;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G203-00.mp4 </a:t>
            </a:r>
            <a:r>
              <a:rPr lang="en-US" altLang="zh-TW" dirty="0">
                <a:sym typeface="Wingdings" panose="05000000000000000000" pitchFamily="2" charset="2"/>
              </a:rPr>
              <a:t>-&gt; stop record G204 -&gt;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應改善：無論有沒有推流，開始或結束錄影命令應該更新局號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v4.2.0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63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start record G301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end_G301.mp4 -&gt; </a:t>
            </a:r>
            <a:r>
              <a:rPr lang="en-US" altLang="zh-CN" dirty="0">
                <a:effectLst/>
              </a:rPr>
              <a:t>stop record G301</a:t>
            </a:r>
            <a:r>
              <a:rPr lang="en-US" altLang="zh-TW" dirty="0">
                <a:sym typeface="Wingdings" panose="05000000000000000000" pitchFamily="2" charset="2"/>
              </a:rPr>
              <a:t> -&gt; start record G302 -&gt; stop record G302 -&gt;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start record G303 -&gt;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end_G301.mp4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end_G301-00.mp4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end_G301.mp4  </a:t>
            </a:r>
            <a:r>
              <a:rPr lang="en-US" altLang="zh-TW" dirty="0">
                <a:sym typeface="Wingdings" panose="05000000000000000000" pitchFamily="2" charset="2"/>
              </a:rPr>
              <a:t>-&gt;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stop record G303 -&gt;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產生正確的</a:t>
            </a:r>
            <a:r>
              <a:rPr lang="en-US" altLang="zh-TW" dirty="0">
                <a:sym typeface="Wingdings" panose="05000000000000000000" pitchFamily="2" charset="2"/>
              </a:rPr>
              <a:t>end_G303.mp4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G204 -&gt;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end_G201-01.mp4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end_G201.mp4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 原本的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end_G201-00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不變 </a:t>
            </a:r>
            <a:r>
              <a:rPr lang="en-US" altLang="zh-TW" dirty="0">
                <a:sym typeface="Wingdings" panose="05000000000000000000" pitchFamily="2" charset="2"/>
              </a:rPr>
              <a:t>-&gt;stop record G204 -&gt;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704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20250611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start record G301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end_G301.mp4 -&gt; </a:t>
            </a:r>
            <a:r>
              <a:rPr lang="en-US" altLang="zh-CN" dirty="0">
                <a:effectLst/>
              </a:rPr>
              <a:t>stop record G301</a:t>
            </a:r>
            <a:r>
              <a:rPr lang="en-US" altLang="zh-TW" dirty="0">
                <a:sym typeface="Wingdings" panose="05000000000000000000" pitchFamily="2" charset="2"/>
              </a:rPr>
              <a:t> -&gt; start record G302 -&gt; stop record G302 -&gt;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start record G303 -&gt; 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end_G302.mp4 </a:t>
            </a:r>
            <a:r>
              <a:rPr lang="en-US" altLang="zh-TW" dirty="0">
                <a:sym typeface="Wingdings" panose="05000000000000000000" pitchFamily="2" charset="2"/>
              </a:rPr>
              <a:t>-&gt;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stop record G303 -&gt;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產生正確的</a:t>
            </a:r>
            <a:r>
              <a:rPr lang="en-US" altLang="zh-TW" dirty="0">
                <a:sym typeface="Wingdings" panose="05000000000000000000" pitchFamily="2" charset="2"/>
              </a:rPr>
              <a:t>end_G303.mp4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G304 -&gt;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end_G303.mp4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end_G303-00.mp4</a:t>
            </a:r>
            <a:r>
              <a:rPr lang="zh-TW" altLang="en-US" dirty="0"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ym typeface="Wingdings" panose="05000000000000000000" pitchFamily="2" charset="2"/>
              </a:rPr>
              <a:t>end_G303.mp4 -&gt;stop record G304 -&gt;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end_G304.mp4 -&gt;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36234-FC21-8AF8-BC04-16C499C1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91" y="1317185"/>
            <a:ext cx="6844552" cy="542364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BIND IP</a:t>
            </a:r>
            <a:r>
              <a:rPr lang="zh-TW" altLang="en-US" sz="2000" dirty="0"/>
              <a:t>與</a:t>
            </a:r>
            <a:r>
              <a:rPr lang="en-US" altLang="zh-TW" sz="2000" dirty="0"/>
              <a:t>PORT</a:t>
            </a:r>
            <a:r>
              <a:rPr lang="zh-TW" altLang="en-US" sz="2000" dirty="0"/>
              <a:t>為該</a:t>
            </a:r>
            <a:r>
              <a:rPr lang="en-US" altLang="zh-TW" sz="2000" dirty="0"/>
              <a:t>service</a:t>
            </a:r>
            <a:r>
              <a:rPr lang="zh-TW" altLang="en-US" sz="2000" dirty="0"/>
              <a:t>所放置的位置</a:t>
            </a:r>
            <a:endParaRPr lang="en-US" altLang="zh-TW" sz="2000" dirty="0"/>
          </a:p>
          <a:p>
            <a:r>
              <a:rPr lang="zh-TW" altLang="en-US" sz="2000" dirty="0"/>
              <a:t>如</a:t>
            </a:r>
            <a:r>
              <a:rPr lang="en-US" altLang="zh-TW" sz="2000" dirty="0"/>
              <a:t>MSG_HUB_BIND_IP</a:t>
            </a:r>
            <a:r>
              <a:rPr lang="zh-TW" altLang="en-US" sz="2000" dirty="0"/>
              <a:t>為</a:t>
            </a:r>
            <a:r>
              <a:rPr lang="en-US" altLang="zh-TW" sz="2000" dirty="0"/>
              <a:t>0.0.0.0</a:t>
            </a:r>
            <a:br>
              <a:rPr lang="en-US" altLang="zh-TW" sz="2000" dirty="0"/>
            </a:br>
            <a:r>
              <a:rPr lang="zh-TW" altLang="en-US" sz="2000" dirty="0"/>
              <a:t>代表開放</a:t>
            </a:r>
            <a:r>
              <a:rPr lang="en-US" altLang="zh-TW" sz="2000" dirty="0"/>
              <a:t>10.146.11.92</a:t>
            </a:r>
            <a:r>
              <a:rPr lang="zh-TW" altLang="en-US" sz="2000" dirty="0"/>
              <a:t>外部跟內部訪問</a:t>
            </a:r>
            <a:endParaRPr lang="en-US" altLang="zh-TW" sz="2000" dirty="0"/>
          </a:p>
          <a:p>
            <a:endParaRPr lang="en-US" altLang="zh-CN" sz="2000" dirty="0"/>
          </a:p>
          <a:p>
            <a:r>
              <a:rPr lang="en-US" altLang="zh-CN" sz="2000" dirty="0"/>
              <a:t>SERVICE_IP</a:t>
            </a:r>
            <a:r>
              <a:rPr lang="zh-TW" altLang="en-US" sz="2000" dirty="0"/>
              <a:t>與</a:t>
            </a:r>
            <a:r>
              <a:rPr lang="en-US" altLang="zh-TW" sz="2000" dirty="0"/>
              <a:t>PORT</a:t>
            </a:r>
            <a:r>
              <a:rPr lang="zh-TW" altLang="en-US" sz="2000" dirty="0"/>
              <a:t>為其他服務需要用到</a:t>
            </a:r>
            <a:br>
              <a:rPr lang="en-US" altLang="zh-TW" sz="2000" dirty="0"/>
            </a:br>
            <a:r>
              <a:rPr lang="zh-TW" altLang="en-US" sz="2000" dirty="0"/>
              <a:t>的網址，如</a:t>
            </a:r>
            <a:r>
              <a:rPr lang="en-US" altLang="zh-TW" sz="2000" dirty="0" err="1"/>
              <a:t>message_hub</a:t>
            </a:r>
            <a:r>
              <a:rPr lang="zh-TW" altLang="en-US" sz="2000" dirty="0"/>
              <a:t>要打</a:t>
            </a:r>
            <a:r>
              <a:rPr lang="en-US" altLang="zh-TW" sz="2000" dirty="0"/>
              <a:t>API</a:t>
            </a:r>
            <a:r>
              <a:rPr lang="zh-TW" altLang="en-US" sz="2000" dirty="0"/>
              <a:t>至</a:t>
            </a:r>
            <a:br>
              <a:rPr lang="en-US" altLang="zh-TW" sz="2000" dirty="0"/>
            </a:br>
            <a:r>
              <a:rPr lang="en-US" altLang="zh-TW" sz="2000" dirty="0" err="1"/>
              <a:t>FM_gateway</a:t>
            </a:r>
            <a:r>
              <a:rPr lang="zh-TW" altLang="en-US" sz="2000" dirty="0"/>
              <a:t>的話，因兩個服務都在</a:t>
            </a:r>
            <a:br>
              <a:rPr lang="en-US" altLang="zh-TW" sz="2000" dirty="0"/>
            </a:br>
            <a:r>
              <a:rPr lang="en-US" altLang="zh-TW" sz="2000" dirty="0"/>
              <a:t>10.146.11.92</a:t>
            </a:r>
            <a:r>
              <a:rPr lang="zh-TW" altLang="en-US" sz="2000" dirty="0"/>
              <a:t>，所以是</a:t>
            </a:r>
            <a:r>
              <a:rPr lang="en-US" altLang="zh-TW" sz="2000" dirty="0"/>
              <a:t>127.0.0.1</a:t>
            </a:r>
          </a:p>
          <a:p>
            <a:endParaRPr lang="en-US" altLang="zh-TW" sz="2000" dirty="0"/>
          </a:p>
          <a:p>
            <a:r>
              <a:rPr lang="en-US" altLang="zh-TW" sz="2000" dirty="0"/>
              <a:t>TARGET_IP</a:t>
            </a:r>
            <a:r>
              <a:rPr lang="zh-TW" altLang="en-US" sz="2000" dirty="0"/>
              <a:t>與</a:t>
            </a:r>
            <a:r>
              <a:rPr lang="en-US" altLang="zh-TW" sz="2000" dirty="0"/>
              <a:t>PORT</a:t>
            </a:r>
            <a:r>
              <a:rPr lang="zh-TW" altLang="en-US" sz="2000" dirty="0"/>
              <a:t>則是本次專案的最後目標網址，分別對應</a:t>
            </a:r>
            <a:r>
              <a:rPr lang="en-US" altLang="zh-TW" sz="2000" dirty="0" err="1"/>
              <a:t>GoFieldManager</a:t>
            </a:r>
            <a:r>
              <a:rPr lang="zh-TW" altLang="en-US" sz="2000" dirty="0"/>
              <a:t>與</a:t>
            </a:r>
            <a:r>
              <a:rPr lang="en-US" altLang="zh-TW" sz="2000" dirty="0"/>
              <a:t>WSS-DVR server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7D645-AAA1-0C8C-4313-DB9EAC59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752" y="977434"/>
            <a:ext cx="3828457" cy="542364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84D968B-73DA-814A-85F9-3A1282A9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07"/>
            <a:ext cx="10515600" cy="1325563"/>
          </a:xfrm>
        </p:spPr>
        <p:txBody>
          <a:bodyPr/>
          <a:lstStyle/>
          <a:p>
            <a:r>
              <a:rPr lang="en-US" altLang="zh-TW" dirty="0" err="1"/>
              <a:t>Config.env</a:t>
            </a:r>
            <a:r>
              <a:rPr lang="zh-TW" altLang="en-US" dirty="0"/>
              <a:t>簡介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58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20250618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start record G301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end_G301.mp4 -&gt; </a:t>
            </a:r>
            <a:r>
              <a:rPr lang="en-US" altLang="zh-CN" dirty="0">
                <a:effectLst/>
              </a:rPr>
              <a:t>stop record G301</a:t>
            </a:r>
            <a:r>
              <a:rPr lang="en-US" altLang="zh-TW" dirty="0">
                <a:sym typeface="Wingdings" panose="05000000000000000000" pitchFamily="2" charset="2"/>
              </a:rPr>
              <a:t> -&gt; start record G302 -&gt; stop record G302 -&gt;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60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chemeClr val="accent1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start record G303 -&gt; 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end_G302.mp4 </a:t>
            </a:r>
            <a:r>
              <a:rPr lang="en-US" altLang="zh-TW" dirty="0">
                <a:sym typeface="Wingdings" panose="05000000000000000000" pitchFamily="2" charset="2"/>
              </a:rPr>
              <a:t>-&gt;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stop record G303 -&gt;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產生正確的</a:t>
            </a:r>
            <a:r>
              <a:rPr lang="en-US" altLang="zh-TW" dirty="0">
                <a:sym typeface="Wingdings" panose="05000000000000000000" pitchFamily="2" charset="2"/>
              </a:rPr>
              <a:t>end_G303.mp4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G304 -&gt;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end_G303.mp4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end_G303-00.mp4</a:t>
            </a:r>
            <a:r>
              <a:rPr lang="zh-TW" altLang="en-US" dirty="0"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ym typeface="Wingdings" panose="05000000000000000000" pitchFamily="2" charset="2"/>
              </a:rPr>
              <a:t>end_G303.mp4 -&gt;stop record G304 -&gt;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end_G304.mp4 -&gt;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8781827" y="843240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1"/>
                </a:solidFill>
              </a:rPr>
              <a:t>4.2.0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290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D0EC7-EA71-CC66-DCD0-90D9B546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20250611 TBD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2FC65-AB6E-0357-50C3-A3DDD9B0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Issue :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斷流產生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ipc-1749626242723.mp4(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第一次啟動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dvr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的情況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應改檔名為</a:t>
            </a:r>
            <a:r>
              <a:rPr lang="en-US" altLang="zh-TW" dirty="0"/>
              <a:t>gmcode.mp4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15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DE3B9-89CD-03C4-2EB8-BA89C69D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20250604 </a:t>
            </a:r>
            <a:r>
              <a:rPr lang="en-US" altLang="zh-TW" dirty="0"/>
              <a:t>record</a:t>
            </a:r>
            <a:r>
              <a:rPr lang="zh-TW" altLang="en-US" dirty="0"/>
              <a:t>斷流 </a:t>
            </a:r>
            <a:r>
              <a:rPr lang="en-US" altLang="zh-TW" dirty="0"/>
              <a:t>–</a:t>
            </a:r>
            <a:r>
              <a:rPr lang="zh-TW" altLang="en-US" dirty="0"/>
              <a:t> 無訊號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r>
              <a:rPr lang="en-US" altLang="zh-TW" dirty="0"/>
              <a:t> 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909C6E-E75A-4B45-9CD5-AF3ECF43E28F}"/>
              </a:ext>
            </a:extLst>
          </p:cNvPr>
          <p:cNvSpPr txBox="1"/>
          <p:nvPr/>
        </p:nvSpPr>
        <p:spPr>
          <a:xfrm>
            <a:off x="9825318" y="1321356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9F0C517-3F25-18D3-06BD-413A8253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30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ffectLst/>
              </a:rPr>
              <a:t>start record G1001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</a:t>
            </a:r>
            <a:r>
              <a:rPr lang="en-US" altLang="zh-CN" dirty="0">
                <a:effectLst/>
              </a:rPr>
              <a:t> G1001</a:t>
            </a:r>
            <a:r>
              <a:rPr lang="en-US" altLang="zh-TW" dirty="0">
                <a:sym typeface="Wingdings" panose="05000000000000000000" pitchFamily="2" charset="2"/>
              </a:rPr>
              <a:t>.mp4 -&gt; 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5</a:t>
            </a:r>
            <a:r>
              <a:rPr lang="zh-TW" altLang="en-US" dirty="0">
                <a:sym typeface="Wingdings" panose="05000000000000000000" pitchFamily="2" charset="2"/>
              </a:rPr>
              <a:t>秒開始推流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</a:t>
            </a:r>
            <a:r>
              <a:rPr lang="en-US" altLang="zh-TW" dirty="0">
                <a:sym typeface="Wingdings" panose="05000000000000000000" pitchFamily="2" charset="2"/>
              </a:rPr>
              <a:t>.temp -&gt; stop record </a:t>
            </a:r>
            <a:r>
              <a:rPr lang="en-US" altLang="zh-CN" dirty="0">
                <a:effectLst/>
              </a:rPr>
              <a:t>G1002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</a:t>
            </a:r>
            <a:r>
              <a:rPr lang="en-US" altLang="zh-CN" dirty="0">
                <a:effectLst/>
              </a:rPr>
              <a:t> G1001</a:t>
            </a:r>
            <a:r>
              <a:rPr lang="en-US" altLang="zh-TW" dirty="0">
                <a:sym typeface="Wingdings" panose="05000000000000000000" pitchFamily="2" charset="2"/>
              </a:rPr>
              <a:t>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</a:t>
            </a:r>
            <a:r>
              <a:rPr lang="en-US" altLang="zh-CN" dirty="0">
                <a:effectLst/>
              </a:rPr>
              <a:t> G1001-00</a:t>
            </a:r>
            <a:r>
              <a:rPr lang="en-US" altLang="zh-TW" dirty="0">
                <a:sym typeface="Wingdings" panose="05000000000000000000" pitchFamily="2" charset="2"/>
              </a:rPr>
              <a:t>.mp4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且斷流產生的新暫存檔 變為</a:t>
            </a:r>
            <a:r>
              <a:rPr lang="en-US" altLang="zh-TW" dirty="0">
                <a:sym typeface="Wingdings" panose="05000000000000000000" pitchFamily="2" charset="2"/>
              </a:rPr>
              <a:t>end_G1001.mp4 </a:t>
            </a:r>
            <a:r>
              <a:rPr lang="zh-TW" altLang="en-US" dirty="0">
                <a:sym typeface="Wingdings" panose="05000000000000000000" pitchFamily="2" charset="2"/>
              </a:rPr>
              <a:t>，且繼續產生暫存檔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</a:t>
            </a:r>
            <a:r>
              <a:rPr lang="en-US" altLang="zh-CN" dirty="0">
                <a:effectLst/>
              </a:rPr>
              <a:t>G1002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-&gt;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end_G1001.mp4 rename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end_G1001-01.mp4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end_G1001.mp4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，原本的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end_G1001-00.mp4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不變</a:t>
            </a:r>
            <a:br>
              <a:rPr lang="en-US" altLang="zh-TW" dirty="0">
                <a:sym typeface="Wingdings" panose="05000000000000000000" pitchFamily="2" charset="2"/>
              </a:rPr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</a:t>
            </a:r>
            <a:r>
              <a:rPr lang="en-US" altLang="zh-CN" dirty="0">
                <a:effectLst/>
              </a:rPr>
              <a:t>G1002</a:t>
            </a:r>
            <a:r>
              <a:rPr lang="en-US" altLang="zh-TW" dirty="0">
                <a:sym typeface="Wingdings" panose="05000000000000000000" pitchFamily="2" charset="2"/>
              </a:rPr>
              <a:t> -&gt;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產生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end_G1002.mp4 </a:t>
            </a:r>
            <a:r>
              <a:rPr lang="en-US" altLang="zh-TW" dirty="0">
                <a:sym typeface="Wingdings" panose="05000000000000000000" pitchFamily="2" charset="2"/>
              </a:rPr>
              <a:t>-&gt; start record G1003 -&gt;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end_G1002.mp4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end_G1002-00.mp4</a:t>
            </a:r>
            <a:r>
              <a:rPr lang="zh-TW" altLang="en-US" dirty="0">
                <a:sym typeface="Wingdings" panose="05000000000000000000" pitchFamily="2" charset="2"/>
              </a:rPr>
              <a:t>，並產生新的</a:t>
            </a:r>
            <a:r>
              <a:rPr lang="en-US" altLang="zh-TW" dirty="0">
                <a:sym typeface="Wingdings" panose="05000000000000000000" pitchFamily="2" charset="2"/>
              </a:rPr>
              <a:t>end_G1002.mp4 -&gt;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G1003 -&gt;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end_G1003.mp4 -&gt;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start record G1004 -&gt;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end_G1003.mp4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end_G1003-00.mp4</a:t>
            </a:r>
            <a:r>
              <a:rPr lang="zh-TW" altLang="en-US" dirty="0">
                <a:sym typeface="Wingdings" panose="05000000000000000000" pitchFamily="2" charset="2"/>
              </a:rPr>
              <a:t>，並產生新的</a:t>
            </a:r>
            <a:r>
              <a:rPr lang="en-US" altLang="zh-TW" dirty="0">
                <a:sym typeface="Wingdings" panose="05000000000000000000" pitchFamily="2" charset="2"/>
              </a:rPr>
              <a:t>end_G1004.mp4 -&gt;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1609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20250604 </a:t>
            </a:r>
            <a:r>
              <a:rPr lang="en-US" altLang="zh-TW" dirty="0"/>
              <a:t>record</a:t>
            </a:r>
            <a:r>
              <a:rPr lang="zh-TW" altLang="en-US" dirty="0"/>
              <a:t>斷流</a:t>
            </a:r>
            <a:br>
              <a:rPr lang="en-US" altLang="zh-TW" dirty="0"/>
            </a:br>
            <a:r>
              <a:rPr lang="zh-TW" altLang="en-US" dirty="0"/>
              <a:t>長時間斷流版本 </a:t>
            </a:r>
            <a:r>
              <a:rPr lang="en-US" altLang="zh-TW" dirty="0"/>
              <a:t>_ 1 </a:t>
            </a:r>
            <a:br>
              <a:rPr lang="en-US" altLang="zh-TW" dirty="0"/>
            </a:br>
            <a:r>
              <a:rPr lang="zh-TW" altLang="en-US" sz="2200" dirty="0"/>
              <a:t>在有推流的情況下，只有</a:t>
            </a:r>
            <a:r>
              <a:rPr lang="zh-TW" altLang="en-US" sz="2200" dirty="0">
                <a:solidFill>
                  <a:srgbClr val="FF0000"/>
                </a:solidFill>
              </a:rPr>
              <a:t>遇到開始錄影</a:t>
            </a:r>
            <a:r>
              <a:rPr lang="zh-TW" altLang="en-US" sz="2200" dirty="0"/>
              <a:t>才會更新當下局號，不然就是保持斷流前上一局局號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ffectLst/>
              </a:rPr>
              <a:t>start record G2001</a:t>
            </a:r>
            <a:r>
              <a:rPr lang="en-US" altLang="zh-TW" dirty="0">
                <a:sym typeface="Wingdings" panose="05000000000000000000" pitchFamily="2" charset="2"/>
              </a:rPr>
              <a:t>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end_G2001.mp4 -&gt; </a:t>
            </a:r>
            <a:r>
              <a:rPr lang="en-US" altLang="zh-CN" dirty="0">
                <a:solidFill>
                  <a:srgbClr val="7030A0"/>
                </a:solidFill>
                <a:effectLst/>
              </a:rPr>
              <a:t>stop record G2001</a:t>
            </a:r>
            <a:r>
              <a:rPr lang="en-US" altLang="zh-TW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-&gt; start record G2002 -&gt; stop record G2002 -&gt; 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start record G2003 -&gt; 60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秒後恢復</a:t>
            </a:r>
            <a:r>
              <a:rPr lang="en-US" altLang="zh-TW" dirty="0" err="1">
                <a:solidFill>
                  <a:srgbClr val="0070C0"/>
                </a:solidFill>
                <a:sym typeface="Wingdings" panose="05000000000000000000" pitchFamily="2" charset="2"/>
              </a:rPr>
              <a:t>obs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-&gt;stop record G2003 -&gt; 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end_G2001.mp4 rename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end_G2001-00.mp4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end_G2001.mp4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G2004 -&gt; 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end_G2001.mp4 rename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end_G2001-01.mp4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，且目前的新暫存檔 變為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end_G2001.mp4 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， 原本的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end_G2001-00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不變 </a:t>
            </a:r>
            <a:r>
              <a:rPr lang="en-US" altLang="zh-TW" dirty="0">
                <a:sym typeface="Wingdings" panose="05000000000000000000" pitchFamily="2" charset="2"/>
              </a:rPr>
              <a:t>-&gt;stop record G2004 -&gt;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end_G204.mp4 -&gt;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應改善：無論有沒有推流，開始或結束錄影命令應該更新局號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DC760-A189-7C52-B8D1-438EB4D2F7D1}"/>
              </a:ext>
            </a:extLst>
          </p:cNvPr>
          <p:cNvSpPr txBox="1"/>
          <p:nvPr/>
        </p:nvSpPr>
        <p:spPr>
          <a:xfrm>
            <a:off x="9090210" y="658574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>
                <a:solidFill>
                  <a:schemeClr val="accent6"/>
                </a:solidFill>
              </a:rPr>
              <a:t>2025</a:t>
            </a:r>
            <a:r>
              <a:rPr lang="zh-TW" altLang="en-US" dirty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1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08588-9C74-0F34-404F-6547287D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CC272-FE32-58D7-B70D-812A753E6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3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record</a:t>
            </a:r>
            <a:br>
              <a:rPr lang="en-US" altLang="zh-TW" dirty="0"/>
            </a:b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4.1.5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版本的</a:t>
            </a:r>
            <a:r>
              <a:rPr lang="en-US" altLang="zh-TW" sz="2200" dirty="0" err="1">
                <a:solidFill>
                  <a:schemeClr val="accent5"/>
                </a:solidFill>
                <a:sym typeface="Wingdings" panose="05000000000000000000" pitchFamily="2" charset="2"/>
              </a:rPr>
              <a:t>stop_record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完全沒作用，且影片不夠長不會分</a:t>
            </a: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_00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、</a:t>
            </a: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_01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推流產生</a:t>
            </a:r>
            <a:r>
              <a:rPr lang="en-US" altLang="zh-TW" dirty="0"/>
              <a:t>temp </a:t>
            </a:r>
            <a:r>
              <a:rPr lang="en-US" altLang="zh-TW" dirty="0">
                <a:sym typeface="Wingdings" panose="05000000000000000000" pitchFamily="2" charset="2"/>
              </a:rPr>
              <a:t>  </a:t>
            </a:r>
            <a:r>
              <a:rPr lang="en-US" altLang="zh-CN" dirty="0">
                <a:effectLst/>
              </a:rPr>
              <a:t>start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切上一局的分片出來 </a:t>
            </a:r>
            <a:b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上一局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</a:t>
            </a:r>
            <a:r>
              <a:rPr lang="zh-TW" altLang="en-US" dirty="0">
                <a:effectLst/>
              </a:rPr>
              <a:t>更新此局的</a:t>
            </a:r>
            <a:r>
              <a:rPr lang="en-US" altLang="zh-TW" dirty="0" err="1">
                <a:effectLst/>
              </a:rPr>
              <a:t>gmcode</a:t>
            </a:r>
            <a:r>
              <a:rPr lang="zh-TW" altLang="en-US" dirty="0"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test001 </a:t>
            </a:r>
            <a:r>
              <a:rPr lang="en-US" altLang="zh-CN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切本局的分片出來 本局</a:t>
            </a:r>
            <a:r>
              <a:rPr lang="en-US" altLang="zh-TW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gmcode.mp4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effectLst/>
              </a:rPr>
              <a:t>start record test002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切上一局的分片出來，上一局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 …</a:t>
            </a:r>
            <a:endParaRPr lang="en-US" altLang="zh-TW" dirty="0">
              <a:solidFill>
                <a:srgbClr val="FF0000"/>
              </a:solidFill>
              <a:effectLst/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81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20250625 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4.1.5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版本的</a:t>
            </a:r>
            <a:r>
              <a:rPr lang="en-US" altLang="zh-TW" sz="2200" dirty="0" err="1">
                <a:solidFill>
                  <a:schemeClr val="accent5"/>
                </a:solidFill>
                <a:sym typeface="Wingdings" panose="05000000000000000000" pitchFamily="2" charset="2"/>
              </a:rPr>
              <a:t>stop_record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完全沒作用，且影片不夠長不會分</a:t>
            </a: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_00</a:t>
            </a:r>
            <a:r>
              <a:rPr lang="zh-TW" altLang="en-US" sz="2200" dirty="0">
                <a:solidFill>
                  <a:schemeClr val="accent5"/>
                </a:solidFill>
                <a:sym typeface="Wingdings" panose="05000000000000000000" pitchFamily="2" charset="2"/>
              </a:rPr>
              <a:t>、</a:t>
            </a:r>
            <a:r>
              <a:rPr lang="en-US" altLang="zh-TW" sz="2200" dirty="0">
                <a:solidFill>
                  <a:schemeClr val="accent5"/>
                </a:solidFill>
                <a:sym typeface="Wingdings" panose="05000000000000000000" pitchFamily="2" charset="2"/>
              </a:rPr>
              <a:t>_01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推流產生</a:t>
            </a:r>
            <a:r>
              <a:rPr lang="en-US" altLang="zh-TW" dirty="0"/>
              <a:t>temp </a:t>
            </a:r>
            <a:r>
              <a:rPr lang="en-US" altLang="zh-TW" dirty="0">
                <a:sym typeface="Wingdings" panose="05000000000000000000" pitchFamily="2" charset="2"/>
              </a:rPr>
              <a:t>  </a:t>
            </a:r>
            <a:r>
              <a:rPr lang="en-US" altLang="zh-CN" dirty="0">
                <a:effectLst/>
              </a:rPr>
              <a:t>start record test001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切上一局的分片出來 </a:t>
            </a:r>
            <a:b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zh-TW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上一局</a:t>
            </a:r>
            <a:r>
              <a:rPr lang="en-US" altLang="zh-TW" dirty="0">
                <a:solidFill>
                  <a:schemeClr val="accent1"/>
                </a:solidFill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</a:t>
            </a:r>
            <a:r>
              <a:rPr lang="zh-TW" altLang="en-US" dirty="0">
                <a:effectLst/>
              </a:rPr>
              <a:t>更新此局的</a:t>
            </a:r>
            <a:r>
              <a:rPr lang="en-US" altLang="zh-TW" dirty="0" err="1">
                <a:effectLst/>
              </a:rPr>
              <a:t>gmcode</a:t>
            </a:r>
            <a:r>
              <a:rPr lang="zh-TW" altLang="en-US" dirty="0">
                <a:effectLst/>
              </a:rPr>
              <a:t>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zh-TW" altLang="en-US" dirty="0">
                <a:effectLst/>
              </a:rPr>
              <a:t> </a:t>
            </a:r>
            <a:br>
              <a:rPr lang="en-US" altLang="zh-TW" dirty="0">
                <a:effectLst/>
              </a:rPr>
            </a:br>
            <a:r>
              <a:rPr lang="en-US" altLang="zh-CN" dirty="0">
                <a:effectLst/>
              </a:rPr>
              <a:t>stop record test001 </a:t>
            </a:r>
            <a:r>
              <a:rPr lang="en-US" altLang="zh-CN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zh-TW" altLang="en-US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切本局的分片出來 本局</a:t>
            </a:r>
            <a:r>
              <a:rPr lang="en-US" altLang="zh-TW" dirty="0">
                <a:solidFill>
                  <a:schemeClr val="bg2"/>
                </a:solidFill>
                <a:effectLst/>
                <a:sym typeface="Wingdings" panose="05000000000000000000" pitchFamily="2" charset="2"/>
              </a:rPr>
              <a:t>gmcode.mp4 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effectLst/>
              </a:rPr>
              <a:t>start record test002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切上一局的分片出來，上一局</a:t>
            </a:r>
            <a:r>
              <a:rPr lang="en-US" altLang="zh-TW" dirty="0">
                <a:sym typeface="Wingdings" panose="05000000000000000000" pitchFamily="2" charset="2"/>
              </a:rPr>
              <a:t>gmcode.mp4</a:t>
            </a:r>
            <a:r>
              <a:rPr lang="zh-CN" altLang="en-US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  </a:t>
            </a:r>
            <a:r>
              <a:rPr lang="en-US" altLang="zh-TW" dirty="0">
                <a:sym typeface="Wingdings" panose="05000000000000000000" pitchFamily="2" charset="2"/>
              </a:rPr>
              <a:t> stop record test002 </a:t>
            </a:r>
            <a:r>
              <a:rPr lang="en-US" altLang="zh-CN" dirty="0">
                <a:effectLst/>
              </a:rPr>
              <a:t> start record test003  …</a:t>
            </a:r>
            <a:endParaRPr lang="en-US" altLang="zh-TW" dirty="0">
              <a:effectLst/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478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短暫斷流版本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003 -&gt;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test003.mp4 -&gt; 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5</a:t>
            </a:r>
            <a:r>
              <a:rPr lang="zh-TW" altLang="en-US" dirty="0">
                <a:sym typeface="Wingdings" panose="05000000000000000000" pitchFamily="2" charset="2"/>
              </a:rPr>
              <a:t>秒開始推流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</a:t>
            </a:r>
            <a:r>
              <a:rPr lang="en-US" altLang="zh-TW" dirty="0">
                <a:sym typeface="Wingdings" panose="05000000000000000000" pitchFamily="2" charset="2"/>
              </a:rPr>
              <a:t>.temp -&gt; stop record test003 -&gt; start record test004 -&gt;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test003.mp4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test003-00.mp4</a:t>
            </a:r>
            <a:r>
              <a:rPr lang="zh-TW" altLang="en-US" dirty="0">
                <a:sym typeface="Wingdings" panose="05000000000000000000" pitchFamily="2" charset="2"/>
              </a:rPr>
              <a:t>，且斷流產生的新暫存檔 變為</a:t>
            </a:r>
            <a:r>
              <a:rPr lang="en-US" altLang="zh-TW" dirty="0">
                <a:sym typeface="Wingdings" panose="05000000000000000000" pitchFamily="2" charset="2"/>
              </a:rPr>
              <a:t>test003.mp4 -&gt; stop record test004 -&gt; start record test005 -&gt;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test004.mp4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test005 -&gt; start record test006 -&gt;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test005.mp4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234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20250625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短暫斷流版本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003 -&gt;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test003.mp4 -&gt; 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5</a:t>
            </a:r>
            <a:r>
              <a:rPr lang="zh-TW" altLang="en-US" dirty="0">
                <a:sym typeface="Wingdings" panose="05000000000000000000" pitchFamily="2" charset="2"/>
              </a:rPr>
              <a:t>秒開始推流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</a:t>
            </a:r>
            <a:r>
              <a:rPr lang="en-US" altLang="zh-TW" dirty="0">
                <a:sym typeface="Wingdings" panose="05000000000000000000" pitchFamily="2" charset="2"/>
              </a:rPr>
              <a:t>.temp -&gt; stop record test003 -&gt; start record test004 -&gt; </a:t>
            </a:r>
            <a:r>
              <a:rPr lang="zh-TW" altLang="en-US" dirty="0">
                <a:sym typeface="Wingdings" panose="05000000000000000000" pitchFamily="2" charset="2"/>
              </a:rPr>
              <a:t>原本</a:t>
            </a:r>
            <a:r>
              <a:rPr lang="en-US" altLang="zh-TW" dirty="0">
                <a:sym typeface="Wingdings" panose="05000000000000000000" pitchFamily="2" charset="2"/>
              </a:rPr>
              <a:t>test003.mp4 rename</a:t>
            </a:r>
            <a:r>
              <a:rPr lang="zh-TW" altLang="en-US" dirty="0">
                <a:sym typeface="Wingdings" panose="05000000000000000000" pitchFamily="2" charset="2"/>
              </a:rPr>
              <a:t>為</a:t>
            </a:r>
            <a:r>
              <a:rPr lang="en-US" altLang="zh-TW" dirty="0">
                <a:sym typeface="Wingdings" panose="05000000000000000000" pitchFamily="2" charset="2"/>
              </a:rPr>
              <a:t>test003-00.mp4</a:t>
            </a:r>
            <a:r>
              <a:rPr lang="zh-TW" altLang="en-US" dirty="0">
                <a:sym typeface="Wingdings" panose="05000000000000000000" pitchFamily="2" charset="2"/>
              </a:rPr>
              <a:t>，且斷流產生的新暫存檔 變為</a:t>
            </a:r>
            <a:r>
              <a:rPr lang="en-US" altLang="zh-TW" dirty="0">
                <a:sym typeface="Wingdings" panose="05000000000000000000" pitchFamily="2" charset="2"/>
              </a:rPr>
              <a:t>test003.mp4 -&gt; stop record test004 -&gt; start record test005 -&gt;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test004.mp4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stop record test005 -&gt; start record test006 -&gt;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test005.mp4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…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99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010 -&gt;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test010.mp4 -&gt;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</a:rPr>
              <a:t>stop record test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010 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</a:rPr>
              <a:t>start record test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011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err="1">
                <a:sym typeface="Wingdings" panose="05000000000000000000" pitchFamily="2" charset="2"/>
              </a:rPr>
              <a:t>obs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40</a:t>
            </a:r>
            <a:r>
              <a:rPr lang="zh-TW" altLang="en-US" dirty="0">
                <a:sym typeface="Wingdings" panose="05000000000000000000" pitchFamily="2" charset="2"/>
              </a:rPr>
              <a:t>秒開始繼續推流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en-US" altLang="zh-CN" dirty="0">
                <a:effectLst/>
              </a:rPr>
              <a:t>stop record test</a:t>
            </a:r>
            <a:r>
              <a:rPr lang="en-US" altLang="zh-TW" dirty="0">
                <a:sym typeface="Wingdings" panose="05000000000000000000" pitchFamily="2" charset="2"/>
              </a:rPr>
              <a:t>011 -&gt; </a:t>
            </a:r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012 -&gt;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test010-00.mp4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，且斷流產生的新暫存檔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test010.mp4(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應為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test011.mp4) 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stop record test012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test013 -&gt;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test012.mp4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9E275-7D49-DD79-C888-8595FC71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部署範例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316D1-6E70-FF09-5979-D12EB7B2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 /home/Gish/</a:t>
            </a:r>
            <a:r>
              <a:rPr lang="en-US" altLang="zh-CN" dirty="0" err="1"/>
              <a:t>dist_VM_linux</a:t>
            </a:r>
            <a:r>
              <a:rPr lang="en-US" altLang="zh-CN" dirty="0"/>
              <a:t>/</a:t>
            </a:r>
            <a:r>
              <a:rPr lang="en-US" altLang="zh-CN" dirty="0" err="1"/>
              <a:t>dist</a:t>
            </a:r>
            <a:r>
              <a:rPr lang="en-US" altLang="zh-CN" dirty="0"/>
              <a:t> </a:t>
            </a:r>
            <a:r>
              <a:rPr lang="zh-TW" altLang="en-US" dirty="0"/>
              <a:t>確認資料夾權限如右</a:t>
            </a:r>
            <a:endParaRPr lang="en-US" altLang="zh-CN" dirty="0"/>
          </a:p>
          <a:p>
            <a:r>
              <a:rPr lang="zh-TW" altLang="en-US" dirty="0"/>
              <a:t>使用</a:t>
            </a:r>
            <a:r>
              <a:rPr lang="en-US" altLang="zh-TW" dirty="0"/>
              <a:t>pm2</a:t>
            </a:r>
            <a:r>
              <a:rPr lang="zh-TW" altLang="en-US" dirty="0"/>
              <a:t>開啟服務，四個組件</a:t>
            </a:r>
            <a:br>
              <a:rPr lang="en-US" altLang="zh-TW" dirty="0"/>
            </a:br>
            <a:r>
              <a:rPr lang="en-US" altLang="zh-CN" dirty="0"/>
              <a:t>pm2 start  </a:t>
            </a:r>
            <a:r>
              <a:rPr lang="en-US" altLang="zh-CN" dirty="0" err="1"/>
              <a:t>message_hub_exec</a:t>
            </a:r>
            <a:r>
              <a:rPr lang="en-US" altLang="zh-CN" dirty="0"/>
              <a:t>/</a:t>
            </a:r>
            <a:r>
              <a:rPr lang="en-US" altLang="zh-CN" dirty="0" err="1"/>
              <a:t>message_hub_exec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pm2 start  </a:t>
            </a:r>
            <a:r>
              <a:rPr lang="en-US" altLang="zh-CN" dirty="0" err="1">
                <a:solidFill>
                  <a:srgbClr val="FF0000"/>
                </a:solidFill>
              </a:rPr>
              <a:t>fm_gateway_exec</a:t>
            </a:r>
            <a:r>
              <a:rPr lang="en-US" altLang="zh-CN" dirty="0">
                <a:solidFill>
                  <a:srgbClr val="FF0000"/>
                </a:solidFill>
              </a:rPr>
              <a:t>/ </a:t>
            </a:r>
            <a:r>
              <a:rPr lang="en-US" altLang="zh-CN" dirty="0" err="1">
                <a:solidFill>
                  <a:srgbClr val="FF0000"/>
                </a:solidFill>
              </a:rPr>
              <a:t>fm_gateway_exec</a:t>
            </a:r>
            <a:br>
              <a:rPr lang="en-US" altLang="zh-CN" dirty="0"/>
            </a:br>
            <a:r>
              <a:rPr lang="en-US" altLang="zh-CN" dirty="0"/>
              <a:t>pm2 start  </a:t>
            </a:r>
            <a:r>
              <a:rPr lang="en-US" altLang="zh-CN" dirty="0" err="1"/>
              <a:t>dvr_gateway_http_exec</a:t>
            </a:r>
            <a:r>
              <a:rPr lang="en-US" altLang="zh-CN" dirty="0"/>
              <a:t>/ </a:t>
            </a:r>
            <a:r>
              <a:rPr lang="en-US" altLang="zh-CN" dirty="0" err="1"/>
              <a:t>dvr_gateway_http_exec</a:t>
            </a:r>
            <a:br>
              <a:rPr lang="en-US" altLang="zh-CN" dirty="0"/>
            </a:br>
            <a:r>
              <a:rPr lang="en-US" altLang="zh-CN" dirty="0"/>
              <a:t>pm2 start  </a:t>
            </a:r>
            <a:r>
              <a:rPr lang="en-US" altLang="zh-CN" dirty="0" err="1"/>
              <a:t>dvr_gateway_https_exec</a:t>
            </a:r>
            <a:r>
              <a:rPr lang="en-US" altLang="zh-CN" dirty="0"/>
              <a:t>/ </a:t>
            </a:r>
            <a:r>
              <a:rPr lang="en-US" altLang="zh-CN" dirty="0" err="1"/>
              <a:t>dvr_gateway_https_exec</a:t>
            </a:r>
            <a:endParaRPr lang="en-US" altLang="zh-CN" dirty="0"/>
          </a:p>
          <a:p>
            <a:r>
              <a:rPr lang="en-US" altLang="zh-CN" dirty="0"/>
              <a:t>pm2 save</a:t>
            </a:r>
          </a:p>
          <a:p>
            <a:r>
              <a:rPr lang="en-US" altLang="zh-CN" dirty="0"/>
              <a:t>pm2 list </a:t>
            </a:r>
            <a:r>
              <a:rPr lang="zh-TW" altLang="en-US" dirty="0"/>
              <a:t>確認服務有正常啟動，</a:t>
            </a:r>
            <a:br>
              <a:rPr lang="en-US" altLang="zh-TW" dirty="0"/>
            </a:br>
            <a:r>
              <a:rPr lang="zh-TW" altLang="en-US" dirty="0"/>
              <a:t>可使用</a:t>
            </a:r>
            <a:r>
              <a:rPr lang="en-US" altLang="zh-TW" dirty="0"/>
              <a:t>pm2 logs</a:t>
            </a:r>
            <a:r>
              <a:rPr lang="zh-TW" altLang="en-US" dirty="0"/>
              <a:t> </a:t>
            </a:r>
            <a:r>
              <a:rPr lang="en-US" altLang="zh-TW" dirty="0"/>
              <a:t>[id] </a:t>
            </a:r>
            <a:br>
              <a:rPr lang="en-US" altLang="zh-TW" dirty="0"/>
            </a:br>
            <a:r>
              <a:rPr lang="zh-TW" altLang="en-US" dirty="0"/>
              <a:t>來確認該服務</a:t>
            </a:r>
            <a:r>
              <a:rPr lang="en-US" altLang="zh-TW" dirty="0"/>
              <a:t>logs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117379-D44C-8FC9-825E-BFB5F94A8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24" y="268940"/>
            <a:ext cx="2685526" cy="3349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2224F0-9D9B-A72B-63B8-2A9A8D5D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5" y="4425023"/>
            <a:ext cx="5478925" cy="235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31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20250625 </a:t>
            </a:r>
            <a:r>
              <a:rPr lang="zh-TW" altLang="en-US" dirty="0"/>
              <a:t>共同測試</a:t>
            </a:r>
            <a:r>
              <a:rPr lang="en-US" altLang="zh-TW" dirty="0"/>
              <a:t>, </a:t>
            </a:r>
            <a:r>
              <a:rPr lang="zh-TW" altLang="en-US" dirty="0"/>
              <a:t>斷流</a:t>
            </a:r>
            <a:r>
              <a:rPr lang="en-US" altLang="zh-TW" dirty="0"/>
              <a:t>record</a:t>
            </a:r>
            <a:br>
              <a:rPr lang="en-US" altLang="zh-TW" dirty="0"/>
            </a:br>
            <a:r>
              <a:rPr lang="zh-TW" altLang="en-US" dirty="0"/>
              <a:t>長時間斷流版本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010 -&gt; </a:t>
            </a:r>
            <a:r>
              <a:rPr lang="zh-TW" altLang="en-US" dirty="0">
                <a:sym typeface="Wingdings" panose="05000000000000000000" pitchFamily="2" charset="2"/>
              </a:rPr>
              <a:t>中斷推流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造成本局局號切片，產生</a:t>
            </a:r>
            <a:r>
              <a:rPr lang="en-US" altLang="zh-TW" dirty="0">
                <a:sym typeface="Wingdings" panose="05000000000000000000" pitchFamily="2" charset="2"/>
              </a:rPr>
              <a:t>test010.mp4 -&gt;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</a:rPr>
              <a:t>stop record test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010 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ffectLst/>
              </a:rPr>
              <a:t>start record test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011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 err="1">
                <a:sym typeface="Wingdings" panose="05000000000000000000" pitchFamily="2" charset="2"/>
              </a:rPr>
              <a:t>obs</a:t>
            </a:r>
            <a:r>
              <a:rPr lang="zh-TW" altLang="en-US" dirty="0">
                <a:sym typeface="Wingdings" panose="05000000000000000000" pitchFamily="2" charset="2"/>
              </a:rPr>
              <a:t>隔</a:t>
            </a:r>
            <a:r>
              <a:rPr lang="en-US" altLang="zh-TW" dirty="0">
                <a:sym typeface="Wingdings" panose="05000000000000000000" pitchFamily="2" charset="2"/>
              </a:rPr>
              <a:t>40</a:t>
            </a:r>
            <a:r>
              <a:rPr lang="zh-TW" altLang="en-US" dirty="0">
                <a:sym typeface="Wingdings" panose="05000000000000000000" pitchFamily="2" charset="2"/>
              </a:rPr>
              <a:t>秒開始繼續推流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zh-TW" altLang="en-US" dirty="0">
                <a:sym typeface="Wingdings" panose="05000000000000000000" pitchFamily="2" charset="2"/>
              </a:rPr>
              <a:t>產生暫存檔 </a:t>
            </a:r>
            <a:r>
              <a:rPr lang="en-US" altLang="zh-TW" dirty="0">
                <a:sym typeface="Wingdings" panose="05000000000000000000" pitchFamily="2" charset="2"/>
              </a:rPr>
              <a:t>-&gt; </a:t>
            </a:r>
            <a:r>
              <a:rPr lang="en-US" altLang="zh-CN" dirty="0">
                <a:effectLst/>
              </a:rPr>
              <a:t>stop record test</a:t>
            </a:r>
            <a:r>
              <a:rPr lang="en-US" altLang="zh-TW" dirty="0">
                <a:sym typeface="Wingdings" panose="05000000000000000000" pitchFamily="2" charset="2"/>
              </a:rPr>
              <a:t>011 -&gt; </a:t>
            </a:r>
            <a:r>
              <a:rPr lang="en-US" altLang="zh-CN" dirty="0">
                <a:effectLst/>
              </a:rPr>
              <a:t>start record test</a:t>
            </a:r>
            <a:r>
              <a:rPr lang="en-US" altLang="zh-TW" dirty="0">
                <a:sym typeface="Wingdings" panose="05000000000000000000" pitchFamily="2" charset="2"/>
              </a:rPr>
              <a:t>012 -&gt; 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原本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test010.mp4 rename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test010-00.mp4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，且斷流產生的新暫存檔 變為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test010.mp4(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應為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test011.mp4) </a:t>
            </a:r>
            <a:b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stop record test012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-&gt; start record test013 -&gt; </a:t>
            </a:r>
            <a:r>
              <a:rPr lang="zh-TW" altLang="en-US" dirty="0">
                <a:sym typeface="Wingdings" panose="05000000000000000000" pitchFamily="2" charset="2"/>
              </a:rPr>
              <a:t>產生</a:t>
            </a:r>
            <a:r>
              <a:rPr lang="en-US" altLang="zh-TW" dirty="0">
                <a:sym typeface="Wingdings" panose="05000000000000000000" pitchFamily="2" charset="2"/>
              </a:rPr>
              <a:t>test012.mp4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60791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08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94770-D0AD-0055-13A8-CB59E9C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20250527 </a:t>
            </a:r>
            <a:r>
              <a:rPr lang="zh-TW" altLang="en-US" dirty="0"/>
              <a:t>共同測試</a:t>
            </a:r>
            <a:r>
              <a:rPr lang="en-US" altLang="zh-TW" dirty="0"/>
              <a:t>, 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50E84-9F0D-5895-5755-2B340C43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start place 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olidFill>
                  <a:schemeClr val="accent6"/>
                </a:solidFill>
                <a:sym typeface="Wingdings" panose="05000000000000000000" pitchFamily="2" charset="2"/>
              </a:rPr>
              <a:t>dvr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錄影無反應 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stop place </a:t>
            </a:r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err="1">
                <a:solidFill>
                  <a:schemeClr val="accent6"/>
                </a:solidFill>
                <a:sym typeface="Wingdings" panose="05000000000000000000" pitchFamily="2" charset="2"/>
              </a:rPr>
              <a:t>dvr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錄影無反應 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42BC07-B886-C513-021F-9A4169C92C4E}"/>
              </a:ext>
            </a:extLst>
          </p:cNvPr>
          <p:cNvSpPr txBox="1"/>
          <p:nvPr/>
        </p:nvSpPr>
        <p:spPr>
          <a:xfrm>
            <a:off x="8333591" y="704740"/>
            <a:ext cx="24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本版本</a:t>
            </a:r>
            <a:r>
              <a:rPr lang="en-US" altLang="zh-TW" dirty="0" err="1"/>
              <a:t>wss</a:t>
            </a:r>
            <a:r>
              <a:rPr lang="zh-TW" altLang="en-US" dirty="0"/>
              <a:t>是</a:t>
            </a:r>
            <a:r>
              <a:rPr lang="en-US" altLang="zh-TW" dirty="0"/>
              <a:t>4.1.5</a:t>
            </a:r>
            <a:r>
              <a:rPr lang="zh-TW" altLang="en-US" dirty="0"/>
              <a:t>版本</a:t>
            </a:r>
            <a:r>
              <a:rPr lang="en-US" altLang="zh-TW" dirty="0"/>
              <a:t>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579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B73D0-683E-CE82-2467-5FEA7382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B46F4-F2F6-2A8E-042A-7C9DF4E8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84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B063-A8D9-3C01-30FF-297F0E6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20250625 </a:t>
            </a:r>
            <a:r>
              <a:rPr lang="zh-TW" altLang="en-US" dirty="0"/>
              <a:t>連包不連包交替測試 </a:t>
            </a:r>
            <a:r>
              <a:rPr lang="en-US" altLang="zh-TW" dirty="0"/>
              <a:t>–</a:t>
            </a:r>
            <a:r>
              <a:rPr lang="zh-TW" altLang="en-US" dirty="0"/>
              <a:t> 後連包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49D2D-06C0-BE46-77C1-F14DEBE9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record test11 -&gt; stop record test11 -&gt; start record test12 </a:t>
            </a:r>
            <a:br>
              <a:rPr lang="en-US" altLang="zh-CN" dirty="0"/>
            </a:br>
            <a:r>
              <a:rPr lang="en-US" altLang="zh-CN" dirty="0"/>
              <a:t>-&gt;</a:t>
            </a:r>
            <a:r>
              <a:rPr lang="zh-TW" altLang="en-US" dirty="0"/>
              <a:t>產生</a:t>
            </a:r>
            <a:r>
              <a:rPr lang="en-US" altLang="zh-TW" dirty="0"/>
              <a:t>test11.mp4 -&gt; stop record test12 -&gt; </a:t>
            </a:r>
            <a:r>
              <a:rPr lang="zh-TW" altLang="en-US" dirty="0"/>
              <a:t>發連包</a:t>
            </a:r>
            <a:r>
              <a:rPr lang="en-US" altLang="zh-TW" dirty="0"/>
              <a:t>test13, start </a:t>
            </a:r>
            <a:r>
              <a:rPr lang="en-US" altLang="zh-TW" dirty="0" err="1"/>
              <a:t>record+start</a:t>
            </a:r>
            <a:r>
              <a:rPr lang="en-US" altLang="zh-TW" dirty="0"/>
              <a:t> place -&gt; </a:t>
            </a:r>
            <a:r>
              <a:rPr lang="zh-TW" altLang="en-US" dirty="0"/>
              <a:t>產生</a:t>
            </a:r>
            <a:r>
              <a:rPr lang="en-US" altLang="zh-TW" dirty="0"/>
              <a:t>test12.mp4 -&gt;  stop record test13 -&gt;</a:t>
            </a:r>
            <a:br>
              <a:rPr lang="en-US" altLang="zh-TW" dirty="0"/>
            </a:br>
            <a:r>
              <a:rPr lang="en-US" altLang="zh-TW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test14 -&gt;</a:t>
            </a:r>
            <a:r>
              <a:rPr lang="zh-TW" altLang="en-US" dirty="0"/>
              <a:t>產生</a:t>
            </a:r>
            <a:r>
              <a:rPr lang="en-US" altLang="zh-TW" dirty="0"/>
              <a:t>test13.mp4  -&gt; </a:t>
            </a:r>
            <a:r>
              <a:rPr lang="zh-TW" altLang="en-US" dirty="0"/>
              <a:t>發連包</a:t>
            </a:r>
            <a:r>
              <a:rPr lang="en-US" altLang="zh-TW" dirty="0"/>
              <a:t>test14, stop </a:t>
            </a:r>
            <a:r>
              <a:rPr lang="en-US" altLang="zh-TW" dirty="0" err="1"/>
              <a:t>record+stop</a:t>
            </a:r>
            <a:r>
              <a:rPr lang="en-US" altLang="zh-TW" dirty="0"/>
              <a:t> place -&gt;start</a:t>
            </a:r>
            <a:r>
              <a:rPr lang="zh-TW" altLang="en-US" dirty="0"/>
              <a:t> </a:t>
            </a:r>
            <a:r>
              <a:rPr lang="en-US" altLang="zh-TW" dirty="0"/>
              <a:t>record</a:t>
            </a:r>
            <a:r>
              <a:rPr lang="zh-TW" altLang="en-US" dirty="0"/>
              <a:t> </a:t>
            </a:r>
            <a:r>
              <a:rPr lang="en-US" altLang="zh-TW" dirty="0"/>
              <a:t>test15 -&gt; </a:t>
            </a:r>
            <a:r>
              <a:rPr lang="zh-TW" altLang="en-US" dirty="0"/>
              <a:t>產生</a:t>
            </a:r>
            <a:r>
              <a:rPr lang="en-US" altLang="zh-TW" dirty="0"/>
              <a:t>test14.mp4 -&gt; …</a:t>
            </a:r>
          </a:p>
        </p:txBody>
      </p:sp>
    </p:spTree>
    <p:extLst>
      <p:ext uri="{BB962C8B-B14F-4D97-AF65-F5344CB8AC3E}">
        <p14:creationId xmlns:p14="http://schemas.microsoft.com/office/powerpoint/2010/main" val="1492358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57608-F188-89A3-2097-433A89D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20250625 </a:t>
            </a:r>
            <a:r>
              <a:rPr lang="zh-TW" altLang="en-US" dirty="0"/>
              <a:t>連包不連包交替測試 </a:t>
            </a:r>
            <a:r>
              <a:rPr lang="en-US" altLang="zh-TW" dirty="0"/>
              <a:t>–</a:t>
            </a:r>
            <a:r>
              <a:rPr lang="zh-TW" altLang="en-US" dirty="0"/>
              <a:t> 先連包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B7BE-FD9F-D7ED-BC95-3980674D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dvr</a:t>
            </a:r>
            <a:r>
              <a:rPr lang="zh-TW" altLang="en-US" dirty="0"/>
              <a:t>服務 </a:t>
            </a:r>
            <a:r>
              <a:rPr lang="en-US" altLang="zh-TW" dirty="0"/>
              <a:t>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035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DE4F-D8DB-B409-689A-4BEF4C7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DCB22-0785-40FD-DE3A-A54FCE0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65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61EAF470-D316-43C2-87D7-42CB92484E74}"/>
              </a:ext>
            </a:extLst>
          </p:cNvPr>
          <p:cNvSpPr/>
          <p:nvPr/>
        </p:nvSpPr>
        <p:spPr>
          <a:xfrm>
            <a:off x="1879600" y="850900"/>
            <a:ext cx="9931063" cy="612708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6922698" y="1140467"/>
            <a:ext cx="3821575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05" y="41863"/>
            <a:ext cx="11510937" cy="1325563"/>
          </a:xfrm>
        </p:spPr>
        <p:txBody>
          <a:bodyPr numCol="1">
            <a:normAutofit/>
          </a:bodyPr>
          <a:lstStyle/>
          <a:p>
            <a:r>
              <a:rPr lang="zh-TW" sz="2400" dirty="0"/>
              <a:t>訊息轉發服務器</a:t>
            </a:r>
            <a:r>
              <a:rPr lang="en-US" altLang="zh-TW" sz="2400" dirty="0"/>
              <a:t>--</a:t>
            </a:r>
            <a:r>
              <a:rPr lang="zh-TW" sz="2400" dirty="0"/>
              <a:t>模組架構圖 </a:t>
            </a:r>
            <a:r>
              <a:rPr lang="en-US" altLang="zh-TW" sz="2400" dirty="0"/>
              <a:t>2025.05.16 , editor: GISH</a:t>
            </a:r>
            <a:br>
              <a:rPr lang="en-US" altLang="zh-TW" sz="2400" dirty="0"/>
            </a:br>
            <a:endParaRPr 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8858037" y="1452586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12192265" y="850901"/>
            <a:ext cx="1711960" cy="2708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OBS-</a:t>
            </a:r>
          </a:p>
          <a:p>
            <a:pPr algn="ctr"/>
            <a:r>
              <a:rPr lang="en-US" altLang="zh-TW" dirty="0"/>
              <a:t>(push stream)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7049104" y="1452587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13329" y="880735"/>
            <a:ext cx="1625533" cy="27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Y-0. Dealer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21B6B-A18F-42F3-9083-B29BE467AC6A}"/>
              </a:ext>
            </a:extLst>
          </p:cNvPr>
          <p:cNvSpPr/>
          <p:nvPr/>
        </p:nvSpPr>
        <p:spPr>
          <a:xfrm>
            <a:off x="3883848" y="3747565"/>
            <a:ext cx="2350061" cy="1021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A-2.</a:t>
            </a:r>
            <a:r>
              <a:rPr dirty="0"/>
              <a:t>FM_gateway</a:t>
            </a:r>
            <a:endParaRPr lang="en-US" altLang="zh-CN" dirty="0"/>
          </a:p>
          <a:p>
            <a:pPr algn="ctr"/>
            <a:r>
              <a:rPr dirty="0" err="1"/>
              <a:t>FastAPI</a:t>
            </a:r>
            <a:r>
              <a:rPr dirty="0"/>
              <a:t> to send HTTP to </a:t>
            </a:r>
            <a:r>
              <a:rPr dirty="0" err="1"/>
              <a:t>FieldManager</a:t>
            </a:r>
            <a:endParaRPr 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140770" y="3785778"/>
            <a:ext cx="1730599" cy="31922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Z-0. </a:t>
            </a:r>
            <a:r>
              <a:rPr lang="en-US" altLang="zh-CN" dirty="0" err="1"/>
              <a:t>mock_dealer</a:t>
            </a:r>
            <a:endParaRPr lang="en-US" altLang="zh-CN" dirty="0"/>
          </a:p>
          <a:p>
            <a:pPr algn="ctr"/>
            <a:r>
              <a:rPr lang="en-US" altLang="zh-TW" dirty="0"/>
              <a:t>1.</a:t>
            </a:r>
            <a:r>
              <a:rPr lang="en-US" altLang="zh-CN" dirty="0"/>
              <a:t>Socket server</a:t>
            </a:r>
          </a:p>
          <a:p>
            <a:pPr algn="ctr"/>
            <a:r>
              <a:rPr lang="en-US" altLang="zh-TW" dirty="0"/>
              <a:t>:11007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2.Socket client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荷官端</a:t>
            </a:r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8584941" y="2486835"/>
            <a:ext cx="2730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1815603" y="2353208"/>
            <a:ext cx="2359754" cy="316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10393874" y="2486835"/>
            <a:ext cx="15535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-2028211" y="4275850"/>
            <a:ext cx="1535837" cy="25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INF-</a:t>
            </a:r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r>
              <a:rPr lang="en-US" altLang="zh-CN" dirty="0"/>
              <a:t>:11007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-426714" y="4734240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6926087" y="5605197"/>
            <a:ext cx="2672792" cy="123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Tcp</a:t>
            </a:r>
            <a:r>
              <a:rPr lang="en-US" altLang="zh-CN" dirty="0"/>
              <a:t> Socket server]</a:t>
            </a:r>
            <a:endParaRPr 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9641551" y="5605197"/>
            <a:ext cx="1337626" cy="121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en-US" altLang="zh-TW" dirty="0"/>
              <a:t>:6379</a:t>
            </a:r>
            <a:endParaRPr 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9869846" y="3785778"/>
            <a:ext cx="0" cy="25430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H="1" flipV="1">
            <a:off x="9983067" y="3769585"/>
            <a:ext cx="4572" cy="25430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-862629" y="4242268"/>
            <a:ext cx="11384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CMD-INF</a:t>
            </a:r>
            <a:endParaRPr 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7514121" y="1067064"/>
            <a:ext cx="246894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GO FieldManager</a:t>
            </a:r>
            <a:r>
              <a:rPr lang="en-US" altLang="zh-TW" dirty="0"/>
              <a:t>:8081</a:t>
            </a:r>
            <a:endParaRPr 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983755-CFAA-472D-A062-4220DF51816E}"/>
              </a:ext>
            </a:extLst>
          </p:cNvPr>
          <p:cNvSpPr/>
          <p:nvPr/>
        </p:nvSpPr>
        <p:spPr>
          <a:xfrm>
            <a:off x="3991182" y="5504910"/>
            <a:ext cx="2297929" cy="1204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TW" dirty="0"/>
              <a:t>A-3.</a:t>
            </a:r>
            <a:r>
              <a:rPr lang="en-US" altLang="zh-CN" dirty="0"/>
              <a:t>DVR_gateway</a:t>
            </a:r>
          </a:p>
          <a:p>
            <a:pPr algn="ctr"/>
            <a:r>
              <a:rPr dirty="0" err="1"/>
              <a:t>FastAPI</a:t>
            </a:r>
            <a:r>
              <a:rPr dirty="0"/>
              <a:t> to send </a:t>
            </a:r>
          </a:p>
          <a:p>
            <a:pPr algn="ctr"/>
            <a:r>
              <a:rPr dirty="0"/>
              <a:t>socket to DVR</a:t>
            </a:r>
            <a:endParaRPr lang="en-US" altLang="zh-CN" dirty="0"/>
          </a:p>
          <a:p>
            <a:pPr algn="ctr"/>
            <a:endParaRPr dirty="0"/>
          </a:p>
          <a:p>
            <a:pPr algn="ctr"/>
            <a:endParaRPr lang="zh-CN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0FE443-9685-4B99-8A88-4FF6E966F442}"/>
              </a:ext>
            </a:extLst>
          </p:cNvPr>
          <p:cNvCxnSpPr>
            <a:cxnSpLocks/>
          </p:cNvCxnSpPr>
          <p:nvPr/>
        </p:nvCxnSpPr>
        <p:spPr>
          <a:xfrm>
            <a:off x="5958578" y="6083445"/>
            <a:ext cx="81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3526EAD-1263-4F65-A24E-372C427A715D}"/>
              </a:ext>
            </a:extLst>
          </p:cNvPr>
          <p:cNvSpPr txBox="1"/>
          <p:nvPr/>
        </p:nvSpPr>
        <p:spPr>
          <a:xfrm>
            <a:off x="3859964" y="6784816"/>
            <a:ext cx="373359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0070C0"/>
                </a:solidFill>
              </a:rPr>
              <a:t>18080</a:t>
            </a:r>
            <a:r>
              <a:rPr lang="en-US" altLang="zh-TW" dirty="0"/>
              <a:t>/record/</a:t>
            </a:r>
            <a:br>
              <a:rPr lang="en-US" altLang="zh-TW" dirty="0"/>
            </a:br>
            <a:r>
              <a:rPr lang="en-US" altLang="zh-TW" dirty="0"/>
              <a:t>https://10.146.11.92:</a:t>
            </a:r>
            <a:r>
              <a:rPr lang="en-US" altLang="zh-TW" dirty="0">
                <a:solidFill>
                  <a:srgbClr val="0070C0"/>
                </a:solidFill>
              </a:rPr>
              <a:t>18081</a:t>
            </a:r>
            <a:r>
              <a:rPr lang="en-US" altLang="zh-TW" dirty="0"/>
              <a:t>/record/</a:t>
            </a:r>
          </a:p>
          <a:p>
            <a:endParaRPr 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6B6CD-4FEF-485D-8243-1EC62433B995}"/>
              </a:ext>
            </a:extLst>
          </p:cNvPr>
          <p:cNvSpPr txBox="1"/>
          <p:nvPr/>
        </p:nvSpPr>
        <p:spPr>
          <a:xfrm>
            <a:off x="3854907" y="4734240"/>
            <a:ext cx="336566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FF0000"/>
                </a:solidFill>
              </a:rPr>
              <a:t>21000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(TBD)https://10.146.11.92:21001</a:t>
            </a:r>
            <a:endParaRPr lang="zh-CN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35B206-63EF-4556-84FF-9ED054862C35}"/>
              </a:ext>
            </a:extLst>
          </p:cNvPr>
          <p:cNvSpPr txBox="1"/>
          <p:nvPr/>
        </p:nvSpPr>
        <p:spPr>
          <a:xfrm>
            <a:off x="6916793" y="6474660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11007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B70500-FFA9-4915-9C9F-65B2A8E7DB0C}"/>
              </a:ext>
            </a:extLst>
          </p:cNvPr>
          <p:cNvSpPr txBox="1"/>
          <p:nvPr/>
        </p:nvSpPr>
        <p:spPr>
          <a:xfrm>
            <a:off x="4985380" y="2971583"/>
            <a:ext cx="464101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http://10.146.11.92:8081/test/obs/inputjson/</a:t>
            </a:r>
            <a:endParaRPr 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84E212-2C57-4905-B044-C813C4B87C55}"/>
              </a:ext>
            </a:extLst>
          </p:cNvPr>
          <p:cNvSpPr txBox="1"/>
          <p:nvPr/>
        </p:nvSpPr>
        <p:spPr>
          <a:xfrm>
            <a:off x="5003933" y="3222590"/>
            <a:ext cx="428675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http://10.146.11.92:8081/test/obs/scene/</a:t>
            </a:r>
            <a:endParaRPr lang="zh-CN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FD0CE8-FD0C-D0F2-89D9-29B11EA62823}"/>
              </a:ext>
            </a:extLst>
          </p:cNvPr>
          <p:cNvCxnSpPr>
            <a:cxnSpLocks/>
          </p:cNvCxnSpPr>
          <p:nvPr/>
        </p:nvCxnSpPr>
        <p:spPr>
          <a:xfrm flipV="1">
            <a:off x="6334689" y="3637776"/>
            <a:ext cx="603168" cy="453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39029BE-F45A-2EF2-D2ED-6D878807C81D}"/>
              </a:ext>
            </a:extLst>
          </p:cNvPr>
          <p:cNvSpPr/>
          <p:nvPr/>
        </p:nvSpPr>
        <p:spPr>
          <a:xfrm>
            <a:off x="2122498" y="3747565"/>
            <a:ext cx="1712050" cy="3047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A-1.[</a:t>
            </a:r>
            <a:r>
              <a:rPr lang="en-US" altLang="zh-TW" dirty="0" err="1">
                <a:solidFill>
                  <a:schemeClr val="tx1"/>
                </a:solidFill>
              </a:rPr>
              <a:t>Tcp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Socket server</a:t>
            </a:r>
            <a:r>
              <a:rPr lang="en-US" altLang="zh-TW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Message_hub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SceneSwitch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2.inputjson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3.Place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4.Record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26DFA26-A265-0331-BFB7-12B3FADF597F}"/>
              </a:ext>
            </a:extLst>
          </p:cNvPr>
          <p:cNvCxnSpPr>
            <a:cxnSpLocks/>
          </p:cNvCxnSpPr>
          <p:nvPr/>
        </p:nvCxnSpPr>
        <p:spPr>
          <a:xfrm>
            <a:off x="2944197" y="5822193"/>
            <a:ext cx="869102" cy="29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5A57D22-9788-4E56-B05B-DAA79E06F2D8}"/>
              </a:ext>
            </a:extLst>
          </p:cNvPr>
          <p:cNvSpPr txBox="1"/>
          <p:nvPr/>
        </p:nvSpPr>
        <p:spPr>
          <a:xfrm>
            <a:off x="381337" y="6206585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6273180" y="5668187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AC717E-2D1F-499B-8623-FC94ABDB178E}"/>
              </a:ext>
            </a:extLst>
          </p:cNvPr>
          <p:cNvCxnSpPr>
            <a:cxnSpLocks/>
          </p:cNvCxnSpPr>
          <p:nvPr/>
        </p:nvCxnSpPr>
        <p:spPr>
          <a:xfrm flipV="1">
            <a:off x="1709050" y="5425055"/>
            <a:ext cx="347340" cy="76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F3529BF-E7A4-4107-AF55-A9AB8E929731}"/>
              </a:ext>
            </a:extLst>
          </p:cNvPr>
          <p:cNvCxnSpPr>
            <a:cxnSpLocks/>
          </p:cNvCxnSpPr>
          <p:nvPr/>
        </p:nvCxnSpPr>
        <p:spPr>
          <a:xfrm flipV="1">
            <a:off x="3367672" y="4520094"/>
            <a:ext cx="417883" cy="676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DC9DE67-6DFE-42C0-A60A-441A4BD1559B}"/>
              </a:ext>
            </a:extLst>
          </p:cNvPr>
          <p:cNvSpPr txBox="1"/>
          <p:nvPr/>
        </p:nvSpPr>
        <p:spPr>
          <a:xfrm>
            <a:off x="9005364" y="1346194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11011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1D0525A-3BCF-4577-8A43-ACCF551706B3}"/>
              </a:ext>
            </a:extLst>
          </p:cNvPr>
          <p:cNvCxnSpPr>
            <a:cxnSpLocks/>
          </p:cNvCxnSpPr>
          <p:nvPr/>
        </p:nvCxnSpPr>
        <p:spPr>
          <a:xfrm>
            <a:off x="1815602" y="2353208"/>
            <a:ext cx="2983319" cy="135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01124A2-BA31-4AB5-8ED2-6BD7C41B56DF}"/>
              </a:ext>
            </a:extLst>
          </p:cNvPr>
          <p:cNvSpPr txBox="1"/>
          <p:nvPr/>
        </p:nvSpPr>
        <p:spPr>
          <a:xfrm>
            <a:off x="6185806" y="3868412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CD55CCF-CD72-4B5B-9859-4E3907C0D12A}"/>
              </a:ext>
            </a:extLst>
          </p:cNvPr>
          <p:cNvSpPr txBox="1"/>
          <p:nvPr/>
        </p:nvSpPr>
        <p:spPr>
          <a:xfrm>
            <a:off x="351819" y="6653506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623B9C-40BB-4207-B080-52344E0EC9F5}"/>
              </a:ext>
            </a:extLst>
          </p:cNvPr>
          <p:cNvCxnSpPr>
            <a:cxnSpLocks/>
          </p:cNvCxnSpPr>
          <p:nvPr/>
        </p:nvCxnSpPr>
        <p:spPr>
          <a:xfrm flipV="1">
            <a:off x="1680819" y="5967865"/>
            <a:ext cx="441679" cy="84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3BE4EEA-E47A-481C-AF4B-BF68A103DE0E}"/>
              </a:ext>
            </a:extLst>
          </p:cNvPr>
          <p:cNvSpPr/>
          <p:nvPr/>
        </p:nvSpPr>
        <p:spPr>
          <a:xfrm>
            <a:off x="8122670" y="-806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phase1: </a:t>
            </a:r>
            <a:r>
              <a:rPr lang="zh-CN" altLang="en-US" dirty="0"/>
              <a:t>相容原 </a:t>
            </a:r>
            <a:r>
              <a:rPr lang="en-US" altLang="zh-CN" dirty="0"/>
              <a:t>place , record</a:t>
            </a:r>
          </a:p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phase2: </a:t>
            </a:r>
            <a:r>
              <a:rPr lang="zh-CN" altLang="en-US" dirty="0"/>
              <a:t>支持 新</a:t>
            </a:r>
            <a:r>
              <a:rPr lang="en-US" altLang="zh-CN" dirty="0" err="1"/>
              <a:t>cmd</a:t>
            </a:r>
            <a:r>
              <a:rPr lang="en-US" altLang="zh-CN" dirty="0"/>
              <a:t> scene , </a:t>
            </a:r>
            <a:r>
              <a:rPr lang="en-US" altLang="zh-CN" dirty="0" err="1"/>
              <a:t>inputjason</a:t>
            </a:r>
            <a:endParaRPr lang="en-US" altLang="zh-CN" dirty="0"/>
          </a:p>
          <a:p>
            <a:r>
              <a:rPr lang="en-US" altLang="zh-CN" dirty="0"/>
              <a:t>A-2</a:t>
            </a:r>
            <a:r>
              <a:rPr lang="zh-CN" altLang="en-US" dirty="0"/>
              <a:t>紅色方塊 </a:t>
            </a:r>
            <a:r>
              <a:rPr lang="en-US" altLang="zh-CN" dirty="0"/>
              <a:t>done </a:t>
            </a:r>
          </a:p>
          <a:p>
            <a:r>
              <a:rPr lang="en-US" altLang="zh-CN" dirty="0"/>
              <a:t>A-3 </a:t>
            </a:r>
            <a:r>
              <a:rPr lang="zh-CN" altLang="en-US" dirty="0"/>
              <a:t>黑色方塊 </a:t>
            </a:r>
            <a:r>
              <a:rPr lang="en-US" altLang="zh-CN" dirty="0"/>
              <a:t>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090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346A6-81C3-480B-86E8-2A9509B4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2F67B8D-2CE0-4E2F-A4FF-3BD228F56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86887"/>
              </p:ext>
            </p:extLst>
          </p:nvPr>
        </p:nvGraphicFramePr>
        <p:xfrm>
          <a:off x="838200" y="1825625"/>
          <a:ext cx="105156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9643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861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Callback    </a:t>
                      </a:r>
                      <a:r>
                        <a:rPr lang="en-US" altLang="zh-CN" dirty="0" err="1"/>
                        <a:t>gofieldmanager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2"/>
                        </a:rPr>
                        <a:t>http://10.146.11.92:21000/api/forward_scene_switch?devId=obs&amp;streamId=OBS233jk&amp;tableId=B002&amp;sceneName=Far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http://10.146.11.92:8081/test/obs/scene/?devId=obs&amp;streamId=OBS233jk&amp;tableId=B002&amp;sceneName=Far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http://10.146.11.92:21000/api/forward_scene_switch?devId=obs&amp;streamId=OBS233jk&amp;tableId=B002&amp;sceneName=Near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http://10.146.11.92:8081/test/obs/scene/?devId=obs&amp;streamId=OBS233jk&amp;tableId=B002&amp;sceneName=Near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8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</a:t>
                      </a:r>
                      <a:r>
                        <a:rPr lang="en-US" altLang="zh-CN"/>
                        <a:t>://10.146.11.92:21000/api/forward</a:t>
                      </a:r>
                      <a:r>
                        <a:rPr lang="en-US" altLang="zh-CN" dirty="0"/>
                        <a:t>_inputjson?devId=obs&amp;streamId=OBS233jk&amp;tableId=B002&amp;inputName={header:json,body:[card_index:1,3,4,5,6],sceneName:Near}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http://10.146.11.92:8081/test/obs/inputjson/?devId=obs&amp;streamId=OBS233jk&amp;tableId=B002&amp;inputName={header:json,body:[card_index:1,3,4,5,6],sceneName:Near}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803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9BD67F8-0B85-403D-935C-82CE19B435B9}"/>
              </a:ext>
            </a:extLst>
          </p:cNvPr>
          <p:cNvSpPr/>
          <p:nvPr/>
        </p:nvSpPr>
        <p:spPr>
          <a:xfrm>
            <a:off x="4815396" y="582751"/>
            <a:ext cx="2350061" cy="1021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A-2.</a:t>
            </a:r>
            <a:r>
              <a:rPr dirty="0"/>
              <a:t>FM_gateway</a:t>
            </a:r>
            <a:endParaRPr lang="en-US" altLang="zh-CN" dirty="0"/>
          </a:p>
          <a:p>
            <a:pPr algn="ctr"/>
            <a:r>
              <a:rPr dirty="0" err="1"/>
              <a:t>FastAPI</a:t>
            </a:r>
            <a:r>
              <a:rPr dirty="0"/>
              <a:t> to send HTTP to </a:t>
            </a:r>
            <a:r>
              <a:rPr dirty="0" err="1"/>
              <a:t>FieldManager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8290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0DDCB3-E10D-1FF5-BE1C-E73E078EA64D}"/>
              </a:ext>
            </a:extLst>
          </p:cNvPr>
          <p:cNvSpPr/>
          <p:nvPr/>
        </p:nvSpPr>
        <p:spPr>
          <a:xfrm>
            <a:off x="4762892" y="170942"/>
            <a:ext cx="2297929" cy="1204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TW" dirty="0"/>
              <a:t>A-3.</a:t>
            </a:r>
            <a:r>
              <a:rPr lang="en-US" altLang="zh-CN" dirty="0"/>
              <a:t>DVR_gateway</a:t>
            </a:r>
          </a:p>
          <a:p>
            <a:pPr algn="ctr"/>
            <a:r>
              <a:rPr dirty="0" err="1"/>
              <a:t>FastAPI</a:t>
            </a:r>
            <a:r>
              <a:rPr dirty="0"/>
              <a:t> to send </a:t>
            </a:r>
          </a:p>
          <a:p>
            <a:pPr algn="ctr"/>
            <a:r>
              <a:rPr dirty="0"/>
              <a:t>socket to DVR</a:t>
            </a:r>
            <a:endParaRPr lang="en-US" altLang="zh-CN" dirty="0"/>
          </a:p>
          <a:p>
            <a:pPr algn="ctr"/>
            <a:endParaRPr dirty="0"/>
          </a:p>
          <a:p>
            <a:pPr algn="ctr"/>
            <a:endParaRPr lang="zh-CN" dirty="0"/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A9AB829F-C5B1-7C76-4CC3-0EF0247AE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10277"/>
              </p:ext>
            </p:extLst>
          </p:nvPr>
        </p:nvGraphicFramePr>
        <p:xfrm>
          <a:off x="838200" y="1611840"/>
          <a:ext cx="105156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96431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861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Callback    DVR-WSS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7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http://10.146.11.92:18080/record/start?gmcode=ROUND06&amp;table=T032&amp;dvr_ip=10.146.11.92&amp;dvr_port=11007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socket://10.146.11.92: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11007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START_RECORD = 0x20001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86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http://10.146.11.92:18080/record/stop?gmcode=ROUND06&amp;table=T032&amp;dvr_ip=10.146.11.92&amp;dvr_port=11007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socket://10.146.11.92: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11007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STOP_RECORD  = 0x20002</a:t>
                      </a:r>
                    </a:p>
                    <a:p>
                      <a:endParaRPr lang="zh-CN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1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http://10.146.11.92:18080/place/start?gmcode=ROUND11&amp;table=T032&amp;dvr_ip=10.146.11.92&amp;dvr_port=11007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socket://10.146.11.92: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11007</a:t>
                      </a:r>
                      <a:endParaRPr lang="zh-CN" altLang="zh-CN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START_PLACE  = 0x20003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8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http://10.146.11.92:18080/place/stop?gmcode=ROUND11&amp;table=T032&amp;dvr_ip=10.146.11.92&amp;dvr_port=11007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socket://10.146.11.92: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11007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STOP_PLACE   = 0x20004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0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http://10.146.11.92:18080/keepalive?gmcode=ROUNDXX&amp;table=T032&amp;dvr_ip=10.146.11.92&amp;dvr_port=11007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socket://10.146.11.92: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11007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    = 0x2000F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43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6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61EAF470-D316-43C2-87D7-42CB92484E74}"/>
              </a:ext>
            </a:extLst>
          </p:cNvPr>
          <p:cNvSpPr/>
          <p:nvPr/>
        </p:nvSpPr>
        <p:spPr>
          <a:xfrm>
            <a:off x="1879600" y="850900"/>
            <a:ext cx="9931063" cy="612708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6922698" y="1140467"/>
            <a:ext cx="3821575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05" y="41863"/>
            <a:ext cx="11510937" cy="1325563"/>
          </a:xfrm>
        </p:spPr>
        <p:txBody>
          <a:bodyPr numCol="1">
            <a:normAutofit/>
          </a:bodyPr>
          <a:lstStyle/>
          <a:p>
            <a:r>
              <a:rPr lang="zh-TW" sz="2400" dirty="0"/>
              <a:t>訊息轉發服務器</a:t>
            </a:r>
            <a:r>
              <a:rPr lang="en-US" altLang="zh-TW" sz="2400" dirty="0"/>
              <a:t>--</a:t>
            </a:r>
            <a:r>
              <a:rPr lang="zh-TW" sz="2400" dirty="0"/>
              <a:t>模組架構圖 </a:t>
            </a:r>
            <a:r>
              <a:rPr lang="en-US" altLang="zh-TW" sz="2400" dirty="0"/>
              <a:t>2025.05.08 , editor: JIEQI</a:t>
            </a:r>
            <a:br>
              <a:rPr lang="en-US" altLang="zh-TW" sz="2400" dirty="0"/>
            </a:br>
            <a:endParaRPr 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8858037" y="1452586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12192265" y="850901"/>
            <a:ext cx="1711960" cy="2708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OBS-</a:t>
            </a:r>
          </a:p>
          <a:p>
            <a:pPr algn="ctr"/>
            <a:r>
              <a:rPr lang="en-US" altLang="zh-TW" dirty="0"/>
              <a:t>(push stream)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7049104" y="1452587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13329" y="880735"/>
            <a:ext cx="1625533" cy="27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21B6B-A18F-42F3-9083-B29BE467AC6A}"/>
              </a:ext>
            </a:extLst>
          </p:cNvPr>
          <p:cNvSpPr/>
          <p:nvPr/>
        </p:nvSpPr>
        <p:spPr>
          <a:xfrm>
            <a:off x="3883848" y="3747565"/>
            <a:ext cx="2350061" cy="1021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A-2.</a:t>
            </a:r>
            <a:r>
              <a:rPr dirty="0"/>
              <a:t>FM_gateway</a:t>
            </a:r>
            <a:endParaRPr lang="en-US" altLang="zh-CN" dirty="0"/>
          </a:p>
          <a:p>
            <a:pPr algn="ctr"/>
            <a:r>
              <a:rPr dirty="0" err="1"/>
              <a:t>FastAPI</a:t>
            </a:r>
            <a:r>
              <a:rPr dirty="0"/>
              <a:t> to send HTTP to </a:t>
            </a:r>
            <a:r>
              <a:rPr dirty="0" err="1"/>
              <a:t>FieldManager</a:t>
            </a:r>
            <a:endParaRPr 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140770" y="3785778"/>
            <a:ext cx="1730599" cy="319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TW" dirty="0"/>
              <a:t>1.</a:t>
            </a:r>
            <a:r>
              <a:rPr lang="en-US" altLang="zh-CN" dirty="0"/>
              <a:t>Socket server</a:t>
            </a:r>
          </a:p>
          <a:p>
            <a:pPr algn="ctr"/>
            <a:r>
              <a:rPr lang="en-US" altLang="zh-TW" dirty="0"/>
              <a:t>:11007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2.Socket client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荷官端</a:t>
            </a:r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8584941" y="2486835"/>
            <a:ext cx="2730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1815603" y="2353208"/>
            <a:ext cx="2359754" cy="316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10393874" y="2486835"/>
            <a:ext cx="15535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-2028211" y="4275850"/>
            <a:ext cx="1535837" cy="25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INF-</a:t>
            </a:r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r>
              <a:rPr lang="en-US" altLang="zh-CN" dirty="0"/>
              <a:t>:11007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-426714" y="4734240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6926087" y="5605197"/>
            <a:ext cx="2672792" cy="123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Tcp</a:t>
            </a:r>
            <a:r>
              <a:rPr lang="en-US" altLang="zh-CN" dirty="0"/>
              <a:t> Socket server]</a:t>
            </a:r>
            <a:endParaRPr 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9641551" y="5605197"/>
            <a:ext cx="1337626" cy="121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en-US" altLang="zh-TW" dirty="0"/>
              <a:t>:6379</a:t>
            </a:r>
            <a:endParaRPr 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9869846" y="3785778"/>
            <a:ext cx="0" cy="25430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H="1" flipV="1">
            <a:off x="9983067" y="3769585"/>
            <a:ext cx="4572" cy="25430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-862629" y="4242268"/>
            <a:ext cx="11384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CMD-INF</a:t>
            </a:r>
            <a:endParaRPr 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7514121" y="1067064"/>
            <a:ext cx="246894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GO FieldManager</a:t>
            </a:r>
            <a:r>
              <a:rPr lang="en-US" altLang="zh-TW" dirty="0"/>
              <a:t>:8081</a:t>
            </a:r>
            <a:endParaRPr 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983755-CFAA-472D-A062-4220DF51816E}"/>
              </a:ext>
            </a:extLst>
          </p:cNvPr>
          <p:cNvSpPr/>
          <p:nvPr/>
        </p:nvSpPr>
        <p:spPr>
          <a:xfrm>
            <a:off x="3911245" y="5607095"/>
            <a:ext cx="2297929" cy="1204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TW" dirty="0"/>
              <a:t>A-3.</a:t>
            </a:r>
            <a:r>
              <a:rPr lang="en-US" altLang="zh-CN" dirty="0"/>
              <a:t>DVR_gateway</a:t>
            </a:r>
          </a:p>
          <a:p>
            <a:pPr algn="ctr"/>
            <a:r>
              <a:rPr dirty="0" err="1"/>
              <a:t>FastAPI</a:t>
            </a:r>
            <a:r>
              <a:rPr dirty="0"/>
              <a:t> to send </a:t>
            </a:r>
          </a:p>
          <a:p>
            <a:pPr algn="ctr"/>
            <a:r>
              <a:rPr dirty="0"/>
              <a:t>socket to DVR</a:t>
            </a:r>
            <a:endParaRPr lang="en-US" altLang="zh-CN" dirty="0"/>
          </a:p>
          <a:p>
            <a:pPr algn="ctr"/>
            <a:endParaRPr dirty="0"/>
          </a:p>
          <a:p>
            <a:pPr algn="ctr"/>
            <a:endParaRPr lang="zh-CN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0FE443-9685-4B99-8A88-4FF6E966F442}"/>
              </a:ext>
            </a:extLst>
          </p:cNvPr>
          <p:cNvCxnSpPr>
            <a:cxnSpLocks/>
          </p:cNvCxnSpPr>
          <p:nvPr/>
        </p:nvCxnSpPr>
        <p:spPr>
          <a:xfrm>
            <a:off x="5958578" y="6083445"/>
            <a:ext cx="81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3526EAD-1263-4F65-A24E-372C427A715D}"/>
              </a:ext>
            </a:extLst>
          </p:cNvPr>
          <p:cNvSpPr txBox="1"/>
          <p:nvPr/>
        </p:nvSpPr>
        <p:spPr>
          <a:xfrm>
            <a:off x="3859964" y="6784816"/>
            <a:ext cx="373359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0070C0"/>
                </a:solidFill>
              </a:rPr>
              <a:t>18080</a:t>
            </a:r>
            <a:r>
              <a:rPr lang="en-US" altLang="zh-TW" dirty="0"/>
              <a:t>/record/</a:t>
            </a:r>
            <a:br>
              <a:rPr lang="en-US" altLang="zh-TW" dirty="0"/>
            </a:br>
            <a:r>
              <a:rPr lang="en-US" altLang="zh-TW" dirty="0"/>
              <a:t>https://10.146.11.92:</a:t>
            </a:r>
            <a:r>
              <a:rPr lang="en-US" altLang="zh-TW" dirty="0">
                <a:solidFill>
                  <a:srgbClr val="0070C0"/>
                </a:solidFill>
              </a:rPr>
              <a:t>18081</a:t>
            </a:r>
            <a:r>
              <a:rPr lang="en-US" altLang="zh-TW" dirty="0"/>
              <a:t>/record/</a:t>
            </a:r>
          </a:p>
          <a:p>
            <a:endParaRPr 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6B6CD-4FEF-485D-8243-1EC62433B995}"/>
              </a:ext>
            </a:extLst>
          </p:cNvPr>
          <p:cNvSpPr txBox="1"/>
          <p:nvPr/>
        </p:nvSpPr>
        <p:spPr>
          <a:xfrm>
            <a:off x="3854907" y="4734240"/>
            <a:ext cx="278954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FF0000"/>
                </a:solidFill>
              </a:rPr>
              <a:t>21007</a:t>
            </a:r>
            <a:endParaRPr lang="zh-CN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35B206-63EF-4556-84FF-9ED054862C35}"/>
              </a:ext>
            </a:extLst>
          </p:cNvPr>
          <p:cNvSpPr txBox="1"/>
          <p:nvPr/>
        </p:nvSpPr>
        <p:spPr>
          <a:xfrm>
            <a:off x="6916793" y="6474660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11007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B70500-FFA9-4915-9C9F-65B2A8E7DB0C}"/>
              </a:ext>
            </a:extLst>
          </p:cNvPr>
          <p:cNvSpPr txBox="1"/>
          <p:nvPr/>
        </p:nvSpPr>
        <p:spPr>
          <a:xfrm>
            <a:off x="4985380" y="2971583"/>
            <a:ext cx="381707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http://10.146.11.92::8081/inputjson/</a:t>
            </a:r>
            <a:endParaRPr 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84E212-2C57-4905-B044-C813C4B87C55}"/>
              </a:ext>
            </a:extLst>
          </p:cNvPr>
          <p:cNvSpPr txBox="1"/>
          <p:nvPr/>
        </p:nvSpPr>
        <p:spPr>
          <a:xfrm>
            <a:off x="5003933" y="3222590"/>
            <a:ext cx="339227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http://10.146.11.92::8081/scene/</a:t>
            </a:r>
            <a:endParaRPr lang="zh-CN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FD0CE8-FD0C-D0F2-89D9-29B11EA62823}"/>
              </a:ext>
            </a:extLst>
          </p:cNvPr>
          <p:cNvCxnSpPr>
            <a:cxnSpLocks/>
          </p:cNvCxnSpPr>
          <p:nvPr/>
        </p:nvCxnSpPr>
        <p:spPr>
          <a:xfrm flipV="1">
            <a:off x="6334689" y="3637776"/>
            <a:ext cx="603168" cy="453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39029BE-F45A-2EF2-D2ED-6D878807C81D}"/>
              </a:ext>
            </a:extLst>
          </p:cNvPr>
          <p:cNvSpPr/>
          <p:nvPr/>
        </p:nvSpPr>
        <p:spPr>
          <a:xfrm>
            <a:off x="2122498" y="3747565"/>
            <a:ext cx="1712050" cy="3047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A-1.[</a:t>
            </a:r>
            <a:r>
              <a:rPr lang="en-US" altLang="zh-TW" dirty="0" err="1">
                <a:solidFill>
                  <a:schemeClr val="tx1"/>
                </a:solidFill>
              </a:rPr>
              <a:t>Tcp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Socket server</a:t>
            </a:r>
            <a:r>
              <a:rPr lang="en-US" altLang="zh-TW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Enterance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SceneSwitch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2.inputjson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3.Place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4.Record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26DFA26-A265-0331-BFB7-12B3FADF597F}"/>
              </a:ext>
            </a:extLst>
          </p:cNvPr>
          <p:cNvCxnSpPr>
            <a:cxnSpLocks/>
          </p:cNvCxnSpPr>
          <p:nvPr/>
        </p:nvCxnSpPr>
        <p:spPr>
          <a:xfrm>
            <a:off x="2944197" y="5822193"/>
            <a:ext cx="869102" cy="29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5A57D22-9788-4E56-B05B-DAA79E06F2D8}"/>
              </a:ext>
            </a:extLst>
          </p:cNvPr>
          <p:cNvSpPr txBox="1"/>
          <p:nvPr/>
        </p:nvSpPr>
        <p:spPr>
          <a:xfrm>
            <a:off x="381337" y="6206585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6273180" y="5668187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AC717E-2D1F-499B-8623-FC94ABDB178E}"/>
              </a:ext>
            </a:extLst>
          </p:cNvPr>
          <p:cNvCxnSpPr>
            <a:cxnSpLocks/>
          </p:cNvCxnSpPr>
          <p:nvPr/>
        </p:nvCxnSpPr>
        <p:spPr>
          <a:xfrm flipV="1">
            <a:off x="1709050" y="5425055"/>
            <a:ext cx="347340" cy="76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F3529BF-E7A4-4107-AF55-A9AB8E929731}"/>
              </a:ext>
            </a:extLst>
          </p:cNvPr>
          <p:cNvCxnSpPr>
            <a:cxnSpLocks/>
          </p:cNvCxnSpPr>
          <p:nvPr/>
        </p:nvCxnSpPr>
        <p:spPr>
          <a:xfrm flipV="1">
            <a:off x="3367672" y="4520094"/>
            <a:ext cx="417883" cy="676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DC9DE67-6DFE-42C0-A60A-441A4BD1559B}"/>
              </a:ext>
            </a:extLst>
          </p:cNvPr>
          <p:cNvSpPr txBox="1"/>
          <p:nvPr/>
        </p:nvSpPr>
        <p:spPr>
          <a:xfrm>
            <a:off x="9005364" y="1346194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11011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1D0525A-3BCF-4577-8A43-ACCF551706B3}"/>
              </a:ext>
            </a:extLst>
          </p:cNvPr>
          <p:cNvCxnSpPr>
            <a:cxnSpLocks/>
          </p:cNvCxnSpPr>
          <p:nvPr/>
        </p:nvCxnSpPr>
        <p:spPr>
          <a:xfrm>
            <a:off x="1815602" y="2353208"/>
            <a:ext cx="2983319" cy="135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01124A2-BA31-4AB5-8ED2-6BD7C41B56DF}"/>
              </a:ext>
            </a:extLst>
          </p:cNvPr>
          <p:cNvSpPr txBox="1"/>
          <p:nvPr/>
        </p:nvSpPr>
        <p:spPr>
          <a:xfrm>
            <a:off x="6185806" y="3868412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CD55CCF-CD72-4B5B-9859-4E3907C0D12A}"/>
              </a:ext>
            </a:extLst>
          </p:cNvPr>
          <p:cNvSpPr txBox="1"/>
          <p:nvPr/>
        </p:nvSpPr>
        <p:spPr>
          <a:xfrm>
            <a:off x="351819" y="6653506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623B9C-40BB-4207-B080-52344E0EC9F5}"/>
              </a:ext>
            </a:extLst>
          </p:cNvPr>
          <p:cNvCxnSpPr>
            <a:cxnSpLocks/>
          </p:cNvCxnSpPr>
          <p:nvPr/>
        </p:nvCxnSpPr>
        <p:spPr>
          <a:xfrm flipV="1">
            <a:off x="1680819" y="5967865"/>
            <a:ext cx="441679" cy="84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3BE4EEA-E47A-481C-AF4B-BF68A103DE0E}"/>
              </a:ext>
            </a:extLst>
          </p:cNvPr>
          <p:cNvSpPr/>
          <p:nvPr/>
        </p:nvSpPr>
        <p:spPr>
          <a:xfrm>
            <a:off x="8122670" y="-806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phase1: </a:t>
            </a:r>
            <a:r>
              <a:rPr lang="zh-CN" altLang="en-US" dirty="0"/>
              <a:t>相容原 </a:t>
            </a:r>
            <a:r>
              <a:rPr lang="en-US" altLang="zh-CN" dirty="0"/>
              <a:t>place , record</a:t>
            </a:r>
          </a:p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phase2: </a:t>
            </a:r>
            <a:r>
              <a:rPr lang="zh-CN" altLang="en-US" dirty="0"/>
              <a:t>支持 新</a:t>
            </a:r>
            <a:r>
              <a:rPr lang="en-US" altLang="zh-CN" dirty="0" err="1"/>
              <a:t>cmd</a:t>
            </a:r>
            <a:r>
              <a:rPr lang="en-US" altLang="zh-CN" dirty="0"/>
              <a:t> scene , </a:t>
            </a:r>
            <a:r>
              <a:rPr lang="en-US" altLang="zh-CN" dirty="0" err="1"/>
              <a:t>inputjason</a:t>
            </a:r>
            <a:endParaRPr lang="en-US" altLang="zh-CN" dirty="0"/>
          </a:p>
          <a:p>
            <a:r>
              <a:rPr lang="en-US" altLang="zh-CN" dirty="0"/>
              <a:t>A-2</a:t>
            </a:r>
            <a:r>
              <a:rPr lang="zh-CN" altLang="en-US" dirty="0"/>
              <a:t>紅色方塊 </a:t>
            </a:r>
            <a:r>
              <a:rPr lang="en-US" altLang="zh-CN" dirty="0"/>
              <a:t>done </a:t>
            </a:r>
          </a:p>
          <a:p>
            <a:r>
              <a:rPr lang="en-US" altLang="zh-CN" dirty="0"/>
              <a:t>A-3 </a:t>
            </a:r>
            <a:r>
              <a:rPr lang="zh-CN" altLang="en-US" dirty="0"/>
              <a:t>黑色方塊 </a:t>
            </a:r>
            <a:r>
              <a:rPr lang="en-US" altLang="zh-CN" dirty="0"/>
              <a:t>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504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26638-E412-6F05-9F05-DB3A1335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CN" sz="4000" dirty="0"/>
            </a:br>
            <a:r>
              <a:rPr lang="en-US" altLang="zh-CN" sz="4000" dirty="0">
                <a:solidFill>
                  <a:srgbClr val="FF0000"/>
                </a:solidFill>
              </a:rPr>
              <a:t>HTTP dealer to FM route: Y-0 A-2 GFM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ADE64-FA1C-7E7B-4C84-9689AE36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http://10.146.11.92:21007/doc</a:t>
            </a:r>
            <a:endParaRPr lang="en-US" altLang="zh-CN" dirty="0"/>
          </a:p>
          <a:p>
            <a:r>
              <a:rPr lang="zh-TW" altLang="en-US" dirty="0"/>
              <a:t>測試結果等同 </a:t>
            </a:r>
            <a:r>
              <a:rPr lang="en-US" altLang="zh-TW" dirty="0"/>
              <a:t>(1) </a:t>
            </a:r>
            <a:r>
              <a:rPr lang="en-US" altLang="zh-TW" dirty="0" err="1"/>
              <a:t>sceneName</a:t>
            </a:r>
            <a:r>
              <a:rPr lang="zh-TW" altLang="en-US" dirty="0"/>
              <a:t>可切換</a:t>
            </a:r>
            <a:r>
              <a:rPr lang="en-US" altLang="zh-TW" dirty="0"/>
              <a:t>obs233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95DF1-FEA1-1BCC-55D6-5060CD87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2994270"/>
            <a:ext cx="4752823" cy="34986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8674CD-1B64-1E83-189A-5381A36A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032" y="2994270"/>
            <a:ext cx="5289779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4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4786562" y="1243259"/>
            <a:ext cx="3701988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訊息轉發服務器模組架構圖 </a:t>
            </a:r>
            <a:r>
              <a:rPr lang="en-US" altLang="zh-TW" dirty="0"/>
              <a:t>2025.05.06</a:t>
            </a:r>
            <a:br>
              <a:rPr lang="en-US" altLang="zh-TW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0B5C-8AA7-42C1-9D58-D8C1715D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57" y="1905524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6782666" y="1378196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9926733" y="1378197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OBS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4973733" y="1378197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443598" y="1378196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21B6B-A18F-42F3-9083-B29BE467AC6A}"/>
              </a:ext>
            </a:extLst>
          </p:cNvPr>
          <p:cNvSpPr/>
          <p:nvPr/>
        </p:nvSpPr>
        <p:spPr>
          <a:xfrm>
            <a:off x="4689680" y="3839759"/>
            <a:ext cx="2743073" cy="821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Fastapi</a:t>
            </a:r>
            <a:r>
              <a:rPr lang="en-US" altLang="zh-CN" dirty="0"/>
              <a:t> server</a:t>
            </a:r>
          </a:p>
          <a:p>
            <a:pPr algn="ctr"/>
            <a:r>
              <a:rPr lang="en-US" altLang="zh-CN" dirty="0"/>
              <a:t>To http-client</a:t>
            </a:r>
            <a:br>
              <a:rPr lang="en-US" altLang="zh-CN" dirty="0"/>
            </a:br>
            <a:r>
              <a:rPr lang="en-US" altLang="zh-CN" dirty="0" err="1"/>
              <a:t>FM_bridge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2519152" y="4483332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socket client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:11007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E1A319-ECB2-4CFA-B387-AEA11B74703F}"/>
              </a:ext>
            </a:extLst>
          </p:cNvPr>
          <p:cNvCxnSpPr>
            <a:cxnSpLocks/>
          </p:cNvCxnSpPr>
          <p:nvPr/>
        </p:nvCxnSpPr>
        <p:spPr>
          <a:xfrm flipV="1">
            <a:off x="5906767" y="3444142"/>
            <a:ext cx="0" cy="407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6509570" y="2412445"/>
            <a:ext cx="2730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3979435" y="2597612"/>
            <a:ext cx="994297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8318503" y="2412445"/>
            <a:ext cx="15535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63C84D-0AEA-42CA-B6C3-31B1EDF11140}"/>
              </a:ext>
            </a:extLst>
          </p:cNvPr>
          <p:cNvCxnSpPr>
            <a:cxnSpLocks/>
          </p:cNvCxnSpPr>
          <p:nvPr/>
        </p:nvCxnSpPr>
        <p:spPr>
          <a:xfrm flipV="1">
            <a:off x="4054989" y="5096656"/>
            <a:ext cx="693349" cy="400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389509" y="4510350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1925346" y="5224208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492401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Socket server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9DD6EB-E04A-9C76-1617-04017481B14C}"/>
              </a:ext>
            </a:extLst>
          </p:cNvPr>
          <p:cNvCxnSpPr>
            <a:cxnSpLocks/>
          </p:cNvCxnSpPr>
          <p:nvPr/>
        </p:nvCxnSpPr>
        <p:spPr>
          <a:xfrm>
            <a:off x="3961222" y="5945736"/>
            <a:ext cx="962794" cy="5275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701046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7703815" y="3804957"/>
            <a:ext cx="0" cy="2343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V="1">
            <a:off x="7855041" y="3974021"/>
            <a:ext cx="0" cy="2282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3397233" y="5831377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CMD-DVR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1609235" y="539120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CMD-INF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6340904" y="116304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983755-CFAA-472D-A062-4220DF51816E}"/>
              </a:ext>
            </a:extLst>
          </p:cNvPr>
          <p:cNvSpPr/>
          <p:nvPr/>
        </p:nvSpPr>
        <p:spPr>
          <a:xfrm>
            <a:off x="4822957" y="5457917"/>
            <a:ext cx="2705180" cy="584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http-</a:t>
            </a:r>
            <a:r>
              <a:rPr lang="en-US" altLang="zh-CN" dirty="0" err="1"/>
              <a:t>api</a:t>
            </a:r>
            <a:r>
              <a:rPr lang="en-US" altLang="zh-CN" dirty="0"/>
              <a:t> to DVR socket</a:t>
            </a:r>
          </a:p>
          <a:p>
            <a:pPr algn="ctr"/>
            <a:r>
              <a:rPr lang="en-US" altLang="zh-CN" dirty="0" err="1"/>
              <a:t>DVR_bridge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0FE443-9685-4B99-8A88-4FF6E966F442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175547" y="5214903"/>
            <a:ext cx="46526" cy="243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5A57D22-9788-4E56-B05B-DAA79E06F2D8}"/>
              </a:ext>
            </a:extLst>
          </p:cNvPr>
          <p:cNvSpPr txBox="1"/>
          <p:nvPr/>
        </p:nvSpPr>
        <p:spPr>
          <a:xfrm>
            <a:off x="3593506" y="5009588"/>
            <a:ext cx="13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CMD-ANY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767B4E7-EDB5-4A9A-9DF5-13D01F222FF6}"/>
              </a:ext>
            </a:extLst>
          </p:cNvPr>
          <p:cNvCxnSpPr>
            <a:cxnSpLocks/>
          </p:cNvCxnSpPr>
          <p:nvPr/>
        </p:nvCxnSpPr>
        <p:spPr>
          <a:xfrm>
            <a:off x="5099694" y="6016043"/>
            <a:ext cx="81841" cy="240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AC717E-2D1F-499B-8623-FC94ABDB178E}"/>
              </a:ext>
            </a:extLst>
          </p:cNvPr>
          <p:cNvCxnSpPr>
            <a:cxnSpLocks/>
          </p:cNvCxnSpPr>
          <p:nvPr/>
        </p:nvCxnSpPr>
        <p:spPr>
          <a:xfrm>
            <a:off x="3980409" y="2914002"/>
            <a:ext cx="793671" cy="27786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3526EAD-1263-4F65-A24E-372C427A715D}"/>
              </a:ext>
            </a:extLst>
          </p:cNvPr>
          <p:cNvSpPr txBox="1"/>
          <p:nvPr/>
        </p:nvSpPr>
        <p:spPr>
          <a:xfrm>
            <a:off x="7553844" y="5430503"/>
            <a:ext cx="393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0070C0"/>
                </a:solidFill>
              </a:rPr>
              <a:t>18080</a:t>
            </a:r>
            <a:r>
              <a:rPr lang="en-US" altLang="zh-TW" dirty="0"/>
              <a:t>/record/</a:t>
            </a:r>
            <a:br>
              <a:rPr lang="en-US" altLang="zh-TW" dirty="0"/>
            </a:br>
            <a:r>
              <a:rPr lang="en-US" altLang="zh-TW" dirty="0"/>
              <a:t>https://10.146.11.92:</a:t>
            </a:r>
            <a:r>
              <a:rPr lang="en-US" altLang="zh-TW" dirty="0">
                <a:solidFill>
                  <a:srgbClr val="0070C0"/>
                </a:solidFill>
              </a:rPr>
              <a:t>18081</a:t>
            </a:r>
            <a:r>
              <a:rPr lang="en-US" altLang="zh-TW" dirty="0"/>
              <a:t>/record/</a:t>
            </a:r>
          </a:p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6B6CD-4FEF-485D-8243-1EC62433B995}"/>
              </a:ext>
            </a:extLst>
          </p:cNvPr>
          <p:cNvSpPr txBox="1"/>
          <p:nvPr/>
        </p:nvSpPr>
        <p:spPr>
          <a:xfrm>
            <a:off x="7411505" y="4010475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21007 </a:t>
            </a:r>
            <a:r>
              <a:rPr lang="zh-TW" altLang="en-US" dirty="0"/>
              <a:t>選一內部</a:t>
            </a:r>
            <a:r>
              <a:rPr lang="en-US" altLang="zh-TW" dirty="0"/>
              <a:t>port</a:t>
            </a:r>
            <a:r>
              <a:rPr lang="zh-TW" altLang="en-US" dirty="0"/>
              <a:t>就可以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35B206-63EF-4556-84FF-9ED054862C35}"/>
              </a:ext>
            </a:extLst>
          </p:cNvPr>
          <p:cNvSpPr txBox="1"/>
          <p:nvPr/>
        </p:nvSpPr>
        <p:spPr>
          <a:xfrm>
            <a:off x="4924016" y="6736979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11007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B70500-FFA9-4915-9C9F-65B2A8E7DB0C}"/>
              </a:ext>
            </a:extLst>
          </p:cNvPr>
          <p:cNvSpPr txBox="1"/>
          <p:nvPr/>
        </p:nvSpPr>
        <p:spPr>
          <a:xfrm>
            <a:off x="4547913" y="3103368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http://10.146.11.92::8081/inputjson/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84E212-2C57-4905-B044-C813C4B87C55}"/>
              </a:ext>
            </a:extLst>
          </p:cNvPr>
          <p:cNvSpPr txBox="1"/>
          <p:nvPr/>
        </p:nvSpPr>
        <p:spPr>
          <a:xfrm>
            <a:off x="4575231" y="2762175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http://10.146.11.92::8081/scene/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FD0CE8-FD0C-D0F2-89D9-29B11EA6282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61216" y="3472781"/>
            <a:ext cx="1" cy="366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39029BE-F45A-2EF2-D2ED-6D878807C81D}"/>
              </a:ext>
            </a:extLst>
          </p:cNvPr>
          <p:cNvSpPr/>
          <p:nvPr/>
        </p:nvSpPr>
        <p:spPr>
          <a:xfrm>
            <a:off x="4738485" y="4868614"/>
            <a:ext cx="2705179" cy="413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 server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3F8DBA-1E63-CAD0-7762-6FFBCA070F85}"/>
              </a:ext>
            </a:extLst>
          </p:cNvPr>
          <p:cNvSpPr txBox="1"/>
          <p:nvPr/>
        </p:nvSpPr>
        <p:spPr>
          <a:xfrm>
            <a:off x="7455559" y="486234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9007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26DFA26-A265-0331-BFB7-12B3FADF597F}"/>
              </a:ext>
            </a:extLst>
          </p:cNvPr>
          <p:cNvCxnSpPr>
            <a:cxnSpLocks/>
          </p:cNvCxnSpPr>
          <p:nvPr/>
        </p:nvCxnSpPr>
        <p:spPr>
          <a:xfrm flipH="1" flipV="1">
            <a:off x="6309085" y="4642812"/>
            <a:ext cx="57210" cy="28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10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4785064" y="1770587"/>
            <a:ext cx="3701988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訊息轉發服務器模組架構圖</a:t>
            </a:r>
            <a:br>
              <a:rPr lang="en-US" altLang="zh-TW" dirty="0"/>
            </a:b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0B5C-8AA7-42C1-9D58-D8C1715D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57" y="1905524"/>
            <a:ext cx="10515600" cy="4351338"/>
          </a:xfrm>
        </p:spPr>
        <p:txBody>
          <a:bodyPr numCol="1"/>
          <a:lstStyle/>
          <a:p>
            <a:endParaRPr 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6781168" y="1905524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9925235" y="1905525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4972235" y="1905525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442100" y="1905524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http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21B6B-A18F-42F3-9083-B29BE467AC6A}"/>
              </a:ext>
            </a:extLst>
          </p:cNvPr>
          <p:cNvSpPr/>
          <p:nvPr/>
        </p:nvSpPr>
        <p:spPr>
          <a:xfrm>
            <a:off x="4898520" y="4566247"/>
            <a:ext cx="1535837" cy="1587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To http-client</a:t>
            </a:r>
          </a:p>
          <a:p>
            <a:pPr algn="ctr"/>
            <a:r>
              <a:rPr lang="en-US" altLang="zh-TW" dirty="0"/>
              <a:t>(NEW TO</a:t>
            </a:r>
            <a:r>
              <a:rPr lang="zh-TW" dirty="0"/>
              <a:t> </a:t>
            </a:r>
            <a:r>
              <a:rPr lang="en-US" altLang="zh-TW" dirty="0"/>
              <a:t>DO)</a:t>
            </a:r>
            <a:endParaRPr lang="en-US" altLang="zh-CN" dirty="0"/>
          </a:p>
          <a:p>
            <a:pPr algn="ctr"/>
            <a:endParaRPr 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2519152" y="4483332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E1A319-ECB2-4CFA-B387-AEA11B74703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666439" y="3950513"/>
            <a:ext cx="0" cy="61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6508072" y="2939773"/>
            <a:ext cx="273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3977937" y="3124940"/>
            <a:ext cx="9942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8317005" y="2939773"/>
            <a:ext cx="155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F63C84D-0AEA-42CA-B6C3-31B1EDF11140}"/>
              </a:ext>
            </a:extLst>
          </p:cNvPr>
          <p:cNvCxnSpPr>
            <a:cxnSpLocks/>
          </p:cNvCxnSpPr>
          <p:nvPr/>
        </p:nvCxnSpPr>
        <p:spPr>
          <a:xfrm>
            <a:off x="3977937" y="5666496"/>
            <a:ext cx="94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389509" y="4510350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1925346" y="5224208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492401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Socket server</a:t>
            </a:r>
            <a:endParaRPr 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9DD6EB-E04A-9C76-1617-04017481B14C}"/>
              </a:ext>
            </a:extLst>
          </p:cNvPr>
          <p:cNvCxnSpPr>
            <a:cxnSpLocks/>
          </p:cNvCxnSpPr>
          <p:nvPr/>
        </p:nvCxnSpPr>
        <p:spPr>
          <a:xfrm>
            <a:off x="3938728" y="6177456"/>
            <a:ext cx="985288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701046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REDIS</a:t>
            </a:r>
            <a:endParaRPr 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7703815" y="3974021"/>
            <a:ext cx="0" cy="23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V="1">
            <a:off x="7855041" y="3974021"/>
            <a:ext cx="0" cy="228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3436509" y="6363549"/>
            <a:ext cx="134855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1609235" y="5391206"/>
            <a:ext cx="11384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CMD-INF</a:t>
            </a:r>
            <a:endParaRPr 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6339406" y="1690372"/>
            <a:ext cx="51488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GO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1408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訊息轉發服務器模組架構圖</a:t>
            </a:r>
            <a:br>
              <a:rPr lang="en-US" altLang="zh-TW" dirty="0"/>
            </a:b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A0B5C-8AA7-42C1-9D58-D8C1715D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9889724" y="1825625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endParaRPr 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2367380" y="4430450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cxnSpLocks/>
          </p:cNvCxnSpPr>
          <p:nvPr/>
        </p:nvCxnSpPr>
        <p:spPr>
          <a:xfrm flipH="1">
            <a:off x="3942426" y="2725444"/>
            <a:ext cx="5787500" cy="22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353998" y="4430450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/>
          <p:nvPr/>
        </p:nvCxnSpPr>
        <p:spPr>
          <a:xfrm>
            <a:off x="1453721" y="5144308"/>
            <a:ext cx="91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2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4785064" y="1770587"/>
            <a:ext cx="3701988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 fontScale="90000"/>
          </a:bodyPr>
          <a:lstStyle/>
          <a:p>
            <a:r>
              <a:rPr lang="zh-TW" dirty="0"/>
              <a:t>訊息轉發服務器模組架構圖</a:t>
            </a:r>
            <a:br>
              <a:rPr lang="en-US" altLang="zh-TW" dirty="0"/>
            </a:br>
            <a:br>
              <a:rPr lang="en-US" altLang="zh-TW" dirty="0"/>
            </a:br>
            <a:endParaRPr 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6781168" y="1905524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9925235" y="1905525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4972235" y="1905525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442100" y="1905524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http client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2519152" y="4483332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Dealer</a:t>
            </a:r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6508072" y="2939773"/>
            <a:ext cx="273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3977937" y="2997940"/>
            <a:ext cx="9942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8317005" y="2939773"/>
            <a:ext cx="155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389509" y="4510350"/>
            <a:ext cx="1535837" cy="1746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1925346" y="5224208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492401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Socket server</a:t>
            </a:r>
            <a:endParaRPr 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9DD6EB-E04A-9C76-1617-04017481B14C}"/>
              </a:ext>
            </a:extLst>
          </p:cNvPr>
          <p:cNvCxnSpPr>
            <a:cxnSpLocks/>
          </p:cNvCxnSpPr>
          <p:nvPr/>
        </p:nvCxnSpPr>
        <p:spPr>
          <a:xfrm>
            <a:off x="3938728" y="6177456"/>
            <a:ext cx="985288" cy="29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7010466" y="6238430"/>
            <a:ext cx="2043953" cy="601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REDIS</a:t>
            </a:r>
            <a:endParaRPr 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7703815" y="3974021"/>
            <a:ext cx="0" cy="23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V="1">
            <a:off x="7855041" y="3974021"/>
            <a:ext cx="0" cy="228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3436509" y="6363549"/>
            <a:ext cx="134855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1609235" y="5391206"/>
            <a:ext cx="11384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CMD-INF</a:t>
            </a:r>
            <a:endParaRPr 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6339406" y="1690372"/>
            <a:ext cx="51488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GO</a:t>
            </a:r>
            <a:endParaRPr 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8D2F00-3AE9-4EF6-871B-95A4D0D27581}"/>
              </a:ext>
            </a:extLst>
          </p:cNvPr>
          <p:cNvSpPr/>
          <p:nvPr/>
        </p:nvSpPr>
        <p:spPr>
          <a:xfrm>
            <a:off x="1383372" y="9215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http://10.146.11.92:8081/test/obs/scene/?devId=obs&amp;streamId=OBS233jk&amp;tableId=T032&amp;sceneName=Far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966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A3D5A-B690-4AC7-B789-F2F9615C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fieldmanager</a:t>
            </a:r>
            <a:r>
              <a:rPr lang="en-US" altLang="zh-CN" dirty="0"/>
              <a:t> broker unit :</a:t>
            </a:r>
            <a:br>
              <a:rPr lang="en-US" altLang="zh-CN" dirty="0"/>
            </a:br>
            <a:r>
              <a:rPr lang="en-US" altLang="zh-CN" dirty="0"/>
              <a:t>HTTP -API </a:t>
            </a:r>
            <a:r>
              <a:rPr lang="zh-CN" altLang="en-US" dirty="0"/>
              <a:t>訊息轉發送接口</a:t>
            </a:r>
            <a:r>
              <a:rPr lang="en-US" altLang="zh-CN" dirty="0"/>
              <a:t>(</a:t>
            </a:r>
            <a:r>
              <a:rPr lang="zh-CN" altLang="en-US" dirty="0"/>
              <a:t>入口</a:t>
            </a:r>
            <a:r>
              <a:rPr lang="en-US" altLang="zh-CN" dirty="0"/>
              <a:t>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73B34-D699-417E-91D4-897F3515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64130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/>
              <a:t>Editor:JIEQI</a:t>
            </a:r>
            <a:endParaRPr lang="en-US" altLang="zh-CN" sz="2000" dirty="0"/>
          </a:p>
          <a:p>
            <a:r>
              <a:rPr lang="en-US" altLang="zh-CN" sz="2000" dirty="0"/>
              <a:t>------------------------------------------------</a:t>
            </a:r>
          </a:p>
          <a:p>
            <a:r>
              <a:rPr lang="zh-CN" altLang="en-US" sz="2000" dirty="0"/>
              <a:t>場景切換命令接口</a:t>
            </a:r>
            <a:r>
              <a:rPr lang="en-US" altLang="zh-CN" sz="2000" dirty="0"/>
              <a:t>:  HTTP-API  (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enterance</a:t>
            </a:r>
            <a:r>
              <a:rPr lang="en-US" altLang="zh-CN" sz="2000" dirty="0"/>
              <a:t> forward)  for   scene switch 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  to OBS  </a:t>
            </a:r>
          </a:p>
          <a:p>
            <a:r>
              <a:rPr lang="en-US" altLang="zh-CN" sz="2000" dirty="0"/>
              <a:t>Ex2:</a:t>
            </a:r>
          </a:p>
          <a:p>
            <a:r>
              <a:rPr lang="en-US" altLang="zh-CN" sz="2000" dirty="0"/>
              <a:t>http://10.146.11.92:8081/test/obs/scene/?</a:t>
            </a:r>
            <a:r>
              <a:rPr lang="en-US" altLang="zh-CN" sz="2000" dirty="0">
                <a:solidFill>
                  <a:srgbClr val="FF0000"/>
                </a:solidFill>
              </a:rPr>
              <a:t>devId</a:t>
            </a:r>
            <a:r>
              <a:rPr lang="en-US" altLang="zh-CN" sz="2000" dirty="0"/>
              <a:t>=obs&amp;</a:t>
            </a:r>
            <a:r>
              <a:rPr lang="en-US" altLang="zh-CN" sz="2000" dirty="0">
                <a:solidFill>
                  <a:srgbClr val="FF0000"/>
                </a:solidFill>
              </a:rPr>
              <a:t>streamId</a:t>
            </a:r>
            <a:r>
              <a:rPr lang="en-US" altLang="zh-CN" sz="2000" dirty="0"/>
              <a:t>=OBS233jk&amp;</a:t>
            </a:r>
            <a:r>
              <a:rPr lang="en-US" altLang="zh-CN" sz="2000" dirty="0">
                <a:solidFill>
                  <a:srgbClr val="FF0000"/>
                </a:solidFill>
              </a:rPr>
              <a:t>tableId</a:t>
            </a:r>
            <a:r>
              <a:rPr lang="en-US" altLang="zh-CN" sz="2000" dirty="0"/>
              <a:t>=T032&amp;</a:t>
            </a:r>
            <a:r>
              <a:rPr lang="en-US" altLang="zh-CN" sz="2000" dirty="0">
                <a:solidFill>
                  <a:srgbClr val="FF0000"/>
                </a:solidFill>
              </a:rPr>
              <a:t>sceneName</a:t>
            </a:r>
            <a:r>
              <a:rPr lang="en-US" altLang="zh-CN" sz="2000" dirty="0"/>
              <a:t>=Far</a:t>
            </a:r>
          </a:p>
          <a:p>
            <a:r>
              <a:rPr lang="en-US" altLang="zh-CN" sz="2000" dirty="0"/>
              <a:t>Ex2:</a:t>
            </a:r>
          </a:p>
          <a:p>
            <a:r>
              <a:rPr lang="en-US" altLang="zh-CN" sz="2000" dirty="0"/>
              <a:t>http://10.146.11.92:8081/test/obs/scene/?</a:t>
            </a:r>
            <a:r>
              <a:rPr lang="en-US" altLang="zh-CN" sz="2000" dirty="0">
                <a:solidFill>
                  <a:srgbClr val="FF0000"/>
                </a:solidFill>
              </a:rPr>
              <a:t>devId</a:t>
            </a:r>
            <a:r>
              <a:rPr lang="en-US" altLang="zh-CN" sz="2000" dirty="0"/>
              <a:t>=obs&amp;</a:t>
            </a:r>
            <a:r>
              <a:rPr lang="en-US" altLang="zh-CN" sz="2000" dirty="0">
                <a:solidFill>
                  <a:srgbClr val="FF0000"/>
                </a:solidFill>
              </a:rPr>
              <a:t>streamId</a:t>
            </a:r>
            <a:r>
              <a:rPr lang="en-US" altLang="zh-CN" sz="2000" dirty="0"/>
              <a:t>=OBS233jk&amp;</a:t>
            </a:r>
            <a:r>
              <a:rPr lang="en-US" altLang="zh-CN" sz="2000" dirty="0">
                <a:solidFill>
                  <a:srgbClr val="FF0000"/>
                </a:solidFill>
              </a:rPr>
              <a:t>tableId</a:t>
            </a:r>
            <a:r>
              <a:rPr lang="en-US" altLang="zh-CN" sz="2000" dirty="0"/>
              <a:t>=T032&amp;</a:t>
            </a:r>
            <a:r>
              <a:rPr lang="en-US" altLang="zh-CN" sz="2000" dirty="0">
                <a:solidFill>
                  <a:srgbClr val="FF0000"/>
                </a:solidFill>
              </a:rPr>
              <a:t>sceneName</a:t>
            </a:r>
            <a:r>
              <a:rPr lang="en-US" altLang="zh-CN" sz="2000" dirty="0"/>
              <a:t>=</a:t>
            </a:r>
            <a:r>
              <a:rPr lang="en-US" altLang="zh-TW" sz="2000" dirty="0"/>
              <a:t>Near</a:t>
            </a:r>
          </a:p>
          <a:p>
            <a:endParaRPr lang="zh-CN" altLang="en-US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devId</a:t>
            </a:r>
            <a:r>
              <a:rPr lang="en-US" altLang="zh-TW" sz="2000" dirty="0">
                <a:solidFill>
                  <a:srgbClr val="FF0000"/>
                </a:solidFill>
              </a:rPr>
              <a:t>=</a:t>
            </a:r>
            <a:r>
              <a:rPr lang="en-US" altLang="zh-TW" sz="2000" dirty="0" err="1">
                <a:solidFill>
                  <a:srgbClr val="FF0000"/>
                </a:solidFill>
              </a:rPr>
              <a:t>obs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接收命令設備為</a:t>
            </a:r>
            <a:r>
              <a:rPr lang="en-US" altLang="zh-TW" sz="2000" dirty="0" err="1">
                <a:solidFill>
                  <a:srgbClr val="FF0000"/>
                </a:solidFill>
              </a:rPr>
              <a:t>obs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streamId</a:t>
            </a:r>
            <a:r>
              <a:rPr lang="en-US" altLang="zh-CN" sz="2000" dirty="0"/>
              <a:t>=OBS233jk</a:t>
            </a:r>
            <a:r>
              <a:rPr lang="zh-TW" altLang="en-US" sz="2000" dirty="0"/>
              <a:t>  </a:t>
            </a:r>
            <a:r>
              <a:rPr lang="en-US" altLang="zh-TW" sz="2000" dirty="0"/>
              <a:t>,OBS</a:t>
            </a:r>
            <a:r>
              <a:rPr lang="zh-TW" altLang="en-US" sz="2000" dirty="0"/>
              <a:t>上的配置參數</a:t>
            </a:r>
            <a:endParaRPr lang="en-US" altLang="zh-TW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tableId</a:t>
            </a:r>
            <a:r>
              <a:rPr lang="en-US" altLang="zh-CN" sz="2000" dirty="0"/>
              <a:t>=T032, </a:t>
            </a:r>
            <a:r>
              <a:rPr lang="en-US" altLang="zh-TW" sz="2000" dirty="0"/>
              <a:t>OBS</a:t>
            </a:r>
            <a:r>
              <a:rPr lang="zh-TW" altLang="en-US" sz="2000" dirty="0"/>
              <a:t>上的配置參數 </a:t>
            </a:r>
            <a:r>
              <a:rPr lang="en-US" altLang="zh-TW" sz="2000" dirty="0"/>
              <a:t>, WSS</a:t>
            </a:r>
            <a:r>
              <a:rPr lang="zh-TW" altLang="en-US" sz="2000" dirty="0"/>
              <a:t>上的錄影配置開關參數</a:t>
            </a:r>
            <a:endParaRPr lang="en-US" altLang="zh-TW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sceneName</a:t>
            </a:r>
            <a:r>
              <a:rPr lang="en-US" altLang="zh-CN" sz="2000" dirty="0"/>
              <a:t>=</a:t>
            </a:r>
            <a:r>
              <a:rPr lang="en-US" altLang="zh-TW" sz="2000" dirty="0"/>
              <a:t>Near, OBS</a:t>
            </a:r>
            <a:r>
              <a:rPr lang="zh-TW" altLang="en-US" sz="2000" dirty="0"/>
              <a:t>上的場景配置參數</a:t>
            </a:r>
            <a:endParaRPr lang="en-US" altLang="zh-TW" sz="2000" dirty="0"/>
          </a:p>
          <a:p>
            <a:endParaRPr lang="en-US" altLang="zh-TW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2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23D5-1B16-A079-B90F-A01952A3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整合測試 </a:t>
            </a:r>
            <a:r>
              <a:rPr lang="en-US" altLang="zh-TW" dirty="0"/>
              <a:t>– </a:t>
            </a:r>
            <a:r>
              <a:rPr lang="zh-TW" altLang="en-US" dirty="0"/>
              <a:t>各項功能測試列表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8BFFE-BD93-F489-17C5-5D1A74778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 handling</a:t>
            </a:r>
          </a:p>
          <a:p>
            <a:r>
              <a:rPr lang="en-US" altLang="zh-CN" dirty="0"/>
              <a:t>Route forwarding</a:t>
            </a:r>
          </a:p>
          <a:p>
            <a:r>
              <a:rPr lang="en-US" altLang="zh-CN" dirty="0"/>
              <a:t>Config loading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77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924B0-DD28-C180-E0BC-6C10954D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Log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4F50F-D85F-258C-7C60-900B4473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logging.handlers.TimeRotatingFileHandl</a:t>
            </a:r>
            <a:r>
              <a:rPr lang="en-US" altLang="zh-CN" u="sng" dirty="0" err="1"/>
              <a:t>e</a:t>
            </a:r>
            <a:r>
              <a:rPr lang="en-US" altLang="zh-CN" dirty="0" err="1"/>
              <a:t>r</a:t>
            </a:r>
            <a:endParaRPr lang="en-US" altLang="zh-CN" dirty="0"/>
          </a:p>
          <a:p>
            <a:r>
              <a:rPr lang="zh-TW" altLang="en-US" dirty="0"/>
              <a:t>當服務有產生出</a:t>
            </a:r>
            <a:r>
              <a:rPr lang="en-US" altLang="zh-TW" dirty="0"/>
              <a:t>Logs</a:t>
            </a:r>
            <a:r>
              <a:rPr lang="zh-TW" altLang="en-US" dirty="0"/>
              <a:t>時，才會觸發判定新舊時間檔案機制</a:t>
            </a:r>
            <a:br>
              <a:rPr lang="en-US" altLang="zh-TW" dirty="0"/>
            </a:br>
            <a:r>
              <a:rPr lang="zh-TW" altLang="en-US" dirty="0"/>
              <a:t>如</a:t>
            </a:r>
            <a:r>
              <a:rPr lang="en-US" altLang="zh-TW" dirty="0"/>
              <a:t>service</a:t>
            </a:r>
            <a:r>
              <a:rPr lang="zh-TW" altLang="en-US" dirty="0"/>
              <a:t>未使用</a:t>
            </a:r>
            <a:r>
              <a:rPr lang="en-US" altLang="zh-TW" dirty="0"/>
              <a:t>10</a:t>
            </a:r>
            <a:r>
              <a:rPr lang="zh-TW" altLang="en-US" dirty="0"/>
              <a:t>天，則第</a:t>
            </a:r>
            <a:r>
              <a:rPr lang="en-US" altLang="zh-TW" dirty="0"/>
              <a:t>10</a:t>
            </a:r>
            <a:r>
              <a:rPr lang="zh-TW" altLang="en-US" dirty="0"/>
              <a:t>天使用時才會將</a:t>
            </a:r>
            <a:r>
              <a:rPr lang="en-US" altLang="zh-TW" dirty="0"/>
              <a:t>old log filename</a:t>
            </a:r>
            <a:r>
              <a:rPr lang="zh-TW" altLang="en-US" dirty="0"/>
              <a:t> </a:t>
            </a:r>
            <a:r>
              <a:rPr lang="en-US" altLang="zh-TW" dirty="0"/>
              <a:t>rename</a:t>
            </a:r>
            <a:r>
              <a:rPr lang="zh-TW" altLang="en-US" dirty="0"/>
              <a:t>成十天前的</a:t>
            </a:r>
            <a:r>
              <a:rPr lang="en-US" altLang="zh-TW" dirty="0"/>
              <a:t>date timestamp</a:t>
            </a:r>
          </a:p>
        </p:txBody>
      </p:sp>
    </p:spTree>
    <p:extLst>
      <p:ext uri="{BB962C8B-B14F-4D97-AF65-F5344CB8AC3E}">
        <p14:creationId xmlns:p14="http://schemas.microsoft.com/office/powerpoint/2010/main" val="304381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C746-9F57-833F-F0AE-A3638AD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Log handling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66A2CD-66D8-AEDB-CCFD-DAE51DC4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901" y="1581062"/>
            <a:ext cx="6782747" cy="1257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5EDD7F-53C2-15C0-0BF8-318C30BA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01" y="2906625"/>
            <a:ext cx="6744641" cy="1190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4F327A-E2D6-2AE6-3B49-B4D87302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901" y="5464170"/>
            <a:ext cx="6744641" cy="12037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C21C65-2268-4D00-DFEC-00DB20DEC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900" y="4097416"/>
            <a:ext cx="6782747" cy="11812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C0245A0-8D12-4350-0E8C-F28D40433FC2}"/>
              </a:ext>
            </a:extLst>
          </p:cNvPr>
          <p:cNvSpPr txBox="1"/>
          <p:nvPr/>
        </p:nvSpPr>
        <p:spPr>
          <a:xfrm>
            <a:off x="313849" y="5142699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註：</a:t>
            </a:r>
            <a:r>
              <a:rPr lang="en-US" altLang="zh-TW" dirty="0" err="1"/>
              <a:t>dvr_gateway</a:t>
            </a:r>
            <a:r>
              <a:rPr lang="zh-TW" altLang="en-US" dirty="0"/>
              <a:t>因有</a:t>
            </a:r>
            <a:r>
              <a:rPr lang="en-US" altLang="zh-TW" dirty="0"/>
              <a:t>heartbeat</a:t>
            </a:r>
            <a:r>
              <a:rPr lang="zh-TW" altLang="en-US" dirty="0"/>
              <a:t>機制，每天必產一個</a:t>
            </a:r>
            <a:r>
              <a:rPr lang="en-US" altLang="zh-TW" dirty="0"/>
              <a:t>log</a:t>
            </a:r>
            <a:r>
              <a:rPr lang="zh-TW" altLang="en-US" dirty="0"/>
              <a:t>檔案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61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3F6C7-2DEA-C916-07E9-190C5C4C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Test – Route Forwarding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480A6-84E4-5A5A-C807-294FD7B4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(1) Socket dealer to FM route: Z-0 A-1 A-2 GFM : </a:t>
            </a:r>
            <a:r>
              <a:rPr lang="zh-TW" altLang="en-US" dirty="0">
                <a:solidFill>
                  <a:schemeClr val="accent6"/>
                </a:solidFill>
              </a:rPr>
              <a:t>場景切換名稱</a:t>
            </a:r>
            <a:r>
              <a:rPr lang="en-US" altLang="zh-TW" dirty="0">
                <a:solidFill>
                  <a:schemeClr val="accent6"/>
                </a:solidFill>
              </a:rPr>
              <a:t>x1 x2 Near test</a:t>
            </a:r>
            <a:r>
              <a:rPr lang="zh-TW" altLang="en-US" dirty="0">
                <a:solidFill>
                  <a:schemeClr val="accent6"/>
                </a:solidFill>
              </a:rPr>
              <a:t>的配置，其中</a:t>
            </a:r>
            <a:r>
              <a:rPr lang="en-US" altLang="zh-TW" dirty="0" err="1">
                <a:solidFill>
                  <a:schemeClr val="accent6"/>
                </a:solidFill>
              </a:rPr>
              <a:t>sceneName</a:t>
            </a:r>
            <a:r>
              <a:rPr lang="en-US" altLang="zh-TW" dirty="0">
                <a:solidFill>
                  <a:schemeClr val="accent6"/>
                </a:solidFill>
              </a:rPr>
              <a:t>=Far</a:t>
            </a:r>
            <a:r>
              <a:rPr lang="zh-TW" altLang="en-US" dirty="0">
                <a:solidFill>
                  <a:schemeClr val="accent6"/>
                </a:solidFill>
              </a:rPr>
              <a:t> 或</a:t>
            </a:r>
            <a:r>
              <a:rPr lang="en-US" altLang="zh-TW" dirty="0">
                <a:solidFill>
                  <a:schemeClr val="accent6"/>
                </a:solidFill>
              </a:rPr>
              <a:t>Near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br>
              <a:rPr lang="en-US" altLang="zh-TW" dirty="0">
                <a:solidFill>
                  <a:schemeClr val="accent6"/>
                </a:solidFill>
              </a:rPr>
            </a:br>
            <a:r>
              <a:rPr lang="en-US" altLang="zh-TW" dirty="0">
                <a:solidFill>
                  <a:schemeClr val="accent6"/>
                </a:solidFill>
              </a:rPr>
              <a:t>obs233</a:t>
            </a:r>
            <a:r>
              <a:rPr lang="zh-TW" altLang="en-US" dirty="0">
                <a:solidFill>
                  <a:schemeClr val="accent6"/>
                </a:solidFill>
              </a:rPr>
              <a:t>場景切換成功 </a:t>
            </a:r>
            <a:r>
              <a:rPr lang="en-US" altLang="zh-TW" dirty="0" err="1">
                <a:solidFill>
                  <a:srgbClr val="FF0000"/>
                </a:solidFill>
              </a:rPr>
              <a:t>inputjson</a:t>
            </a:r>
            <a:r>
              <a:rPr lang="zh-TW" altLang="zh-CN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新細明體" panose="02020500000000000000" pitchFamily="18" charset="-120"/>
                <a:cs typeface="+mn-cs"/>
              </a:rPr>
              <a:t>不能測</a:t>
            </a:r>
            <a:r>
              <a:rPr lang="zh-TW" altLang="en-US" dirty="0">
                <a:solidFill>
                  <a:srgbClr val="FF0000"/>
                </a:solidFill>
              </a:rPr>
              <a:t>目前</a:t>
            </a:r>
            <a:r>
              <a:rPr lang="en-US" altLang="zh-TW" dirty="0">
                <a:solidFill>
                  <a:srgbClr val="FF0000"/>
                </a:solidFill>
              </a:rPr>
              <a:t>obs233</a:t>
            </a:r>
            <a:r>
              <a:rPr lang="zh-TW" altLang="en-US" dirty="0">
                <a:solidFill>
                  <a:srgbClr val="FF0000"/>
                </a:solidFill>
              </a:rPr>
              <a:t>沒反應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(2) Socket dealer to DVR route: Z-0 A-1 A-3 WSS-DVR</a:t>
            </a:r>
            <a:br>
              <a:rPr lang="en-US" altLang="zh-CN" dirty="0">
                <a:solidFill>
                  <a:schemeClr val="accent6"/>
                </a:solidFill>
              </a:rPr>
            </a:br>
            <a:r>
              <a:rPr lang="en-US" altLang="zh-CN" dirty="0" err="1">
                <a:solidFill>
                  <a:schemeClr val="accent6"/>
                </a:solidFill>
              </a:rPr>
              <a:t>table_name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模擬荷官端傳輸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  <a:r>
              <a:rPr lang="zh-TW" altLang="en-US" dirty="0">
                <a:solidFill>
                  <a:schemeClr val="accent6"/>
                </a:solidFill>
              </a:rPr>
              <a:t>只能為</a:t>
            </a:r>
            <a:r>
              <a:rPr lang="en-US" altLang="zh-CN" dirty="0">
                <a:solidFill>
                  <a:schemeClr val="accent6"/>
                </a:solidFill>
              </a:rPr>
              <a:t>T032</a:t>
            </a:r>
            <a:r>
              <a:rPr lang="zh-TW" altLang="en-US" dirty="0">
                <a:solidFill>
                  <a:schemeClr val="accent6"/>
                </a:solidFill>
              </a:rPr>
              <a:t>為錄影啟用的開關，測試</a:t>
            </a:r>
            <a:r>
              <a:rPr lang="en-US" altLang="zh-TW" dirty="0">
                <a:solidFill>
                  <a:schemeClr val="accent6"/>
                </a:solidFill>
              </a:rPr>
              <a:t>rtmp://10.146.11.92:1935/B004/ipc</a:t>
            </a:r>
            <a:r>
              <a:rPr lang="zh-TW" altLang="en-US" dirty="0">
                <a:solidFill>
                  <a:schemeClr val="accent6"/>
                </a:solidFill>
              </a:rPr>
              <a:t>錄製成功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有錄影暫存檔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(3) HTTP dealer to FM route: Y-0 A-2 GFM </a:t>
            </a:r>
            <a:br>
              <a:rPr lang="en-US" altLang="zh-CN" dirty="0"/>
            </a:br>
            <a:r>
              <a:rPr lang="zh-TW" altLang="en-US" dirty="0">
                <a:solidFill>
                  <a:schemeClr val="accent6"/>
                </a:solidFill>
              </a:rPr>
              <a:t>只能測</a:t>
            </a:r>
            <a:r>
              <a:rPr lang="en-US" altLang="zh-TW" dirty="0" err="1">
                <a:solidFill>
                  <a:schemeClr val="accent6"/>
                </a:solidFill>
              </a:rPr>
              <a:t>sceneName</a:t>
            </a:r>
            <a:r>
              <a:rPr lang="zh-TW" altLang="en-US" dirty="0">
                <a:solidFill>
                  <a:schemeClr val="accent6"/>
                </a:solidFill>
              </a:rPr>
              <a:t>，</a:t>
            </a:r>
            <a:r>
              <a:rPr lang="en-US" altLang="zh-TW" dirty="0" err="1">
                <a:solidFill>
                  <a:srgbClr val="FF0000"/>
                </a:solidFill>
              </a:rPr>
              <a:t>inputjson</a:t>
            </a:r>
            <a:r>
              <a:rPr lang="zh-TW" altLang="zh-CN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新細明體" panose="02020500000000000000" pitchFamily="18" charset="-120"/>
                <a:cs typeface="+mn-cs"/>
              </a:rPr>
              <a:t>不能測</a:t>
            </a:r>
            <a:r>
              <a:rPr lang="zh-TW" altLang="en-US" dirty="0">
                <a:solidFill>
                  <a:srgbClr val="FF0000"/>
                </a:solidFill>
              </a:rPr>
              <a:t>目前</a:t>
            </a:r>
            <a:r>
              <a:rPr lang="en-US" altLang="zh-TW" dirty="0">
                <a:solidFill>
                  <a:srgbClr val="FF0000"/>
                </a:solidFill>
              </a:rPr>
              <a:t>obs233</a:t>
            </a:r>
            <a:r>
              <a:rPr lang="zh-TW" altLang="en-US" dirty="0">
                <a:solidFill>
                  <a:srgbClr val="FF0000"/>
                </a:solidFill>
              </a:rPr>
              <a:t>沒反應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(4) HTTP dealer to DVR route: Y-0 A-3 WSS-DVR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11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5385</Words>
  <Application>Microsoft Office PowerPoint</Application>
  <PresentationFormat>宽屏</PresentationFormat>
  <Paragraphs>423</Paragraphs>
  <Slides>54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等线</vt:lpstr>
      <vt:lpstr>等线 Light</vt:lpstr>
      <vt:lpstr>Arial</vt:lpstr>
      <vt:lpstr>Wingdings</vt:lpstr>
      <vt:lpstr>Office 主题​​</vt:lpstr>
      <vt:lpstr>封裝程式殼層物件</vt:lpstr>
      <vt:lpstr>提交測試部署說明</vt:lpstr>
      <vt:lpstr>20250530 issues</vt:lpstr>
      <vt:lpstr>Config.env簡介</vt:lpstr>
      <vt:lpstr>部署範例</vt:lpstr>
      <vt:lpstr> HTTP dealer to FM route: Y-0 A-2 GFM</vt:lpstr>
      <vt:lpstr>整合測試 – 各項功能測試列表</vt:lpstr>
      <vt:lpstr>Integration Test – Log handling</vt:lpstr>
      <vt:lpstr>Integration Test – Log handling</vt:lpstr>
      <vt:lpstr>Integration Test – Route Forwarding </vt:lpstr>
      <vt:lpstr>Integration Test – Route Forwarding (1) Socket dealer to FM route: Z-0 A-1 A-2 GFM </vt:lpstr>
      <vt:lpstr>Integration Test – Route Forwarding (1) Socket dealer to FM route: Z-0 A-1 A-2 GFM </vt:lpstr>
      <vt:lpstr>Integration Test – Route Forwarding (2) Socket dealer to DVR route: Z-0 A-1 A-3 DVR</vt:lpstr>
      <vt:lpstr>Integration Test – Route Forwarding (3) HTTP dealer to FM route: Y-0 A-2 GFM</vt:lpstr>
      <vt:lpstr>Integration Test – Route Forwarding (4) HTTP dealer to DVR route: Y-0 A-3 WSS-DVR</vt:lpstr>
      <vt:lpstr>Integration Test – Config loading</vt:lpstr>
      <vt:lpstr>Integration Test – Config loading</vt:lpstr>
      <vt:lpstr>Integration Test – Config loading</vt:lpstr>
      <vt:lpstr>斷流測試- 手動傳送socket命令 rtmp://10.146.11.92:1935/B004/ipc</vt:lpstr>
      <vt:lpstr>斷流測試- 手動傳送socket命令 rtmp://10.146.11.92:1935/B004/ipc</vt:lpstr>
      <vt:lpstr>斷流測試 – Auto荷官端_1</vt:lpstr>
      <vt:lpstr>斷流測試 – Auto荷官端_2</vt:lpstr>
      <vt:lpstr>20250527 共同測試, record</vt:lpstr>
      <vt:lpstr>20250618 共同測試, record</vt:lpstr>
      <vt:lpstr>20250527 共同測試, 斷流record 短暫斷流版本</vt:lpstr>
      <vt:lpstr>20250527 共同測試, 斷流record 長時間斷流版本 _ 1  在有推流的情況下，只有遇到開始錄影才會更新當下局號，不然就是保持斷流前上一局局號</vt:lpstr>
      <vt:lpstr>20250611 共同測試, 斷流record 長時間斷流版本 _ 1  </vt:lpstr>
      <vt:lpstr>20250618 共同測試, 斷流record 長時間斷流版本 _ 1  在有推流的情況下，只有遇到開始錄影才會更新當下局號，不然就是保持斷流前上一局局號</vt:lpstr>
      <vt:lpstr>20250527 共同測試, 斷流record 長時間斷流版本 _ 2</vt:lpstr>
      <vt:lpstr>20250611 共同測試, 斷流record 長時間斷流版本 _ 2</vt:lpstr>
      <vt:lpstr>20250618 共同測試, 斷流record 長時間斷流版本 _ 2</vt:lpstr>
      <vt:lpstr>20250611 TBD issues</vt:lpstr>
      <vt:lpstr>20250604 record斷流 – 無訊號5秒  </vt:lpstr>
      <vt:lpstr>20250604 record斷流 長時間斷流版本 _ 1  在有推流的情況下，只有遇到開始錄影才會更新當下局號，不然就是保持斷流前上一局局號</vt:lpstr>
      <vt:lpstr>PowerPoint 演示文稿</vt:lpstr>
      <vt:lpstr>20250527 共同測試, record 4.1.5版本的stop_record完全沒作用，且影片不夠長不會分_00、_01</vt:lpstr>
      <vt:lpstr>20250625 record 4.1.5版本的stop_record完全沒作用，且影片不夠長不會分_00、_01</vt:lpstr>
      <vt:lpstr>20250527 共同測試, 斷流record 短暫斷流版本</vt:lpstr>
      <vt:lpstr>20250625 斷流record 短暫斷流版本</vt:lpstr>
      <vt:lpstr>20250527 共同測試, 斷流record 長時間斷流版本</vt:lpstr>
      <vt:lpstr>20250625 共同測試, 斷流record 長時間斷流版本</vt:lpstr>
      <vt:lpstr>20250527 共同測試, place</vt:lpstr>
      <vt:lpstr>PowerPoint 演示文稿</vt:lpstr>
      <vt:lpstr>20250625 連包不連包交替測試 – 後連包</vt:lpstr>
      <vt:lpstr>20250625 連包不連包交替測試 – 先連包</vt:lpstr>
      <vt:lpstr>PowerPoint 演示文稿</vt:lpstr>
      <vt:lpstr>訊息轉發服務器--模組架構圖 2025.05.16 , editor: GISH </vt:lpstr>
      <vt:lpstr>PowerPoint 演示文稿</vt:lpstr>
      <vt:lpstr>PowerPoint 演示文稿</vt:lpstr>
      <vt:lpstr>訊息轉發服務器--模組架構圖 2025.05.08 , editor: JIEQI </vt:lpstr>
      <vt:lpstr>訊息轉發服務器模組架構圖 2025.05.06 </vt:lpstr>
      <vt:lpstr>訊息轉發服務器模組架構圖 </vt:lpstr>
      <vt:lpstr>訊息轉發服務器模組架構圖 </vt:lpstr>
      <vt:lpstr>訊息轉發服務器模組架構圖  </vt:lpstr>
      <vt:lpstr>fieldmanager broker unit : HTTP -API 訊息轉發送接口(入口)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Jieqi</dc:creator>
  <cp:lastModifiedBy>gish.s</cp:lastModifiedBy>
  <cp:revision>597</cp:revision>
  <dcterms:created xsi:type="dcterms:W3CDTF">2025-02-14T03:44:05Z</dcterms:created>
  <dcterms:modified xsi:type="dcterms:W3CDTF">2025-06-25T06:55:39Z</dcterms:modified>
</cp:coreProperties>
</file>