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8" r:id="rId2"/>
    <p:sldId id="283" r:id="rId3"/>
    <p:sldId id="284" r:id="rId4"/>
    <p:sldId id="273" r:id="rId5"/>
    <p:sldId id="285" r:id="rId6"/>
    <p:sldId id="282" r:id="rId7"/>
    <p:sldId id="288" r:id="rId8"/>
    <p:sldId id="298" r:id="rId9"/>
    <p:sldId id="272" r:id="rId10"/>
    <p:sldId id="287" r:id="rId11"/>
    <p:sldId id="291" r:id="rId12"/>
    <p:sldId id="289" r:id="rId13"/>
    <p:sldId id="290" r:id="rId14"/>
    <p:sldId id="292" r:id="rId15"/>
    <p:sldId id="263" r:id="rId16"/>
    <p:sldId id="293" r:id="rId17"/>
    <p:sldId id="294" r:id="rId18"/>
    <p:sldId id="297" r:id="rId19"/>
    <p:sldId id="299" r:id="rId20"/>
    <p:sldId id="300" r:id="rId21"/>
    <p:sldId id="301" r:id="rId22"/>
    <p:sldId id="302" r:id="rId23"/>
    <p:sldId id="303" r:id="rId24"/>
    <p:sldId id="304" r:id="rId25"/>
    <p:sldId id="30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D5F8-0A48-44B2-86C0-4D027C41EEA1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45C8E-7C5D-4288-8371-0A30EE517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32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45C8E-7C5D-4288-8371-0A30EE517E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706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numCol="1"/>
          <a:lstStyle/>
          <a:p>
            <a:fld id="{B214A2F4-0650-4F7A-85D5-DD1C936DAADF}" type="slidenum">
              <a:rPr lang="en-US" altLang="zh-CN" smtClean="0"/>
              <a:t>15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39744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45C8E-7C5D-4288-8371-0A30EE517EE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68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0D6D5-8252-4765-8999-913CE96F6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9086BD-57C5-4249-9341-1A2F6863B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87336-D861-4921-9EA9-F719BA85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169B-3A7D-4471-A9A5-ADF7C7CF5725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F8538-F8CA-4B6A-AE34-26AA40B5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DCC50-EEAE-444D-9300-93CACF39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DB60-B61E-4A7B-8D25-3FC87B121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11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C8206-2AA5-44F9-865A-97243288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789EE7-BA56-4C04-8B7C-631775082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FA56A-7823-4B15-90CC-E4C20F39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169B-3A7D-4471-A9A5-ADF7C7CF5725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01660-AD81-4DF4-BEEF-11B87F74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643B71-ACD2-4791-8DA2-599835B6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DB60-B61E-4A7B-8D25-3FC87B121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3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181F16-CB74-4BF3-9E40-537D295C4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6944B-4CFA-4EA9-A76A-D374A856D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F6FF39-B897-4579-ABB7-A7493A62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169B-3A7D-4471-A9A5-ADF7C7CF5725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CCA47-52B3-44D1-95A7-767AD208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0FC7B-0705-46F3-84A5-C1380E63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DB60-B61E-4A7B-8D25-3FC87B121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84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3493B-F7A7-445A-B23C-DCE92CB1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7C7EB-B0DA-43CA-97A1-9AF54137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F38EF-9013-4F4F-B2E9-667E0DAA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169B-3A7D-4471-A9A5-ADF7C7CF5725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DBD2B-E83E-4E85-B744-828997D5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2B687-3CAD-4C7A-969E-98401E0E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DB60-B61E-4A7B-8D25-3FC87B121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56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FA57-3A45-4669-BB96-AE433B5D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A49687-C6AF-420A-AF83-828E84311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0BAA5-6744-4DCC-9426-9AEE0876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169B-3A7D-4471-A9A5-ADF7C7CF5725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C7D1A-ED41-4F4F-9507-F18625EC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D37BD-847F-4097-AFF9-C6B36B95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DB60-B61E-4A7B-8D25-3FC87B121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4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7B2AA-5FD2-4D2F-932E-A571E4DF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1814F-FC0E-4CBC-A1E9-FBF27B4D2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7B94EE-3B5E-4807-B2DE-F68A84AA8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72E00-3A50-4877-B747-B87FFA32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169B-3A7D-4471-A9A5-ADF7C7CF5725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3C6CDE-BB19-4F42-A079-799FD59F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CCE9EE-25B6-45A3-A72C-C44E5368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DB60-B61E-4A7B-8D25-3FC87B121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83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9A51C-45D8-4D60-8E50-ADD13F24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EDAA1B-65FB-4377-B9F8-6218AF97B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CD84FA-27C2-4C85-BECB-4B9E50CA2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2A6542-4084-4515-A819-28421B09B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A11B3C-3FA8-46E1-8B4F-F62F78F05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036A04-3CBB-4F83-8B4D-0C363279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169B-3A7D-4471-A9A5-ADF7C7CF5725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C8CB41-516E-4969-AA58-FCCC0297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9180E6-9F04-4374-826D-BB959433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DB60-B61E-4A7B-8D25-3FC87B121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9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30C4D-7906-49C9-AE21-A51553A5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630686-D40F-4B25-850F-3B891AD2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169B-3A7D-4471-A9A5-ADF7C7CF5725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68F727-0C69-41AF-96FC-62AF7936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A08CE1-9F9B-4627-B61E-40C10D40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DB60-B61E-4A7B-8D25-3FC87B121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6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CC7779-0181-4DE2-B832-96505DAA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169B-3A7D-4471-A9A5-ADF7C7CF5725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D12E90-518F-4F9E-A529-D363731A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8D6E56-006A-4FA4-8645-0B38DD5B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DB60-B61E-4A7B-8D25-3FC87B121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4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95E4B-E2BC-4264-BC2C-ACABDB03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8B0DA-1920-43C8-AE7A-EFFF60E0C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942634-A2E5-4E2B-A8A8-E16D63F2A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AF205-A10F-4543-AC43-F41BB785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169B-3A7D-4471-A9A5-ADF7C7CF5725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4909A-C16A-4DBE-A603-6ACEFBB8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0F363-D738-4FF0-9147-D79007DE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DB60-B61E-4A7B-8D25-3FC87B121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05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F9D2-41BD-4BAF-B194-4391779C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EDFEC6-B04A-42E2-A3B7-4B0BB732C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C5D8F-DF6A-494C-A452-156947288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93A190-AA1A-4506-B57D-87903EAE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9169B-3A7D-4471-A9A5-ADF7C7CF5725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4EA7AC-EE74-461E-868B-303BB073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2FC1EB-5DDD-43C8-9E95-878AE31C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4DB60-B61E-4A7B-8D25-3FC87B121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50EB66-AFD4-455D-A029-F6B6FC74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763E2-F4D4-44E4-9090-4FCFD3E70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35DF2-2D36-4182-B7FA-B974414B7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9169B-3A7D-4471-A9A5-ADF7C7CF5725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643137-856D-44B7-B08D-FD1139764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0EF82-0FA2-4672-B2A2-F445A3CAB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4DB60-B61E-4A7B-8D25-3FC87B121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65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itlabdev.solidleisure.com:5999/Gish.S/pydealerclient_gish/-/tree/feature/http_api/doc/packet_strcuture_diagra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77BBE-3A00-EC4B-0327-FD98F6BF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20250203 http </a:t>
            </a:r>
            <a:r>
              <a:rPr lang="en-US" altLang="zh-CN" dirty="0" err="1"/>
              <a:t>api</a:t>
            </a:r>
            <a:r>
              <a:rPr lang="zh-TW" altLang="en-US" dirty="0"/>
              <a:t>整合</a:t>
            </a:r>
            <a:r>
              <a:rPr lang="en-US" altLang="zh-CN" dirty="0"/>
              <a:t>issues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07472-664D-6A53-01B1-DE0DECD5A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solidFill>
                  <a:schemeClr val="accent6"/>
                </a:solidFill>
              </a:rPr>
              <a:t>(1)</a:t>
            </a:r>
            <a:r>
              <a:rPr lang="en-US" altLang="zh-CN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predict_engile</a:t>
            </a:r>
            <a:r>
              <a:rPr lang="en-US" altLang="zh-CN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URL</a:t>
            </a:r>
            <a:r>
              <a:rPr lang="zh-TW" altLang="en-US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TW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localhost</a:t>
            </a:r>
            <a:r>
              <a:rPr lang="zh-TW" altLang="en-US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時，每次</a:t>
            </a:r>
            <a:r>
              <a:rPr lang="en-US" altLang="zh-TW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request</a:t>
            </a:r>
            <a:r>
              <a:rPr lang="zh-TW" altLang="en-US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會變慢，需要兩秒才能回傳答案之問題</a:t>
            </a:r>
            <a:endParaRPr lang="en-US" altLang="zh-TW" sz="1800" dirty="0">
              <a:solidFill>
                <a:schemeClr val="accent6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=&gt; </a:t>
            </a:r>
            <a:r>
              <a:rPr lang="nb-NO" altLang="zh-CN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C:\Windows\System32\drivers\etc\hosts (localhost</a:t>
            </a:r>
            <a:r>
              <a:rPr lang="zh-TW" altLang="en-US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改為</a:t>
            </a:r>
            <a:r>
              <a:rPr lang="en-US" altLang="zh-TW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127.0.0.1</a:t>
            </a:r>
            <a:r>
              <a:rPr lang="zh-TW" altLang="en-US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，實體</a:t>
            </a:r>
            <a:r>
              <a:rPr lang="en-US" altLang="zh-TW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</a:t>
            </a:r>
            <a:r>
              <a:rPr lang="zh-TW" altLang="en-US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比較保險</a:t>
            </a:r>
            <a:r>
              <a:rPr lang="en-US" altLang="zh-TW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en-US" altLang="zh-CN" sz="1800" dirty="0">
              <a:solidFill>
                <a:schemeClr val="accent6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800" dirty="0">
                <a:solidFill>
                  <a:schemeClr val="accent6"/>
                </a:solidFill>
              </a:rPr>
              <a:t>(2)</a:t>
            </a:r>
            <a:r>
              <a:rPr lang="en-US" altLang="zh-CN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nclass</a:t>
            </a:r>
            <a:r>
              <a:rPr lang="en-US" altLang="zh-CN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對應 </a:t>
            </a:r>
            <a:r>
              <a:rPr lang="en-US" altLang="zh-CN" sz="1800" dirty="0" err="1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onebox</a:t>
            </a:r>
            <a:r>
              <a:rPr lang="en-US" altLang="zh-CN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18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順序 </a:t>
            </a:r>
            <a:r>
              <a:rPr lang="en-US" altLang="zh-TW" sz="18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=&gt; </a:t>
            </a:r>
            <a:r>
              <a:rPr lang="zh-TW" altLang="en-US" sz="18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</a:t>
            </a:r>
            <a:r>
              <a:rPr lang="en-US" altLang="zh-TW" sz="18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1_3_3</a:t>
            </a:r>
            <a:r>
              <a:rPr lang="zh-TW" altLang="en-US" sz="18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的版本 新傳出來的</a:t>
            </a:r>
            <a:r>
              <a:rPr lang="en-US" altLang="zh-TW" sz="1800" dirty="0" err="1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index_group_box</a:t>
            </a:r>
            <a:r>
              <a:rPr lang="en-US" altLang="zh-TW" sz="1800" dirty="0">
                <a:solidFill>
                  <a:schemeClr val="accent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(DEMO)</a:t>
            </a:r>
            <a:endParaRPr lang="en-US" altLang="zh-CN" sz="1800" dirty="0">
              <a:solidFill>
                <a:schemeClr val="accent6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800" dirty="0">
                <a:solidFill>
                  <a:schemeClr val="accent6"/>
                </a:solidFill>
              </a:rPr>
              <a:t>(3)</a:t>
            </a:r>
            <a:r>
              <a:rPr lang="zh-TW" altLang="en-US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桌面沒牌 荷官端也要沒有牌 </a:t>
            </a:r>
            <a:r>
              <a:rPr lang="en-US" altLang="zh-TW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目前有牌出現</a:t>
            </a:r>
            <a:r>
              <a:rPr lang="en-US" altLang="zh-TW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TW" altLang="en-US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=&gt;</a:t>
            </a:r>
            <a:r>
              <a:rPr lang="zh-TW" altLang="en-US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消除殘留顯示的</a:t>
            </a:r>
            <a:r>
              <a:rPr lang="en-US" altLang="zh-TW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group</a:t>
            </a:r>
            <a:r>
              <a:rPr lang="zh-TW" altLang="en-US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框格 </a:t>
            </a:r>
            <a:r>
              <a:rPr lang="en-US" altLang="zh-TW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(DEMO)</a:t>
            </a:r>
          </a:p>
          <a:p>
            <a:r>
              <a:rPr lang="en-US" altLang="zh-CN" sz="1800" dirty="0">
                <a:solidFill>
                  <a:schemeClr val="accent6"/>
                </a:solidFill>
              </a:rPr>
              <a:t>(4)</a:t>
            </a:r>
            <a:r>
              <a:rPr lang="zh-TW" altLang="en-US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停太久會壞掉 </a:t>
            </a:r>
            <a:r>
              <a:rPr lang="en-US" altLang="zh-TW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=&gt; </a:t>
            </a:r>
            <a:r>
              <a:rPr lang="zh-TW" altLang="en-US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暫停時，會出現與抓不到</a:t>
            </a:r>
            <a:r>
              <a:rPr lang="en-US" altLang="zh-TW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frame</a:t>
            </a:r>
            <a:r>
              <a:rPr lang="zh-TW" altLang="en-US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相同的</a:t>
            </a:r>
            <a:r>
              <a:rPr lang="en-US" altLang="zh-TW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exception</a:t>
            </a:r>
            <a:r>
              <a:rPr lang="zh-TW" altLang="en-US" sz="18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，看看問題是什麼</a:t>
            </a:r>
            <a:endParaRPr lang="en-US" altLang="zh-TW" sz="1800" dirty="0">
              <a:solidFill>
                <a:schemeClr val="accent6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TW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=&gt;</a:t>
            </a:r>
            <a:r>
              <a:rPr lang="zh-TW" altLang="en-US" sz="1200" dirty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兩個選擇</a:t>
            </a:r>
            <a:r>
              <a:rPr lang="zh-TW" altLang="en-US" sz="12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選</a:t>
            </a:r>
            <a:r>
              <a:rPr lang="en-US" altLang="zh-TW" sz="12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1) </a:t>
            </a:r>
            <a:r>
              <a:rPr lang="zh-TW" altLang="en-US" sz="12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維持現狀 他暫停約</a:t>
            </a:r>
            <a:r>
              <a:rPr lang="en-US" altLang="zh-TW" sz="12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TW" altLang="en-US" sz="12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分鐘左右之後就會斷掉拉流 這時就算</a:t>
            </a:r>
            <a:r>
              <a:rPr lang="en-US" altLang="zh-TW" sz="12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resume </a:t>
            </a:r>
            <a:r>
              <a:rPr lang="zh-TW" altLang="en-US" sz="12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整個</a:t>
            </a:r>
            <a:r>
              <a:rPr lang="en-US" altLang="zh-TW" sz="12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program</a:t>
            </a:r>
            <a:r>
              <a:rPr lang="zh-TW" altLang="en-US" sz="1200" dirty="0">
                <a:solidFill>
                  <a:schemeClr val="accent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也會死掉</a:t>
            </a:r>
            <a:endParaRPr lang="zh-TW" altLang="en-US" sz="1200" dirty="0">
              <a:solidFill>
                <a:schemeClr val="accent6"/>
              </a:solidFill>
              <a:effectLst/>
            </a:endParaRPr>
          </a:p>
          <a:p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2) </a:t>
            </a:r>
            <a:r>
              <a:rPr lang="zh-TW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重新</a:t>
            </a:r>
            <a:r>
              <a:rPr lang="en-US" altLang="zh-TW" sz="12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capture stream </a:t>
            </a:r>
            <a:r>
              <a:rPr lang="zh-TW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等於直接去抓最新的流 繼續偵測</a:t>
            </a:r>
            <a:endParaRPr lang="en-US" altLang="zh-TW" sz="18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TW" altLang="en-US" sz="1800" dirty="0"/>
              <a:t>再寫一個</a:t>
            </a:r>
            <a:r>
              <a:rPr lang="en-US" altLang="zh-TW" sz="1800" dirty="0"/>
              <a:t>3</a:t>
            </a:r>
            <a:r>
              <a:rPr lang="zh-TW" altLang="en-US" sz="1800" dirty="0"/>
              <a:t>個月計畫的版本</a:t>
            </a:r>
            <a:br>
              <a:rPr lang="en-US" altLang="zh-TW" sz="1800" dirty="0"/>
            </a:br>
            <a:br>
              <a:rPr lang="en-US" altLang="zh-TW" sz="1800" dirty="0"/>
            </a:br>
            <a:r>
              <a:rPr lang="en-US" altLang="zh-TW" sz="1800" dirty="0"/>
              <a:t>20250211 </a:t>
            </a:r>
            <a:r>
              <a:rPr lang="zh-TW" altLang="en-US" sz="1800" dirty="0">
                <a:solidFill>
                  <a:srgbClr val="FF0000"/>
                </a:solidFill>
              </a:rPr>
              <a:t>遇到分牌情況，分群演算法會黏在一群</a:t>
            </a:r>
            <a:r>
              <a:rPr lang="en-US" altLang="zh-TW" sz="1800" dirty="0">
                <a:solidFill>
                  <a:srgbClr val="FF0000"/>
                </a:solidFill>
              </a:rPr>
              <a:t>:</a:t>
            </a:r>
            <a:r>
              <a:rPr lang="zh-TW" altLang="en-US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>
                <a:solidFill>
                  <a:srgbClr val="FF0000"/>
                </a:solidFill>
              </a:rPr>
              <a:t>fail</a:t>
            </a:r>
            <a:br>
              <a:rPr lang="en-US" altLang="zh-TW" sz="1800" dirty="0">
                <a:solidFill>
                  <a:srgbClr val="FF0000"/>
                </a:solidFill>
              </a:rPr>
            </a:br>
            <a:r>
              <a:rPr lang="zh-TW" altLang="en-US" sz="1800" dirty="0">
                <a:solidFill>
                  <a:srgbClr val="00B0F0"/>
                </a:solidFill>
              </a:rPr>
              <a:t>新增功能：模擬荷官端，增加一個按鈕，上傳牌局</a:t>
            </a:r>
            <a:r>
              <a:rPr lang="en-US" altLang="zh-TW" sz="1800" dirty="0">
                <a:solidFill>
                  <a:srgbClr val="00B0F0"/>
                </a:solidFill>
              </a:rPr>
              <a:t>(game server[</a:t>
            </a:r>
            <a:r>
              <a:rPr lang="en-US" altLang="zh-TW" sz="1800" dirty="0" err="1">
                <a:solidFill>
                  <a:srgbClr val="00B0F0"/>
                </a:solidFill>
              </a:rPr>
              <a:t>tcp</a:t>
            </a:r>
            <a:r>
              <a:rPr lang="en-US" altLang="zh-TW" sz="1800" dirty="0">
                <a:solidFill>
                  <a:srgbClr val="00B0F0"/>
                </a:solidFill>
              </a:rPr>
              <a:t> server]</a:t>
            </a:r>
            <a:r>
              <a:rPr lang="zh-TW" altLang="en-US" sz="1800" dirty="0">
                <a:solidFill>
                  <a:srgbClr val="00B0F0"/>
                </a:solidFill>
              </a:rPr>
              <a:t>可顯示在</a:t>
            </a:r>
            <a:r>
              <a:rPr lang="en-US" altLang="zh-TW" sz="1800" dirty="0">
                <a:solidFill>
                  <a:srgbClr val="00B0F0"/>
                </a:solidFill>
              </a:rPr>
              <a:t>UI</a:t>
            </a:r>
            <a:r>
              <a:rPr lang="zh-TW" altLang="en-US" sz="1800" dirty="0">
                <a:solidFill>
                  <a:srgbClr val="00B0F0"/>
                </a:solidFill>
              </a:rPr>
              <a:t>右上方</a:t>
            </a:r>
            <a:r>
              <a:rPr lang="en-US" altLang="zh-TW" sz="1800" dirty="0">
                <a:solidFill>
                  <a:srgbClr val="00B0F0"/>
                </a:solidFill>
              </a:rPr>
              <a:t>)</a:t>
            </a:r>
            <a:r>
              <a:rPr lang="zh-TW" altLang="en-US" sz="1800" dirty="0">
                <a:solidFill>
                  <a:srgbClr val="00B0F0"/>
                </a:solidFill>
              </a:rPr>
              <a:t>，也代表此局結束，清空荷官端，回傳</a:t>
            </a:r>
            <a:r>
              <a:rPr lang="en-US" altLang="zh-TW" sz="1800" dirty="0">
                <a:solidFill>
                  <a:srgbClr val="00B0F0"/>
                </a:solidFill>
              </a:rPr>
              <a:t>detector</a:t>
            </a:r>
            <a:r>
              <a:rPr lang="zh-TW" altLang="en-US" sz="1800" dirty="0">
                <a:solidFill>
                  <a:srgbClr val="00B0F0"/>
                </a:solidFill>
              </a:rPr>
              <a:t>代表可以停止偵測</a:t>
            </a:r>
            <a:r>
              <a:rPr lang="en-US" altLang="zh-TW" sz="1800" dirty="0">
                <a:solidFill>
                  <a:srgbClr val="00B0F0"/>
                </a:solidFill>
              </a:rPr>
              <a:t>(</a:t>
            </a:r>
            <a:r>
              <a:rPr lang="zh-TW" altLang="en-US" sz="1800" dirty="0">
                <a:solidFill>
                  <a:srgbClr val="00B0F0"/>
                </a:solidFill>
              </a:rPr>
              <a:t>或是連續偵測三個空牌局就停止偵測</a:t>
            </a:r>
            <a:r>
              <a:rPr lang="en-US" altLang="zh-TW" sz="1800" dirty="0">
                <a:solidFill>
                  <a:srgbClr val="00B0F0"/>
                </a:solidFill>
              </a:rPr>
              <a:t>)</a:t>
            </a:r>
            <a:endParaRPr lang="zh-CN" alt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03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19FE5-E75F-74D6-D5C3-795D1E59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LLM W4 </a:t>
            </a:r>
            <a:br>
              <a:rPr lang="en-US" altLang="zh-CN" dirty="0"/>
            </a:br>
            <a:r>
              <a:rPr lang="en-US" altLang="zh-CN" dirty="0"/>
              <a:t>2025/03/24~2025/03/31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5DE6D-2A3F-6928-6C9E-DDDB60C2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寫報告，根據測試模型，寫一些使用效能的結論</a:t>
            </a:r>
            <a:r>
              <a:rPr lang="en-US" altLang="zh-TW" dirty="0">
                <a:solidFill>
                  <a:srgbClr val="00B050"/>
                </a:solidFill>
              </a:rPr>
              <a:t>(</a:t>
            </a:r>
            <a:r>
              <a:rPr lang="zh-TW" altLang="en-US" dirty="0">
                <a:solidFill>
                  <a:srgbClr val="00B050"/>
                </a:solidFill>
              </a:rPr>
              <a:t>效能</a:t>
            </a:r>
            <a:r>
              <a:rPr lang="en-US" altLang="zh-TW" dirty="0">
                <a:solidFill>
                  <a:srgbClr val="00B050"/>
                </a:solidFill>
              </a:rPr>
              <a:t>CPU</a:t>
            </a:r>
            <a:r>
              <a:rPr lang="zh-TW" altLang="en-US" dirty="0">
                <a:solidFill>
                  <a:srgbClr val="00B050"/>
                </a:solidFill>
              </a:rPr>
              <a:t>使用、</a:t>
            </a:r>
            <a:r>
              <a:rPr lang="en-US" altLang="zh-TW" dirty="0">
                <a:solidFill>
                  <a:srgbClr val="00B050"/>
                </a:solidFill>
              </a:rPr>
              <a:t>VGPU</a:t>
            </a:r>
            <a:r>
              <a:rPr lang="zh-TW" altLang="en-US" dirty="0">
                <a:solidFill>
                  <a:srgbClr val="00B050"/>
                </a:solidFill>
              </a:rPr>
              <a:t>規格、智能程度、推論時間等</a:t>
            </a:r>
            <a:r>
              <a:rPr lang="en-US" altLang="zh-TW" dirty="0">
                <a:solidFill>
                  <a:srgbClr val="00B050"/>
                </a:solidFill>
              </a:rPr>
              <a:t>)</a:t>
            </a:r>
          </a:p>
          <a:p>
            <a:r>
              <a:rPr lang="zh-TW" altLang="en-US" dirty="0">
                <a:solidFill>
                  <a:srgbClr val="00B050"/>
                </a:solidFill>
              </a:rPr>
              <a:t>寫研究花的時間</a:t>
            </a:r>
            <a:r>
              <a:rPr lang="en-US" altLang="zh-TW" dirty="0">
                <a:solidFill>
                  <a:srgbClr val="00B050"/>
                </a:solidFill>
              </a:rPr>
              <a:t>(3/1~3/24)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TW" altLang="en-US" dirty="0">
                <a:solidFill>
                  <a:srgbClr val="00B050"/>
                </a:solidFill>
              </a:rPr>
              <a:t>下一次多加一個模型：</a:t>
            </a:r>
            <a:r>
              <a:rPr lang="en-US" altLang="zh-CN" dirty="0" err="1">
                <a:solidFill>
                  <a:srgbClr val="00B050"/>
                </a:solidFill>
              </a:rPr>
              <a:t>deepseek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>
              <a:solidFill>
                <a:srgbClr val="00B050"/>
              </a:solidFill>
            </a:endParaRPr>
          </a:p>
          <a:p>
            <a:r>
              <a:rPr lang="zh-TW" altLang="en-US" dirty="0">
                <a:solidFill>
                  <a:srgbClr val="00B050"/>
                </a:solidFill>
              </a:rPr>
              <a:t>找時間將所有</a:t>
            </a:r>
            <a:r>
              <a:rPr lang="en-US" altLang="zh-TW" dirty="0">
                <a:solidFill>
                  <a:srgbClr val="00B050"/>
                </a:solidFill>
              </a:rPr>
              <a:t>project</a:t>
            </a:r>
            <a:r>
              <a:rPr lang="zh-TW" altLang="en-US" dirty="0">
                <a:solidFill>
                  <a:srgbClr val="00B050"/>
                </a:solidFill>
              </a:rPr>
              <a:t>程式碼更新</a:t>
            </a:r>
            <a:r>
              <a:rPr lang="en-US" altLang="zh-TW" dirty="0">
                <a:solidFill>
                  <a:srgbClr val="00B050"/>
                </a:solidFill>
              </a:rPr>
              <a:t>push </a:t>
            </a:r>
            <a:r>
              <a:rPr lang="zh-TW" altLang="en-US" dirty="0">
                <a:solidFill>
                  <a:srgbClr val="00B050"/>
                </a:solidFill>
              </a:rPr>
              <a:t>至</a:t>
            </a:r>
            <a:r>
              <a:rPr lang="en-US" altLang="zh-TW" dirty="0" err="1">
                <a:solidFill>
                  <a:srgbClr val="00B050"/>
                </a:solidFill>
              </a:rPr>
              <a:t>gitlab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>
                <a:solidFill>
                  <a:srgbClr val="00B050"/>
                </a:solidFill>
              </a:rPr>
              <a:t>已出研究報告 </a:t>
            </a:r>
            <a:r>
              <a:rPr lang="en-US" altLang="zh-TW" dirty="0">
                <a:solidFill>
                  <a:srgbClr val="00B050"/>
                </a:solidFill>
              </a:rPr>
              <a:t>2025/04/07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\\share01\Department\</a:t>
            </a:r>
            <a:r>
              <a:rPr lang="zh-CN" altLang="en-US" dirty="0">
                <a:solidFill>
                  <a:srgbClr val="00B050"/>
                </a:solidFill>
              </a:rPr>
              <a:t>平台营运部</a:t>
            </a:r>
            <a:r>
              <a:rPr lang="en-US" altLang="zh-CN" dirty="0">
                <a:solidFill>
                  <a:srgbClr val="00B050"/>
                </a:solidFill>
              </a:rPr>
              <a:t>(POD)\POD</a:t>
            </a:r>
            <a:r>
              <a:rPr lang="zh-CN" altLang="en-US" dirty="0">
                <a:solidFill>
                  <a:srgbClr val="00B050"/>
                </a:solidFill>
              </a:rPr>
              <a:t>开发</a:t>
            </a:r>
            <a:r>
              <a:rPr lang="en-US" altLang="zh-CN" dirty="0">
                <a:solidFill>
                  <a:srgbClr val="00B050"/>
                </a:solidFill>
              </a:rPr>
              <a:t>\Gish\20250326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20250425 issue : </a:t>
            </a:r>
            <a:r>
              <a:rPr lang="en-US" altLang="zh-CN" dirty="0" err="1">
                <a:solidFill>
                  <a:schemeClr val="accent1"/>
                </a:solidFill>
              </a:rPr>
              <a:t>dvr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</a:rPr>
              <a:t>ip</a:t>
            </a:r>
            <a:r>
              <a:rPr lang="zh-TW" altLang="en-US" dirty="0">
                <a:solidFill>
                  <a:schemeClr val="accent1"/>
                </a:solidFill>
              </a:rPr>
              <a:t>的</a:t>
            </a:r>
            <a:r>
              <a:rPr lang="en-US" altLang="zh-TW" dirty="0">
                <a:solidFill>
                  <a:schemeClr val="accent1"/>
                </a:solidFill>
              </a:rPr>
              <a:t>port </a:t>
            </a:r>
            <a:r>
              <a:rPr lang="zh-TW" altLang="en-US" dirty="0">
                <a:solidFill>
                  <a:schemeClr val="accent1"/>
                </a:solidFill>
              </a:rPr>
              <a:t>需參數化</a:t>
            </a:r>
            <a:r>
              <a:rPr lang="en-US" altLang="zh-TW" dirty="0">
                <a:solidFill>
                  <a:schemeClr val="accent1"/>
                </a:solidFill>
              </a:rPr>
              <a:t>(</a:t>
            </a:r>
            <a:r>
              <a:rPr lang="zh-TW" altLang="en-US" dirty="0">
                <a:solidFill>
                  <a:schemeClr val="accent1"/>
                </a:solidFill>
              </a:rPr>
              <a:t>兩個參數</a:t>
            </a:r>
            <a:r>
              <a:rPr lang="en-US" altLang="zh-TW" dirty="0">
                <a:solidFill>
                  <a:schemeClr val="accent1"/>
                </a:solidFill>
              </a:rPr>
              <a:t>,IP</a:t>
            </a:r>
            <a:r>
              <a:rPr lang="zh-TW" altLang="en-US" dirty="0">
                <a:solidFill>
                  <a:schemeClr val="accent1"/>
                </a:solidFill>
              </a:rPr>
              <a:t>與</a:t>
            </a:r>
            <a:r>
              <a:rPr lang="en-US" altLang="zh-TW" dirty="0">
                <a:solidFill>
                  <a:schemeClr val="accent1"/>
                </a:solidFill>
              </a:rPr>
              <a:t>PORT)</a:t>
            </a:r>
            <a:r>
              <a:rPr lang="zh-TW" altLang="en-US" dirty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20250525 fix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6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BD476-9E05-04F0-2B41-B6D9876F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63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04 w4 ~ 05 w1 </a:t>
            </a:r>
            <a:r>
              <a:rPr lang="en-US" altLang="zh-CN" dirty="0" err="1">
                <a:solidFill>
                  <a:srgbClr val="00B050"/>
                </a:solidFill>
              </a:rPr>
              <a:t>dvr_bridge</a:t>
            </a:r>
            <a:r>
              <a:rPr lang="en-US" altLang="zh-CN" dirty="0">
                <a:solidFill>
                  <a:srgbClr val="00B050"/>
                </a:solidFill>
              </a:rPr>
              <a:t> issues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42B5F5-D868-E8D9-CBFF-E67C954F75F8}"/>
              </a:ext>
            </a:extLst>
          </p:cNvPr>
          <p:cNvSpPr txBox="1"/>
          <p:nvPr/>
        </p:nvSpPr>
        <p:spPr>
          <a:xfrm>
            <a:off x="1420906" y="1575626"/>
            <a:ext cx="721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20250425 issue : </a:t>
            </a:r>
            <a:r>
              <a:rPr lang="en-US" altLang="zh-CN" dirty="0" err="1">
                <a:solidFill>
                  <a:srgbClr val="00B050"/>
                </a:solidFill>
              </a:rPr>
              <a:t>dvr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 err="1">
                <a:solidFill>
                  <a:srgbClr val="00B050"/>
                </a:solidFill>
              </a:rPr>
              <a:t>ip</a:t>
            </a:r>
            <a:r>
              <a:rPr lang="zh-TW" altLang="en-US" dirty="0">
                <a:solidFill>
                  <a:srgbClr val="00B050"/>
                </a:solidFill>
              </a:rPr>
              <a:t>的</a:t>
            </a:r>
            <a:r>
              <a:rPr lang="en-US" altLang="zh-TW" dirty="0">
                <a:solidFill>
                  <a:srgbClr val="00B050"/>
                </a:solidFill>
              </a:rPr>
              <a:t>port </a:t>
            </a:r>
            <a:r>
              <a:rPr lang="zh-TW" altLang="en-US" dirty="0">
                <a:solidFill>
                  <a:srgbClr val="00B050"/>
                </a:solidFill>
              </a:rPr>
              <a:t>需參數化</a:t>
            </a:r>
            <a:r>
              <a:rPr lang="en-US" altLang="zh-TW" dirty="0">
                <a:solidFill>
                  <a:srgbClr val="00B050"/>
                </a:solidFill>
              </a:rPr>
              <a:t>(</a:t>
            </a:r>
            <a:r>
              <a:rPr lang="zh-TW" altLang="en-US" dirty="0">
                <a:solidFill>
                  <a:srgbClr val="00B050"/>
                </a:solidFill>
              </a:rPr>
              <a:t>兩個參數</a:t>
            </a:r>
            <a:r>
              <a:rPr lang="en-US" altLang="zh-TW" dirty="0">
                <a:solidFill>
                  <a:srgbClr val="00B050"/>
                </a:solidFill>
              </a:rPr>
              <a:t>,IP</a:t>
            </a:r>
            <a:r>
              <a:rPr lang="zh-TW" altLang="en-US" dirty="0">
                <a:solidFill>
                  <a:srgbClr val="00B050"/>
                </a:solidFill>
              </a:rPr>
              <a:t>與</a:t>
            </a:r>
            <a:r>
              <a:rPr lang="en-US" altLang="zh-TW" dirty="0">
                <a:solidFill>
                  <a:srgbClr val="00B050"/>
                </a:solidFill>
              </a:rPr>
              <a:t>PORT)</a:t>
            </a:r>
            <a:endParaRPr lang="en-US" altLang="zh-C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8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BD476-9E05-04F0-2B41-B6D9876F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63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04 w4 ~ 05 w1 </a:t>
            </a:r>
            <a:r>
              <a:rPr lang="en-US" altLang="zh-CN" dirty="0" err="1">
                <a:solidFill>
                  <a:srgbClr val="00B050"/>
                </a:solidFill>
              </a:rPr>
              <a:t>dvr_bridge</a:t>
            </a:r>
            <a:r>
              <a:rPr lang="zh-TW" altLang="en-US" dirty="0">
                <a:solidFill>
                  <a:srgbClr val="00B050"/>
                </a:solidFill>
              </a:rPr>
              <a:t>將</a:t>
            </a:r>
            <a:r>
              <a:rPr lang="en-US" altLang="zh-TW" dirty="0">
                <a:solidFill>
                  <a:srgbClr val="00B050"/>
                </a:solidFill>
              </a:rPr>
              <a:t>Get</a:t>
            </a:r>
            <a:r>
              <a:rPr lang="zh-TW" altLang="en-US" dirty="0">
                <a:solidFill>
                  <a:srgbClr val="00B050"/>
                </a:solidFill>
              </a:rPr>
              <a:t>進來之</a:t>
            </a:r>
            <a:r>
              <a:rPr lang="en-US" altLang="zh-TW" dirty="0" err="1">
                <a:solidFill>
                  <a:srgbClr val="00B050"/>
                </a:solidFill>
              </a:rPr>
              <a:t>inputname</a:t>
            </a:r>
            <a:r>
              <a:rPr lang="zh-TW" altLang="en-US" dirty="0">
                <a:solidFill>
                  <a:srgbClr val="00B050"/>
                </a:solidFill>
              </a:rPr>
              <a:t>等參數往後傳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E59148-F809-1794-2EDF-4383E0155ADB}"/>
              </a:ext>
            </a:extLst>
          </p:cNvPr>
          <p:cNvSpPr/>
          <p:nvPr/>
        </p:nvSpPr>
        <p:spPr>
          <a:xfrm>
            <a:off x="1420906" y="2202345"/>
            <a:ext cx="2203303" cy="14690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Fieldmanager</a:t>
            </a:r>
            <a:endParaRPr lang="en-US" altLang="zh-CN" dirty="0"/>
          </a:p>
          <a:p>
            <a:pPr algn="ctr"/>
            <a:r>
              <a:rPr lang="en-US" altLang="zh-CN" dirty="0"/>
              <a:t>socket server</a:t>
            </a:r>
          </a:p>
          <a:p>
            <a:pPr algn="ctr"/>
            <a:r>
              <a:rPr lang="en-US" altLang="zh-CN" dirty="0"/>
              <a:t>To http-client</a:t>
            </a:r>
          </a:p>
          <a:p>
            <a:pPr algn="ctr"/>
            <a:r>
              <a:rPr lang="en-US" altLang="zh-TW" dirty="0">
                <a:solidFill>
                  <a:srgbClr val="00B0F0"/>
                </a:solidFill>
              </a:rPr>
              <a:t>Socket</a:t>
            </a:r>
            <a:r>
              <a:rPr lang="zh-TW" altLang="en-US" dirty="0">
                <a:solidFill>
                  <a:srgbClr val="00B0F0"/>
                </a:solidFill>
              </a:rPr>
              <a:t>轉</a:t>
            </a:r>
            <a:r>
              <a:rPr lang="en-US" altLang="zh-TW" dirty="0">
                <a:solidFill>
                  <a:srgbClr val="00B0F0"/>
                </a:solidFill>
              </a:rPr>
              <a:t>http</a:t>
            </a:r>
            <a:endParaRPr lang="en-US" altLang="zh-CN" dirty="0">
              <a:solidFill>
                <a:srgbClr val="00B0F0"/>
              </a:solidFill>
            </a:endParaRPr>
          </a:p>
          <a:p>
            <a:pPr algn="ctr"/>
            <a:r>
              <a:rPr lang="en-US" altLang="zh-CN" dirty="0"/>
              <a:t>Port : 9007(</a:t>
            </a:r>
            <a:r>
              <a:rPr lang="zh-TW" altLang="en-US" dirty="0"/>
              <a:t>暫定</a:t>
            </a:r>
            <a:r>
              <a:rPr lang="en-US" altLang="zh-TW" dirty="0"/>
              <a:t>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42B5F5-D868-E8D9-CBFF-E67C954F75F8}"/>
              </a:ext>
            </a:extLst>
          </p:cNvPr>
          <p:cNvSpPr txBox="1"/>
          <p:nvPr/>
        </p:nvSpPr>
        <p:spPr>
          <a:xfrm>
            <a:off x="1420906" y="1575626"/>
            <a:ext cx="721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\\share01\Department\</a:t>
            </a:r>
            <a:r>
              <a:rPr lang="zh-CN" altLang="en-US" dirty="0">
                <a:solidFill>
                  <a:srgbClr val="00B050"/>
                </a:solidFill>
              </a:rPr>
              <a:t>平台营运部</a:t>
            </a:r>
            <a:r>
              <a:rPr lang="en-US" altLang="zh-CN" dirty="0">
                <a:solidFill>
                  <a:srgbClr val="00B050"/>
                </a:solidFill>
              </a:rPr>
              <a:t>(POD)\POD</a:t>
            </a:r>
            <a:r>
              <a:rPr lang="zh-CN" altLang="en-US" dirty="0">
                <a:solidFill>
                  <a:srgbClr val="00B050"/>
                </a:solidFill>
              </a:rPr>
              <a:t>开发</a:t>
            </a:r>
            <a:r>
              <a:rPr lang="en-US" altLang="zh-CN" dirty="0">
                <a:solidFill>
                  <a:srgbClr val="00B050"/>
                </a:solidFill>
              </a:rPr>
              <a:t>\Gish\20250425_DVR_final\</a:t>
            </a:r>
            <a:r>
              <a:rPr lang="en-US" altLang="zh-CN" dirty="0" err="1">
                <a:solidFill>
                  <a:srgbClr val="00B050"/>
                </a:solidFill>
              </a:rPr>
              <a:t>gateway_httpAPI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D94B64-0D2E-B025-35B1-FB55D1727BE8}"/>
              </a:ext>
            </a:extLst>
          </p:cNvPr>
          <p:cNvSpPr txBox="1"/>
          <p:nvPr/>
        </p:nvSpPr>
        <p:spPr>
          <a:xfrm>
            <a:off x="1550893" y="3754580"/>
            <a:ext cx="9802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資料結構定義先照</a:t>
            </a:r>
            <a:r>
              <a:rPr lang="en-US" altLang="zh-TW" dirty="0">
                <a:solidFill>
                  <a:srgbClr val="00B050"/>
                </a:solidFill>
              </a:rPr>
              <a:t>JQ </a:t>
            </a:r>
            <a:r>
              <a:rPr lang="en-US" altLang="zh-TW" dirty="0" err="1">
                <a:solidFill>
                  <a:srgbClr val="00B050"/>
                </a:solidFill>
              </a:rPr>
              <a:t>inputjson</a:t>
            </a:r>
            <a:r>
              <a:rPr lang="zh-TW" altLang="en-US" dirty="0">
                <a:solidFill>
                  <a:srgbClr val="00B050"/>
                </a:solidFill>
              </a:rPr>
              <a:t>版本去定義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>
                <a:solidFill>
                  <a:srgbClr val="00B050"/>
                </a:solidFill>
              </a:rPr>
              <a:t>http://10.146.11.92:8081/test/obs/inputjson/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{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"</a:t>
            </a:r>
            <a:r>
              <a:rPr lang="en-US" altLang="zh-TW" dirty="0" err="1">
                <a:solidFill>
                  <a:srgbClr val="00B050"/>
                </a:solidFill>
              </a:rPr>
              <a:t>devId</a:t>
            </a:r>
            <a:r>
              <a:rPr lang="en-US" altLang="zh-TW" dirty="0">
                <a:solidFill>
                  <a:srgbClr val="00B050"/>
                </a:solidFill>
              </a:rPr>
              <a:t>":"</a:t>
            </a:r>
            <a:r>
              <a:rPr lang="en-US" altLang="zh-TW" dirty="0" err="1">
                <a:solidFill>
                  <a:srgbClr val="00B050"/>
                </a:solidFill>
              </a:rPr>
              <a:t>obs</a:t>
            </a:r>
            <a:r>
              <a:rPr lang="en-US" altLang="zh-TW" dirty="0">
                <a:solidFill>
                  <a:srgbClr val="00B050"/>
                </a:solidFill>
              </a:rPr>
              <a:t>",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"streamId":"OBS233jk",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"tableId":"B002",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"</a:t>
            </a:r>
            <a:r>
              <a:rPr lang="en-US" altLang="zh-TW" dirty="0" err="1">
                <a:solidFill>
                  <a:srgbClr val="00B050"/>
                </a:solidFill>
              </a:rPr>
              <a:t>inputName</a:t>
            </a:r>
            <a:r>
              <a:rPr lang="en-US" altLang="zh-TW" dirty="0">
                <a:solidFill>
                  <a:srgbClr val="00B050"/>
                </a:solidFill>
              </a:rPr>
              <a:t>":"{</a:t>
            </a:r>
            <a:r>
              <a:rPr lang="en-US" altLang="zh-TW" dirty="0" err="1">
                <a:solidFill>
                  <a:srgbClr val="00B050"/>
                </a:solidFill>
              </a:rPr>
              <a:t>header:json,body</a:t>
            </a:r>
            <a:r>
              <a:rPr lang="en-US" altLang="zh-TW" dirty="0">
                <a:solidFill>
                  <a:srgbClr val="00B050"/>
                </a:solidFill>
              </a:rPr>
              <a:t>:[card_index:1,3,4,5,6], </a:t>
            </a:r>
            <a:r>
              <a:rPr lang="en-US" altLang="zh-TW" dirty="0" err="1">
                <a:solidFill>
                  <a:srgbClr val="00B050"/>
                </a:solidFill>
              </a:rPr>
              <a:t>sceneName:Near</a:t>
            </a:r>
            <a:r>
              <a:rPr lang="en-US" altLang="zh-TW" dirty="0">
                <a:solidFill>
                  <a:srgbClr val="00B050"/>
                </a:solidFill>
              </a:rPr>
              <a:t> }"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} &lt;= </a:t>
            </a:r>
          </a:p>
          <a:p>
            <a:endParaRPr lang="en-US" altLang="zh-TW" dirty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1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BD476-9E05-04F0-2B41-B6D9876F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63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04 w4 ~ 05 w1</a:t>
            </a:r>
            <a:r>
              <a:rPr lang="zh-TW" altLang="en-US" dirty="0">
                <a:solidFill>
                  <a:srgbClr val="00B050"/>
                </a:solidFill>
              </a:rPr>
              <a:t>模擬荷官端</a:t>
            </a:r>
            <a:r>
              <a:rPr lang="en-US" altLang="zh-TW" dirty="0">
                <a:solidFill>
                  <a:srgbClr val="00B050"/>
                </a:solidFill>
              </a:rPr>
              <a:t>new feature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E59148-F809-1794-2EDF-4383E0155ADB}"/>
              </a:ext>
            </a:extLst>
          </p:cNvPr>
          <p:cNvSpPr/>
          <p:nvPr/>
        </p:nvSpPr>
        <p:spPr>
          <a:xfrm>
            <a:off x="8583706" y="3878746"/>
            <a:ext cx="2203303" cy="14690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Fieldmanager</a:t>
            </a:r>
            <a:endParaRPr lang="en-US" altLang="zh-CN" dirty="0"/>
          </a:p>
          <a:p>
            <a:pPr algn="ctr"/>
            <a:r>
              <a:rPr lang="en-US" altLang="zh-CN" dirty="0"/>
              <a:t>socket server</a:t>
            </a:r>
          </a:p>
          <a:p>
            <a:pPr algn="ctr"/>
            <a:r>
              <a:rPr lang="en-US" altLang="zh-CN" dirty="0"/>
              <a:t>To http-client</a:t>
            </a:r>
          </a:p>
          <a:p>
            <a:pPr algn="ctr"/>
            <a:r>
              <a:rPr lang="en-US" altLang="zh-TW" dirty="0">
                <a:solidFill>
                  <a:srgbClr val="00B0F0"/>
                </a:solidFill>
              </a:rPr>
              <a:t>Socket</a:t>
            </a:r>
            <a:r>
              <a:rPr lang="zh-TW" altLang="en-US" dirty="0">
                <a:solidFill>
                  <a:srgbClr val="00B0F0"/>
                </a:solidFill>
              </a:rPr>
              <a:t>轉</a:t>
            </a:r>
            <a:r>
              <a:rPr lang="en-US" altLang="zh-TW" dirty="0">
                <a:solidFill>
                  <a:srgbClr val="00B0F0"/>
                </a:solidFill>
              </a:rPr>
              <a:t>http</a:t>
            </a:r>
            <a:endParaRPr lang="en-US" altLang="zh-CN" dirty="0">
              <a:solidFill>
                <a:srgbClr val="00B0F0"/>
              </a:solidFill>
            </a:endParaRPr>
          </a:p>
          <a:p>
            <a:pPr algn="ctr"/>
            <a:r>
              <a:rPr lang="en-US" altLang="zh-CN" dirty="0"/>
              <a:t>Port : 9007(</a:t>
            </a:r>
            <a:r>
              <a:rPr lang="zh-TW" altLang="en-US" dirty="0"/>
              <a:t>暫定</a:t>
            </a:r>
            <a:r>
              <a:rPr lang="en-US" altLang="zh-TW" dirty="0"/>
              <a:t>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581228-D82C-7751-84F4-CE5131BC56E0}"/>
              </a:ext>
            </a:extLst>
          </p:cNvPr>
          <p:cNvSpPr txBox="1"/>
          <p:nvPr/>
        </p:nvSpPr>
        <p:spPr>
          <a:xfrm>
            <a:off x="1138518" y="1685366"/>
            <a:ext cx="44285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新增一</a:t>
            </a:r>
            <a:r>
              <a:rPr lang="en-US" altLang="zh-TW" dirty="0">
                <a:solidFill>
                  <a:srgbClr val="00B050"/>
                </a:solidFill>
              </a:rPr>
              <a:t>socket command</a:t>
            </a:r>
            <a:r>
              <a:rPr lang="zh-TW" altLang="en-US" dirty="0">
                <a:solidFill>
                  <a:srgbClr val="00B050"/>
                </a:solidFill>
              </a:rPr>
              <a:t>，從模擬荷官端發送</a:t>
            </a:r>
            <a:r>
              <a:rPr lang="en-US" altLang="zh-TW" dirty="0">
                <a:solidFill>
                  <a:srgbClr val="00B050"/>
                </a:solidFill>
              </a:rPr>
              <a:t>socket</a:t>
            </a:r>
            <a:r>
              <a:rPr lang="zh-TW" altLang="en-US" dirty="0">
                <a:solidFill>
                  <a:srgbClr val="00B050"/>
                </a:solidFill>
              </a:rPr>
              <a:t>，傳入</a:t>
            </a:r>
            <a:r>
              <a:rPr lang="en-US" altLang="zh-TW" dirty="0" err="1">
                <a:solidFill>
                  <a:srgbClr val="00B050"/>
                </a:solidFill>
              </a:rPr>
              <a:t>dvr_bridge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en-US" altLang="zh-CN" dirty="0">
              <a:solidFill>
                <a:srgbClr val="00B050"/>
              </a:solidFill>
            </a:endParaRPr>
          </a:p>
          <a:p>
            <a:r>
              <a:rPr lang="zh-TW" altLang="en-US" dirty="0">
                <a:solidFill>
                  <a:srgbClr val="00B050"/>
                </a:solidFill>
              </a:rPr>
              <a:t>資料結構定義先照</a:t>
            </a:r>
            <a:r>
              <a:rPr lang="en-US" altLang="zh-TW" dirty="0">
                <a:solidFill>
                  <a:srgbClr val="00B050"/>
                </a:solidFill>
              </a:rPr>
              <a:t>JQ </a:t>
            </a:r>
            <a:r>
              <a:rPr lang="en-US" altLang="zh-TW" dirty="0" err="1">
                <a:solidFill>
                  <a:srgbClr val="00B050"/>
                </a:solidFill>
              </a:rPr>
              <a:t>inputjson</a:t>
            </a:r>
            <a:r>
              <a:rPr lang="zh-TW" altLang="en-US" dirty="0">
                <a:solidFill>
                  <a:srgbClr val="00B050"/>
                </a:solidFill>
              </a:rPr>
              <a:t>版本去定義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>
                <a:solidFill>
                  <a:srgbClr val="00B050"/>
                </a:solidFill>
              </a:rPr>
              <a:t>http://10.146.11.92:8081/test/obs/inputjson/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{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"</a:t>
            </a:r>
            <a:r>
              <a:rPr lang="en-US" altLang="zh-TW" dirty="0" err="1">
                <a:solidFill>
                  <a:srgbClr val="00B050"/>
                </a:solidFill>
              </a:rPr>
              <a:t>devId</a:t>
            </a:r>
            <a:r>
              <a:rPr lang="en-US" altLang="zh-TW" dirty="0">
                <a:solidFill>
                  <a:srgbClr val="00B050"/>
                </a:solidFill>
              </a:rPr>
              <a:t>":"</a:t>
            </a:r>
            <a:r>
              <a:rPr lang="en-US" altLang="zh-TW" dirty="0" err="1">
                <a:solidFill>
                  <a:srgbClr val="00B050"/>
                </a:solidFill>
              </a:rPr>
              <a:t>obs</a:t>
            </a:r>
            <a:r>
              <a:rPr lang="en-US" altLang="zh-TW" dirty="0">
                <a:solidFill>
                  <a:srgbClr val="00B050"/>
                </a:solidFill>
              </a:rPr>
              <a:t>",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"streamId":"OBS233jk",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"tableId":"B002",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"</a:t>
            </a:r>
            <a:r>
              <a:rPr lang="en-US" altLang="zh-TW" dirty="0" err="1">
                <a:solidFill>
                  <a:srgbClr val="00B050"/>
                </a:solidFill>
              </a:rPr>
              <a:t>inputName</a:t>
            </a:r>
            <a:r>
              <a:rPr lang="en-US" altLang="zh-TW" dirty="0">
                <a:solidFill>
                  <a:srgbClr val="00B050"/>
                </a:solidFill>
              </a:rPr>
              <a:t>":"{</a:t>
            </a:r>
            <a:r>
              <a:rPr lang="en-US" altLang="zh-TW" dirty="0" err="1">
                <a:solidFill>
                  <a:srgbClr val="00B050"/>
                </a:solidFill>
              </a:rPr>
              <a:t>header:json,body</a:t>
            </a:r>
            <a:r>
              <a:rPr lang="en-US" altLang="zh-TW" dirty="0">
                <a:solidFill>
                  <a:srgbClr val="00B050"/>
                </a:solidFill>
              </a:rPr>
              <a:t>:[card_index:1,3,4,5,6], </a:t>
            </a:r>
            <a:r>
              <a:rPr lang="en-US" altLang="zh-TW" dirty="0" err="1">
                <a:solidFill>
                  <a:srgbClr val="00B050"/>
                </a:solidFill>
              </a:rPr>
              <a:t>sceneName:Near</a:t>
            </a:r>
            <a:r>
              <a:rPr lang="en-US" altLang="zh-TW" dirty="0">
                <a:solidFill>
                  <a:srgbClr val="00B050"/>
                </a:solidFill>
              </a:rPr>
              <a:t> }"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} &lt;= </a:t>
            </a:r>
          </a:p>
          <a:p>
            <a:endParaRPr lang="en-US" altLang="zh-TW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04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8159D-7EF2-B6CA-0904-65058E79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Inputjson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OBS</a:t>
            </a:r>
            <a:r>
              <a:rPr lang="zh-TW" altLang="en-US" dirty="0">
                <a:solidFill>
                  <a:srgbClr val="FF0000"/>
                </a:solidFill>
              </a:rPr>
              <a:t>聯測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D65F5-9373-3394-F919-997DCA82C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目前最新</a:t>
            </a:r>
            <a:r>
              <a:rPr lang="en-US" altLang="zh-TW" dirty="0">
                <a:solidFill>
                  <a:srgbClr val="FF0000"/>
                </a:solidFill>
              </a:rPr>
              <a:t>obs2.3.3</a:t>
            </a:r>
            <a:r>
              <a:rPr lang="zh-TW" altLang="en-US" dirty="0">
                <a:solidFill>
                  <a:srgbClr val="FF0000"/>
                </a:solidFill>
              </a:rPr>
              <a:t>還不支援</a:t>
            </a:r>
            <a:r>
              <a:rPr lang="en-US" altLang="zh-TW" dirty="0" err="1">
                <a:solidFill>
                  <a:srgbClr val="FF0000"/>
                </a:solidFill>
              </a:rPr>
              <a:t>inputjson</a:t>
            </a:r>
            <a:r>
              <a:rPr lang="zh-TW" altLang="en-US" dirty="0">
                <a:solidFill>
                  <a:srgbClr val="FF0000"/>
                </a:solidFill>
              </a:rPr>
              <a:t>的版本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(</a:t>
            </a:r>
            <a:r>
              <a:rPr lang="zh-TW" altLang="en-US" dirty="0"/>
              <a:t>待測，需跟</a:t>
            </a:r>
            <a:r>
              <a:rPr lang="en-US" altLang="zh-TW" dirty="0" err="1"/>
              <a:t>quentin</a:t>
            </a:r>
            <a:r>
              <a:rPr lang="zh-TW" altLang="en-US" dirty="0"/>
              <a:t>要能吃</a:t>
            </a:r>
            <a:r>
              <a:rPr lang="en-US" altLang="zh-TW" dirty="0" err="1"/>
              <a:t>inputjson</a:t>
            </a:r>
            <a:r>
              <a:rPr lang="zh-TW" altLang="en-US" dirty="0"/>
              <a:t>的</a:t>
            </a:r>
            <a:r>
              <a:rPr lang="en-US" altLang="zh-TW" dirty="0" err="1"/>
              <a:t>obs</a:t>
            </a:r>
            <a:r>
              <a:rPr lang="en-US" altLang="zh-TW" dirty="0"/>
              <a:t>)</a:t>
            </a:r>
            <a:endParaRPr lang="en-US" altLang="zh-CN" dirty="0"/>
          </a:p>
          <a:p>
            <a:r>
              <a:rPr lang="en-US" altLang="zh-CN" dirty="0"/>
              <a:t>20250505 </a:t>
            </a:r>
            <a:r>
              <a:rPr lang="zh-TW" altLang="en-US" dirty="0"/>
              <a:t>可以測</a:t>
            </a:r>
            <a:r>
              <a:rPr lang="en-US" altLang="zh-TW" dirty="0" err="1"/>
              <a:t>Inputjson</a:t>
            </a:r>
            <a:r>
              <a:rPr lang="en-US" altLang="zh-TW" dirty="0"/>
              <a:t> POST</a:t>
            </a:r>
            <a:r>
              <a:rPr lang="zh-TW" altLang="en-US" dirty="0"/>
              <a:t>至</a:t>
            </a:r>
            <a:r>
              <a:rPr lang="en-US" altLang="zh-TW" dirty="0"/>
              <a:t>11.92(</a:t>
            </a:r>
            <a:r>
              <a:rPr lang="zh-TW" altLang="en-US" dirty="0"/>
              <a:t>目前</a:t>
            </a:r>
            <a:r>
              <a:rPr lang="en-US" altLang="zh-TW" dirty="0"/>
              <a:t>GET</a:t>
            </a:r>
            <a:r>
              <a:rPr lang="zh-TW" altLang="en-US" dirty="0"/>
              <a:t>成功</a:t>
            </a:r>
            <a:r>
              <a:rPr lang="en-US" altLang="zh-TW" dirty="0"/>
              <a:t>)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模擬荷官端</a:t>
            </a:r>
            <a:r>
              <a:rPr lang="en-US" altLang="zh-TW" dirty="0">
                <a:solidFill>
                  <a:srgbClr val="FF0000"/>
                </a:solidFill>
              </a:rPr>
              <a:t>Socket Input to </a:t>
            </a:r>
            <a:r>
              <a:rPr lang="en-US" altLang="zh-TW" dirty="0" err="1">
                <a:solidFill>
                  <a:srgbClr val="FF0000"/>
                </a:solidFill>
              </a:rPr>
              <a:t>FM_bridge</a:t>
            </a:r>
            <a:r>
              <a:rPr lang="zh-TW" altLang="en-US" dirty="0">
                <a:solidFill>
                  <a:srgbClr val="FF0000"/>
                </a:solidFill>
              </a:rPr>
              <a:t>實作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文件總整理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99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61EAF470-D316-43C2-87D7-42CB92484E74}"/>
              </a:ext>
            </a:extLst>
          </p:cNvPr>
          <p:cNvSpPr/>
          <p:nvPr/>
        </p:nvSpPr>
        <p:spPr>
          <a:xfrm>
            <a:off x="1879600" y="850900"/>
            <a:ext cx="9931063" cy="612708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27EB776-8B46-49EF-8FA3-54D88C299D1E}"/>
              </a:ext>
            </a:extLst>
          </p:cNvPr>
          <p:cNvSpPr/>
          <p:nvPr/>
        </p:nvSpPr>
        <p:spPr>
          <a:xfrm>
            <a:off x="6922698" y="1140467"/>
            <a:ext cx="3821575" cy="2543958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9375425-A822-4624-ABDE-7E1FFD4B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05" y="41863"/>
            <a:ext cx="11510937" cy="1325563"/>
          </a:xfrm>
        </p:spPr>
        <p:txBody>
          <a:bodyPr numCol="1">
            <a:normAutofit/>
          </a:bodyPr>
          <a:lstStyle/>
          <a:p>
            <a:r>
              <a:rPr lang="zh-TW" sz="2400" dirty="0"/>
              <a:t>訊息轉發服務器</a:t>
            </a:r>
            <a:r>
              <a:rPr lang="en-US" altLang="zh-TW" sz="2400" dirty="0"/>
              <a:t>--</a:t>
            </a:r>
            <a:r>
              <a:rPr lang="zh-TW" sz="2400" dirty="0"/>
              <a:t>模組架構圖 </a:t>
            </a:r>
            <a:r>
              <a:rPr lang="en-US" altLang="zh-TW" sz="2400" dirty="0"/>
              <a:t>2025.05.16 , editor: GISH</a:t>
            </a:r>
            <a:br>
              <a:rPr lang="en-US" altLang="zh-TW" sz="2400" dirty="0"/>
            </a:br>
            <a:endParaRPr lang="zh-CN" sz="24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E8C2D8-1873-4900-A3BA-F044A9549DAD}"/>
              </a:ext>
            </a:extLst>
          </p:cNvPr>
          <p:cNvSpPr/>
          <p:nvPr/>
        </p:nvSpPr>
        <p:spPr>
          <a:xfrm>
            <a:off x="8858037" y="1452586"/>
            <a:ext cx="1535837" cy="20684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 err="1"/>
              <a:t>Fieldmanager</a:t>
            </a:r>
            <a:endParaRPr lang="en-US" altLang="zh-CN" dirty="0"/>
          </a:p>
          <a:p>
            <a:pPr algn="ctr"/>
            <a:r>
              <a:rPr lang="en-US" altLang="zh-CN" dirty="0"/>
              <a:t>Socket server</a:t>
            </a:r>
          </a:p>
          <a:p>
            <a:pPr algn="ctr"/>
            <a:r>
              <a:rPr lang="en-US" altLang="zh-CN" dirty="0"/>
              <a:t>With </a:t>
            </a:r>
            <a:r>
              <a:rPr lang="en-US" altLang="zh-CN" dirty="0" err="1"/>
              <a:t>protobuf</a:t>
            </a:r>
            <a:endParaRPr lang="en-US" altLang="zh-CN" dirty="0"/>
          </a:p>
          <a:p>
            <a:pPr algn="ctr"/>
            <a:r>
              <a:rPr lang="en-US" altLang="zh-CN" dirty="0"/>
              <a:t>:11011</a:t>
            </a:r>
            <a:endParaRPr 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1020F8-B654-4D4A-B36F-C3AB1E6D8574}"/>
              </a:ext>
            </a:extLst>
          </p:cNvPr>
          <p:cNvSpPr/>
          <p:nvPr/>
        </p:nvSpPr>
        <p:spPr>
          <a:xfrm>
            <a:off x="12192265" y="850901"/>
            <a:ext cx="1711960" cy="27083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dirty="0"/>
              <a:t>OBS-</a:t>
            </a:r>
          </a:p>
          <a:p>
            <a:pPr algn="ctr"/>
            <a:r>
              <a:rPr lang="en-US" altLang="zh-TW" dirty="0"/>
              <a:t>(push stream)</a:t>
            </a:r>
          </a:p>
          <a:p>
            <a:pPr algn="ctr"/>
            <a:r>
              <a:rPr lang="en-US" altLang="zh-CN" dirty="0"/>
              <a:t>Socket-client</a:t>
            </a:r>
          </a:p>
          <a:p>
            <a:pPr algn="ctr"/>
            <a:r>
              <a:rPr lang="en-US" altLang="zh-CN" dirty="0"/>
              <a:t>With </a:t>
            </a:r>
            <a:r>
              <a:rPr lang="en-US" altLang="zh-CN" dirty="0" err="1"/>
              <a:t>protobuf</a:t>
            </a:r>
            <a:endParaRPr lang="en-US" altLang="zh-CN" dirty="0"/>
          </a:p>
          <a:p>
            <a:pPr algn="ctr"/>
            <a:r>
              <a:rPr lang="en-US" altLang="zh-CN" dirty="0"/>
              <a:t>:11011</a:t>
            </a:r>
            <a:endParaRPr 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C0BB95-7EE0-4386-B2E2-F7BC3087E6D1}"/>
              </a:ext>
            </a:extLst>
          </p:cNvPr>
          <p:cNvSpPr/>
          <p:nvPr/>
        </p:nvSpPr>
        <p:spPr>
          <a:xfrm>
            <a:off x="7049104" y="1452587"/>
            <a:ext cx="1535837" cy="206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 err="1"/>
              <a:t>Fieldmanager</a:t>
            </a:r>
            <a:endParaRPr lang="en-US" altLang="zh-CN" dirty="0"/>
          </a:p>
          <a:p>
            <a:pPr algn="ctr"/>
            <a:r>
              <a:rPr lang="en-US" altLang="zh-CN" dirty="0"/>
              <a:t>http server</a:t>
            </a:r>
          </a:p>
          <a:p>
            <a:pPr algn="ctr"/>
            <a:endParaRPr 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B80609-B033-4513-B63E-E626C1D3C89B}"/>
              </a:ext>
            </a:extLst>
          </p:cNvPr>
          <p:cNvSpPr/>
          <p:nvPr/>
        </p:nvSpPr>
        <p:spPr>
          <a:xfrm>
            <a:off x="213329" y="880735"/>
            <a:ext cx="1625533" cy="274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/>
              <a:t>Y-0. Dealer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http client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921B6B-A18F-42F3-9083-B29BE467AC6A}"/>
              </a:ext>
            </a:extLst>
          </p:cNvPr>
          <p:cNvSpPr/>
          <p:nvPr/>
        </p:nvSpPr>
        <p:spPr>
          <a:xfrm>
            <a:off x="3883848" y="3747565"/>
            <a:ext cx="2350061" cy="1021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TW" dirty="0"/>
              <a:t>A-2.</a:t>
            </a:r>
            <a:r>
              <a:rPr dirty="0"/>
              <a:t>FM_gateway</a:t>
            </a:r>
            <a:endParaRPr lang="en-US" altLang="zh-CN" dirty="0"/>
          </a:p>
          <a:p>
            <a:pPr algn="ctr"/>
            <a:r>
              <a:rPr dirty="0" err="1"/>
              <a:t>FastAPI</a:t>
            </a:r>
            <a:r>
              <a:rPr dirty="0"/>
              <a:t> to send HTTP to </a:t>
            </a:r>
            <a:r>
              <a:rPr dirty="0" err="1"/>
              <a:t>FieldManager</a:t>
            </a:r>
            <a:endParaRPr 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B56B8F-97CB-49B4-863C-D5ED685A4BF5}"/>
              </a:ext>
            </a:extLst>
          </p:cNvPr>
          <p:cNvSpPr/>
          <p:nvPr/>
        </p:nvSpPr>
        <p:spPr>
          <a:xfrm>
            <a:off x="140770" y="3785778"/>
            <a:ext cx="1730599" cy="31922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/>
              <a:t>Z-0. </a:t>
            </a:r>
            <a:r>
              <a:rPr lang="en-US" altLang="zh-CN" dirty="0" err="1"/>
              <a:t>mock_dealer</a:t>
            </a:r>
            <a:endParaRPr lang="en-US" altLang="zh-CN" dirty="0"/>
          </a:p>
          <a:p>
            <a:pPr algn="ctr"/>
            <a:r>
              <a:rPr lang="en-US" altLang="zh-TW" dirty="0"/>
              <a:t>1.</a:t>
            </a:r>
            <a:r>
              <a:rPr lang="en-US" altLang="zh-CN" dirty="0"/>
              <a:t>Socket server</a:t>
            </a:r>
          </a:p>
          <a:p>
            <a:pPr algn="ctr"/>
            <a:r>
              <a:rPr lang="en-US" altLang="zh-TW" dirty="0"/>
              <a:t>:11007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2.Socket client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荷官端</a:t>
            </a:r>
            <a:r>
              <a:rPr lang="en-US" altLang="zh-TW" dirty="0">
                <a:solidFill>
                  <a:schemeClr val="tx1"/>
                </a:solidFill>
              </a:rPr>
              <a:t>IP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:9007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2ED9C0B-57FA-4054-B165-F420BB3DFD33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8584941" y="2486835"/>
            <a:ext cx="27309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707EB84-A99E-4D03-8C47-AA7750BAF606}"/>
              </a:ext>
            </a:extLst>
          </p:cNvPr>
          <p:cNvCxnSpPr>
            <a:cxnSpLocks/>
          </p:cNvCxnSpPr>
          <p:nvPr/>
        </p:nvCxnSpPr>
        <p:spPr>
          <a:xfrm>
            <a:off x="1815603" y="2353208"/>
            <a:ext cx="2359754" cy="316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B233AA9-D3BE-47BE-89E7-ECBF05D6FE2E}"/>
              </a:ext>
            </a:extLst>
          </p:cNvPr>
          <p:cNvCxnSpPr>
            <a:stCxn id="4" idx="3"/>
          </p:cNvCxnSpPr>
          <p:nvPr/>
        </p:nvCxnSpPr>
        <p:spPr>
          <a:xfrm>
            <a:off x="10393874" y="2486835"/>
            <a:ext cx="155359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37DC706-2D9E-4F27-B370-7BB0567EDC54}"/>
              </a:ext>
            </a:extLst>
          </p:cNvPr>
          <p:cNvSpPr/>
          <p:nvPr/>
        </p:nvSpPr>
        <p:spPr>
          <a:xfrm>
            <a:off x="-2028211" y="4275850"/>
            <a:ext cx="1535837" cy="2582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/>
              <a:t>INF-</a:t>
            </a:r>
            <a:r>
              <a:rPr lang="en-US" altLang="zh-CN" dirty="0" err="1"/>
              <a:t>Detecter</a:t>
            </a:r>
            <a:endParaRPr lang="en-US" altLang="zh-CN" dirty="0"/>
          </a:p>
          <a:p>
            <a:pPr algn="ctr"/>
            <a:r>
              <a:rPr lang="en-US" altLang="zh-CN" dirty="0"/>
              <a:t>socket client</a:t>
            </a:r>
          </a:p>
          <a:p>
            <a:pPr algn="ctr"/>
            <a:r>
              <a:rPr lang="en-US" altLang="zh-CN" dirty="0"/>
              <a:t>:11007</a:t>
            </a:r>
          </a:p>
          <a:p>
            <a:pPr algn="ctr"/>
            <a:endParaRPr lang="en-US" altLang="zh-CN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E8B8C09-7DE0-4D87-85B4-AEBD6C39626D}"/>
              </a:ext>
            </a:extLst>
          </p:cNvPr>
          <p:cNvCxnSpPr>
            <a:cxnSpLocks/>
          </p:cNvCxnSpPr>
          <p:nvPr/>
        </p:nvCxnSpPr>
        <p:spPr>
          <a:xfrm>
            <a:off x="-426714" y="4734240"/>
            <a:ext cx="593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C5DF1FC-892E-A8B7-0765-E646A63B5D9B}"/>
              </a:ext>
            </a:extLst>
          </p:cNvPr>
          <p:cNvSpPr/>
          <p:nvPr/>
        </p:nvSpPr>
        <p:spPr>
          <a:xfrm>
            <a:off x="6926087" y="5605197"/>
            <a:ext cx="2672792" cy="1232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/>
              <a:t>WSS-DVR</a:t>
            </a:r>
          </a:p>
          <a:p>
            <a:pPr algn="ctr"/>
            <a:r>
              <a:rPr lang="en-US" altLang="zh-CN" dirty="0"/>
              <a:t>[</a:t>
            </a:r>
            <a:r>
              <a:rPr lang="en-US" altLang="zh-CN" dirty="0" err="1"/>
              <a:t>Tcp</a:t>
            </a:r>
            <a:r>
              <a:rPr lang="en-US" altLang="zh-CN" dirty="0"/>
              <a:t> Socket server]</a:t>
            </a:r>
            <a:endParaRPr 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01B9693-4A6F-8439-6E24-3A199C7762BB}"/>
              </a:ext>
            </a:extLst>
          </p:cNvPr>
          <p:cNvSpPr/>
          <p:nvPr/>
        </p:nvSpPr>
        <p:spPr>
          <a:xfrm>
            <a:off x="9641551" y="5605197"/>
            <a:ext cx="1337626" cy="1210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zh-CN" dirty="0"/>
              <a:t>REDIS</a:t>
            </a:r>
          </a:p>
          <a:p>
            <a:pPr algn="ctr"/>
            <a:r>
              <a:rPr lang="en-US" altLang="zh-TW" dirty="0"/>
              <a:t>:6379</a:t>
            </a:r>
            <a:endParaRPr lang="zh-CN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286DF6A-5AA9-D045-78F5-CF72F4D4C506}"/>
              </a:ext>
            </a:extLst>
          </p:cNvPr>
          <p:cNvCxnSpPr>
            <a:cxnSpLocks/>
          </p:cNvCxnSpPr>
          <p:nvPr/>
        </p:nvCxnSpPr>
        <p:spPr>
          <a:xfrm>
            <a:off x="9869846" y="3785778"/>
            <a:ext cx="0" cy="254307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4715A80-734F-7F17-C4F6-4D64935FE9EB}"/>
              </a:ext>
            </a:extLst>
          </p:cNvPr>
          <p:cNvCxnSpPr>
            <a:cxnSpLocks/>
          </p:cNvCxnSpPr>
          <p:nvPr/>
        </p:nvCxnSpPr>
        <p:spPr>
          <a:xfrm flipH="1" flipV="1">
            <a:off x="9983067" y="3769585"/>
            <a:ext cx="4572" cy="25430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AB9A507-BF30-5635-6BF6-4073EFBD6B38}"/>
              </a:ext>
            </a:extLst>
          </p:cNvPr>
          <p:cNvSpPr txBox="1"/>
          <p:nvPr/>
        </p:nvSpPr>
        <p:spPr>
          <a:xfrm>
            <a:off x="-862629" y="4242268"/>
            <a:ext cx="113845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altLang="zh-CN" dirty="0"/>
              <a:t>CMD-INF</a:t>
            </a:r>
            <a:endParaRPr lang="zh-CN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90B39AD-7B46-3A3C-3201-83275E08D5DA}"/>
              </a:ext>
            </a:extLst>
          </p:cNvPr>
          <p:cNvSpPr txBox="1"/>
          <p:nvPr/>
        </p:nvSpPr>
        <p:spPr>
          <a:xfrm>
            <a:off x="7514121" y="1067064"/>
            <a:ext cx="2468946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altLang="zh-CN" dirty="0"/>
              <a:t>GO FieldManager</a:t>
            </a:r>
            <a:r>
              <a:rPr lang="en-US" altLang="zh-TW" dirty="0"/>
              <a:t>:8081</a:t>
            </a:r>
            <a:endParaRPr lang="zh-CN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0983755-CFAA-472D-A062-4220DF51816E}"/>
              </a:ext>
            </a:extLst>
          </p:cNvPr>
          <p:cNvSpPr/>
          <p:nvPr/>
        </p:nvSpPr>
        <p:spPr>
          <a:xfrm>
            <a:off x="3991182" y="5504910"/>
            <a:ext cx="2297929" cy="12042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TW" dirty="0"/>
              <a:t>A-3.</a:t>
            </a:r>
            <a:r>
              <a:rPr lang="en-US" altLang="zh-CN" dirty="0"/>
              <a:t>DVR_gateway</a:t>
            </a:r>
          </a:p>
          <a:p>
            <a:pPr algn="ctr"/>
            <a:r>
              <a:rPr dirty="0" err="1"/>
              <a:t>FastAPI</a:t>
            </a:r>
            <a:r>
              <a:rPr dirty="0"/>
              <a:t> to send </a:t>
            </a:r>
          </a:p>
          <a:p>
            <a:pPr algn="ctr"/>
            <a:r>
              <a:rPr dirty="0"/>
              <a:t>socket to DVR</a:t>
            </a:r>
            <a:endParaRPr lang="en-US" altLang="zh-CN" dirty="0"/>
          </a:p>
          <a:p>
            <a:pPr algn="ctr"/>
            <a:endParaRPr dirty="0"/>
          </a:p>
          <a:p>
            <a:pPr algn="ctr"/>
            <a:endParaRPr lang="zh-CN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70FE443-9685-4B99-8A88-4FF6E966F442}"/>
              </a:ext>
            </a:extLst>
          </p:cNvPr>
          <p:cNvCxnSpPr>
            <a:cxnSpLocks/>
          </p:cNvCxnSpPr>
          <p:nvPr/>
        </p:nvCxnSpPr>
        <p:spPr>
          <a:xfrm>
            <a:off x="5958578" y="6083445"/>
            <a:ext cx="8197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3526EAD-1263-4F65-A24E-372C427A715D}"/>
              </a:ext>
            </a:extLst>
          </p:cNvPr>
          <p:cNvSpPr txBox="1"/>
          <p:nvPr/>
        </p:nvSpPr>
        <p:spPr>
          <a:xfrm>
            <a:off x="3859964" y="6784816"/>
            <a:ext cx="3733590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TW" dirty="0"/>
              <a:t>http://10.146.11.92:</a:t>
            </a:r>
            <a:r>
              <a:rPr lang="en-US" altLang="zh-TW" dirty="0">
                <a:solidFill>
                  <a:srgbClr val="0070C0"/>
                </a:solidFill>
              </a:rPr>
              <a:t>18080</a:t>
            </a:r>
            <a:r>
              <a:rPr lang="en-US" altLang="zh-TW" dirty="0"/>
              <a:t>/record/</a:t>
            </a:r>
            <a:br>
              <a:rPr lang="en-US" altLang="zh-TW" dirty="0"/>
            </a:br>
            <a:r>
              <a:rPr lang="en-US" altLang="zh-TW" dirty="0"/>
              <a:t>https://10.146.11.92:</a:t>
            </a:r>
            <a:r>
              <a:rPr lang="en-US" altLang="zh-TW" dirty="0">
                <a:solidFill>
                  <a:srgbClr val="0070C0"/>
                </a:solidFill>
              </a:rPr>
              <a:t>18081</a:t>
            </a:r>
            <a:r>
              <a:rPr lang="en-US" altLang="zh-TW" dirty="0"/>
              <a:t>/record/</a:t>
            </a:r>
          </a:p>
          <a:p>
            <a:endParaRPr lang="zh-CN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36B6CD-4FEF-485D-8243-1EC62433B995}"/>
              </a:ext>
            </a:extLst>
          </p:cNvPr>
          <p:cNvSpPr txBox="1"/>
          <p:nvPr/>
        </p:nvSpPr>
        <p:spPr>
          <a:xfrm>
            <a:off x="3854907" y="4734240"/>
            <a:ext cx="3365660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TW" dirty="0"/>
              <a:t>http://10.146.11.92:</a:t>
            </a:r>
            <a:r>
              <a:rPr lang="en-US" altLang="zh-TW" dirty="0">
                <a:solidFill>
                  <a:srgbClr val="FF0000"/>
                </a:solidFill>
              </a:rPr>
              <a:t>21000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(TBD)https://10.146.11.92:21001</a:t>
            </a:r>
            <a:endParaRPr lang="zh-CN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435B206-63EF-4556-84FF-9ED054862C35}"/>
              </a:ext>
            </a:extLst>
          </p:cNvPr>
          <p:cNvSpPr txBox="1"/>
          <p:nvPr/>
        </p:nvSpPr>
        <p:spPr>
          <a:xfrm>
            <a:off x="6916793" y="6474660"/>
            <a:ext cx="295305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altLang="zh-TW" dirty="0"/>
              <a:t>socket://10.146.11.92:</a:t>
            </a:r>
            <a:r>
              <a:rPr lang="en-US" altLang="zh-TW" dirty="0">
                <a:solidFill>
                  <a:srgbClr val="FF0000"/>
                </a:solidFill>
              </a:rPr>
              <a:t>11007</a:t>
            </a:r>
            <a:endParaRPr lang="zh-CN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B70500-FFA9-4915-9C9F-65B2A8E7DB0C}"/>
              </a:ext>
            </a:extLst>
          </p:cNvPr>
          <p:cNvSpPr txBox="1"/>
          <p:nvPr/>
        </p:nvSpPr>
        <p:spPr>
          <a:xfrm>
            <a:off x="4985380" y="2971583"/>
            <a:ext cx="4641014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altLang="zh-TW" dirty="0"/>
              <a:t>http://10.146.11.92:8081/test/obs/inputjson/</a:t>
            </a:r>
            <a:endParaRPr lang="zh-CN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884E212-2C57-4905-B044-C813C4B87C55}"/>
              </a:ext>
            </a:extLst>
          </p:cNvPr>
          <p:cNvSpPr txBox="1"/>
          <p:nvPr/>
        </p:nvSpPr>
        <p:spPr>
          <a:xfrm>
            <a:off x="5003933" y="3222590"/>
            <a:ext cx="4286751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altLang="zh-TW" dirty="0"/>
              <a:t>http://10.146.11.92:8081/test/obs/scene/</a:t>
            </a:r>
            <a:endParaRPr lang="zh-CN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8FD0CE8-FD0C-D0F2-89D9-29B11EA62823}"/>
              </a:ext>
            </a:extLst>
          </p:cNvPr>
          <p:cNvCxnSpPr>
            <a:cxnSpLocks/>
          </p:cNvCxnSpPr>
          <p:nvPr/>
        </p:nvCxnSpPr>
        <p:spPr>
          <a:xfrm flipV="1">
            <a:off x="6334689" y="3637776"/>
            <a:ext cx="603168" cy="453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39029BE-F45A-2EF2-D2ED-6D878807C81D}"/>
              </a:ext>
            </a:extLst>
          </p:cNvPr>
          <p:cNvSpPr/>
          <p:nvPr/>
        </p:nvSpPr>
        <p:spPr>
          <a:xfrm>
            <a:off x="2122498" y="3747565"/>
            <a:ext cx="1712050" cy="30473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A-1.[</a:t>
            </a:r>
            <a:r>
              <a:rPr lang="en-US" altLang="zh-TW" dirty="0" err="1">
                <a:solidFill>
                  <a:schemeClr val="tx1"/>
                </a:solidFill>
              </a:rPr>
              <a:t>Tcp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Socket server</a:t>
            </a:r>
            <a:r>
              <a:rPr lang="en-US" altLang="zh-TW" dirty="0">
                <a:solidFill>
                  <a:schemeClr val="tx1"/>
                </a:solidFill>
              </a:rPr>
              <a:t>]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Message_hub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:9007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en-US" altLang="zh-CN" dirty="0" err="1">
                <a:solidFill>
                  <a:srgbClr val="FF0000"/>
                </a:solidFill>
              </a:rPr>
              <a:t>SceneSwitch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2.inputjson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3.Place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4.Record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dirty="0">
              <a:solidFill>
                <a:srgbClr val="FF0000"/>
              </a:solidFill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26DFA26-A265-0331-BFB7-12B3FADF597F}"/>
              </a:ext>
            </a:extLst>
          </p:cNvPr>
          <p:cNvCxnSpPr>
            <a:cxnSpLocks/>
          </p:cNvCxnSpPr>
          <p:nvPr/>
        </p:nvCxnSpPr>
        <p:spPr>
          <a:xfrm>
            <a:off x="2944197" y="5822193"/>
            <a:ext cx="869102" cy="291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5A57D22-9788-4E56-B05B-DAA79E06F2D8}"/>
              </a:ext>
            </a:extLst>
          </p:cNvPr>
          <p:cNvSpPr txBox="1"/>
          <p:nvPr/>
        </p:nvSpPr>
        <p:spPr>
          <a:xfrm>
            <a:off x="381337" y="6206585"/>
            <a:ext cx="13485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altLang="zh-CN" dirty="0"/>
              <a:t>CMD-ANY</a:t>
            </a:r>
            <a:endParaRPr lang="zh-CN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112EA5F-D049-2122-8FA1-BD5118F8779F}"/>
              </a:ext>
            </a:extLst>
          </p:cNvPr>
          <p:cNvSpPr txBox="1"/>
          <p:nvPr/>
        </p:nvSpPr>
        <p:spPr>
          <a:xfrm>
            <a:off x="6273180" y="5668187"/>
            <a:ext cx="1348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altLang="zh-CN" dirty="0"/>
              <a:t>CMD-DVR</a:t>
            </a:r>
            <a:endParaRPr lang="zh-CN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2AC717E-2D1F-499B-8623-FC94ABDB178E}"/>
              </a:ext>
            </a:extLst>
          </p:cNvPr>
          <p:cNvCxnSpPr>
            <a:cxnSpLocks/>
          </p:cNvCxnSpPr>
          <p:nvPr/>
        </p:nvCxnSpPr>
        <p:spPr>
          <a:xfrm flipV="1">
            <a:off x="1709050" y="5425055"/>
            <a:ext cx="347340" cy="761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F3529BF-E7A4-4107-AF55-A9AB8E929731}"/>
              </a:ext>
            </a:extLst>
          </p:cNvPr>
          <p:cNvCxnSpPr>
            <a:cxnSpLocks/>
          </p:cNvCxnSpPr>
          <p:nvPr/>
        </p:nvCxnSpPr>
        <p:spPr>
          <a:xfrm flipV="1">
            <a:off x="3367672" y="4520094"/>
            <a:ext cx="417883" cy="6764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FDC9DE67-6DFE-42C0-A60A-441A4BD1559B}"/>
              </a:ext>
            </a:extLst>
          </p:cNvPr>
          <p:cNvSpPr txBox="1"/>
          <p:nvPr/>
        </p:nvSpPr>
        <p:spPr>
          <a:xfrm>
            <a:off x="9005364" y="1346194"/>
            <a:ext cx="2953053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altLang="zh-TW" dirty="0"/>
              <a:t>socket://10.146.11.92:</a:t>
            </a:r>
            <a:r>
              <a:rPr lang="en-US" altLang="zh-TW" dirty="0">
                <a:solidFill>
                  <a:srgbClr val="FF0000"/>
                </a:solidFill>
              </a:rPr>
              <a:t>11011</a:t>
            </a:r>
            <a:endParaRPr lang="zh-CN" dirty="0">
              <a:solidFill>
                <a:srgbClr val="FF0000"/>
              </a:solidFill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1D0525A-3BCF-4577-8A43-ACCF551706B3}"/>
              </a:ext>
            </a:extLst>
          </p:cNvPr>
          <p:cNvCxnSpPr>
            <a:cxnSpLocks/>
          </p:cNvCxnSpPr>
          <p:nvPr/>
        </p:nvCxnSpPr>
        <p:spPr>
          <a:xfrm>
            <a:off x="1815602" y="2353208"/>
            <a:ext cx="2983319" cy="1353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701124A2-BA31-4AB5-8ED2-6BD7C41B56DF}"/>
              </a:ext>
            </a:extLst>
          </p:cNvPr>
          <p:cNvSpPr txBox="1"/>
          <p:nvPr/>
        </p:nvSpPr>
        <p:spPr>
          <a:xfrm>
            <a:off x="6185806" y="3868412"/>
            <a:ext cx="13485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altLang="zh-CN" dirty="0"/>
              <a:t>CMD-ANY</a:t>
            </a:r>
            <a:endParaRPr lang="zh-CN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CD55CCF-CD72-4B5B-9859-4E3907C0D12A}"/>
              </a:ext>
            </a:extLst>
          </p:cNvPr>
          <p:cNvSpPr txBox="1"/>
          <p:nvPr/>
        </p:nvSpPr>
        <p:spPr>
          <a:xfrm>
            <a:off x="351819" y="6653506"/>
            <a:ext cx="1348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altLang="zh-CN" dirty="0"/>
              <a:t>CMD-DVR</a:t>
            </a:r>
            <a:endParaRPr lang="zh-CN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7623B9C-40BB-4207-B080-52344E0EC9F5}"/>
              </a:ext>
            </a:extLst>
          </p:cNvPr>
          <p:cNvCxnSpPr>
            <a:cxnSpLocks/>
          </p:cNvCxnSpPr>
          <p:nvPr/>
        </p:nvCxnSpPr>
        <p:spPr>
          <a:xfrm flipV="1">
            <a:off x="1680819" y="5967865"/>
            <a:ext cx="441679" cy="843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13BE4EEA-E47A-481C-AF4B-BF68A103DE0E}"/>
              </a:ext>
            </a:extLst>
          </p:cNvPr>
          <p:cNvSpPr/>
          <p:nvPr/>
        </p:nvSpPr>
        <p:spPr>
          <a:xfrm>
            <a:off x="8122670" y="-806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A-1 </a:t>
            </a:r>
            <a:r>
              <a:rPr lang="zh-CN" altLang="en-US" dirty="0"/>
              <a:t>綠色方塊 </a:t>
            </a:r>
            <a:r>
              <a:rPr lang="en-US" altLang="zh-CN" dirty="0"/>
              <a:t>phase1: </a:t>
            </a:r>
            <a:r>
              <a:rPr lang="zh-CN" altLang="en-US" dirty="0"/>
              <a:t>相容原 </a:t>
            </a:r>
            <a:r>
              <a:rPr lang="en-US" altLang="zh-CN" dirty="0"/>
              <a:t>place , record</a:t>
            </a:r>
          </a:p>
          <a:p>
            <a:r>
              <a:rPr lang="en-US" altLang="zh-CN" dirty="0"/>
              <a:t>A-1 </a:t>
            </a:r>
            <a:r>
              <a:rPr lang="zh-CN" altLang="en-US" dirty="0"/>
              <a:t>綠色方塊 </a:t>
            </a:r>
            <a:r>
              <a:rPr lang="en-US" altLang="zh-CN" dirty="0"/>
              <a:t>phase2: </a:t>
            </a:r>
            <a:r>
              <a:rPr lang="zh-CN" altLang="en-US" dirty="0"/>
              <a:t>支持 新</a:t>
            </a:r>
            <a:r>
              <a:rPr lang="en-US" altLang="zh-CN" dirty="0" err="1"/>
              <a:t>cmd</a:t>
            </a:r>
            <a:r>
              <a:rPr lang="en-US" altLang="zh-CN" dirty="0"/>
              <a:t> scene , </a:t>
            </a:r>
            <a:r>
              <a:rPr lang="en-US" altLang="zh-CN" dirty="0" err="1"/>
              <a:t>inputjason</a:t>
            </a:r>
            <a:endParaRPr lang="en-US" altLang="zh-CN" dirty="0"/>
          </a:p>
          <a:p>
            <a:r>
              <a:rPr lang="en-US" altLang="zh-CN" dirty="0"/>
              <a:t>A-2</a:t>
            </a:r>
            <a:r>
              <a:rPr lang="zh-CN" altLang="en-US" dirty="0"/>
              <a:t>紅色方塊 </a:t>
            </a:r>
            <a:r>
              <a:rPr lang="en-US" altLang="zh-CN" dirty="0"/>
              <a:t>done </a:t>
            </a:r>
          </a:p>
          <a:p>
            <a:r>
              <a:rPr lang="en-US" altLang="zh-CN" dirty="0"/>
              <a:t>A-3 </a:t>
            </a:r>
            <a:r>
              <a:rPr lang="zh-CN" altLang="en-US" dirty="0"/>
              <a:t>黑色方塊 </a:t>
            </a:r>
            <a:r>
              <a:rPr lang="en-US" altLang="zh-CN" dirty="0"/>
              <a:t>done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8090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977D8-2B54-78AC-A5F5-6E941731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20250522 issues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5FFFF-E265-F442-2711-18CB76D5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B050"/>
                </a:solidFill>
              </a:rPr>
              <a:t>FM_gateway</a:t>
            </a:r>
            <a:r>
              <a:rPr lang="zh-TW" altLang="en-US" dirty="0">
                <a:solidFill>
                  <a:srgbClr val="00B050"/>
                </a:solidFill>
              </a:rPr>
              <a:t>更改</a:t>
            </a:r>
            <a:r>
              <a:rPr lang="en-US" altLang="zh-TW" dirty="0">
                <a:solidFill>
                  <a:srgbClr val="00B050"/>
                </a:solidFill>
              </a:rPr>
              <a:t>IP</a:t>
            </a:r>
            <a:r>
              <a:rPr lang="zh-TW" altLang="en-US" dirty="0">
                <a:solidFill>
                  <a:srgbClr val="00B050"/>
                </a:solidFill>
              </a:rPr>
              <a:t>，且必須有</a:t>
            </a:r>
            <a:r>
              <a:rPr lang="en-US" altLang="zh-TW" dirty="0">
                <a:solidFill>
                  <a:srgbClr val="00B050"/>
                </a:solidFill>
              </a:rPr>
              <a:t>HTTP</a:t>
            </a:r>
            <a:r>
              <a:rPr lang="zh-TW" altLang="en-US" dirty="0">
                <a:solidFill>
                  <a:srgbClr val="00B050"/>
                </a:solidFill>
              </a:rPr>
              <a:t>與</a:t>
            </a:r>
            <a:r>
              <a:rPr lang="en-US" altLang="zh-TW" dirty="0">
                <a:solidFill>
                  <a:srgbClr val="00B050"/>
                </a:solidFill>
              </a:rPr>
              <a:t>HTTPS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476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D9876-8A99-FE11-6BDA-19681542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20250604</a:t>
            </a:r>
            <a:r>
              <a:rPr lang="zh-TW" altLang="en-US" dirty="0"/>
              <a:t> </a:t>
            </a:r>
            <a:r>
              <a:rPr lang="en-US" altLang="zh-TW" dirty="0"/>
              <a:t>issues </a:t>
            </a:r>
            <a:r>
              <a:rPr lang="en-US" altLang="zh-TW" dirty="0" err="1"/>
              <a:t>dvr</a:t>
            </a:r>
            <a:r>
              <a:rPr lang="en-US" altLang="zh-TW" dirty="0"/>
              <a:t> &amp; </a:t>
            </a:r>
            <a:r>
              <a:rPr lang="en-US" altLang="zh-TW" dirty="0" err="1"/>
              <a:t>fm</a:t>
            </a:r>
            <a:r>
              <a:rPr lang="en-US" altLang="zh-TW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48DB7-878F-4BA0-DDDF-E825AA2B6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1) </a:t>
            </a:r>
            <a:r>
              <a:rPr lang="en-US" altLang="zh-CN" dirty="0" err="1">
                <a:solidFill>
                  <a:schemeClr val="accent6"/>
                </a:solidFill>
              </a:rPr>
              <a:t>api</a:t>
            </a:r>
            <a:r>
              <a:rPr lang="en-US" altLang="zh-CN" dirty="0">
                <a:solidFill>
                  <a:schemeClr val="accent6"/>
                </a:solidFill>
              </a:rPr>
              <a:t> route</a:t>
            </a:r>
            <a:r>
              <a:rPr lang="zh-TW" altLang="en-US" dirty="0">
                <a:solidFill>
                  <a:schemeClr val="accent6"/>
                </a:solidFill>
              </a:rPr>
              <a:t> 加密</a:t>
            </a:r>
            <a:r>
              <a:rPr lang="en-US" altLang="zh-TW" dirty="0">
                <a:solidFill>
                  <a:schemeClr val="accent6"/>
                </a:solidFill>
              </a:rPr>
              <a:t>(</a:t>
            </a:r>
            <a:r>
              <a:rPr lang="zh-TW" altLang="en-US" dirty="0">
                <a:solidFill>
                  <a:schemeClr val="accent6"/>
                </a:solidFill>
              </a:rPr>
              <a:t>將</a:t>
            </a:r>
            <a:r>
              <a:rPr lang="en-US" altLang="zh-TW" dirty="0">
                <a:solidFill>
                  <a:schemeClr val="accent6"/>
                </a:solidFill>
              </a:rPr>
              <a:t>IP</a:t>
            </a:r>
            <a:r>
              <a:rPr lang="zh-TW" altLang="en-US" dirty="0">
                <a:solidFill>
                  <a:schemeClr val="accent6"/>
                </a:solidFill>
              </a:rPr>
              <a:t>這些</a:t>
            </a:r>
            <a:r>
              <a:rPr lang="en-US" altLang="zh-TW" dirty="0">
                <a:solidFill>
                  <a:schemeClr val="accent6"/>
                </a:solidFill>
              </a:rPr>
              <a:t>params</a:t>
            </a:r>
            <a:r>
              <a:rPr lang="zh-TW" altLang="en-US" dirty="0">
                <a:solidFill>
                  <a:schemeClr val="accent6"/>
                </a:solidFill>
              </a:rPr>
              <a:t> 打亂</a:t>
            </a:r>
            <a:r>
              <a:rPr lang="en-US" altLang="zh-TW" dirty="0">
                <a:solidFill>
                  <a:schemeClr val="accent6"/>
                </a:solidFill>
              </a:rPr>
              <a:t>, scramble or encrypt)</a:t>
            </a:r>
          </a:p>
          <a:p>
            <a:r>
              <a:rPr lang="zh-TW" altLang="en-US" dirty="0">
                <a:solidFill>
                  <a:schemeClr val="accent6"/>
                </a:solidFill>
              </a:rPr>
              <a:t>增加一個</a:t>
            </a:r>
            <a:r>
              <a:rPr lang="en-US" altLang="zh-TW" dirty="0">
                <a:solidFill>
                  <a:schemeClr val="accent6"/>
                </a:solidFill>
              </a:rPr>
              <a:t>token param</a:t>
            </a:r>
            <a:r>
              <a:rPr lang="zh-TW" altLang="en-US" dirty="0">
                <a:solidFill>
                  <a:schemeClr val="accent6"/>
                </a:solidFill>
              </a:rPr>
              <a:t>，一串字串目前永遠有效，詳細看下一頁</a:t>
            </a:r>
            <a:r>
              <a:rPr lang="en-US" altLang="zh-TW" dirty="0">
                <a:solidFill>
                  <a:schemeClr val="accent6"/>
                </a:solidFill>
              </a:rPr>
              <a:t>token server</a:t>
            </a:r>
          </a:p>
          <a:p>
            <a:r>
              <a:rPr lang="en-US" altLang="zh-CN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1-1)base64.urlsafe_</a:t>
            </a:r>
            <a:r>
              <a:rPr lang="zh-TW" altLang="en-US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加密算法</a:t>
            </a:r>
            <a:r>
              <a:rPr lang="en-US" altLang="zh-TW" dirty="0" err="1">
                <a:solidFill>
                  <a:schemeClr val="accent5"/>
                </a:solidFill>
                <a:latin typeface="Consolas" panose="020B0609020204030204" pitchFamily="49" charset="0"/>
              </a:rPr>
              <a:t>pesudocode</a:t>
            </a:r>
            <a:r>
              <a:rPr lang="zh-TW" alt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說明文件</a:t>
            </a:r>
            <a:endParaRPr lang="en-US" altLang="zh-TW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accent5"/>
                </a:solidFill>
              </a:rPr>
              <a:t>1-2)</a:t>
            </a:r>
            <a:r>
              <a:rPr lang="zh-TW" altLang="en-US" dirty="0">
                <a:solidFill>
                  <a:schemeClr val="accent5"/>
                </a:solidFill>
              </a:rPr>
              <a:t> 換個語言實作此算法，</a:t>
            </a:r>
            <a:r>
              <a:rPr lang="en-US" altLang="zh-CN" dirty="0">
                <a:solidFill>
                  <a:schemeClr val="accent5"/>
                </a:solidFill>
                <a:latin typeface="Consolas" panose="020B0609020204030204" pitchFamily="49" charset="0"/>
              </a:rPr>
              <a:t>b64encode</a:t>
            </a:r>
            <a:r>
              <a:rPr lang="zh-TW" altLang="en-US" dirty="0">
                <a:solidFill>
                  <a:schemeClr val="accent5"/>
                </a:solidFill>
              </a:rPr>
              <a:t>使用</a:t>
            </a:r>
            <a:r>
              <a:rPr lang="en-US" altLang="zh-TW" dirty="0" err="1">
                <a:solidFill>
                  <a:schemeClr val="accent5"/>
                </a:solidFill>
              </a:rPr>
              <a:t>javascript</a:t>
            </a:r>
            <a:r>
              <a:rPr lang="zh-TW" altLang="en-US" dirty="0">
                <a:solidFill>
                  <a:schemeClr val="accent5"/>
                </a:solidFill>
              </a:rPr>
              <a:t>運作結果確認跟</a:t>
            </a:r>
            <a:r>
              <a:rPr lang="en-US" altLang="zh-TW" dirty="0">
                <a:solidFill>
                  <a:schemeClr val="accent5"/>
                </a:solidFill>
              </a:rPr>
              <a:t>python base64.urlsafe_b64encode</a:t>
            </a:r>
            <a:r>
              <a:rPr lang="zh-TW" altLang="en-US" dirty="0">
                <a:solidFill>
                  <a:schemeClr val="accent5"/>
                </a:solidFill>
              </a:rPr>
              <a:t>結果一致</a:t>
            </a:r>
            <a:endParaRPr lang="en-US" altLang="zh-TW" dirty="0">
              <a:solidFill>
                <a:schemeClr val="accent5"/>
              </a:solidFill>
            </a:endParaRPr>
          </a:p>
          <a:p>
            <a:r>
              <a:rPr lang="en-US" altLang="zh-TW" dirty="0">
                <a:solidFill>
                  <a:schemeClr val="accent5"/>
                </a:solidFill>
              </a:rPr>
              <a:t>=&gt; 20250623 </a:t>
            </a:r>
            <a:r>
              <a:rPr lang="fr-FR" altLang="zh-TW">
                <a:solidFill>
                  <a:schemeClr val="accent5"/>
                </a:solidFill>
              </a:rPr>
              <a:t>api_route_encode_doc.pptx</a:t>
            </a:r>
            <a:endParaRPr lang="en-US" altLang="zh-TW" dirty="0">
              <a:solidFill>
                <a:schemeClr val="accent5"/>
              </a:solidFill>
            </a:endParaRPr>
          </a:p>
          <a:p>
            <a:r>
              <a:rPr lang="en-US" altLang="zh-CN" dirty="0">
                <a:solidFill>
                  <a:schemeClr val="accent5"/>
                </a:solidFill>
              </a:rPr>
              <a:t>2) https</a:t>
            </a:r>
            <a:r>
              <a:rPr lang="zh-TW" altLang="en-US" dirty="0">
                <a:solidFill>
                  <a:schemeClr val="accent5"/>
                </a:solidFill>
              </a:rPr>
              <a:t>憑證應在啟動服務流程的時候產生憑證</a:t>
            </a:r>
            <a:endParaRPr lang="en-US" altLang="zh-TW" dirty="0">
              <a:solidFill>
                <a:schemeClr val="accent5"/>
              </a:solidFill>
            </a:endParaRPr>
          </a:p>
          <a:p>
            <a:r>
              <a:rPr lang="en-US" altLang="zh-CN" dirty="0">
                <a:solidFill>
                  <a:schemeClr val="accent5"/>
                </a:solidFill>
              </a:rPr>
              <a:t>generate_self_signed_cert.py</a:t>
            </a:r>
            <a:r>
              <a:rPr lang="zh-TW" altLang="en-US" dirty="0">
                <a:solidFill>
                  <a:schemeClr val="accent5"/>
                </a:solidFill>
              </a:rPr>
              <a:t>加入到啟動流程裡面</a:t>
            </a:r>
            <a:r>
              <a:rPr lang="en-US" altLang="zh-TW" dirty="0">
                <a:solidFill>
                  <a:schemeClr val="accent5"/>
                </a:solidFill>
              </a:rPr>
              <a:t>.</a:t>
            </a:r>
            <a:endParaRPr lang="zh-CN" altLang="en-US" dirty="0">
              <a:solidFill>
                <a:schemeClr val="accent5"/>
              </a:solidFill>
            </a:endParaRPr>
          </a:p>
          <a:p>
            <a:r>
              <a:rPr lang="en-US" altLang="zh-TW" dirty="0">
                <a:solidFill>
                  <a:schemeClr val="accent5"/>
                </a:solidFill>
              </a:rPr>
              <a:t>=&gt;</a:t>
            </a:r>
            <a:r>
              <a:rPr lang="zh-TW" altLang="en-US" dirty="0">
                <a:solidFill>
                  <a:schemeClr val="accent5"/>
                </a:solidFill>
              </a:rPr>
              <a:t> </a:t>
            </a:r>
            <a:r>
              <a:rPr lang="en-US" altLang="zh-TW" dirty="0">
                <a:solidFill>
                  <a:schemeClr val="accent5"/>
                </a:solidFill>
              </a:rPr>
              <a:t>20250620 </a:t>
            </a:r>
            <a:r>
              <a:rPr lang="zh-TW" altLang="en-US" dirty="0">
                <a:solidFill>
                  <a:schemeClr val="accent5"/>
                </a:solidFill>
              </a:rPr>
              <a:t>紀錄：未完成， 提議使用</a:t>
            </a:r>
            <a:r>
              <a:rPr lang="en-US" altLang="zh-TW" dirty="0" err="1">
                <a:solidFill>
                  <a:schemeClr val="accent5"/>
                </a:solidFill>
              </a:rPr>
              <a:t>generate_ssl</a:t>
            </a:r>
            <a:r>
              <a:rPr lang="zh-TW" altLang="en-US" dirty="0">
                <a:solidFill>
                  <a:schemeClr val="accent5"/>
                </a:solidFill>
              </a:rPr>
              <a:t>來替代產生憑證的方法</a:t>
            </a:r>
            <a:endParaRPr lang="en-US" altLang="zh-TW" dirty="0">
              <a:solidFill>
                <a:schemeClr val="accent5"/>
              </a:solidFill>
            </a:endParaRPr>
          </a:p>
          <a:p>
            <a:r>
              <a:rPr lang="en-US" altLang="zh-TW" dirty="0">
                <a:solidFill>
                  <a:schemeClr val="accent5"/>
                </a:solidFill>
              </a:rPr>
              <a:t>=&gt;</a:t>
            </a:r>
            <a:r>
              <a:rPr lang="zh-TW" altLang="en-US" dirty="0">
                <a:solidFill>
                  <a:schemeClr val="accent5"/>
                </a:solidFill>
              </a:rPr>
              <a:t> </a:t>
            </a:r>
            <a:r>
              <a:rPr lang="en-US" altLang="zh-TW" dirty="0">
                <a:solidFill>
                  <a:schemeClr val="accent5"/>
                </a:solidFill>
              </a:rPr>
              <a:t>20250623 update : start_all.sh, generate_ssl.sh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40C105-5602-82FC-A05B-E1C6E8F9B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353" y="175498"/>
            <a:ext cx="3218328" cy="170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60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D9876-8A99-FE11-6BDA-19681542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20250604</a:t>
            </a:r>
            <a:r>
              <a:rPr lang="zh-TW" altLang="en-US" dirty="0"/>
              <a:t> </a:t>
            </a:r>
            <a:r>
              <a:rPr lang="en-US" altLang="zh-TW" dirty="0"/>
              <a:t>issues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48DB7-878F-4BA0-DDDF-E825AA2B6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3) </a:t>
            </a:r>
            <a:r>
              <a:rPr lang="en-US" altLang="zh-TW" dirty="0" err="1">
                <a:solidFill>
                  <a:schemeClr val="accent6"/>
                </a:solidFill>
              </a:rPr>
              <a:t>dvr</a:t>
            </a:r>
            <a:r>
              <a:rPr lang="en-US" altLang="zh-TW" dirty="0">
                <a:solidFill>
                  <a:schemeClr val="accent6"/>
                </a:solidFill>
              </a:rPr>
              <a:t> server  20250606 to 20250613</a:t>
            </a:r>
          </a:p>
          <a:p>
            <a:r>
              <a:rPr lang="en-US" altLang="zh-CN" sz="1800" dirty="0">
                <a:latin typeface="Tahoma" panose="020B0604030504040204" pitchFamily="34" charset="0"/>
              </a:rPr>
              <a:t>sftp://root@10.146.11.92:9022/home/gitwork/wss/trunk/src/app/srs_app_dvr.cpp</a:t>
            </a:r>
          </a:p>
          <a:p>
            <a:r>
              <a:rPr lang="zh-TW" altLang="en-US" sz="1800" dirty="0">
                <a:solidFill>
                  <a:schemeClr val="accent6"/>
                </a:solidFill>
                <a:latin typeface="Tahoma" panose="020B0604030504040204" pitchFamily="34" charset="0"/>
              </a:rPr>
              <a:t>修改讓他能隨時都更新</a:t>
            </a:r>
            <a:r>
              <a:rPr lang="en-US" altLang="zh-TW" sz="1800" dirty="0" err="1">
                <a:solidFill>
                  <a:schemeClr val="accent6"/>
                </a:solidFill>
                <a:latin typeface="Tahoma" panose="020B0604030504040204" pitchFamily="34" charset="0"/>
              </a:rPr>
              <a:t>gamecode</a:t>
            </a:r>
            <a:endParaRPr lang="en-US" altLang="zh-TW" sz="1800" dirty="0">
              <a:solidFill>
                <a:schemeClr val="accent6"/>
              </a:solidFill>
              <a:latin typeface="Tahoma" panose="020B0604030504040204" pitchFamily="34" charset="0"/>
            </a:endParaRPr>
          </a:p>
          <a:p>
            <a:r>
              <a:rPr lang="zh-TW" altLang="en-US" sz="1800" dirty="0">
                <a:solidFill>
                  <a:schemeClr val="accent6"/>
                </a:solidFill>
                <a:latin typeface="Tahoma" panose="020B0604030504040204" pitchFamily="34" charset="0"/>
              </a:rPr>
              <a:t>記得要改之前</a:t>
            </a:r>
            <a:r>
              <a:rPr lang="en-US" altLang="zh-TW" sz="1800" dirty="0">
                <a:solidFill>
                  <a:schemeClr val="accent6"/>
                </a:solidFill>
                <a:latin typeface="Tahoma" panose="020B0604030504040204" pitchFamily="34" charset="0"/>
              </a:rPr>
              <a:t>trunk</a:t>
            </a:r>
            <a:r>
              <a:rPr lang="zh-TW" altLang="en-US" sz="1800" dirty="0">
                <a:solidFill>
                  <a:schemeClr val="accent6"/>
                </a:solidFill>
                <a:latin typeface="Tahoma" panose="020B0604030504040204" pitchFamily="34" charset="0"/>
              </a:rPr>
              <a:t>要先備份</a:t>
            </a:r>
            <a:endParaRPr lang="en-US" altLang="zh-TW" sz="1800" dirty="0">
              <a:solidFill>
                <a:schemeClr val="accent6"/>
              </a:solidFill>
              <a:latin typeface="Tahoma" panose="020B0604030504040204" pitchFamily="34" charset="0"/>
            </a:endParaRPr>
          </a:p>
          <a:p>
            <a:endParaRPr lang="en-US" altLang="zh-CN" sz="18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r>
              <a:rPr lang="en-US" altLang="zh-TW" dirty="0">
                <a:solidFill>
                  <a:schemeClr val="accent6"/>
                </a:solidFill>
                <a:sym typeface="Wingdings" panose="05000000000000000000" pitchFamily="2" charset="2"/>
              </a:rPr>
              <a:t>20250611 Issue :</a:t>
            </a:r>
            <a:r>
              <a:rPr lang="zh-TW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斷流產生</a:t>
            </a:r>
            <a:r>
              <a:rPr lang="en-US" altLang="zh-TW" dirty="0">
                <a:solidFill>
                  <a:schemeClr val="accent6"/>
                </a:solidFill>
                <a:sym typeface="Wingdings" panose="05000000000000000000" pitchFamily="2" charset="2"/>
              </a:rPr>
              <a:t>ipc-1749626242723.mp4(</a:t>
            </a:r>
            <a:r>
              <a:rPr lang="zh-TW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第一次啟動</a:t>
            </a:r>
            <a:r>
              <a:rPr lang="en-US" altLang="zh-TW" dirty="0" err="1">
                <a:solidFill>
                  <a:schemeClr val="accent6"/>
                </a:solidFill>
                <a:sym typeface="Wingdings" panose="05000000000000000000" pitchFamily="2" charset="2"/>
              </a:rPr>
              <a:t>dvr</a:t>
            </a:r>
            <a:r>
              <a:rPr lang="zh-TW" altLang="en-US" dirty="0">
                <a:solidFill>
                  <a:schemeClr val="accent6"/>
                </a:solidFill>
                <a:sym typeface="Wingdings" panose="05000000000000000000" pitchFamily="2" charset="2"/>
              </a:rPr>
              <a:t>的情況</a:t>
            </a:r>
            <a:r>
              <a:rPr lang="en-US" altLang="zh-TW" dirty="0">
                <a:solidFill>
                  <a:schemeClr val="accent6"/>
                </a:solidFill>
                <a:sym typeface="Wingdings" panose="05000000000000000000" pitchFamily="2" charset="2"/>
              </a:rPr>
              <a:t>) 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20250611 fix : </a:t>
            </a:r>
            <a:r>
              <a:rPr lang="zh-TW" altLang="en-US" dirty="0">
                <a:solidFill>
                  <a:schemeClr val="accent6"/>
                </a:solidFill>
              </a:rPr>
              <a:t>目前第一次啟動</a:t>
            </a:r>
            <a:r>
              <a:rPr lang="en-US" altLang="zh-TW" dirty="0" err="1">
                <a:solidFill>
                  <a:schemeClr val="accent6"/>
                </a:solidFill>
              </a:rPr>
              <a:t>dvr</a:t>
            </a:r>
            <a:r>
              <a:rPr lang="zh-TW" altLang="en-US" dirty="0">
                <a:solidFill>
                  <a:schemeClr val="accent6"/>
                </a:solidFill>
              </a:rPr>
              <a:t>，</a:t>
            </a:r>
            <a:r>
              <a:rPr lang="en-US" altLang="zh-TW" dirty="0" err="1">
                <a:solidFill>
                  <a:schemeClr val="accent6"/>
                </a:solidFill>
              </a:rPr>
              <a:t>obs</a:t>
            </a:r>
            <a:r>
              <a:rPr lang="zh-TW" altLang="en-US" dirty="0">
                <a:solidFill>
                  <a:schemeClr val="accent6"/>
                </a:solidFill>
              </a:rPr>
              <a:t> </a:t>
            </a:r>
            <a:r>
              <a:rPr lang="en-US" altLang="zh-TW" dirty="0">
                <a:solidFill>
                  <a:schemeClr val="accent6"/>
                </a:solidFill>
              </a:rPr>
              <a:t>connect</a:t>
            </a:r>
            <a:r>
              <a:rPr lang="zh-TW" altLang="en-US" dirty="0">
                <a:solidFill>
                  <a:schemeClr val="accent6"/>
                </a:solidFill>
              </a:rPr>
              <a:t>開始的第一個暫存檔也會被</a:t>
            </a:r>
            <a:r>
              <a:rPr lang="en-US" altLang="zh-TW" dirty="0">
                <a:solidFill>
                  <a:schemeClr val="accent6"/>
                </a:solidFill>
              </a:rPr>
              <a:t>rename</a:t>
            </a:r>
            <a:r>
              <a:rPr lang="zh-TW" altLang="en-US" dirty="0">
                <a:solidFill>
                  <a:schemeClr val="accent6"/>
                </a:solidFill>
              </a:rPr>
              <a:t>為第一個接收到的局號，且第一個接收到的局號到斷流中間的暫存檔也命名為該局號</a:t>
            </a:r>
            <a:endParaRPr lang="en-US" altLang="zh-TW" dirty="0">
              <a:solidFill>
                <a:schemeClr val="accent6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20250618 fix : </a:t>
            </a:r>
            <a:r>
              <a:rPr lang="zh-TW" altLang="en-US" dirty="0">
                <a:solidFill>
                  <a:schemeClr val="accent6"/>
                </a:solidFill>
              </a:rPr>
              <a:t>荷官端</a:t>
            </a:r>
            <a:r>
              <a:rPr lang="en-US" altLang="zh-CN" dirty="0">
                <a:solidFill>
                  <a:schemeClr val="accent6"/>
                </a:solidFill>
              </a:rPr>
              <a:t>COM,HAND</a:t>
            </a:r>
            <a:r>
              <a:rPr lang="zh-TW" altLang="en-US" dirty="0">
                <a:solidFill>
                  <a:schemeClr val="accent6"/>
                </a:solidFill>
              </a:rPr>
              <a:t>與</a:t>
            </a:r>
            <a:r>
              <a:rPr lang="en-US" altLang="zh-TW" dirty="0">
                <a:solidFill>
                  <a:schemeClr val="accent6"/>
                </a:solidFill>
              </a:rPr>
              <a:t>AUTO</a:t>
            </a:r>
            <a:r>
              <a:rPr lang="zh-TW" altLang="en-US" dirty="0">
                <a:solidFill>
                  <a:schemeClr val="accent6"/>
                </a:solidFill>
              </a:rPr>
              <a:t>版 做聯測時發現分片沒有正確</a:t>
            </a:r>
            <a:r>
              <a:rPr lang="en-US" altLang="zh-TW" dirty="0" err="1">
                <a:solidFill>
                  <a:schemeClr val="accent6"/>
                </a:solidFill>
              </a:rPr>
              <a:t>gmcode</a:t>
            </a:r>
            <a:r>
              <a:rPr lang="zh-TW" altLang="en-US" dirty="0">
                <a:solidFill>
                  <a:schemeClr val="accent6"/>
                </a:solidFill>
              </a:rPr>
              <a:t>檔名的問題，後來</a:t>
            </a:r>
            <a:r>
              <a:rPr lang="en-US" altLang="zh-TW" dirty="0">
                <a:solidFill>
                  <a:schemeClr val="accent6"/>
                </a:solidFill>
              </a:rPr>
              <a:t>fix : </a:t>
            </a:r>
            <a:r>
              <a:rPr lang="en-US" altLang="zh-CN" dirty="0" err="1">
                <a:solidFill>
                  <a:schemeClr val="accent6"/>
                </a:solidFill>
              </a:rPr>
              <a:t>Update_duration</a:t>
            </a:r>
            <a:r>
              <a:rPr lang="zh-TW" altLang="en-US" dirty="0">
                <a:solidFill>
                  <a:schemeClr val="accent6"/>
                </a:solidFill>
              </a:rPr>
              <a:t>拉齊跟</a:t>
            </a:r>
            <a:r>
              <a:rPr lang="en-US" altLang="zh-TW" dirty="0" err="1">
                <a:solidFill>
                  <a:schemeClr val="accent6"/>
                </a:solidFill>
              </a:rPr>
              <a:t>on_publish</a:t>
            </a:r>
            <a:r>
              <a:rPr lang="zh-TW" altLang="en-US" dirty="0">
                <a:solidFill>
                  <a:schemeClr val="accent6"/>
                </a:solidFill>
              </a:rPr>
              <a:t>一樣的</a:t>
            </a:r>
            <a:r>
              <a:rPr lang="en-US" altLang="zh-TW" dirty="0">
                <a:solidFill>
                  <a:schemeClr val="accent6"/>
                </a:solidFill>
              </a:rPr>
              <a:t>behavior</a:t>
            </a:r>
            <a:r>
              <a:rPr lang="zh-TW" altLang="en-US" dirty="0">
                <a:solidFill>
                  <a:schemeClr val="accent6"/>
                </a:solidFill>
              </a:rPr>
              <a:t>，先將</a:t>
            </a:r>
            <a:r>
              <a:rPr lang="en-US" altLang="zh-TW" dirty="0" err="1">
                <a:solidFill>
                  <a:schemeClr val="accent6"/>
                </a:solidFill>
              </a:rPr>
              <a:t>redis</a:t>
            </a:r>
            <a:r>
              <a:rPr lang="zh-TW" altLang="en-US" dirty="0">
                <a:solidFill>
                  <a:schemeClr val="accent6"/>
                </a:solidFill>
              </a:rPr>
              <a:t>抽到最新的</a:t>
            </a:r>
            <a:r>
              <a:rPr lang="en-US" altLang="zh-TW" dirty="0">
                <a:solidFill>
                  <a:schemeClr val="accent6"/>
                </a:solidFill>
              </a:rPr>
              <a:t>command</a:t>
            </a:r>
            <a:r>
              <a:rPr lang="zh-TW" altLang="en-US" dirty="0">
                <a:solidFill>
                  <a:schemeClr val="accent6"/>
                </a:solidFill>
              </a:rPr>
              <a:t>才停止，並使用該最新的</a:t>
            </a:r>
            <a:r>
              <a:rPr lang="en-US" altLang="zh-TW" dirty="0">
                <a:solidFill>
                  <a:schemeClr val="accent6"/>
                </a:solidFill>
              </a:rPr>
              <a:t>command</a:t>
            </a:r>
            <a:r>
              <a:rPr lang="zh-TW" altLang="en-US" dirty="0">
                <a:solidFill>
                  <a:schemeClr val="accent6"/>
                </a:solidFill>
              </a:rPr>
              <a:t>之</a:t>
            </a:r>
            <a:r>
              <a:rPr lang="en-US" altLang="zh-TW" dirty="0" err="1">
                <a:solidFill>
                  <a:schemeClr val="accent6"/>
                </a:solidFill>
              </a:rPr>
              <a:t>gmcode</a:t>
            </a:r>
            <a:r>
              <a:rPr lang="zh-TW" altLang="en-US" dirty="0">
                <a:solidFill>
                  <a:schemeClr val="accent6"/>
                </a:solidFill>
              </a:rPr>
              <a:t>來當作檔名</a:t>
            </a:r>
            <a:endParaRPr lang="zh-CN" altLang="en-US" dirty="0">
              <a:solidFill>
                <a:schemeClr val="accent6"/>
              </a:solidFill>
            </a:endParaRPr>
          </a:p>
          <a:p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259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08BE5-DB44-2F88-AE6D-E468BB1C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20250618 issues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D00B3-A4AA-55F8-C68F-2366B518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1) </a:t>
            </a:r>
            <a:r>
              <a:rPr lang="zh-TW" altLang="en-US" dirty="0"/>
              <a:t>下面荷官端發</a:t>
            </a:r>
            <a:r>
              <a:rPr lang="en-US" altLang="zh-TW" dirty="0"/>
              <a:t>socket command </a:t>
            </a:r>
            <a:r>
              <a:rPr lang="zh-TW" altLang="en-US" dirty="0"/>
              <a:t>命令 的資料包結構 文件化</a:t>
            </a:r>
            <a:r>
              <a:rPr lang="en-US" altLang="zh-TW" dirty="0"/>
              <a:t>(</a:t>
            </a:r>
            <a:r>
              <a:rPr lang="zh-TW" altLang="en-US" dirty="0"/>
              <a:t>如下圖，走</a:t>
            </a:r>
            <a:r>
              <a:rPr lang="en-US" altLang="zh-TW" dirty="0"/>
              <a:t>Z-0</a:t>
            </a:r>
            <a:r>
              <a:rPr lang="zh-TW" altLang="en-US" dirty="0"/>
              <a:t>到</a:t>
            </a:r>
            <a:r>
              <a:rPr lang="en-US" altLang="zh-TW" dirty="0"/>
              <a:t>A-1</a:t>
            </a:r>
            <a:r>
              <a:rPr lang="zh-TW" altLang="en-US" dirty="0"/>
              <a:t>到</a:t>
            </a:r>
            <a:r>
              <a:rPr lang="en-US" altLang="zh-TW" dirty="0"/>
              <a:t>A-2 </a:t>
            </a:r>
            <a:r>
              <a:rPr lang="en-US" altLang="zh-TW" dirty="0" err="1"/>
              <a:t>sceneswitch</a:t>
            </a:r>
            <a:r>
              <a:rPr lang="en-US" altLang="zh-TW" dirty="0"/>
              <a:t> + </a:t>
            </a:r>
            <a:r>
              <a:rPr lang="en-US" altLang="zh-TW" dirty="0" err="1"/>
              <a:t>inputjson</a:t>
            </a:r>
            <a:r>
              <a:rPr lang="en-US" altLang="zh-TW" dirty="0"/>
              <a:t>) </a:t>
            </a:r>
            <a:r>
              <a:rPr lang="zh-TW" altLang="en-US" dirty="0"/>
              <a:t>應包含之前做好的</a:t>
            </a:r>
            <a:r>
              <a:rPr lang="en-US" altLang="zh-TW" dirty="0"/>
              <a:t>place + record </a:t>
            </a:r>
            <a:r>
              <a:rPr lang="zh-TW" altLang="en-US" dirty="0"/>
              <a:t>命令封包結構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F1CCCD-8C4E-6AF4-1AB2-62CD7B47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29" y="3009363"/>
            <a:ext cx="5706271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7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8BA03-03BA-42E0-AC3E-663EA7F6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2025.02~2025.03</a:t>
            </a:r>
            <a:br>
              <a:rPr lang="en-US" altLang="zh-TW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B15D2-ED06-418C-B26A-CFF8246A9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8798" cy="4351338"/>
          </a:xfrm>
        </p:spPr>
        <p:txBody>
          <a:bodyPr/>
          <a:lstStyle/>
          <a:p>
            <a:r>
              <a:rPr lang="en-US" altLang="zh-TW" dirty="0">
                <a:solidFill>
                  <a:srgbClr val="00B050"/>
                </a:solidFill>
              </a:rPr>
              <a:t>BAC</a:t>
            </a:r>
            <a:r>
              <a:rPr lang="zh-TW" altLang="en-US" dirty="0">
                <a:solidFill>
                  <a:srgbClr val="00B050"/>
                </a:solidFill>
              </a:rPr>
              <a:t>荷官端</a:t>
            </a:r>
            <a:r>
              <a:rPr lang="en-US" altLang="zh-TW" dirty="0">
                <a:solidFill>
                  <a:srgbClr val="00B050"/>
                </a:solidFill>
              </a:rPr>
              <a:t>socket client-&gt;</a:t>
            </a:r>
            <a:r>
              <a:rPr lang="en-US" altLang="zh-TW" dirty="0" err="1">
                <a:solidFill>
                  <a:srgbClr val="00B050"/>
                </a:solidFill>
              </a:rPr>
              <a:t>cmd</a:t>
            </a:r>
            <a:r>
              <a:rPr lang="en-US" altLang="zh-TW" dirty="0">
                <a:solidFill>
                  <a:srgbClr val="00B050"/>
                </a:solidFill>
              </a:rPr>
              <a:t>   to  </a:t>
            </a:r>
            <a:r>
              <a:rPr lang="zh-TW" altLang="en-US" dirty="0">
                <a:solidFill>
                  <a:srgbClr val="00B050"/>
                </a:solidFill>
              </a:rPr>
              <a:t>推論端    </a:t>
            </a:r>
            <a:r>
              <a:rPr lang="en-US" altLang="zh-TW" dirty="0">
                <a:solidFill>
                  <a:srgbClr val="00B050"/>
                </a:solidFill>
              </a:rPr>
              <a:t>:</a:t>
            </a:r>
            <a:r>
              <a:rPr lang="zh-TW" altLang="en-US" dirty="0">
                <a:solidFill>
                  <a:srgbClr val="00B050"/>
                </a:solidFill>
              </a:rPr>
              <a:t> 協議封包結構整理文件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>
                <a:solidFill>
                  <a:srgbClr val="00B050"/>
                </a:solidFill>
              </a:rPr>
              <a:t>(2023.02.25)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BAC</a:t>
            </a:r>
            <a:r>
              <a:rPr lang="zh-TW" altLang="en-US" dirty="0">
                <a:solidFill>
                  <a:srgbClr val="00B050"/>
                </a:solidFill>
              </a:rPr>
              <a:t>荷官端</a:t>
            </a:r>
            <a:r>
              <a:rPr lang="en-US" altLang="zh-TW" dirty="0">
                <a:solidFill>
                  <a:srgbClr val="00B050"/>
                </a:solidFill>
              </a:rPr>
              <a:t>socket client-&gt;</a:t>
            </a:r>
            <a:r>
              <a:rPr lang="en-US" altLang="zh-TW" dirty="0" err="1">
                <a:solidFill>
                  <a:srgbClr val="00B050"/>
                </a:solidFill>
              </a:rPr>
              <a:t>cmd</a:t>
            </a:r>
            <a:r>
              <a:rPr lang="en-US" altLang="zh-TW" dirty="0">
                <a:solidFill>
                  <a:srgbClr val="00B050"/>
                </a:solidFill>
              </a:rPr>
              <a:t>   to  </a:t>
            </a:r>
            <a:r>
              <a:rPr lang="zh-TW" altLang="en-US" dirty="0">
                <a:solidFill>
                  <a:srgbClr val="00B050"/>
                </a:solidFill>
              </a:rPr>
              <a:t>錄播主機 </a:t>
            </a:r>
            <a:r>
              <a:rPr lang="en-US" altLang="zh-TW" dirty="0">
                <a:solidFill>
                  <a:srgbClr val="00B050"/>
                </a:solidFill>
              </a:rPr>
              <a:t>:</a:t>
            </a:r>
            <a:r>
              <a:rPr lang="zh-TW" altLang="en-US" dirty="0">
                <a:solidFill>
                  <a:srgbClr val="00B050"/>
                </a:solidFill>
              </a:rPr>
              <a:t> 協議封包結構整理</a:t>
            </a:r>
            <a:r>
              <a:rPr lang="en-US" altLang="zh-TW" dirty="0">
                <a:solidFill>
                  <a:srgbClr val="00B050"/>
                </a:solidFill>
              </a:rPr>
              <a:t>(2023.03.07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zh-CN" dirty="0">
                <a:hlinkClick r:id="rId2"/>
              </a:rPr>
              <a:t>doc/</a:t>
            </a:r>
            <a:r>
              <a:rPr lang="en-US" altLang="zh-CN" dirty="0" err="1">
                <a:hlinkClick r:id="rId2"/>
              </a:rPr>
              <a:t>packet_strcuture_diagram</a:t>
            </a:r>
            <a:r>
              <a:rPr lang="en-US" altLang="zh-CN" dirty="0">
                <a:hlinkClick r:id="rId2"/>
              </a:rPr>
              <a:t> · feature/</a:t>
            </a:r>
            <a:r>
              <a:rPr lang="en-US" altLang="zh-CN" dirty="0" err="1">
                <a:hlinkClick r:id="rId2"/>
              </a:rPr>
              <a:t>http_api</a:t>
            </a:r>
            <a:r>
              <a:rPr lang="en-US" altLang="zh-CN" dirty="0">
                <a:hlinkClick r:id="rId2"/>
              </a:rPr>
              <a:t> · </a:t>
            </a:r>
            <a:r>
              <a:rPr lang="en-US" altLang="zh-CN" dirty="0" err="1">
                <a:hlinkClick r:id="rId2"/>
              </a:rPr>
              <a:t>Gish.S</a:t>
            </a:r>
            <a:r>
              <a:rPr lang="en-US" altLang="zh-CN" dirty="0">
                <a:hlinkClick r:id="rId2"/>
              </a:rPr>
              <a:t> / </a:t>
            </a:r>
            <a:r>
              <a:rPr lang="en-US" altLang="zh-CN" dirty="0" err="1">
                <a:hlinkClick r:id="rId2"/>
              </a:rPr>
              <a:t>pydealerclient_gish</a:t>
            </a:r>
            <a:r>
              <a:rPr lang="en-US" altLang="zh-CN" dirty="0">
                <a:hlinkClick r:id="rId2"/>
              </a:rPr>
              <a:t> · GitLab (solidleisure.com)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164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A93A0-70FB-C444-8E9B-C957AD76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20250618 issues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20925-2C61-42EE-611D-15DA7417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3) </a:t>
            </a:r>
            <a:r>
              <a:rPr lang="zh-TW" altLang="en-US" dirty="0">
                <a:solidFill>
                  <a:srgbClr val="FF0000"/>
                </a:solidFill>
              </a:rPr>
              <a:t>查一下 </a:t>
            </a:r>
            <a:r>
              <a:rPr lang="en-US" altLang="zh-TW" dirty="0">
                <a:solidFill>
                  <a:srgbClr val="FF0000"/>
                </a:solidFill>
              </a:rPr>
              <a:t>60</a:t>
            </a:r>
            <a:r>
              <a:rPr lang="zh-TW" altLang="en-US" dirty="0">
                <a:solidFill>
                  <a:srgbClr val="FF0000"/>
                </a:solidFill>
              </a:rPr>
              <a:t>包 目前為什麼 </a:t>
            </a:r>
            <a:r>
              <a:rPr lang="en-US" altLang="zh-TW" dirty="0">
                <a:solidFill>
                  <a:srgbClr val="FF0000"/>
                </a:solidFill>
              </a:rPr>
              <a:t>60</a:t>
            </a:r>
            <a:r>
              <a:rPr lang="zh-TW" altLang="en-US" dirty="0">
                <a:solidFill>
                  <a:srgbClr val="FF0000"/>
                </a:solidFill>
              </a:rPr>
              <a:t>封包發送到</a:t>
            </a:r>
            <a:r>
              <a:rPr lang="en-US" altLang="zh-TW" dirty="0" err="1">
                <a:solidFill>
                  <a:srgbClr val="FF0000"/>
                </a:solidFill>
              </a:rPr>
              <a:t>message_hub</a:t>
            </a:r>
            <a:r>
              <a:rPr lang="zh-TW" altLang="en-US" dirty="0">
                <a:solidFill>
                  <a:srgbClr val="FF0000"/>
                </a:solidFill>
              </a:rPr>
              <a:t> 會自動變成解析兩個</a:t>
            </a:r>
            <a:r>
              <a:rPr lang="en-US" altLang="zh-TW" dirty="0">
                <a:solidFill>
                  <a:srgbClr val="FF0000"/>
                </a:solidFill>
              </a:rPr>
              <a:t>30</a:t>
            </a:r>
            <a:r>
              <a:rPr lang="zh-TW" altLang="en-US" dirty="0">
                <a:solidFill>
                  <a:srgbClr val="FF0000"/>
                </a:solidFill>
              </a:rPr>
              <a:t>包</a:t>
            </a:r>
            <a:r>
              <a:rPr lang="en-US" altLang="zh-TW" dirty="0">
                <a:solidFill>
                  <a:srgbClr val="FF0000"/>
                </a:solidFill>
              </a:rPr>
              <a:t>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25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07309-3F17-4BFD-A08E-F1478F06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20250620 </a:t>
            </a:r>
            <a:r>
              <a:rPr lang="zh-TW" altLang="en-US" dirty="0"/>
              <a:t>專案文件交付、</a:t>
            </a:r>
            <a:r>
              <a:rPr lang="en-US" altLang="zh-TW" dirty="0"/>
              <a:t>rebuild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24926-0044-FEFF-8A2F-463DD93DF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effectLst/>
              </a:rPr>
              <a:t>streamlit-webrtc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004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ADD8B-15CC-B0B7-8AE4-61B752EF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20250623 issues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7CC1F-FB8E-0FF3-279D-EEB89886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5"/>
                </a:solidFill>
              </a:rPr>
              <a:t>Mock dealer to </a:t>
            </a:r>
            <a:r>
              <a:rPr lang="en-US" altLang="zh-CN" dirty="0" err="1">
                <a:solidFill>
                  <a:schemeClr val="accent5"/>
                </a:solidFill>
              </a:rPr>
              <a:t>dvr-wss</a:t>
            </a:r>
            <a:r>
              <a:rPr lang="en-US" altLang="zh-CN" dirty="0">
                <a:solidFill>
                  <a:schemeClr val="accent5"/>
                </a:solidFill>
              </a:rPr>
              <a:t> </a:t>
            </a:r>
            <a:r>
              <a:rPr lang="en-US" altLang="zh-CN" dirty="0" err="1">
                <a:solidFill>
                  <a:schemeClr val="accent5"/>
                </a:solidFill>
              </a:rPr>
              <a:t>cpp</a:t>
            </a:r>
            <a:r>
              <a:rPr lang="en-US" altLang="zh-CN" dirty="0">
                <a:solidFill>
                  <a:schemeClr val="accent5"/>
                </a:solidFill>
              </a:rPr>
              <a:t> server </a:t>
            </a:r>
            <a:r>
              <a:rPr lang="zh-TW" altLang="en-US" dirty="0">
                <a:solidFill>
                  <a:schemeClr val="accent5"/>
                </a:solidFill>
              </a:rPr>
              <a:t>封包結構 文件</a:t>
            </a:r>
            <a:br>
              <a:rPr lang="en-US" altLang="zh-TW" dirty="0">
                <a:solidFill>
                  <a:schemeClr val="accent5"/>
                </a:solidFill>
              </a:rPr>
            </a:br>
            <a:r>
              <a:rPr lang="zh-TW" altLang="en-US" dirty="0">
                <a:solidFill>
                  <a:schemeClr val="accent5"/>
                </a:solidFill>
              </a:rPr>
              <a:t>畫一個類似</a:t>
            </a:r>
            <a:r>
              <a:rPr lang="en-US" altLang="zh-TW" dirty="0">
                <a:solidFill>
                  <a:schemeClr val="accent5"/>
                </a:solidFill>
              </a:rPr>
              <a:t>packet_0225.svg</a:t>
            </a:r>
            <a:r>
              <a:rPr lang="zh-TW" altLang="en-US" dirty="0">
                <a:solidFill>
                  <a:schemeClr val="accent5"/>
                </a:solidFill>
              </a:rPr>
              <a:t>的圖</a:t>
            </a:r>
            <a:endParaRPr lang="en-US" altLang="zh-TW" dirty="0">
              <a:solidFill>
                <a:schemeClr val="accent5"/>
              </a:solidFill>
            </a:endParaRPr>
          </a:p>
          <a:p>
            <a:r>
              <a:rPr lang="zh-CN" altLang="en-US" dirty="0">
                <a:solidFill>
                  <a:schemeClr val="accent5"/>
                </a:solidFill>
                <a:effectLst/>
              </a:rPr>
              <a:t>缺少荷官端</a:t>
            </a:r>
            <a:r>
              <a:rPr lang="en-US" altLang="zh-CN" dirty="0">
                <a:solidFill>
                  <a:schemeClr val="accent5"/>
                </a:solidFill>
                <a:effectLst/>
              </a:rPr>
              <a:t>--TCPSVR</a:t>
            </a:r>
            <a:r>
              <a:rPr lang="zh-CN" altLang="en-US" dirty="0">
                <a:solidFill>
                  <a:schemeClr val="accent5"/>
                </a:solidFill>
                <a:effectLst/>
              </a:rPr>
              <a:t>封包說明文件</a:t>
            </a:r>
            <a:endParaRPr lang="zh-CN" altLang="en-US" dirty="0">
              <a:solidFill>
                <a:schemeClr val="accent5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43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D0890-6356-5DD2-967B-013BC39A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20250624 issues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9D292-25F4-9BF0-E8CF-A6B9FE2B1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Pydealerclient</a:t>
            </a:r>
            <a:r>
              <a:rPr lang="zh-TW" altLang="en-US" dirty="0">
                <a:solidFill>
                  <a:srgbClr val="FF0000"/>
                </a:solidFill>
              </a:rPr>
              <a:t>推論端 封包結構定義 與 </a:t>
            </a:r>
            <a:r>
              <a:rPr lang="en-US" altLang="zh-TW" dirty="0" err="1">
                <a:solidFill>
                  <a:srgbClr val="FF0000"/>
                </a:solidFill>
              </a:rPr>
              <a:t>tcpsvr</a:t>
            </a:r>
            <a:r>
              <a:rPr lang="zh-TW" altLang="en-US" dirty="0">
                <a:solidFill>
                  <a:srgbClr val="FF0000"/>
                </a:solidFill>
              </a:rPr>
              <a:t>封包結構定義不同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如右圖，尤其是</a:t>
            </a:r>
            <a:r>
              <a:rPr lang="en-US" altLang="zh-TW" dirty="0" err="1"/>
              <a:t>gmcode</a:t>
            </a:r>
            <a:r>
              <a:rPr lang="zh-TW" altLang="en-US" dirty="0"/>
              <a:t>長度部分</a:t>
            </a:r>
            <a:endParaRPr lang="en-US" altLang="zh-TW" dirty="0"/>
          </a:p>
          <a:p>
            <a:r>
              <a:rPr lang="en-US" altLang="zh-TW" dirty="0"/>
              <a:t>Cardmsg.py</a:t>
            </a:r>
            <a:r>
              <a:rPr lang="zh-TW" altLang="en-US" dirty="0"/>
              <a:t>定義為</a:t>
            </a:r>
            <a:r>
              <a:rPr lang="en-US" altLang="zh-TW" dirty="0"/>
              <a:t>14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荷官端傳送過來推論端也是</a:t>
            </a:r>
            <a:r>
              <a:rPr lang="en-US" altLang="zh-TW" dirty="0"/>
              <a:t>14)</a:t>
            </a:r>
          </a:p>
          <a:p>
            <a:r>
              <a:rPr lang="en-US" altLang="zh-TW" dirty="0" err="1"/>
              <a:t>Tcpsvr.h</a:t>
            </a:r>
            <a:r>
              <a:rPr lang="zh-TW" altLang="en-US" dirty="0"/>
              <a:t>定義為</a:t>
            </a:r>
            <a:r>
              <a:rPr lang="en-US" altLang="zh-TW" dirty="0"/>
              <a:t>16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荷官端傳到</a:t>
            </a:r>
            <a:r>
              <a:rPr lang="en-US" altLang="zh-TW" dirty="0" err="1"/>
              <a:t>dvr</a:t>
            </a:r>
            <a:r>
              <a:rPr lang="zh-TW" altLang="en-US" dirty="0"/>
              <a:t>也是</a:t>
            </a:r>
            <a:r>
              <a:rPr lang="en-US" altLang="zh-TW" dirty="0"/>
              <a:t>16)</a:t>
            </a:r>
          </a:p>
          <a:p>
            <a:r>
              <a:rPr lang="zh-TW" altLang="en-US" dirty="0"/>
              <a:t>定義上長度應是程式封包架構值</a:t>
            </a:r>
            <a:endParaRPr lang="en-US" altLang="zh-TW" dirty="0"/>
          </a:p>
          <a:p>
            <a:r>
              <a:rPr lang="zh-TW" altLang="en-US" dirty="0"/>
              <a:t>只是荷官端實際傳送的</a:t>
            </a:r>
            <a:r>
              <a:rPr lang="en-US" altLang="zh-TW" dirty="0" err="1"/>
              <a:t>gmcode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實際長度是</a:t>
            </a:r>
            <a:r>
              <a:rPr lang="en-US" altLang="zh-TW" dirty="0"/>
              <a:t>13(e.g. GB00425623001)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9357E5-B3C3-608F-F396-FA97D1870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612" y="2255370"/>
            <a:ext cx="1737534" cy="4419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45945E-D387-7608-0B1F-893F2CDBF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614" y="2618441"/>
            <a:ext cx="3276386" cy="36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94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179D8-7196-B17F-22DA-CE519CF1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20250627 issues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AE3C9-1EB3-D0B6-D1BD-6133ECF43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優化修正推論端設定成遠端推論引擎</a:t>
            </a:r>
            <a:r>
              <a:rPr lang="en-US" altLang="zh-TW" dirty="0">
                <a:effectLst/>
              </a:rPr>
              <a:t>URL </a:t>
            </a:r>
            <a:r>
              <a:rPr lang="zh-TW" altLang="en-US" dirty="0">
                <a:effectLst/>
              </a:rPr>
              <a:t>修改組態設定方式 </a:t>
            </a:r>
            <a:r>
              <a:rPr lang="en-US" altLang="zh-TW" dirty="0">
                <a:effectLst/>
              </a:rPr>
              <a:t>,</a:t>
            </a:r>
            <a:r>
              <a:rPr lang="zh-TW" altLang="en-US" dirty="0">
                <a:effectLst/>
              </a:rPr>
              <a:t>完全捨棄本地模型檔推論</a:t>
            </a:r>
            <a:endParaRPr lang="en-US" altLang="zh-TW" dirty="0">
              <a:effectLst/>
            </a:endParaRPr>
          </a:p>
          <a:p>
            <a:r>
              <a:rPr lang="zh-TW" altLang="en-US" dirty="0"/>
              <a:t>新增</a:t>
            </a:r>
            <a:r>
              <a:rPr lang="en-US" altLang="zh-TW" dirty="0"/>
              <a:t>GitLab project : </a:t>
            </a:r>
            <a:r>
              <a:rPr lang="en-US" altLang="zh-CN" dirty="0" err="1">
                <a:effectLst/>
              </a:rPr>
              <a:t>pydealerclientLight</a:t>
            </a:r>
            <a:endParaRPr lang="en-US" altLang="zh-CN" dirty="0"/>
          </a:p>
          <a:p>
            <a:r>
              <a:rPr lang="en-US" altLang="zh-TW" dirty="0"/>
              <a:t>config.xml </a:t>
            </a:r>
            <a:r>
              <a:rPr lang="en-US" altLang="zh-TW" dirty="0" err="1"/>
              <a:t>url</a:t>
            </a:r>
            <a:r>
              <a:rPr lang="en-US" altLang="zh-TW" dirty="0"/>
              <a:t> to videolist.xml, and remove self-predicting codes</a:t>
            </a:r>
            <a:endParaRPr lang="zh-TW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373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D16E-FFAE-C9B6-D479-D82DB672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20250704</a:t>
            </a:r>
            <a:r>
              <a:rPr lang="zh-TW" altLang="en-US" dirty="0"/>
              <a:t> 急件 </a:t>
            </a:r>
            <a:r>
              <a:rPr lang="en-US" altLang="zh-TW" dirty="0"/>
              <a:t>socket </a:t>
            </a:r>
            <a:r>
              <a:rPr lang="zh-TW" altLang="en-US" dirty="0"/>
              <a:t>轉 </a:t>
            </a:r>
            <a:r>
              <a:rPr lang="en-US" altLang="zh-TW" dirty="0" err="1"/>
              <a:t>websocket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74CDC-0432-1EED-AC9A-85A0D7E78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模擬荷官端</a:t>
            </a:r>
            <a:r>
              <a:rPr lang="en-US" altLang="zh-CN" dirty="0"/>
              <a:t>: </a:t>
            </a:r>
            <a:r>
              <a:rPr lang="en-US" altLang="zh-CN" dirty="0" err="1"/>
              <a:t>websocket</a:t>
            </a:r>
            <a:r>
              <a:rPr lang="en-US" altLang="zh-CN" dirty="0"/>
              <a:t>     </a:t>
            </a:r>
          </a:p>
          <a:p>
            <a:r>
              <a:rPr lang="zh-CN" altLang="en-US" dirty="0"/>
              <a:t>推論端</a:t>
            </a:r>
            <a:r>
              <a:rPr lang="en-US" altLang="zh-CN" dirty="0"/>
              <a:t>LIGHT: </a:t>
            </a:r>
            <a:r>
              <a:rPr lang="en-US" altLang="zh-CN" dirty="0" err="1"/>
              <a:t>websocket</a:t>
            </a:r>
            <a:r>
              <a:rPr lang="en-US" altLang="zh-CN" dirty="0"/>
              <a:t> ,  </a:t>
            </a:r>
            <a:r>
              <a:rPr lang="zh-CN" altLang="en-US" dirty="0"/>
              <a:t>原封包結構不變</a:t>
            </a:r>
            <a:r>
              <a:rPr lang="zh-TW" altLang="en-US" dirty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03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2E54E-DBDF-4BD4-ABA5-4BAB0A28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2025.03</a:t>
            </a:r>
            <a:r>
              <a:rPr lang="zh-TW" altLang="en-US" dirty="0"/>
              <a:t> </a:t>
            </a:r>
            <a:r>
              <a:rPr lang="en-US" altLang="zh-TW" dirty="0"/>
              <a:t>w1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26F25-6FE2-4D18-BEEB-D0E60BAB7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>
                <a:solidFill>
                  <a:schemeClr val="accent6"/>
                </a:solidFill>
                <a:effectLst/>
              </a:rPr>
              <a:t>1.1</a:t>
            </a:r>
            <a:r>
              <a:rPr lang="zh-TW" altLang="en-US" dirty="0">
                <a:solidFill>
                  <a:schemeClr val="accent6"/>
                </a:solidFill>
                <a:effectLst/>
              </a:rPr>
              <a:t>荷官端命令協議文件撰寫 </a:t>
            </a:r>
            <a:r>
              <a:rPr lang="zh-TW" altLang="en-US" dirty="0">
                <a:solidFill>
                  <a:schemeClr val="accent6"/>
                </a:solidFill>
              </a:rPr>
              <a:t> </a:t>
            </a:r>
            <a:r>
              <a:rPr lang="en-US" altLang="zh-TW" dirty="0">
                <a:solidFill>
                  <a:schemeClr val="accent6"/>
                </a:solidFill>
              </a:rPr>
              <a:t>=&gt;</a:t>
            </a:r>
            <a:r>
              <a:rPr lang="zh-TW" altLang="en-US" dirty="0">
                <a:solidFill>
                  <a:schemeClr val="accent6"/>
                </a:solidFill>
              </a:rPr>
              <a:t> 封包傳輸架構</a:t>
            </a:r>
            <a:endParaRPr lang="en-US" altLang="zh-TW" dirty="0">
              <a:solidFill>
                <a:schemeClr val="accent6"/>
              </a:solidFill>
              <a:effectLst/>
            </a:endParaRPr>
          </a:p>
          <a:p>
            <a:r>
              <a:rPr lang="en-US" altLang="zh-TW" dirty="0">
                <a:solidFill>
                  <a:schemeClr val="accent6"/>
                </a:solidFill>
                <a:effectLst/>
              </a:rPr>
              <a:t>1.2</a:t>
            </a:r>
            <a:r>
              <a:rPr lang="zh-TW" altLang="en-US" dirty="0">
                <a:solidFill>
                  <a:schemeClr val="accent6"/>
                </a:solidFill>
                <a:effectLst/>
              </a:rPr>
              <a:t>伺服器端</a:t>
            </a:r>
            <a:r>
              <a:rPr lang="en-US" altLang="zh-TW" dirty="0">
                <a:solidFill>
                  <a:schemeClr val="accent6"/>
                </a:solidFill>
                <a:effectLst/>
              </a:rPr>
              <a:t>socket to http </a:t>
            </a:r>
            <a:r>
              <a:rPr lang="zh-TW" altLang="en-US" dirty="0">
                <a:solidFill>
                  <a:schemeClr val="accent6"/>
                </a:solidFill>
                <a:effectLst/>
              </a:rPr>
              <a:t>新模組服務</a:t>
            </a:r>
            <a:r>
              <a:rPr lang="en-US" altLang="zh-TW" dirty="0">
                <a:solidFill>
                  <a:schemeClr val="accent6"/>
                </a:solidFill>
                <a:effectLst/>
              </a:rPr>
              <a:t>(</a:t>
            </a:r>
            <a:r>
              <a:rPr lang="zh-TW" altLang="en-US" dirty="0">
                <a:solidFill>
                  <a:schemeClr val="accent6"/>
                </a:solidFill>
                <a:effectLst/>
              </a:rPr>
              <a:t>模糊命令轉發通訊</a:t>
            </a:r>
            <a:r>
              <a:rPr lang="en-US" altLang="zh-TW" dirty="0">
                <a:solidFill>
                  <a:schemeClr val="accent6"/>
                </a:solidFill>
                <a:effectLst/>
              </a:rPr>
              <a:t>) </a:t>
            </a:r>
            <a:r>
              <a:rPr lang="en-US" altLang="zh-TW" dirty="0">
                <a:solidFill>
                  <a:schemeClr val="accent6"/>
                </a:solidFill>
              </a:rPr>
              <a:t>20250531 done</a:t>
            </a:r>
            <a:br>
              <a:rPr lang="en-US" altLang="zh-TW" dirty="0">
                <a:effectLst/>
              </a:rPr>
            </a:br>
            <a:br>
              <a:rPr lang="en-US" altLang="zh-TW" dirty="0">
                <a:effectLst/>
              </a:rPr>
            </a:br>
            <a:r>
              <a:rPr lang="en-US" altLang="zh-TW" dirty="0">
                <a:solidFill>
                  <a:schemeClr val="accent6"/>
                </a:solidFill>
                <a:effectLst/>
              </a:rPr>
              <a:t>2.</a:t>
            </a:r>
            <a:r>
              <a:rPr lang="zh-TW" altLang="en-US" dirty="0">
                <a:solidFill>
                  <a:schemeClr val="accent6"/>
                </a:solidFill>
                <a:effectLst/>
              </a:rPr>
              <a:t>模擬荷官端加入每局錄播主機控制命令</a:t>
            </a:r>
            <a:r>
              <a:rPr lang="en-US" altLang="zh-TW" dirty="0">
                <a:solidFill>
                  <a:schemeClr val="accent6"/>
                </a:solidFill>
                <a:effectLst/>
              </a:rPr>
              <a:t>:DEMO </a:t>
            </a:r>
            <a:r>
              <a:rPr lang="zh-TW" altLang="en-US" dirty="0">
                <a:solidFill>
                  <a:schemeClr val="accent6"/>
                </a:solidFill>
                <a:effectLst/>
              </a:rPr>
              <a:t>聯測</a:t>
            </a:r>
            <a:r>
              <a:rPr lang="en-US" altLang="zh-TW" dirty="0">
                <a:solidFill>
                  <a:schemeClr val="accent6"/>
                </a:solidFill>
                <a:effectLst/>
              </a:rPr>
              <a:t>WSS</a:t>
            </a:r>
            <a:r>
              <a:rPr lang="zh-TW" altLang="en-US" dirty="0">
                <a:solidFill>
                  <a:schemeClr val="accent6"/>
                </a:solidFill>
                <a:effectLst/>
              </a:rPr>
              <a:t>錄影</a:t>
            </a:r>
            <a:r>
              <a:rPr lang="en-US" altLang="zh-TW" dirty="0">
                <a:solidFill>
                  <a:schemeClr val="accent6"/>
                </a:solidFill>
                <a:effectLst/>
              </a:rPr>
              <a:t>(</a:t>
            </a:r>
            <a:r>
              <a:rPr lang="zh-TW" altLang="en-US" dirty="0">
                <a:solidFill>
                  <a:schemeClr val="accent6"/>
                </a:solidFill>
                <a:effectLst/>
              </a:rPr>
              <a:t>錄影命令通訊</a:t>
            </a:r>
            <a:r>
              <a:rPr lang="en-US" altLang="zh-TW" dirty="0">
                <a:solidFill>
                  <a:schemeClr val="accent6"/>
                </a:solidFill>
                <a:effectLst/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=&gt;20250314 </a:t>
            </a:r>
            <a:r>
              <a:rPr lang="zh-TW" altLang="en-US" dirty="0">
                <a:solidFill>
                  <a:srgbClr val="FF0000"/>
                </a:solidFill>
              </a:rPr>
              <a:t>發送開始下注命令之模糊功能驗證 </a:t>
            </a:r>
            <a:r>
              <a:rPr lang="en-US" altLang="zh-TW" dirty="0">
                <a:solidFill>
                  <a:srgbClr val="FF0000"/>
                </a:solidFill>
              </a:rPr>
              <a:t>20250604 </a:t>
            </a:r>
            <a:r>
              <a:rPr lang="zh-TW" altLang="en-US" dirty="0">
                <a:solidFill>
                  <a:srgbClr val="FF0000"/>
                </a:solidFill>
              </a:rPr>
              <a:t>測試驗證</a:t>
            </a:r>
            <a:br>
              <a:rPr lang="en-US" altLang="zh-TW" dirty="0">
                <a:effectLst/>
              </a:rPr>
            </a:br>
            <a:br>
              <a:rPr lang="en-US" altLang="zh-TW" dirty="0">
                <a:effectLst/>
              </a:rPr>
            </a:br>
            <a:r>
              <a:rPr lang="en-US" altLang="zh-TW" dirty="0">
                <a:solidFill>
                  <a:schemeClr val="accent6"/>
                </a:solidFill>
                <a:effectLst/>
              </a:rPr>
              <a:t>=&gt;</a:t>
            </a:r>
            <a:r>
              <a:rPr lang="zh-TW" altLang="en-US" dirty="0">
                <a:solidFill>
                  <a:schemeClr val="accent6"/>
                </a:solidFill>
                <a:effectLst/>
              </a:rPr>
              <a:t> </a:t>
            </a:r>
            <a:r>
              <a:rPr lang="en-US" altLang="zh-TW" dirty="0">
                <a:solidFill>
                  <a:schemeClr val="accent6"/>
                </a:solidFill>
                <a:effectLst/>
              </a:rPr>
              <a:t>20250307 </a:t>
            </a:r>
            <a:r>
              <a:rPr lang="zh-TW" altLang="en-US" dirty="0">
                <a:solidFill>
                  <a:schemeClr val="accent6"/>
                </a:solidFill>
                <a:effectLst/>
              </a:rPr>
              <a:t>監控</a:t>
            </a:r>
            <a:r>
              <a:rPr lang="en-US" altLang="zh-TW" dirty="0">
                <a:solidFill>
                  <a:schemeClr val="accent6"/>
                </a:solidFill>
                <a:effectLst/>
              </a:rPr>
              <a:t>connec</a:t>
            </a:r>
            <a:r>
              <a:rPr lang="en-US" altLang="zh-TW" dirty="0">
                <a:solidFill>
                  <a:schemeClr val="accent6"/>
                </a:solidFill>
              </a:rPr>
              <a:t>t to </a:t>
            </a:r>
            <a:r>
              <a:rPr lang="en-US" altLang="zh-TW" dirty="0" err="1">
                <a:solidFill>
                  <a:schemeClr val="accent6"/>
                </a:solidFill>
              </a:rPr>
              <a:t>svr</a:t>
            </a:r>
            <a:r>
              <a:rPr lang="en-US" altLang="zh-TW" dirty="0">
                <a:solidFill>
                  <a:schemeClr val="accent6"/>
                </a:solidFill>
              </a:rPr>
              <a:t> =&gt; </a:t>
            </a:r>
            <a:r>
              <a:rPr lang="zh-TW" altLang="en-US" dirty="0">
                <a:solidFill>
                  <a:schemeClr val="accent6"/>
                </a:solidFill>
              </a:rPr>
              <a:t>永遠都要連</a:t>
            </a:r>
            <a:r>
              <a:rPr lang="en-US" altLang="zh-TW" dirty="0">
                <a:solidFill>
                  <a:schemeClr val="accent6"/>
                </a:solidFill>
              </a:rPr>
              <a:t>(</a:t>
            </a:r>
            <a:r>
              <a:rPr lang="zh-TW" altLang="en-US" dirty="0">
                <a:solidFill>
                  <a:schemeClr val="accent6"/>
                </a:solidFill>
              </a:rPr>
              <a:t>連上綠色</a:t>
            </a:r>
            <a:r>
              <a:rPr lang="en-US" altLang="zh-TW" dirty="0">
                <a:solidFill>
                  <a:schemeClr val="accent6"/>
                </a:solidFill>
              </a:rPr>
              <a:t>)</a:t>
            </a:r>
            <a:r>
              <a:rPr lang="zh-TW" altLang="en-US" dirty="0">
                <a:solidFill>
                  <a:schemeClr val="accent6"/>
                </a:solidFill>
              </a:rPr>
              <a:t> 連不上</a:t>
            </a:r>
            <a:r>
              <a:rPr lang="en-US" altLang="zh-TW" dirty="0">
                <a:solidFill>
                  <a:schemeClr val="accent6"/>
                </a:solidFill>
              </a:rPr>
              <a:t>(</a:t>
            </a:r>
            <a:r>
              <a:rPr lang="zh-TW" altLang="en-US" dirty="0">
                <a:solidFill>
                  <a:schemeClr val="accent6"/>
                </a:solidFill>
              </a:rPr>
              <a:t>紅色</a:t>
            </a:r>
            <a:r>
              <a:rPr lang="en-US" altLang="zh-TW" dirty="0">
                <a:solidFill>
                  <a:schemeClr val="accent6"/>
                </a:solidFill>
              </a:rPr>
              <a:t>)</a:t>
            </a:r>
            <a:r>
              <a:rPr lang="zh-TW" altLang="en-US" dirty="0">
                <a:solidFill>
                  <a:schemeClr val="accent6"/>
                </a:solidFill>
              </a:rPr>
              <a:t>就重連 </a:t>
            </a:r>
            <a:r>
              <a:rPr lang="en-US" altLang="zh-TW" dirty="0">
                <a:solidFill>
                  <a:schemeClr val="accent6"/>
                </a:solidFill>
              </a:rPr>
              <a:t>(10</a:t>
            </a:r>
            <a:r>
              <a:rPr lang="zh-TW" altLang="en-US" dirty="0">
                <a:solidFill>
                  <a:schemeClr val="accent6"/>
                </a:solidFill>
              </a:rPr>
              <a:t>秒嘗試重連一次 </a:t>
            </a:r>
            <a:r>
              <a:rPr lang="en-US" altLang="zh-TW" dirty="0">
                <a:solidFill>
                  <a:schemeClr val="accent6"/>
                </a:solidFill>
              </a:rPr>
              <a:t>timeout 30=&gt;10 )</a:t>
            </a:r>
          </a:p>
          <a:p>
            <a:r>
              <a:rPr lang="en-US" altLang="zh-TW" dirty="0">
                <a:solidFill>
                  <a:schemeClr val="accent6"/>
                </a:solidFill>
              </a:rPr>
              <a:t>=&gt; 20250307 start new game</a:t>
            </a:r>
            <a:r>
              <a:rPr lang="zh-TW" altLang="en-US" dirty="0">
                <a:solidFill>
                  <a:schemeClr val="accent6"/>
                </a:solidFill>
              </a:rPr>
              <a:t>同時發射</a:t>
            </a:r>
            <a:r>
              <a:rPr lang="en-US" altLang="zh-TW" dirty="0">
                <a:solidFill>
                  <a:schemeClr val="accent6"/>
                </a:solidFill>
              </a:rPr>
              <a:t>start record</a:t>
            </a:r>
            <a:r>
              <a:rPr lang="zh-TW" altLang="en-US" dirty="0">
                <a:solidFill>
                  <a:schemeClr val="accent6"/>
                </a:solidFill>
              </a:rPr>
              <a:t>信號，</a:t>
            </a:r>
            <a:br>
              <a:rPr lang="en-US" altLang="zh-TW" dirty="0">
                <a:solidFill>
                  <a:schemeClr val="accent6"/>
                </a:solidFill>
              </a:rPr>
            </a:br>
            <a:r>
              <a:rPr lang="zh-TW" altLang="en-US" dirty="0">
                <a:solidFill>
                  <a:schemeClr val="accent6"/>
                </a:solidFill>
              </a:rPr>
              <a:t>另新增一個</a:t>
            </a:r>
            <a:r>
              <a:rPr lang="en-US" altLang="zh-TW" dirty="0">
                <a:solidFill>
                  <a:schemeClr val="accent6"/>
                </a:solidFill>
              </a:rPr>
              <a:t>end game </a:t>
            </a:r>
            <a:r>
              <a:rPr lang="zh-TW" altLang="en-US" dirty="0">
                <a:solidFill>
                  <a:schemeClr val="accent6"/>
                </a:solidFill>
              </a:rPr>
              <a:t>按鈕，同時發射</a:t>
            </a:r>
            <a:r>
              <a:rPr lang="en-US" altLang="zh-TW" dirty="0">
                <a:solidFill>
                  <a:schemeClr val="accent6"/>
                </a:solidFill>
              </a:rPr>
              <a:t>end record</a:t>
            </a:r>
            <a:r>
              <a:rPr lang="zh-TW" altLang="en-US" dirty="0">
                <a:solidFill>
                  <a:schemeClr val="accent6"/>
                </a:solidFill>
              </a:rPr>
              <a:t>信號</a:t>
            </a:r>
            <a:br>
              <a:rPr lang="en-US" altLang="zh-TW" dirty="0">
                <a:solidFill>
                  <a:schemeClr val="accent6"/>
                </a:solidFill>
              </a:rPr>
            </a:br>
            <a:r>
              <a:rPr lang="en-US" altLang="zh-TW" dirty="0">
                <a:solidFill>
                  <a:schemeClr val="accent6"/>
                </a:solidFill>
              </a:rPr>
              <a:t>=&gt;</a:t>
            </a:r>
            <a:r>
              <a:rPr lang="zh-TW" altLang="en-US" dirty="0">
                <a:solidFill>
                  <a:schemeClr val="accent6"/>
                </a:solidFill>
              </a:rPr>
              <a:t> </a:t>
            </a:r>
            <a:r>
              <a:rPr lang="en-US" altLang="zh-TW" dirty="0">
                <a:solidFill>
                  <a:schemeClr val="accent6"/>
                </a:solidFill>
              </a:rPr>
              <a:t>auto</a:t>
            </a:r>
            <a:r>
              <a:rPr lang="zh-TW" altLang="en-US" dirty="0">
                <a:solidFill>
                  <a:schemeClr val="accent6"/>
                </a:solidFill>
              </a:rPr>
              <a:t>荷官端功能 </a:t>
            </a:r>
            <a:r>
              <a:rPr lang="en-US" altLang="zh-TW" dirty="0">
                <a:solidFill>
                  <a:schemeClr val="accent6"/>
                </a:solidFill>
              </a:rPr>
              <a:t>(20250310 done)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=&gt;20250310 auto </a:t>
            </a:r>
            <a:r>
              <a:rPr lang="zh-TW" altLang="en-US" dirty="0">
                <a:solidFill>
                  <a:srgbClr val="FF0000"/>
                </a:solidFill>
              </a:rPr>
              <a:t>倒數</a:t>
            </a:r>
            <a:r>
              <a:rPr lang="en-US" altLang="zh-TW" dirty="0">
                <a:solidFill>
                  <a:srgbClr val="FF0000"/>
                </a:solidFill>
              </a:rPr>
              <a:t>16 or 24</a:t>
            </a:r>
            <a:r>
              <a:rPr lang="zh-TW" altLang="en-US" dirty="0">
                <a:solidFill>
                  <a:srgbClr val="FF0000"/>
                </a:solidFill>
              </a:rPr>
              <a:t>秒 </a:t>
            </a:r>
            <a:r>
              <a:rPr lang="en-US" altLang="zh-TW" dirty="0">
                <a:solidFill>
                  <a:srgbClr val="FF0000"/>
                </a:solidFill>
              </a:rPr>
              <a:t> (DVR</a:t>
            </a:r>
            <a:r>
              <a:rPr lang="zh-TW" altLang="en-US" dirty="0">
                <a:solidFill>
                  <a:srgbClr val="FF0000"/>
                </a:solidFill>
              </a:rPr>
              <a:t>本身就會忽快忽慢</a:t>
            </a:r>
            <a:r>
              <a:rPr lang="en-US" altLang="zh-TW" dirty="0">
                <a:solidFill>
                  <a:srgbClr val="FF0000"/>
                </a:solidFill>
              </a:rPr>
              <a:t>5~10</a:t>
            </a:r>
            <a:r>
              <a:rPr lang="zh-TW" altLang="en-US" dirty="0">
                <a:solidFill>
                  <a:srgbClr val="FF0000"/>
                </a:solidFill>
              </a:rPr>
              <a:t>秒，無法改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endParaRPr lang="zh-TW" altLang="en-US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DFF5E5-FE8A-7333-484D-94187B058436}"/>
              </a:ext>
            </a:extLst>
          </p:cNvPr>
          <p:cNvSpPr txBox="1"/>
          <p:nvPr/>
        </p:nvSpPr>
        <p:spPr>
          <a:xfrm>
            <a:off x="7844118" y="5842079"/>
            <a:ext cx="42134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>
                <a:effectLst/>
              </a:rPr>
              <a:t>模仿現有的</a:t>
            </a:r>
            <a:r>
              <a:rPr lang="en-US" altLang="zh-TW" sz="1100" dirty="0">
                <a:effectLst/>
              </a:rPr>
              <a:t>BAC</a:t>
            </a:r>
            <a:r>
              <a:rPr lang="zh-TW" altLang="en-US" sz="1100" dirty="0">
                <a:effectLst/>
              </a:rPr>
              <a:t>荷官端，整理步驟如下</a:t>
            </a:r>
          </a:p>
          <a:p>
            <a:r>
              <a:rPr lang="en-US" altLang="zh-TW" sz="1100" dirty="0">
                <a:effectLst/>
              </a:rPr>
              <a:t>1) </a:t>
            </a:r>
            <a:r>
              <a:rPr lang="zh-TW" altLang="en-US" sz="1100" dirty="0">
                <a:effectLst/>
              </a:rPr>
              <a:t>開始整個牌局</a:t>
            </a:r>
            <a:r>
              <a:rPr lang="en-US" altLang="zh-TW" sz="1100" dirty="0">
                <a:effectLst/>
              </a:rPr>
              <a:t>(</a:t>
            </a:r>
            <a:r>
              <a:rPr lang="zh-TW" altLang="en-US" sz="1100" dirty="0">
                <a:effectLst/>
              </a:rPr>
              <a:t>同時發射</a:t>
            </a:r>
            <a:r>
              <a:rPr lang="en-US" altLang="zh-TW" sz="1100" dirty="0">
                <a:effectLst/>
              </a:rPr>
              <a:t>start record)</a:t>
            </a:r>
            <a:r>
              <a:rPr lang="zh-TW" altLang="en-US" sz="1100" dirty="0">
                <a:effectLst/>
              </a:rPr>
              <a:t>，下注時間 請等待 等</a:t>
            </a:r>
            <a:r>
              <a:rPr lang="en-US" altLang="zh-TW" sz="1100" dirty="0">
                <a:effectLst/>
              </a:rPr>
              <a:t>20</a:t>
            </a:r>
            <a:r>
              <a:rPr lang="zh-TW" altLang="en-US" sz="1100" dirty="0">
                <a:effectLst/>
              </a:rPr>
              <a:t>秒</a:t>
            </a:r>
          </a:p>
          <a:p>
            <a:r>
              <a:rPr lang="en-US" altLang="zh-TW" sz="1100" dirty="0">
                <a:effectLst/>
              </a:rPr>
              <a:t>2) </a:t>
            </a:r>
            <a:r>
              <a:rPr lang="zh-TW" altLang="en-US" sz="1100" dirty="0">
                <a:effectLst/>
              </a:rPr>
              <a:t>開始自動塞牌塞到六個牌框</a:t>
            </a:r>
          </a:p>
          <a:p>
            <a:r>
              <a:rPr lang="en-US" altLang="zh-TW" sz="1100" dirty="0">
                <a:effectLst/>
              </a:rPr>
              <a:t>3) </a:t>
            </a:r>
            <a:r>
              <a:rPr lang="zh-TW" altLang="en-US" sz="1100" dirty="0">
                <a:effectLst/>
              </a:rPr>
              <a:t>塞六張牌後自動結束此輪牌局</a:t>
            </a:r>
            <a:r>
              <a:rPr lang="en-US" altLang="zh-TW" sz="1100" dirty="0">
                <a:effectLst/>
              </a:rPr>
              <a:t>(</a:t>
            </a:r>
            <a:r>
              <a:rPr lang="zh-TW" altLang="en-US" sz="1100" dirty="0">
                <a:effectLst/>
              </a:rPr>
              <a:t>同時發射</a:t>
            </a:r>
            <a:r>
              <a:rPr lang="en-US" altLang="zh-TW" sz="1100" dirty="0">
                <a:effectLst/>
              </a:rPr>
              <a:t>(stop record)</a:t>
            </a:r>
          </a:p>
          <a:p>
            <a:r>
              <a:rPr lang="en-US" altLang="zh-TW" sz="1100" dirty="0">
                <a:effectLst/>
              </a:rPr>
              <a:t>Scoop </a:t>
            </a:r>
            <a:r>
              <a:rPr lang="zh-TW" altLang="en-US" sz="1100" dirty="0">
                <a:effectLst/>
              </a:rPr>
              <a:t>等</a:t>
            </a:r>
            <a:r>
              <a:rPr lang="en-US" altLang="zh-TW" sz="1100" dirty="0">
                <a:effectLst/>
              </a:rPr>
              <a:t>5</a:t>
            </a:r>
            <a:r>
              <a:rPr lang="zh-TW" altLang="en-US" sz="1100" dirty="0">
                <a:effectLst/>
              </a:rPr>
              <a:t>秒後再開始</a:t>
            </a:r>
            <a:r>
              <a:rPr lang="en-US" altLang="zh-TW" sz="1100" dirty="0">
                <a:effectLst/>
              </a:rPr>
              <a:t>loop</a:t>
            </a:r>
            <a:r>
              <a:rPr lang="zh-TW" altLang="en-US" sz="1100" dirty="0">
                <a:effectLst/>
              </a:rPr>
              <a:t>第一步，無窮迴圈</a:t>
            </a:r>
          </a:p>
          <a:p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5170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8A79B-BE74-42A3-957B-66DDFC74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7776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2025.03.10~2025.03.17  w2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-&gt;do this </a:t>
            </a:r>
            <a:br>
              <a:rPr lang="en-US" altLang="zh-TW" dirty="0"/>
            </a:br>
            <a:r>
              <a:rPr lang="en-US" altLang="zh-TW" dirty="0"/>
              <a:t>2025.04~2025.05</a:t>
            </a:r>
            <a:r>
              <a:rPr lang="zh-TW" altLang="en-US" dirty="0"/>
              <a:t>  </a:t>
            </a:r>
            <a:r>
              <a:rPr lang="en-US" altLang="zh-TW" dirty="0"/>
              <a:t>(</a:t>
            </a:r>
            <a:r>
              <a:rPr lang="zh-TW" altLang="en-US" dirty="0"/>
              <a:t>優先度隨時提高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CHATGPT</a:t>
            </a:r>
            <a:r>
              <a:rPr lang="zh-TW" altLang="en-US" dirty="0"/>
              <a:t> </a:t>
            </a:r>
            <a:r>
              <a:rPr lang="en-US" altLang="zh-TW" dirty="0"/>
              <a:t>possible proposals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50FB5-9A0E-4EC8-9238-923F5E4EA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37777" cy="4667250"/>
          </a:xfrm>
        </p:spPr>
        <p:txBody>
          <a:bodyPr/>
          <a:lstStyle/>
          <a:p>
            <a:r>
              <a:rPr lang="en-US" altLang="zh-TW" dirty="0"/>
              <a:t>Model research : Vision Transformer</a:t>
            </a:r>
            <a:r>
              <a:rPr lang="zh-TW" altLang="en-US" dirty="0"/>
              <a:t>（</a:t>
            </a:r>
            <a:r>
              <a:rPr lang="en-US" altLang="zh-TW" dirty="0" err="1"/>
              <a:t>ViT</a:t>
            </a:r>
            <a:r>
              <a:rPr lang="en-US" altLang="zh-TW" dirty="0"/>
              <a:t> such as DINO- Distilled </a:t>
            </a:r>
            <a:r>
              <a:rPr lang="zh-TW" altLang="en-US" dirty="0"/>
              <a:t>）</a:t>
            </a:r>
            <a:r>
              <a:rPr lang="en-US" altLang="zh-TW" dirty="0"/>
              <a:t>vs. CNN-based Models (yolov8)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new model  testing</a:t>
            </a:r>
          </a:p>
          <a:p>
            <a:r>
              <a:rPr lang="en-US" altLang="zh-TW" strike="sngStrike" dirty="0">
                <a:solidFill>
                  <a:srgbClr val="FF0000"/>
                </a:solidFill>
              </a:rPr>
              <a:t>Toolchain research : </a:t>
            </a:r>
            <a:r>
              <a:rPr lang="en-US" altLang="zh-TW" strike="sngStrike" dirty="0" err="1">
                <a:solidFill>
                  <a:srgbClr val="FF0000"/>
                </a:solidFill>
              </a:rPr>
              <a:t>AutoML</a:t>
            </a:r>
            <a:endParaRPr lang="en-US" altLang="zh-TW" strike="sngStrike" dirty="0">
              <a:solidFill>
                <a:srgbClr val="FF0000"/>
              </a:solidFill>
            </a:endParaRPr>
          </a:p>
          <a:p>
            <a:r>
              <a:rPr lang="en-US" altLang="zh-TW" dirty="0"/>
              <a:t>LLM research : </a:t>
            </a:r>
            <a:r>
              <a:rPr lang="zh-TW" altLang="en-US" dirty="0"/>
              <a:t>本地部署 自行訓練自動</a:t>
            </a:r>
            <a:r>
              <a:rPr lang="zh-TW" altLang="en-US" dirty="0">
                <a:solidFill>
                  <a:srgbClr val="00B0F0"/>
                </a:solidFill>
              </a:rPr>
              <a:t>機器人對話</a:t>
            </a:r>
            <a:r>
              <a:rPr lang="zh-TW" altLang="en-US" dirty="0"/>
              <a:t>應用可能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chemeClr val="accent6"/>
                </a:solidFill>
              </a:rPr>
              <a:t>AKON</a:t>
            </a:r>
            <a:r>
              <a:rPr lang="zh-TW" altLang="en-US" dirty="0">
                <a:solidFill>
                  <a:schemeClr val="accent6"/>
                </a:solidFill>
              </a:rPr>
              <a:t>提</a:t>
            </a:r>
            <a:r>
              <a:rPr lang="en-US" altLang="zh-TW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00B050"/>
                </a:solidFill>
              </a:rPr>
              <a:t>遊戲介紹 規則客服問答</a:t>
            </a:r>
            <a:endParaRPr lang="en-US" altLang="zh-TW" dirty="0">
              <a:solidFill>
                <a:srgbClr val="00B05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業務資料客戶業績問答</a:t>
            </a:r>
            <a:endParaRPr lang="en-US" altLang="zh-TW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zh-TW" b="1" dirty="0">
                <a:solidFill>
                  <a:srgbClr val="FF0000"/>
                </a:solidFill>
                <a:latin typeface="Arial" panose="020B0604020202020204" pitchFamily="34" charset="0"/>
              </a:rPr>
              <a:t>遊戲</a:t>
            </a:r>
            <a:r>
              <a:rPr lang="zh-TW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牌局即時顧問</a:t>
            </a:r>
            <a:r>
              <a:rPr lang="zh-TW" altLang="zh-TW" b="1" dirty="0">
                <a:solidFill>
                  <a:srgbClr val="FF0000"/>
                </a:solidFill>
                <a:latin typeface="Arial" panose="020B0604020202020204" pitchFamily="34" charset="0"/>
              </a:rPr>
              <a:t>對話</a:t>
            </a:r>
            <a:r>
              <a:rPr lang="zh-TW" altLang="zh-TW" dirty="0">
                <a:solidFill>
                  <a:srgbClr val="FF0000"/>
                </a:solidFill>
                <a:latin typeface="Arial" panose="020B0604020202020204" pitchFamily="34" charset="0"/>
              </a:rPr>
              <a:t>（分析發牌情境並產生對話） </a:t>
            </a:r>
            <a:endParaRPr lang="en-US" altLang="zh-TW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</a:rPr>
              <a:t>&gt;&gt;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</a:rPr>
              <a:t>[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</a:rPr>
              <a:t>預研資源規格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</a:rPr>
              <a:t>](no internet)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</a:rPr>
              <a:t>&gt;&gt;POC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可行性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zh-TW" dirty="0"/>
          </a:p>
          <a:p>
            <a:pPr lvl="1"/>
            <a:r>
              <a:rPr lang="en-US" altLang="zh-TW" dirty="0"/>
              <a:t>"\\share01\Department\</a:t>
            </a:r>
            <a:r>
              <a:rPr lang="zh-CN" altLang="en-US" dirty="0"/>
              <a:t>平台营运部</a:t>
            </a:r>
            <a:r>
              <a:rPr lang="en-US" altLang="zh-CN" dirty="0"/>
              <a:t>(</a:t>
            </a:r>
            <a:r>
              <a:rPr lang="en-US" altLang="zh-TW" dirty="0"/>
              <a:t>POD)\POD</a:t>
            </a:r>
            <a:r>
              <a:rPr lang="zh-CN" altLang="en-US" dirty="0"/>
              <a:t>开发</a:t>
            </a:r>
            <a:r>
              <a:rPr lang="en-US" altLang="zh-CN" dirty="0"/>
              <a:t>\</a:t>
            </a:r>
            <a:r>
              <a:rPr lang="en-US" altLang="zh-TW" dirty="0"/>
              <a:t>Gish\20250407_PH_bac_pretrain\2025_04_09_multiple_models_comparison.pptx"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EB4A0660-A77D-4007-8B11-58E30E894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3347" y="616604"/>
            <a:ext cx="3262629" cy="1007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YOLOv8 負責初步偵測，GPT 負責標註 &amp; 分析</a:t>
            </a:r>
            <a:endParaRPr kumimoji="0" lang="zh-TW" altLang="zh-TW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步驟 1</a:t>
            </a:r>
            <a:r>
              <a:rPr kumimoji="0" lang="zh-TW" altLang="zh-TW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：用 YOLOv8 </a:t>
            </a:r>
            <a:r>
              <a:rPr kumimoji="0" lang="zh-TW" altLang="zh-TW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先偵測畫面中的卡牌，取得花色與數值</a:t>
            </a:r>
            <a:r>
              <a:rPr kumimoji="0" lang="zh-TW" altLang="zh-TW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步驟 2</a:t>
            </a:r>
            <a:r>
              <a:rPr kumimoji="0" lang="zh-TW" altLang="zh-TW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：將 YOLO 偵測出的結果輸入 GPT </a:t>
            </a:r>
            <a:r>
              <a:rPr kumimoji="0" lang="zh-TW" altLang="zh-TW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生成完整標註與描述</a:t>
            </a:r>
            <a:r>
              <a:rPr kumimoji="0" lang="zh-TW" altLang="zh-TW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，例如：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7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「這是德州撲克，桌上 3 張公共牌為 A♠、Q♦、8♣，玩家 1 持有 J♥ K♠。」</a:t>
            </a:r>
            <a:endParaRPr kumimoji="0" lang="zh-TW" altLang="zh-TW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步驟 3</a:t>
            </a:r>
            <a:r>
              <a:rPr kumimoji="0" lang="zh-TW" altLang="zh-TW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：GPT 進一步</a:t>
            </a:r>
            <a:r>
              <a:rPr kumimoji="0" lang="zh-TW" altLang="zh-TW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理解遊戲情境</a:t>
            </a:r>
            <a:r>
              <a:rPr kumimoji="0" lang="zh-TW" altLang="zh-TW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，提供對局分析，如：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7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「這是翻牌圈，玩家 1 有高順，但可能落後於對手的 AQ。</a:t>
            </a:r>
            <a:endParaRPr kumimoji="0" lang="en-US" altLang="zh-TW" sz="7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700" i="1" dirty="0">
                <a:latin typeface="Arial" panose="020B0604020202020204" pitchFamily="34" charset="0"/>
              </a:rPr>
              <a:t>=&gt; </a:t>
            </a:r>
            <a:r>
              <a:rPr lang="zh-TW" altLang="en-US" sz="700" i="1" dirty="0">
                <a:latin typeface="Arial" panose="020B0604020202020204" pitchFamily="34" charset="0"/>
              </a:rPr>
              <a:t>可以去做小實驗，然後記錄下來時間成本跟資源條件，</a:t>
            </a:r>
            <a:r>
              <a:rPr lang="en-US" altLang="zh-TW" sz="700" i="1" dirty="0">
                <a:latin typeface="Arial" panose="020B0604020202020204" pitchFamily="34" charset="0"/>
              </a:rPr>
              <a:t>survey</a:t>
            </a:r>
            <a:r>
              <a:rPr lang="zh-TW" altLang="en-US" sz="700" i="1" dirty="0">
                <a:latin typeface="Arial" panose="020B0604020202020204" pitchFamily="34" charset="0"/>
              </a:rPr>
              <a:t>一下</a:t>
            </a:r>
            <a:endParaRPr kumimoji="0" lang="zh-TW" altLang="zh-TW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43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9EF13-A0DB-4405-8F59-7577FBB9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3" y="366014"/>
            <a:ext cx="10515600" cy="1325563"/>
          </a:xfrm>
        </p:spPr>
        <p:txBody>
          <a:bodyPr/>
          <a:lstStyle/>
          <a:p>
            <a:r>
              <a:rPr lang="en-US" altLang="zh-TW" dirty="0"/>
              <a:t>2025.03</a:t>
            </a:r>
            <a:r>
              <a:rPr lang="zh-TW" altLang="en-US" dirty="0"/>
              <a:t>   </a:t>
            </a:r>
            <a:r>
              <a:rPr lang="en-US" altLang="zh-TW" dirty="0"/>
              <a:t>w3  w4 =&gt; </a:t>
            </a:r>
            <a:r>
              <a:rPr lang="zh-TW" altLang="en-US" dirty="0"/>
              <a:t>改</a:t>
            </a:r>
            <a:r>
              <a:rPr lang="en-US" altLang="zh-TW" dirty="0"/>
              <a:t>202504w4~05w1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3796C-AD99-4D54-BA48-A837BD477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88254" cy="4306235"/>
          </a:xfrm>
        </p:spPr>
        <p:txBody>
          <a:bodyPr/>
          <a:lstStyle/>
          <a:p>
            <a:r>
              <a:rPr lang="en-US" altLang="zh-TW" dirty="0">
                <a:solidFill>
                  <a:schemeClr val="accent6"/>
                </a:solidFill>
              </a:rPr>
              <a:t>1.2</a:t>
            </a:r>
            <a:r>
              <a:rPr lang="zh-TW" altLang="en-US" dirty="0">
                <a:solidFill>
                  <a:schemeClr val="accent6"/>
                </a:solidFill>
              </a:rPr>
              <a:t>伺服器端</a:t>
            </a:r>
            <a:r>
              <a:rPr lang="en-US" altLang="zh-TW" dirty="0">
                <a:solidFill>
                  <a:schemeClr val="accent6"/>
                </a:solidFill>
              </a:rPr>
              <a:t>socket to http </a:t>
            </a:r>
            <a:r>
              <a:rPr lang="zh-TW" altLang="en-US" dirty="0">
                <a:solidFill>
                  <a:schemeClr val="accent6"/>
                </a:solidFill>
              </a:rPr>
              <a:t>新模組服務</a:t>
            </a:r>
            <a:r>
              <a:rPr lang="en-US" altLang="zh-TW" dirty="0">
                <a:solidFill>
                  <a:schemeClr val="accent6"/>
                </a:solidFill>
              </a:rPr>
              <a:t>(</a:t>
            </a:r>
            <a:r>
              <a:rPr lang="zh-TW" altLang="en-US" dirty="0">
                <a:solidFill>
                  <a:schemeClr val="accent6"/>
                </a:solidFill>
              </a:rPr>
              <a:t>模糊命令轉發通訊</a:t>
            </a:r>
            <a:r>
              <a:rPr lang="en-US" altLang="zh-TW" dirty="0">
                <a:solidFill>
                  <a:schemeClr val="accent6"/>
                </a:solidFill>
              </a:rPr>
              <a:t>) 20250531 done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3DC369-E58B-4741-AB24-D8987577EACF}"/>
              </a:ext>
            </a:extLst>
          </p:cNvPr>
          <p:cNvSpPr/>
          <p:nvPr/>
        </p:nvSpPr>
        <p:spPr>
          <a:xfrm>
            <a:off x="765547" y="2596264"/>
            <a:ext cx="4055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訊息轉發模組架構分析</a:t>
            </a:r>
            <a:r>
              <a:rPr lang="en-US" altLang="zh-TW" dirty="0"/>
              <a:t>_20250215.pptx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DCED0C-956C-42C6-B8D3-BE9ED2A53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65" y="3132268"/>
            <a:ext cx="6316472" cy="37257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404D37-86B1-5BEE-0D18-F9E1726C0EB2}"/>
              </a:ext>
            </a:extLst>
          </p:cNvPr>
          <p:cNvSpPr txBox="1"/>
          <p:nvPr/>
        </p:nvSpPr>
        <p:spPr>
          <a:xfrm>
            <a:off x="7736541" y="4358036"/>
            <a:ext cx="368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G36 </a:t>
            </a:r>
            <a:r>
              <a:rPr lang="zh-TW" altLang="en-US" dirty="0"/>
              <a:t>項目預演 荷官端轉成發</a:t>
            </a:r>
            <a:r>
              <a:rPr lang="en-US" altLang="zh-TW" dirty="0"/>
              <a:t>HTTP</a:t>
            </a:r>
            <a:r>
              <a:rPr lang="zh-TW" altLang="en-US" dirty="0"/>
              <a:t>命令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9E46E1-B42B-9F6D-A684-0A9F7145ED25}"/>
              </a:ext>
            </a:extLst>
          </p:cNvPr>
          <p:cNvSpPr txBox="1"/>
          <p:nvPr/>
        </p:nvSpPr>
        <p:spPr>
          <a:xfrm>
            <a:off x="7878202" y="5568656"/>
            <a:ext cx="340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Dealer</a:t>
            </a:r>
            <a:r>
              <a:rPr lang="zh-TW" altLang="en-US" dirty="0"/>
              <a:t>發</a:t>
            </a:r>
            <a:r>
              <a:rPr lang="en-US" altLang="zh-TW" dirty="0"/>
              <a:t>HTTP</a:t>
            </a:r>
            <a:r>
              <a:rPr lang="zh-TW" altLang="en-US" dirty="0"/>
              <a:t>，命令轉成</a:t>
            </a:r>
            <a:r>
              <a:rPr lang="en-US" altLang="zh-TW" dirty="0"/>
              <a:t>socket</a:t>
            </a:r>
            <a:r>
              <a:rPr lang="zh-TW" altLang="en-US" dirty="0"/>
              <a:t>到本來的</a:t>
            </a:r>
            <a:r>
              <a:rPr lang="en-US" altLang="zh-TW" dirty="0"/>
              <a:t>DVR</a:t>
            </a:r>
          </a:p>
          <a:p>
            <a:r>
              <a:rPr lang="en-US" altLang="zh-CN" dirty="0"/>
              <a:t>http</a:t>
            </a:r>
            <a:r>
              <a:rPr lang="zh-TW" altLang="en-US" dirty="0"/>
              <a:t>和</a:t>
            </a:r>
            <a:r>
              <a:rPr lang="en-US" altLang="zh-TW" dirty="0"/>
              <a:t>https</a:t>
            </a:r>
            <a:r>
              <a:rPr lang="zh-TW" altLang="en-US" dirty="0"/>
              <a:t>都要有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40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BDEBB-99BD-40C4-9619-FBE1D56F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2025.03~2025.04  =&gt; </a:t>
            </a:r>
            <a:r>
              <a:rPr lang="zh-TW" altLang="en-US" dirty="0">
                <a:solidFill>
                  <a:srgbClr val="00B050"/>
                </a:solidFill>
              </a:rPr>
              <a:t>換成新百家樂撲克牌</a:t>
            </a:r>
            <a:br>
              <a:rPr lang="en-US" altLang="zh-TW" dirty="0">
                <a:solidFill>
                  <a:srgbClr val="00B050"/>
                </a:solidFill>
              </a:rPr>
            </a:br>
            <a:r>
              <a:rPr lang="en-US" altLang="zh-TW" dirty="0">
                <a:solidFill>
                  <a:srgbClr val="00B050"/>
                </a:solidFill>
              </a:rPr>
              <a:t>20250407 done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F6533-E331-4CBB-9AC9-9AA68BD8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測試實作 新案例</a:t>
            </a:r>
            <a:r>
              <a:rPr lang="en-US" altLang="zh-TW" dirty="0"/>
              <a:t>:</a:t>
            </a:r>
            <a:r>
              <a:rPr lang="zh-TW" altLang="en-US" dirty="0"/>
              <a:t>  </a:t>
            </a:r>
            <a:r>
              <a:rPr lang="zh-TW" altLang="en-US" dirty="0">
                <a:solidFill>
                  <a:srgbClr val="FF0000"/>
                </a:solidFill>
              </a:rPr>
              <a:t>圖像條碼</a:t>
            </a:r>
            <a:r>
              <a:rPr lang="zh-TW" altLang="en-US" dirty="0"/>
              <a:t>識別 </a:t>
            </a:r>
            <a:r>
              <a:rPr lang="en-US" altLang="zh-TW" dirty="0"/>
              <a:t>52</a:t>
            </a:r>
            <a:r>
              <a:rPr lang="zh-TW" altLang="en-US" dirty="0"/>
              <a:t>類</a:t>
            </a:r>
            <a:endParaRPr lang="en-US" altLang="zh-TW" dirty="0"/>
          </a:p>
          <a:p>
            <a:r>
              <a:rPr lang="en-US" altLang="zh-TW" dirty="0">
                <a:solidFill>
                  <a:srgbClr val="00B0F0"/>
                </a:solidFill>
              </a:rPr>
              <a:t>IV4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model  tool chain</a:t>
            </a:r>
            <a:r>
              <a:rPr lang="zh-TW" altLang="en-US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solidFill>
                  <a:srgbClr val="00B0F0"/>
                </a:solidFill>
              </a:rPr>
              <a:t>(</a:t>
            </a:r>
            <a:r>
              <a:rPr lang="zh-TW" altLang="en-US" dirty="0">
                <a:solidFill>
                  <a:srgbClr val="00B0F0"/>
                </a:solidFill>
              </a:rPr>
              <a:t>可行性</a:t>
            </a:r>
            <a:r>
              <a:rPr lang="en-US" altLang="zh-TW" dirty="0">
                <a:solidFill>
                  <a:srgbClr val="00B0F0"/>
                </a:solidFill>
              </a:rPr>
              <a:t>?)2025.03 w4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YOLOV8 tool chain</a:t>
            </a:r>
            <a:r>
              <a:rPr lang="zh-TW" altLang="en-US" dirty="0">
                <a:solidFill>
                  <a:srgbClr val="FF0000"/>
                </a:solidFill>
              </a:rPr>
              <a:t>   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可行性</a:t>
            </a:r>
            <a:r>
              <a:rPr lang="en-US" altLang="zh-TW" dirty="0">
                <a:solidFill>
                  <a:srgbClr val="FF0000"/>
                </a:solidFill>
              </a:rPr>
              <a:t>?)2025.04 w1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BD0E19-9A8C-4A61-82BC-743D9AD04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065" y="3736269"/>
            <a:ext cx="4680386" cy="257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9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60BC4-13D8-1550-2295-4466E6E1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M4 </a:t>
            </a:r>
            <a:r>
              <a:rPr lang="en-US" altLang="zh-TW" dirty="0">
                <a:solidFill>
                  <a:srgbClr val="00B050"/>
                </a:solidFill>
              </a:rPr>
              <a:t>w1~w4</a:t>
            </a:r>
            <a:r>
              <a:rPr lang="zh-TW" altLang="en-US" dirty="0">
                <a:solidFill>
                  <a:srgbClr val="00B050"/>
                </a:solidFill>
              </a:rPr>
              <a:t>新百家撲克牌辨識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C57E3-36F9-1272-352B-91B62B30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有兩副撲克牌，四周內完成</a:t>
            </a:r>
            <a:r>
              <a:rPr lang="en-US" altLang="zh-TW" dirty="0">
                <a:solidFill>
                  <a:srgbClr val="00B050"/>
                </a:solidFill>
              </a:rPr>
              <a:t>(w1~w4)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w1</a:t>
            </a:r>
            <a:r>
              <a:rPr lang="zh-TW" altLang="en-US" dirty="0">
                <a:solidFill>
                  <a:srgbClr val="00B050"/>
                </a:solidFill>
              </a:rPr>
              <a:t>開始會有新的排組，</a:t>
            </a:r>
            <a:r>
              <a:rPr lang="en-US" altLang="zh-TW" dirty="0">
                <a:solidFill>
                  <a:srgbClr val="00B050"/>
                </a:solidFill>
              </a:rPr>
              <a:t>JK</a:t>
            </a:r>
            <a:r>
              <a:rPr lang="zh-TW" altLang="en-US" dirty="0">
                <a:solidFill>
                  <a:srgbClr val="00B050"/>
                </a:solidFill>
              </a:rPr>
              <a:t>會拍攝後開始訓練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/>
              <a:t>等線上識別流出來再優化訓練</a:t>
            </a:r>
            <a:r>
              <a:rPr lang="en-US" altLang="zh-TW" dirty="0"/>
              <a:t>.2025/04/25</a:t>
            </a:r>
            <a:r>
              <a:rPr lang="zh-TW" altLang="en-US" dirty="0"/>
              <a:t>開始等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52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12111-252F-D01F-2049-1157D4FE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2025.04 </a:t>
            </a:r>
            <a:r>
              <a:rPr lang="zh-TW" altLang="en-US" dirty="0">
                <a:solidFill>
                  <a:srgbClr val="00B050"/>
                </a:solidFill>
              </a:rPr>
              <a:t>新百家樂撲克牌 </a:t>
            </a:r>
            <a:r>
              <a:rPr lang="en-US" altLang="zh-CN" dirty="0"/>
              <a:t>doc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E0532-39A9-B075-63A5-038B45B83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demo </a:t>
            </a:r>
            <a:r>
              <a:rPr lang="zh-CN" altLang="en-US" dirty="0">
                <a:solidFill>
                  <a:srgbClr val="00B050"/>
                </a:solidFill>
              </a:rPr>
              <a:t>影片</a:t>
            </a:r>
            <a:r>
              <a:rPr lang="en-US" altLang="zh-CN" dirty="0">
                <a:solidFill>
                  <a:srgbClr val="00B050"/>
                </a:solidFill>
              </a:rPr>
              <a:t>20250407_PH_BAC_pretrain_demo.mp4</a:t>
            </a:r>
          </a:p>
          <a:p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using code from 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http://gitlabdev.solidleisure.com:5999/pod/video/pydealerclient/-/tree/feature/PH_BAC</a:t>
            </a:r>
          </a:p>
          <a:p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00B050"/>
                </a:solidFill>
              </a:rPr>
              <a:t>model: saved_model_final_1.0.zip</a:t>
            </a:r>
          </a:p>
          <a:p>
            <a:r>
              <a:rPr lang="en-US" altLang="zh-CN" dirty="0">
                <a:solidFill>
                  <a:srgbClr val="00B050"/>
                </a:solidFill>
              </a:rPr>
              <a:t>training dataset: original_dataset_20250407.zip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缺一</a:t>
            </a:r>
            <a:r>
              <a:rPr lang="en-US" altLang="zh-CN" dirty="0">
                <a:solidFill>
                  <a:srgbClr val="FF0000"/>
                </a:solidFill>
              </a:rPr>
              <a:t>Summary</a:t>
            </a:r>
            <a:r>
              <a:rPr lang="zh-TW" altLang="en-US" dirty="0">
                <a:solidFill>
                  <a:srgbClr val="FF0000"/>
                </a:solidFill>
              </a:rPr>
              <a:t>簡報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15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5E83B-7BFB-46C0-B0E0-4F509CA2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2025.04</a:t>
            </a:r>
            <a:br>
              <a:rPr lang="en-US" altLang="zh-TW" dirty="0"/>
            </a:br>
            <a:r>
              <a:rPr lang="zh-TW" altLang="en-US" dirty="0"/>
              <a:t>研究建置新訓練生成深度模型工具鏈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B6E52-A053-4CB6-9BE5-A01BBF710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000" b="1" dirty="0"/>
              <a:t>尋找</a:t>
            </a:r>
            <a:r>
              <a:rPr lang="en-US" altLang="zh-TW" sz="2000" b="1" dirty="0"/>
              <a:t>yolo8</a:t>
            </a:r>
            <a:r>
              <a:rPr lang="zh-TW" altLang="en-US" sz="2000" b="1" dirty="0"/>
              <a:t>以上</a:t>
            </a:r>
            <a:r>
              <a:rPr lang="en-US" altLang="zh-TW" sz="2000" b="1" dirty="0"/>
              <a:t> </a:t>
            </a:r>
            <a:r>
              <a:rPr lang="zh-TW" altLang="en-US" sz="2000" b="1" dirty="0"/>
              <a:t>的深度模型  </a:t>
            </a:r>
            <a:r>
              <a:rPr lang="en-US" altLang="zh-TW" sz="2000" b="1" dirty="0"/>
              <a:t>YOLOV8</a:t>
            </a:r>
            <a:r>
              <a:rPr lang="zh-TW" altLang="en-US" sz="2000" b="1" dirty="0"/>
              <a:t>  </a:t>
            </a:r>
            <a:r>
              <a:rPr lang="en-US" altLang="zh-TW" sz="2000" b="1" dirty="0"/>
              <a:t>( for 2 week)</a:t>
            </a:r>
          </a:p>
          <a:p>
            <a:pPr marL="0" indent="0">
              <a:buNone/>
            </a:pPr>
            <a:r>
              <a:rPr lang="en-US" altLang="zh-TW" sz="2000" dirty="0"/>
              <a:t>1) </a:t>
            </a:r>
            <a:r>
              <a:rPr lang="zh-TW" altLang="en-US" sz="2000" dirty="0"/>
              <a:t>    建置</a:t>
            </a:r>
            <a:r>
              <a:rPr lang="en-US" altLang="zh-TW" sz="2000" dirty="0"/>
              <a:t>YOLO</a:t>
            </a:r>
            <a:r>
              <a:rPr lang="zh-TW" altLang="en-US" sz="2000" dirty="0"/>
              <a:t>相關標註工具，除錯  開發用的工具鏈</a:t>
            </a:r>
            <a:endParaRPr lang="en-US" altLang="zh-TW" sz="2000" dirty="0"/>
          </a:p>
          <a:p>
            <a:pPr marL="514350" indent="-514350">
              <a:buAutoNum type="arabicParenR" startAt="2"/>
            </a:pPr>
            <a:r>
              <a:rPr lang="zh-TW" altLang="en-US" sz="2000" dirty="0"/>
              <a:t>調整</a:t>
            </a:r>
            <a:r>
              <a:rPr lang="en-US" altLang="zh-TW" sz="2000" dirty="0" err="1"/>
              <a:t>pydealerclient</a:t>
            </a:r>
            <a:r>
              <a:rPr lang="zh-TW" altLang="en-US" sz="2000" dirty="0"/>
              <a:t>專案框架</a:t>
            </a:r>
            <a:r>
              <a:rPr lang="en-US" altLang="zh-TW" sz="2000" dirty="0"/>
              <a:t>lib </a:t>
            </a:r>
            <a:r>
              <a:rPr lang="zh-TW" altLang="en-US" sz="2000" dirty="0"/>
              <a:t>  加入使用</a:t>
            </a:r>
            <a:r>
              <a:rPr lang="en-US" altLang="zh-TW" sz="2000" strike="sngStrike" dirty="0">
                <a:solidFill>
                  <a:srgbClr val="FF0000"/>
                </a:solidFill>
              </a:rPr>
              <a:t>TF2-YOLO8</a:t>
            </a:r>
            <a:r>
              <a:rPr lang="en-US" altLang="zh-TW" sz="2000" dirty="0">
                <a:solidFill>
                  <a:srgbClr val="FF0000"/>
                </a:solidFill>
              </a:rPr>
              <a:t>/</a:t>
            </a:r>
            <a:r>
              <a:rPr lang="en-US" altLang="zh-TW" sz="2000" dirty="0">
                <a:solidFill>
                  <a:srgbClr val="00B050"/>
                </a:solidFill>
              </a:rPr>
              <a:t>Pytorch-YOLOV8</a:t>
            </a:r>
            <a:r>
              <a:rPr lang="zh-TW" altLang="en-US" sz="2000" dirty="0">
                <a:solidFill>
                  <a:srgbClr val="00B050"/>
                </a:solidFill>
              </a:rPr>
              <a:t>模型並驗證推論正確</a:t>
            </a:r>
            <a:endParaRPr lang="en-US" altLang="zh-TW" sz="2000" dirty="0">
              <a:solidFill>
                <a:srgbClr val="00B050"/>
              </a:solidFill>
            </a:endParaRPr>
          </a:p>
          <a:p>
            <a:pPr marL="514350" indent="-514350">
              <a:buAutoNum type="arabicParenR" startAt="2"/>
            </a:pPr>
            <a:r>
              <a:rPr lang="en-US" altLang="zh-TW" sz="2000" dirty="0"/>
              <a:t>Demo</a:t>
            </a:r>
            <a:r>
              <a:rPr lang="zh-TW" altLang="en-US" sz="2000" dirty="0"/>
              <a:t> 案例</a:t>
            </a:r>
            <a:r>
              <a:rPr lang="en-US" altLang="zh-TW" sz="2000" dirty="0"/>
              <a:t>(UK</a:t>
            </a:r>
            <a:r>
              <a:rPr lang="zh-TW" altLang="en-US" sz="2000" dirty="0"/>
              <a:t> </a:t>
            </a:r>
            <a:r>
              <a:rPr lang="en-US" altLang="zh-TW" sz="2000" dirty="0"/>
              <a:t>BAC</a:t>
            </a:r>
            <a:r>
              <a:rPr lang="zh-TW" altLang="en-US" sz="2000" dirty="0"/>
              <a:t> </a:t>
            </a:r>
            <a:r>
              <a:rPr lang="en-US" altLang="zh-TW" sz="2000" dirty="0"/>
              <a:t>poker</a:t>
            </a:r>
            <a:r>
              <a:rPr lang="zh-TW" altLang="en-US" sz="2000" dirty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r>
              <a:rPr lang="en-US" altLang="zh-TW" sz="2000" dirty="0"/>
              <a:t>52+2 </a:t>
            </a:r>
            <a:r>
              <a:rPr lang="zh-TW" altLang="en-US" sz="2000" dirty="0"/>
              <a:t>類</a:t>
            </a:r>
            <a:r>
              <a:rPr lang="en-US" altLang="zh-TW" sz="2000" dirty="0"/>
              <a:t>)</a:t>
            </a:r>
            <a:r>
              <a:rPr lang="zh-TW" altLang="en-US" sz="2000" dirty="0"/>
              <a:t> 推論端</a:t>
            </a:r>
            <a:r>
              <a:rPr lang="en-US" altLang="zh-TW" sz="2000" dirty="0"/>
              <a:t>/</a:t>
            </a:r>
            <a:r>
              <a:rPr lang="zh-TW" altLang="en-US" sz="2000" dirty="0"/>
              <a:t>模擬荷官端 </a:t>
            </a:r>
            <a:r>
              <a:rPr lang="zh-TW" altLang="en-US" sz="2000" dirty="0">
                <a:solidFill>
                  <a:srgbClr val="00B050"/>
                </a:solidFill>
              </a:rPr>
              <a:t>製作</a:t>
            </a:r>
            <a:r>
              <a:rPr lang="en-US" altLang="zh-TW" sz="2000" dirty="0">
                <a:solidFill>
                  <a:srgbClr val="00B050"/>
                </a:solidFill>
              </a:rPr>
              <a:t>.exe( </a:t>
            </a:r>
            <a:r>
              <a:rPr lang="zh-TW" altLang="en-US" sz="2000" dirty="0">
                <a:solidFill>
                  <a:srgbClr val="00B050"/>
                </a:solidFill>
              </a:rPr>
              <a:t>已知</a:t>
            </a:r>
            <a:r>
              <a:rPr lang="en-US" altLang="zh-TW" sz="2000" dirty="0">
                <a:solidFill>
                  <a:srgbClr val="00B050"/>
                </a:solidFill>
              </a:rPr>
              <a:t>Pytorch-YOLOV8</a:t>
            </a:r>
            <a:r>
              <a:rPr lang="zh-TW" altLang="en-US" sz="2000" dirty="0">
                <a:solidFill>
                  <a:srgbClr val="00B050"/>
                </a:solidFill>
              </a:rPr>
              <a:t>會做不出</a:t>
            </a:r>
            <a:r>
              <a:rPr lang="en-US" altLang="zh-TW" sz="2000" dirty="0">
                <a:solidFill>
                  <a:srgbClr val="00B050"/>
                </a:solidFill>
              </a:rPr>
              <a:t>.exe,</a:t>
            </a:r>
            <a:r>
              <a:rPr lang="zh-TW" altLang="en-US" sz="2000" dirty="0">
                <a:solidFill>
                  <a:srgbClr val="00B050"/>
                </a:solidFill>
              </a:rPr>
              <a:t>要改源碼</a:t>
            </a:r>
            <a:r>
              <a:rPr lang="en-US" altLang="zh-TW" sz="2000" dirty="0">
                <a:solidFill>
                  <a:srgbClr val="00B050"/>
                </a:solidFill>
              </a:rPr>
              <a:t>)</a:t>
            </a:r>
          </a:p>
          <a:p>
            <a:endParaRPr lang="en-US" altLang="zh-TW" dirty="0"/>
          </a:p>
          <a:p>
            <a:r>
              <a:rPr lang="zh-TW" altLang="en-US" sz="2000" b="1" dirty="0">
                <a:solidFill>
                  <a:srgbClr val="FF0000"/>
                </a:solidFill>
              </a:rPr>
              <a:t>開發 </a:t>
            </a:r>
            <a:r>
              <a:rPr lang="en-US" altLang="zh-TW" sz="2000" b="1" dirty="0">
                <a:solidFill>
                  <a:srgbClr val="FF0000"/>
                </a:solidFill>
              </a:rPr>
              <a:t>YOLOV8</a:t>
            </a:r>
            <a:r>
              <a:rPr lang="zh-TW" altLang="en-US" sz="2000" b="1" dirty="0">
                <a:solidFill>
                  <a:srgbClr val="FF0000"/>
                </a:solidFill>
              </a:rPr>
              <a:t>訓練專案</a:t>
            </a:r>
            <a:r>
              <a:rPr lang="en-US" altLang="zh-TW" sz="2000" b="1" dirty="0">
                <a:solidFill>
                  <a:srgbClr val="FF0000"/>
                </a:solidFill>
              </a:rPr>
              <a:t>:</a:t>
            </a:r>
            <a:r>
              <a:rPr lang="zh-TW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UK-BAC</a:t>
            </a:r>
            <a:r>
              <a:rPr lang="zh-TW" altLang="en-US" sz="2000" b="1" dirty="0">
                <a:solidFill>
                  <a:srgbClr val="FF0000"/>
                </a:solidFill>
              </a:rPr>
              <a:t>卡牌   需能達到</a:t>
            </a:r>
            <a:r>
              <a:rPr lang="en-US" altLang="zh-TW" sz="2000" b="1" dirty="0">
                <a:solidFill>
                  <a:srgbClr val="FF0000"/>
                </a:solidFill>
              </a:rPr>
              <a:t>:</a:t>
            </a:r>
            <a:r>
              <a:rPr lang="zh-TW" altLang="en-US" sz="2000" b="1" dirty="0">
                <a:solidFill>
                  <a:srgbClr val="FF0000"/>
                </a:solidFill>
              </a:rPr>
              <a:t>  </a:t>
            </a:r>
            <a:r>
              <a:rPr lang="en-US" altLang="zh-TW" sz="2000" b="1" dirty="0">
                <a:solidFill>
                  <a:srgbClr val="FF0000"/>
                </a:solidFill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</a:rPr>
              <a:t>可行性估計</a:t>
            </a:r>
            <a:r>
              <a:rPr lang="en-US" altLang="zh-TW" sz="2000" b="1" dirty="0">
                <a:solidFill>
                  <a:srgbClr val="FF0000"/>
                </a:solidFill>
              </a:rPr>
              <a:t>OK)</a:t>
            </a:r>
          </a:p>
          <a:p>
            <a:pPr lvl="1"/>
            <a:r>
              <a:rPr lang="zh-TW" altLang="en-US" sz="2000" dirty="0"/>
              <a:t>能讀取訓練過程中產生的中繼模型   延續再繼續訓練，以提升</a:t>
            </a:r>
            <a:r>
              <a:rPr lang="en-US" altLang="zh-TW" sz="2000" dirty="0"/>
              <a:t>Acc</a:t>
            </a:r>
          </a:p>
          <a:p>
            <a:pPr lvl="1"/>
            <a:r>
              <a:rPr lang="zh-TW" altLang="en-US" sz="2000" dirty="0">
                <a:solidFill>
                  <a:srgbClr val="FF0000"/>
                </a:solidFill>
              </a:rPr>
              <a:t>使用指定訓練集下</a:t>
            </a:r>
            <a:r>
              <a:rPr lang="en-US" altLang="zh-TW" sz="2000" dirty="0">
                <a:solidFill>
                  <a:srgbClr val="FF0000"/>
                </a:solidFill>
              </a:rPr>
              <a:t>:</a:t>
            </a:r>
            <a:r>
              <a:rPr lang="zh-TW" altLang="en-US" sz="2000" dirty="0">
                <a:solidFill>
                  <a:srgbClr val="FF0000"/>
                </a:solidFill>
              </a:rPr>
              <a:t> 訓練</a:t>
            </a:r>
            <a:r>
              <a:rPr lang="en-US" altLang="zh-TW" sz="2000" dirty="0">
                <a:solidFill>
                  <a:srgbClr val="FF0000"/>
                </a:solidFill>
              </a:rPr>
              <a:t>54(52+2)</a:t>
            </a:r>
            <a:r>
              <a:rPr lang="zh-TW" altLang="en-US" sz="2000" dirty="0">
                <a:solidFill>
                  <a:srgbClr val="FF0000"/>
                </a:solidFill>
              </a:rPr>
              <a:t>分類</a:t>
            </a:r>
            <a:r>
              <a:rPr lang="en-US" altLang="zh-TW" sz="2000" dirty="0">
                <a:solidFill>
                  <a:srgbClr val="FF0000"/>
                </a:solidFill>
              </a:rPr>
              <a:t>:</a:t>
            </a:r>
            <a:r>
              <a:rPr lang="zh-TW" altLang="en-US" sz="2000" dirty="0">
                <a:solidFill>
                  <a:srgbClr val="FF0000"/>
                </a:solidFill>
              </a:rPr>
              <a:t>   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zh-TW" altLang="en-US" sz="2000" dirty="0">
                <a:solidFill>
                  <a:srgbClr val="FF0000"/>
                </a:solidFill>
              </a:rPr>
              <a:t>抽驗</a:t>
            </a:r>
            <a:r>
              <a:rPr lang="en-US" altLang="zh-TW" sz="2000" dirty="0">
                <a:solidFill>
                  <a:srgbClr val="FF0000"/>
                </a:solidFill>
              </a:rPr>
              <a:t>1000</a:t>
            </a:r>
            <a:r>
              <a:rPr lang="zh-TW" altLang="en-US" sz="2000" dirty="0">
                <a:solidFill>
                  <a:srgbClr val="FF0000"/>
                </a:solidFill>
              </a:rPr>
              <a:t>局</a:t>
            </a:r>
            <a:r>
              <a:rPr lang="en-US" altLang="zh-TW" sz="2000" dirty="0">
                <a:solidFill>
                  <a:srgbClr val="FF0000"/>
                </a:solidFill>
              </a:rPr>
              <a:t>0</a:t>
            </a:r>
            <a:r>
              <a:rPr lang="zh-TW" altLang="en-US" sz="2000" dirty="0">
                <a:solidFill>
                  <a:srgbClr val="FF0000"/>
                </a:solidFill>
              </a:rPr>
              <a:t>錯誤</a:t>
            </a:r>
            <a:r>
              <a:rPr lang="en-US" altLang="zh-TW" sz="2000" dirty="0">
                <a:solidFill>
                  <a:srgbClr val="FF0000"/>
                </a:solidFill>
              </a:rPr>
              <a:t>, </a:t>
            </a:r>
            <a:r>
              <a:rPr lang="zh-TW" altLang="en-US" sz="2000" dirty="0">
                <a:solidFill>
                  <a:srgbClr val="FF0000"/>
                </a:solidFill>
              </a:rPr>
              <a:t> 樣本外正確率</a:t>
            </a:r>
            <a:r>
              <a:rPr lang="en-US" altLang="zh-TW" sz="2000" dirty="0">
                <a:solidFill>
                  <a:srgbClr val="FF0000"/>
                </a:solidFill>
              </a:rPr>
              <a:t>&gt;0.99999.</a:t>
            </a:r>
          </a:p>
          <a:p>
            <a:pPr lvl="1"/>
            <a:r>
              <a:rPr lang="zh-TW" altLang="en-US" sz="2000" dirty="0"/>
              <a:t>實測</a:t>
            </a:r>
            <a:r>
              <a:rPr lang="en-US" altLang="zh-TW" sz="2000" dirty="0"/>
              <a:t>B004</a:t>
            </a:r>
            <a:r>
              <a:rPr lang="zh-TW" altLang="en-US" sz="2000" dirty="0"/>
              <a:t>百家卡牌樣本外測試集驗證模型錯誤率  並與</a:t>
            </a:r>
            <a:r>
              <a:rPr lang="en-US" altLang="zh-TW" sz="2000" dirty="0"/>
              <a:t>IV4</a:t>
            </a:r>
            <a:r>
              <a:rPr lang="zh-TW" altLang="en-US" sz="2000" dirty="0"/>
              <a:t>模型相比分析之</a:t>
            </a:r>
            <a:endParaRPr lang="en-US" altLang="zh-TW" sz="2000" dirty="0"/>
          </a:p>
          <a:p>
            <a:pPr lvl="1"/>
            <a:r>
              <a:rPr lang="zh-TW" altLang="en-US" sz="2000" dirty="0"/>
              <a:t>封裝建立可獨立運行的推論端</a:t>
            </a:r>
            <a:r>
              <a:rPr lang="en-US" altLang="zh-TW" sz="2000" dirty="0"/>
              <a:t>.exe</a:t>
            </a:r>
            <a:r>
              <a:rPr lang="zh-TW" altLang="en-US" sz="2000" dirty="0"/>
              <a:t>   連續</a:t>
            </a:r>
            <a:r>
              <a:rPr lang="en-US" altLang="zh-TW" sz="2000" dirty="0"/>
              <a:t>5</a:t>
            </a:r>
            <a:r>
              <a:rPr lang="zh-TW" altLang="en-US" sz="2000" dirty="0"/>
              <a:t>局</a:t>
            </a:r>
            <a:r>
              <a:rPr lang="en-US" altLang="zh-TW" sz="2000" dirty="0"/>
              <a:t>DEMO</a:t>
            </a:r>
            <a:r>
              <a:rPr lang="zh-TW" altLang="en-US" sz="2000" dirty="0"/>
              <a:t>製作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14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115348</TotalTime>
  <Words>2816</Words>
  <Application>Microsoft Office PowerPoint</Application>
  <PresentationFormat>宽屏</PresentationFormat>
  <Paragraphs>231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Microsoft YaHei UI</vt:lpstr>
      <vt:lpstr>等线</vt:lpstr>
      <vt:lpstr>等线 Light</vt:lpstr>
      <vt:lpstr>Arial</vt:lpstr>
      <vt:lpstr>Consolas</vt:lpstr>
      <vt:lpstr>Tahoma</vt:lpstr>
      <vt:lpstr>Wingdings</vt:lpstr>
      <vt:lpstr>Office 主题​​</vt:lpstr>
      <vt:lpstr>20250203 http api整合issues</vt:lpstr>
      <vt:lpstr>2025.02~2025.03 </vt:lpstr>
      <vt:lpstr>2025.03 w1</vt:lpstr>
      <vt:lpstr>2025.03.10~2025.03.17  w2 -&gt;do this  2025.04~2025.05  (優先度隨時提高) CHATGPT possible proposals</vt:lpstr>
      <vt:lpstr>2025.03   w3  w4 =&gt; 改202504w4~05w1</vt:lpstr>
      <vt:lpstr>2025.03~2025.04  =&gt; 換成新百家樂撲克牌 20250407 done</vt:lpstr>
      <vt:lpstr>M4 w1~w4新百家撲克牌辨識</vt:lpstr>
      <vt:lpstr>2025.04 新百家樂撲克牌 doc</vt:lpstr>
      <vt:lpstr>2025.04 研究建置新訓練生成深度模型工具鏈</vt:lpstr>
      <vt:lpstr>LLM W4  2025/03/24~2025/03/31</vt:lpstr>
      <vt:lpstr>04 w4 ~ 05 w1 dvr_bridge issues</vt:lpstr>
      <vt:lpstr>04 w4 ~ 05 w1 dvr_bridge將Get進來之inputname等參數往後傳</vt:lpstr>
      <vt:lpstr>04 w4 ~ 05 w1模擬荷官端new feature</vt:lpstr>
      <vt:lpstr>Inputjson的OBS聯測</vt:lpstr>
      <vt:lpstr>訊息轉發服務器--模組架構圖 2025.05.16 , editor: GISH </vt:lpstr>
      <vt:lpstr>20250522 issues</vt:lpstr>
      <vt:lpstr>20250604 issues dvr &amp; fm </vt:lpstr>
      <vt:lpstr>20250604 issues</vt:lpstr>
      <vt:lpstr>20250618 issues</vt:lpstr>
      <vt:lpstr>20250618 issues</vt:lpstr>
      <vt:lpstr>20250620 專案文件交付、rebuild</vt:lpstr>
      <vt:lpstr>20250623 issues </vt:lpstr>
      <vt:lpstr>20250624 issues</vt:lpstr>
      <vt:lpstr>20250627 issues</vt:lpstr>
      <vt:lpstr>20250704 急件 socket 轉 websocket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Jieqi</dc:creator>
  <cp:lastModifiedBy>gish.s</cp:lastModifiedBy>
  <cp:revision>913</cp:revision>
  <cp:lastPrinted>2025-04-25T08:12:07Z</cp:lastPrinted>
  <dcterms:created xsi:type="dcterms:W3CDTF">2024-04-02T05:49:55Z</dcterms:created>
  <dcterms:modified xsi:type="dcterms:W3CDTF">2025-07-04T08:48:24Z</dcterms:modified>
</cp:coreProperties>
</file>