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70" r:id="rId7"/>
    <p:sldId id="263" r:id="rId8"/>
    <p:sldId id="265" r:id="rId9"/>
    <p:sldId id="266" r:id="rId10"/>
    <p:sldId id="275" r:id="rId11"/>
    <p:sldId id="267" r:id="rId12"/>
    <p:sldId id="268" r:id="rId13"/>
    <p:sldId id="269" r:id="rId14"/>
    <p:sldId id="262" r:id="rId15"/>
    <p:sldId id="261" r:id="rId16"/>
    <p:sldId id="271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07788-C7DB-4BC5-83D9-5B20AF019EA1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2DFB4-2F2A-4367-BC27-C7E33FBEBF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2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11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83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5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553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56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DFB4-2F2A-4367-BC27-C7E33FBEBF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2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1677A-42B5-9AB0-DE62-142BA487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7C463-41EC-104E-6795-9EDDFD7CB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D4206-AA94-346D-13B4-D5485CBF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7A03D0-DDD5-5472-F6B5-E6BE263B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8C357-158D-8C43-6C93-E0BA80D8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33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8973A-E489-4048-DAE7-E182A8F4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AFE9E5-3362-0E70-5C7B-58CD223D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EF030A-D91D-6BEB-67AC-9A09B351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79E1F-E268-5EFC-E2E4-95F0BBED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F9E23-65F3-4899-44B5-326614A6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3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9FFDA8-C4FD-77FF-B6E3-94DF87A40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B91980-250B-6548-666A-CF6415029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E5A47-823D-2909-2FFD-BE600DB1C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58C9E-F1B6-BB24-A3D1-CF202ADD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51AB3-B209-A290-EE45-5C0088F6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1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FA1EB-92FB-5785-331B-E8289E76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163AD-19D7-8323-EC74-2D19386E5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64AA5-06A6-C561-6269-7782B44F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D6B69-7AF7-EE1E-0BA3-F9ADCBB0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7D982-0763-8BCF-8F37-21C71C7C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83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93AA7-69FB-C627-9906-A1DB136E6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E6EF14-458E-E98E-76EA-6C689000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A6A1F-05A9-5364-6848-3EF6CB02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7E3D3-1B2F-3B12-403A-49DEC623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6BDAE-7579-418E-0AD3-56DE2F24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0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FC693-5247-9ED5-A014-5EDE6972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6CACA-696D-F003-8BAE-1717AFF02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9F5C47-F4CE-5DD0-D1E7-F8AE9B2C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A9C0E-A30F-E538-7FA0-B36909A9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13F9F1-40EF-571C-DE3D-9392411E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F69D9-2253-34B6-9996-87803686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A789E3-E1C1-76EF-7515-2B4A4D24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A645B9-F53F-7715-DDC8-525715CFC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2DFB56-E8B2-FDCE-0FD1-FA062E33F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58BE40-E591-F4DE-E9DA-3BC1C27C2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D85E17-25AB-4E2F-7B57-56ED4154E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5DB4A1-0087-3958-7291-8689F64A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C3BB7E-FDF3-1E8D-8F27-AF128E34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76E046-D1D6-D06E-1D8F-DD08734E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449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D6887-5811-FAE6-1306-DC492E2A9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530985-0249-24FE-2D48-1327D412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395C20-82BD-77ED-F26A-C159611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1F9D64-150F-7A40-9133-1C9EA729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45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F7D021-76CB-E514-6ED6-932F765A7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2D1BD0-CBC6-9675-FB98-2045F005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9463AD-AEEC-2E6B-3958-672084D8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4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3D88-450B-31FE-5FEF-004596772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40D7C-5E1D-61CF-9B68-80DEC27B0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7F4AA5-1F9E-A580-2472-193AE264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AB6C04-70FB-3E2B-0C7D-C536D338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D26BE5-CDA4-DDCB-6E92-3305AC43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82503-45E9-108B-72CB-2C99A17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32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6B20B-73F1-2792-83C6-92986997E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C52615-3B62-95DC-5DFB-FD68A69C7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A0915F-EAEC-1932-8C78-2C506AD65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18867-EEFF-8897-0A91-F13E7684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25580-673D-F4B4-3E8F-AB9F3A62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079F4-7A61-0F74-62A6-A90E4F62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2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42C6A0-3682-535D-60FA-BC981193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09E40B-A8AF-A98E-4ED2-9BF33B4B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510E2F-9C44-7F2E-D648-D820DE0BC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37CE1-83D0-4FEF-AF7D-0006D85033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7CC9A-9759-E237-E66B-1D4F9AA9D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2FBF5-6F3D-0690-21E4-861562B8A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40EFA-632A-4FF7-9D31-AFD053BC29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63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10.146.11.92:18081/static/swagger/index.html" TargetMode="External"/><Relationship Id="rId2" Type="http://schemas.openxmlformats.org/officeDocument/2006/relationships/hyperlink" Target="https://10.146.11.92:18081/do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C3B0-7B60-94EE-9607-389160872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Dvr_http_request</a:t>
            </a:r>
            <a:r>
              <a:rPr lang="zh-TW" altLang="en-US" dirty="0"/>
              <a:t>說明文件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BC985C-3B7F-3319-AFD2-1D2267E64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ffectLst/>
              </a:rPr>
              <a:t>AltronX</a:t>
            </a:r>
            <a:endParaRPr lang="en-US" altLang="zh-CN" dirty="0"/>
          </a:p>
          <a:p>
            <a:r>
              <a:rPr lang="en-US" altLang="zh-CN" dirty="0"/>
              <a:t>Gish</a:t>
            </a:r>
          </a:p>
          <a:p>
            <a:r>
              <a:rPr lang="en-US" altLang="zh-CN" dirty="0"/>
              <a:t>20250624 update</a:t>
            </a:r>
          </a:p>
          <a:p>
            <a:r>
              <a:rPr lang="en-US" altLang="zh-CN" dirty="0"/>
              <a:t>http://gitlabdev.solidleisure.com:5999/Gish.S/mock_dealer_app/-/tree/feature/message_hub_20250613_scramble</a:t>
            </a:r>
          </a:p>
        </p:txBody>
      </p:sp>
    </p:spTree>
    <p:extLst>
      <p:ext uri="{BB962C8B-B14F-4D97-AF65-F5344CB8AC3E}">
        <p14:creationId xmlns:p14="http://schemas.microsoft.com/office/powerpoint/2010/main" val="323910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D80FA-B720-FC7D-382E-9FE90328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(TCPSVR</a:t>
            </a:r>
            <a:r>
              <a:rPr lang="zh-TW" altLang="en-US" dirty="0"/>
              <a:t>封包結構解析</a:t>
            </a:r>
            <a:r>
              <a:rPr lang="en-US" altLang="zh-TW" dirty="0"/>
              <a:t>)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C30587-19E2-8020-00EF-28AFC67C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06522"/>
              </p:ext>
            </p:extLst>
          </p:nvPr>
        </p:nvGraphicFramePr>
        <p:xfrm>
          <a:off x="1425054" y="2095384"/>
          <a:ext cx="8412480" cy="32918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325146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622742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65503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15104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struct </a:t>
                      </a:r>
                      <a:r>
                        <a:rPr lang="en-US" dirty="0" err="1"/>
                        <a:t>fmt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Comment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826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cmd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DVR command, e.g. 0x20001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960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packet length (= 30)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78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02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ASCII table id (null-padded)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03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gmcode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ASCII round / </a:t>
                      </a:r>
                      <a:r>
                        <a:rPr lang="en-US" dirty="0" err="1"/>
                        <a:t>gmcode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834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4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案例</a:t>
            </a:r>
            <a:r>
              <a:rPr lang="en-US" altLang="zh-TW" dirty="0"/>
              <a:t>1 : Http Success, response success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E8D875-24FC-16D3-CAEF-F140158A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2" y="2587906"/>
            <a:ext cx="9635415" cy="37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8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案例</a:t>
            </a:r>
            <a:r>
              <a:rPr lang="en-US" altLang="zh-TW" dirty="0"/>
              <a:t>2 table</a:t>
            </a:r>
            <a:r>
              <a:rPr lang="zh-TW" altLang="en-US" dirty="0"/>
              <a:t>改</a:t>
            </a:r>
            <a:r>
              <a:rPr lang="en-US" altLang="zh-TW" dirty="0"/>
              <a:t>t032 : Http Success, response error </a:t>
            </a:r>
          </a:p>
          <a:p>
            <a:r>
              <a:rPr lang="zh-TW" altLang="en-US" dirty="0"/>
              <a:t>原因為目前</a:t>
            </a:r>
            <a:r>
              <a:rPr lang="en-US" altLang="zh-TW" dirty="0" err="1"/>
              <a:t>dvr</a:t>
            </a:r>
            <a:r>
              <a:rPr lang="en-US" altLang="zh-TW" dirty="0"/>
              <a:t> server</a:t>
            </a:r>
            <a:r>
              <a:rPr lang="zh-TW" altLang="en-US" dirty="0"/>
              <a:t>不吃</a:t>
            </a:r>
            <a:r>
              <a:rPr lang="en-US" altLang="zh-TW" dirty="0"/>
              <a:t>table “t032”</a:t>
            </a:r>
            <a:r>
              <a:rPr lang="zh-TW" altLang="en-US" dirty="0"/>
              <a:t>，因此回傳錯誤訊息，但</a:t>
            </a:r>
            <a:r>
              <a:rPr lang="en-US" altLang="zh-TW" dirty="0"/>
              <a:t>http</a:t>
            </a:r>
            <a:r>
              <a:rPr lang="zh-TW" altLang="en-US" dirty="0"/>
              <a:t>傳輸是成功的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DED4A2-7BAA-A6E3-7F76-BB3B352B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88" y="3119474"/>
            <a:ext cx="8220635" cy="365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3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案例</a:t>
            </a:r>
            <a:r>
              <a:rPr lang="en-US" altLang="zh-TW" dirty="0"/>
              <a:t>3 </a:t>
            </a:r>
            <a:r>
              <a:rPr lang="en-US" altLang="zh-TW" dirty="0" err="1"/>
              <a:t>dvr_ip</a:t>
            </a:r>
            <a:r>
              <a:rPr lang="zh-TW" altLang="en-US" dirty="0"/>
              <a:t>改</a:t>
            </a:r>
            <a:r>
              <a:rPr lang="en-US" altLang="zh-TW" dirty="0"/>
              <a:t>10.146.11.90 : Http error 502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014DEA-31A4-52C0-A3A3-2B9B22B9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718" y="2561063"/>
            <a:ext cx="8641976" cy="375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其餘</a:t>
            </a:r>
            <a:r>
              <a:rPr lang="en-US" altLang="zh-TW" dirty="0"/>
              <a:t>request</a:t>
            </a:r>
            <a:r>
              <a:rPr lang="zh-TW" altLang="en-US" dirty="0"/>
              <a:t>操作類似，可自行進入</a:t>
            </a:r>
            <a:r>
              <a:rPr lang="en-US" altLang="zh-TW" dirty="0"/>
              <a:t>swagger UI</a:t>
            </a:r>
            <a:r>
              <a:rPr lang="zh-TW" altLang="en-US" dirty="0"/>
              <a:t>操作與試打</a:t>
            </a:r>
            <a:endParaRPr lang="en-US" altLang="zh-TW" dirty="0"/>
          </a:p>
          <a:p>
            <a:endParaRPr lang="en-US" altLang="zh-CN" dirty="0"/>
          </a:p>
          <a:p>
            <a:endParaRPr lang="zh-CN" altLang="en-US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7FA28C-CBC6-1BB4-1ACD-7AEAECDA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794" y="2535506"/>
            <a:ext cx="6680618" cy="41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6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9E4C4-D56F-AB67-B700-1836BA2D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TW" altLang="en-US" dirty="0"/>
              <a:t>元件架構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460EC1-09D0-50AC-7E8B-82D01A2269DD}"/>
              </a:ext>
            </a:extLst>
          </p:cNvPr>
          <p:cNvSpPr/>
          <p:nvPr/>
        </p:nvSpPr>
        <p:spPr>
          <a:xfrm>
            <a:off x="2151330" y="2252133"/>
            <a:ext cx="2079413" cy="1056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dealer_gui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測試用的假想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dealer</a:t>
            </a:r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介面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4F0911-A001-CDFD-45E8-DE700E7F589C}"/>
              </a:ext>
            </a:extLst>
          </p:cNvPr>
          <p:cNvSpPr/>
          <p:nvPr/>
        </p:nvSpPr>
        <p:spPr>
          <a:xfrm>
            <a:off x="4928397" y="3301999"/>
            <a:ext cx="2790614" cy="114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message_gateway</a:t>
            </a:r>
            <a:r>
              <a:rPr lang="zh-CN" altLang="en-US" dirty="0">
                <a:solidFill>
                  <a:schemeClr val="tx1"/>
                </a:solidFill>
              </a:rPr>
              <a:t>外掛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包含四個元件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10B36E-A38A-2212-BA56-319856770BFB}"/>
              </a:ext>
            </a:extLst>
          </p:cNvPr>
          <p:cNvSpPr/>
          <p:nvPr/>
        </p:nvSpPr>
        <p:spPr>
          <a:xfrm>
            <a:off x="2124236" y="4384914"/>
            <a:ext cx="2106507" cy="114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New Dealer app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未來欲連接的</a:t>
            </a:r>
            <a:r>
              <a:rPr lang="en-US" altLang="zh-TW" dirty="0">
                <a:solidFill>
                  <a:schemeClr val="tx1"/>
                </a:solidFill>
              </a:rPr>
              <a:t>clients)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5D56B1A-2170-A837-690D-C408EB2783DC}"/>
              </a:ext>
            </a:extLst>
          </p:cNvPr>
          <p:cNvSpPr txBox="1"/>
          <p:nvPr/>
        </p:nvSpPr>
        <p:spPr>
          <a:xfrm>
            <a:off x="2970904" y="3692955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CCF8797-EAF7-9276-FE27-7DA3093F416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30743" y="2780453"/>
            <a:ext cx="697654" cy="1096221"/>
          </a:xfrm>
          <a:prstGeom prst="straightConnector1">
            <a:avLst/>
          </a:prstGeom>
          <a:ln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321748-23FD-9DA4-5F90-798C53A4DB08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4230743" y="3876674"/>
            <a:ext cx="697654" cy="108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9B192AE-79A3-A8F0-D684-59ED2C6DFFA9}"/>
              </a:ext>
            </a:extLst>
          </p:cNvPr>
          <p:cNvSpPr txBox="1"/>
          <p:nvPr/>
        </p:nvSpPr>
        <p:spPr>
          <a:xfrm>
            <a:off x="4305250" y="366217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http/https  requests</a:t>
            </a:r>
            <a:endParaRPr lang="zh-CN" altLang="en-US" sz="9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737965-6924-AC47-82F5-0D0B03A893FB}"/>
              </a:ext>
            </a:extLst>
          </p:cNvPr>
          <p:cNvSpPr/>
          <p:nvPr/>
        </p:nvSpPr>
        <p:spPr>
          <a:xfrm>
            <a:off x="8254107" y="4674023"/>
            <a:ext cx="2018449" cy="908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Real_dvr_server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10.146.11.92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6F5D3E-CB6E-AF96-451E-F68C7BD80C71}"/>
              </a:ext>
            </a:extLst>
          </p:cNvPr>
          <p:cNvSpPr/>
          <p:nvPr/>
        </p:nvSpPr>
        <p:spPr>
          <a:xfrm>
            <a:off x="8254107" y="2252133"/>
            <a:ext cx="2018450" cy="9918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Mock_dvr_server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zh-TW" altLang="en-US" dirty="0">
                <a:solidFill>
                  <a:schemeClr val="bg1">
                    <a:lumMod val="85000"/>
                  </a:schemeClr>
                </a:solidFill>
              </a:rPr>
              <a:t>測試用的假想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dvr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 server</a:t>
            </a:r>
            <a:endParaRPr lang="zh-CN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DFC0ECE-3431-35BE-67BE-302ACDF2B1AD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7719011" y="2748068"/>
            <a:ext cx="535096" cy="112860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3D5823-8EC2-277E-C27A-BE2382D6669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7719011" y="3876674"/>
            <a:ext cx="535096" cy="125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0E60294-C162-CB9A-8949-F73BDABF1CB6}"/>
              </a:ext>
            </a:extLst>
          </p:cNvPr>
          <p:cNvSpPr txBox="1"/>
          <p:nvPr/>
        </p:nvSpPr>
        <p:spPr>
          <a:xfrm>
            <a:off x="7800290" y="3692955"/>
            <a:ext cx="616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Socket</a:t>
            </a:r>
            <a:r>
              <a:rPr lang="en-US" altLang="zh-CN" sz="1000" dirty="0"/>
              <a:t>(packet)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2116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9E4C4-D56F-AB67-B700-1836BA2D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en-US" altLang="zh-CN" dirty="0" err="1">
                <a:solidFill>
                  <a:schemeClr val="tx1"/>
                </a:solidFill>
              </a:rPr>
              <a:t>message_gateway</a:t>
            </a:r>
            <a:r>
              <a:rPr lang="zh-CN" altLang="en-US" dirty="0">
                <a:solidFill>
                  <a:schemeClr val="tx1"/>
                </a:solidFill>
              </a:rPr>
              <a:t>外掛</a:t>
            </a:r>
            <a:r>
              <a:rPr lang="zh-TW" altLang="en-US" dirty="0">
                <a:solidFill>
                  <a:schemeClr val="tx1"/>
                </a:solidFill>
              </a:rPr>
              <a:t>之</a:t>
            </a:r>
            <a:r>
              <a:rPr lang="en-US" altLang="zh-TW" dirty="0">
                <a:solidFill>
                  <a:schemeClr val="tx1"/>
                </a:solidFill>
              </a:rPr>
              <a:t>4</a:t>
            </a:r>
            <a:r>
              <a:rPr lang="zh-TW" altLang="en-US" dirty="0"/>
              <a:t>元件架構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644A0-76D3-A332-731C-7A7586D2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59112"/>
            <a:ext cx="11035553" cy="4933763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1. </a:t>
            </a:r>
            <a:r>
              <a:rPr lang="en-US" altLang="zh-TW" dirty="0" err="1"/>
              <a:t>message_hub</a:t>
            </a:r>
            <a:r>
              <a:rPr lang="en-US" altLang="zh-TW" dirty="0"/>
              <a:t> </a:t>
            </a:r>
          </a:p>
          <a:p>
            <a:pPr marL="0" indent="0">
              <a:buNone/>
            </a:pPr>
            <a:r>
              <a:rPr lang="zh-TW" altLang="en-US" dirty="0"/>
              <a:t>傳統荷官端</a:t>
            </a:r>
            <a:r>
              <a:rPr lang="en-US" altLang="zh-TW" dirty="0"/>
              <a:t>socket command</a:t>
            </a:r>
            <a:r>
              <a:rPr lang="zh-TW" altLang="en-US" dirty="0"/>
              <a:t>打入到此服務，會藉由</a:t>
            </a:r>
            <a:r>
              <a:rPr lang="en-US" altLang="zh-TW" dirty="0" err="1"/>
              <a:t>message_hub</a:t>
            </a:r>
            <a:r>
              <a:rPr lang="zh-TW" altLang="en-US" dirty="0"/>
              <a:t>呼叫</a:t>
            </a:r>
            <a:r>
              <a:rPr lang="en-US" altLang="zh-TW" dirty="0"/>
              <a:t>http request</a:t>
            </a:r>
            <a:r>
              <a:rPr lang="zh-TW" altLang="en-US" dirty="0"/>
              <a:t>至</a:t>
            </a:r>
            <a:r>
              <a:rPr lang="en-US" altLang="zh-TW" dirty="0"/>
              <a:t>gateways</a:t>
            </a:r>
          </a:p>
          <a:p>
            <a:r>
              <a:rPr lang="en-US" altLang="zh-TW" dirty="0"/>
              <a:t>2. </a:t>
            </a:r>
            <a:r>
              <a:rPr lang="en-US" altLang="zh-TW" dirty="0" err="1"/>
              <a:t>DVR_gateway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外部呼叫</a:t>
            </a:r>
            <a:r>
              <a:rPr lang="en-US" altLang="zh-TW" dirty="0"/>
              <a:t>http request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zh-TW" altLang="en-US" dirty="0"/>
              <a:t>，並將此呼叫轉為</a:t>
            </a:r>
            <a:r>
              <a:rPr lang="en-US" altLang="zh-TW" dirty="0"/>
              <a:t>socket command</a:t>
            </a:r>
            <a:br>
              <a:rPr lang="en-US" altLang="zh-TW" dirty="0"/>
            </a:br>
            <a:r>
              <a:rPr lang="zh-TW" altLang="en-US" dirty="0"/>
              <a:t>至</a:t>
            </a:r>
            <a:r>
              <a:rPr lang="en-US" altLang="zh-TW" dirty="0" err="1"/>
              <a:t>dvr</a:t>
            </a:r>
            <a:r>
              <a:rPr lang="en-US" altLang="zh-TW" dirty="0"/>
              <a:t> server</a:t>
            </a:r>
          </a:p>
          <a:p>
            <a:r>
              <a:rPr lang="en-US" altLang="zh-TW" dirty="0"/>
              <a:t>3. </a:t>
            </a:r>
            <a:r>
              <a:rPr lang="en-US" altLang="zh-TW" dirty="0" err="1"/>
              <a:t>FM_gateway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外部呼叫</a:t>
            </a:r>
            <a:r>
              <a:rPr lang="en-US" altLang="zh-TW" dirty="0"/>
              <a:t>http request</a:t>
            </a:r>
            <a:r>
              <a:rPr lang="zh-TW" altLang="en-US" dirty="0"/>
              <a:t> </a:t>
            </a:r>
            <a:r>
              <a:rPr lang="en-US" altLang="zh-TW" dirty="0" err="1"/>
              <a:t>api</a:t>
            </a:r>
            <a:r>
              <a:rPr lang="zh-TW" altLang="en-US" dirty="0"/>
              <a:t>，並將此呼叫轉為</a:t>
            </a:r>
            <a:r>
              <a:rPr lang="en-US" altLang="zh-TW" dirty="0"/>
              <a:t>http request</a:t>
            </a:r>
            <a:br>
              <a:rPr lang="en-US" altLang="zh-TW" dirty="0"/>
            </a:br>
            <a:r>
              <a:rPr lang="zh-TW" altLang="en-US" dirty="0"/>
              <a:t>至</a:t>
            </a:r>
            <a:r>
              <a:rPr lang="en-US" altLang="zh-TW" dirty="0" err="1"/>
              <a:t>GoFieldManager</a:t>
            </a:r>
            <a:endParaRPr lang="en-US" altLang="zh-TW" dirty="0"/>
          </a:p>
          <a:p>
            <a:r>
              <a:rPr lang="en-US" altLang="zh-TW" dirty="0"/>
              <a:t>4. </a:t>
            </a:r>
            <a:r>
              <a:rPr lang="en-US" altLang="zh-TW" dirty="0" err="1"/>
              <a:t>dealer_gui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模擬傳統荷官端的</a:t>
            </a:r>
            <a:r>
              <a:rPr lang="en-US" altLang="zh-TW" dirty="0"/>
              <a:t>app</a:t>
            </a:r>
            <a:r>
              <a:rPr lang="zh-TW" altLang="en-US" dirty="0"/>
              <a:t>發送</a:t>
            </a:r>
            <a:r>
              <a:rPr lang="en-US" altLang="zh-TW" dirty="0"/>
              <a:t>socket command</a:t>
            </a:r>
            <a:r>
              <a:rPr lang="zh-TW" altLang="en-US" dirty="0"/>
              <a:t>，簡易</a:t>
            </a:r>
            <a:r>
              <a:rPr lang="en-US" altLang="zh-TW" dirty="0" err="1"/>
              <a:t>ui</a:t>
            </a:r>
            <a:r>
              <a:rPr lang="zh-TW" altLang="en-US" dirty="0"/>
              <a:t>按鈕功能，測試時使用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4483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9AC3B0-7B60-94EE-9607-3891608726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076A853-2721-51C6-CC41-3B04AAA46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6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CAA2-3F06-7D8A-EDFB-2E29CFDD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Build</a:t>
            </a:r>
            <a:r>
              <a:rPr lang="zh-TW" altLang="en-US" dirty="0"/>
              <a:t>與執行檔案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E1487-032D-5F92-6BC3-EC6898CE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到</a:t>
            </a:r>
            <a:r>
              <a:rPr lang="en-US" altLang="zh-TW" dirty="0" err="1"/>
              <a:t>mock_dealer_app</a:t>
            </a:r>
            <a:r>
              <a:rPr lang="zh-TW" altLang="en-US" dirty="0"/>
              <a:t>資料夾</a:t>
            </a:r>
            <a:br>
              <a:rPr lang="en-US" altLang="zh-TW" dirty="0"/>
            </a:br>
            <a:r>
              <a:rPr lang="en-US" altLang="zh-CN" dirty="0" err="1">
                <a:effectLst/>
              </a:rPr>
              <a:t>pyinstaller</a:t>
            </a:r>
            <a:r>
              <a:rPr lang="en-US" altLang="zh-CN" dirty="0">
                <a:effectLst/>
              </a:rPr>
              <a:t> </a:t>
            </a:r>
            <a:r>
              <a:rPr lang="en-US" altLang="zh-CN" dirty="0" err="1">
                <a:effectLst/>
              </a:rPr>
              <a:t>full_build.spec</a:t>
            </a:r>
            <a:r>
              <a:rPr lang="en-US" altLang="zh-CN" dirty="0">
                <a:effectLst/>
              </a:rPr>
              <a:t> --clean –y</a:t>
            </a:r>
          </a:p>
          <a:p>
            <a:r>
              <a:rPr lang="zh-TW" altLang="en-US" dirty="0"/>
              <a:t>無誤產生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  <a:r>
              <a:rPr lang="zh-TW" altLang="en-US" dirty="0"/>
              <a:t>底下各子資料夾後，</a:t>
            </a:r>
            <a:endParaRPr lang="en-US" altLang="zh-TW" dirty="0"/>
          </a:p>
          <a:p>
            <a:r>
              <a:rPr lang="en-US" altLang="zh-CN" dirty="0">
                <a:effectLst/>
              </a:rPr>
              <a:t>python post_build.py =&gt; </a:t>
            </a:r>
            <a:r>
              <a:rPr lang="zh-CN" altLang="en-US" dirty="0">
                <a:effectLst/>
              </a:rPr>
              <a:t>把</a:t>
            </a:r>
            <a:r>
              <a:rPr lang="zh-TW" altLang="en-US" dirty="0"/>
              <a:t>一些共用文件與方便使用的</a:t>
            </a:r>
            <a:r>
              <a:rPr lang="en-US" altLang="zh-TW"/>
              <a:t>shell script</a:t>
            </a:r>
            <a:r>
              <a:rPr lang="zh-TW" altLang="en-US"/>
              <a:t>也</a:t>
            </a:r>
            <a:r>
              <a:rPr lang="zh-TW" altLang="en-US" dirty="0"/>
              <a:t>放進去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85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CAA2-3F06-7D8A-EDFB-2E29CFDD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Build</a:t>
            </a:r>
            <a:r>
              <a:rPr lang="zh-TW" altLang="en-US" dirty="0"/>
              <a:t>與執行檔案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FE1487-032D-5F92-6BC3-EC6898CEE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目前由於架構上所有子資料夾執行檔共用母資料夾的</a:t>
            </a:r>
            <a:r>
              <a:rPr lang="en-US" altLang="zh-TW" dirty="0" err="1"/>
              <a:t>config.env</a:t>
            </a:r>
            <a:r>
              <a:rPr lang="zh-TW" altLang="en-US" dirty="0"/>
              <a:t>、</a:t>
            </a:r>
            <a:r>
              <a:rPr lang="en-US" altLang="zh-TW" dirty="0"/>
              <a:t>static</a:t>
            </a:r>
            <a:r>
              <a:rPr lang="zh-TW" altLang="en-US" dirty="0"/>
              <a:t>資料夾、</a:t>
            </a:r>
            <a:r>
              <a:rPr lang="en-US" altLang="zh-TW" dirty="0"/>
              <a:t>server.crt</a:t>
            </a:r>
            <a:r>
              <a:rPr lang="zh-TW" altLang="en-US" dirty="0"/>
              <a:t>與</a:t>
            </a:r>
            <a:r>
              <a:rPr lang="en-US" altLang="zh-TW" dirty="0" err="1"/>
              <a:t>server.key</a:t>
            </a:r>
            <a:r>
              <a:rPr lang="zh-TW" altLang="en-US" dirty="0"/>
              <a:t>，必須先</a:t>
            </a:r>
            <a:r>
              <a:rPr lang="en-US" altLang="zh-TW" dirty="0"/>
              <a:t>cd</a:t>
            </a:r>
            <a:r>
              <a:rPr lang="zh-TW" altLang="en-US" dirty="0"/>
              <a:t>到</a:t>
            </a:r>
            <a:r>
              <a:rPr lang="en-US" altLang="zh-TW" dirty="0" err="1"/>
              <a:t>dist</a:t>
            </a:r>
            <a:r>
              <a:rPr lang="en-US" altLang="zh-TW" dirty="0"/>
              <a:t>/</a:t>
            </a:r>
            <a:r>
              <a:rPr lang="zh-TW" altLang="en-US" dirty="0"/>
              <a:t>資料夾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zh-TW" altLang="en-US" dirty="0"/>
              <a:t>注意，不是</a:t>
            </a:r>
            <a:r>
              <a:rPr lang="en-US" altLang="zh-TW" dirty="0"/>
              <a:t>cd</a:t>
            </a:r>
            <a:r>
              <a:rPr lang="zh-TW" altLang="en-US" dirty="0"/>
              <a:t>到子資料夾</a:t>
            </a:r>
            <a:r>
              <a:rPr lang="en-US" altLang="zh-TW" dirty="0"/>
              <a:t>)</a:t>
            </a:r>
            <a:r>
              <a:rPr lang="zh-TW" altLang="en-US" dirty="0"/>
              <a:t>在母資料夾這邊執行，如</a:t>
            </a:r>
            <a:r>
              <a:rPr lang="en-US" altLang="zh-TW" dirty="0"/>
              <a:t>./</a:t>
            </a:r>
            <a:r>
              <a:rPr lang="en-US" altLang="zh-TW" dirty="0" err="1"/>
              <a:t>dvr_gateway_http_exec</a:t>
            </a:r>
            <a:r>
              <a:rPr lang="en-US" altLang="zh-TW" dirty="0"/>
              <a:t>/dvr_gateway_http_exec.exe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46A5F0-6F34-4635-87CA-CDD8E861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00" y="3517324"/>
            <a:ext cx="9735427" cy="323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10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D279E-E8CC-A680-4959-14F41BB9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TW" altLang="en-US" dirty="0"/>
              <a:t>執行檔案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854B91-FEF3-1465-1E96-6FD7FC952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r>
              <a:rPr lang="zh-TW" altLang="en-US" dirty="0"/>
              <a:t>註：如需在</a:t>
            </a:r>
            <a:r>
              <a:rPr lang="en-US" altLang="zh-TW" dirty="0" err="1"/>
              <a:t>linux</a:t>
            </a:r>
            <a:r>
              <a:rPr lang="en-US" altLang="zh-TW" dirty="0"/>
              <a:t> server(</a:t>
            </a:r>
            <a:r>
              <a:rPr lang="zh-TW" altLang="en-US" dirty="0"/>
              <a:t>如</a:t>
            </a:r>
            <a:r>
              <a:rPr lang="en-US" altLang="zh-TW" dirty="0"/>
              <a:t>10.146.11.92)</a:t>
            </a:r>
            <a:r>
              <a:rPr lang="zh-TW" altLang="en-US" dirty="0"/>
              <a:t>上跑程式的話，須注意權限問題，資料夾內每個檔案的</a:t>
            </a:r>
            <a:r>
              <a:rPr lang="en-US" altLang="zh-TW" dirty="0"/>
              <a:t>execute</a:t>
            </a:r>
            <a:r>
              <a:rPr lang="zh-TW" altLang="en-US" dirty="0"/>
              <a:t>權限都必須要有</a:t>
            </a:r>
            <a:r>
              <a:rPr lang="en-US" altLang="zh-TW" dirty="0"/>
              <a:t>(</a:t>
            </a:r>
            <a:r>
              <a:rPr lang="zh-TW" altLang="en-US" dirty="0"/>
              <a:t>預設是沒有，請記得改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資料夾結構應如</a:t>
            </a:r>
            <a:br>
              <a:rPr lang="en-US" altLang="zh-TW" dirty="0"/>
            </a:br>
            <a:r>
              <a:rPr lang="zh-TW" altLang="en-US" dirty="0"/>
              <a:t>右圖</a:t>
            </a:r>
            <a:endParaRPr lang="en-US" altLang="zh-TW" dirty="0"/>
          </a:p>
          <a:p>
            <a:r>
              <a:rPr lang="en-US" altLang="zh-CN" dirty="0" err="1"/>
              <a:t>linux</a:t>
            </a:r>
            <a:r>
              <a:rPr lang="zh-TW" altLang="en-US" dirty="0"/>
              <a:t>直接跑</a:t>
            </a:r>
            <a:br>
              <a:rPr lang="en-US" altLang="zh-TW" dirty="0"/>
            </a:br>
            <a:r>
              <a:rPr lang="en-US" altLang="zh-TW" dirty="0" err="1"/>
              <a:t>sh</a:t>
            </a:r>
            <a:r>
              <a:rPr lang="en-US" altLang="zh-TW" dirty="0"/>
              <a:t> start_all.sh</a:t>
            </a:r>
            <a:r>
              <a:rPr lang="zh-TW" altLang="en-US" dirty="0"/>
              <a:t>即可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8607AD-3C6C-E6BA-7E7E-E5B865BB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97" y="3339660"/>
            <a:ext cx="667795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3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為例，</a:t>
            </a:r>
            <a:br>
              <a:rPr lang="en-US" altLang="zh-TW" dirty="0"/>
            </a:br>
            <a:r>
              <a:rPr lang="en-US" altLang="zh-TW" dirty="0"/>
              <a:t>http</a:t>
            </a:r>
            <a:r>
              <a:rPr lang="zh-TW" altLang="en-US" dirty="0"/>
              <a:t>須改</a:t>
            </a:r>
            <a:r>
              <a:rPr lang="en-US" altLang="zh-TW" dirty="0"/>
              <a:t>port</a:t>
            </a:r>
            <a:r>
              <a:rPr lang="zh-TW" altLang="en-US" dirty="0"/>
              <a:t>為</a:t>
            </a:r>
            <a:r>
              <a:rPr lang="en-US" altLang="zh-TW" dirty="0"/>
              <a:t>18080)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Swagger UI : </a:t>
            </a:r>
            <a:r>
              <a:rPr lang="en-US" altLang="zh-CN" dirty="0">
                <a:hlinkClick r:id="rId2"/>
              </a:rPr>
              <a:t>https://10.146.11.92:18081/doc</a:t>
            </a:r>
            <a:br>
              <a:rPr lang="en-US" altLang="zh-CN" dirty="0"/>
            </a:br>
            <a:r>
              <a:rPr lang="en-US" altLang="zh-TW" dirty="0"/>
              <a:t>=&gt;</a:t>
            </a:r>
            <a:r>
              <a:rPr lang="zh-TW" altLang="en-US" dirty="0"/>
              <a:t>實際導向</a:t>
            </a:r>
            <a:r>
              <a:rPr lang="en-US" altLang="zh-TW" dirty="0">
                <a:hlinkClick r:id="rId3"/>
              </a:rPr>
              <a:t>https://</a:t>
            </a:r>
            <a:r>
              <a:rPr lang="en-US" altLang="zh-CN" dirty="0">
                <a:hlinkClick r:id="rId3"/>
              </a:rPr>
              <a:t>10.146.11.92</a:t>
            </a:r>
            <a:r>
              <a:rPr lang="en-US" altLang="zh-TW" dirty="0">
                <a:hlinkClick r:id="rId3"/>
              </a:rPr>
              <a:t>:18081/static/swagger/index.html</a:t>
            </a:r>
            <a:endParaRPr lang="en-US" altLang="zh-CN" dirty="0"/>
          </a:p>
          <a:p>
            <a:endParaRPr lang="zh-CN" altLang="en-US" i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E3D2718-78A5-99D0-7753-5C546809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952" y="2703787"/>
            <a:ext cx="7580683" cy="390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54;p13">
            <a:extLst>
              <a:ext uri="{FF2B5EF4-FFF2-40B4-BE49-F238E27FC236}">
                <a16:creationId xmlns:a16="http://schemas.microsoft.com/office/drawing/2014/main" id="{5898FC12-6509-494C-FCDC-9EEFB75695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2192757"/>
              </p:ext>
            </p:extLst>
          </p:nvPr>
        </p:nvGraphicFramePr>
        <p:xfrm>
          <a:off x="1886197" y="1191428"/>
          <a:ext cx="8566649" cy="40213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接口 (Endpoint)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转发的 DVR 指令 (DVR Command Forwarded)</a:t>
                      </a:r>
                      <a:endParaRPr sz="1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/>
                        <a:t>典型调用意图 (Typical Caller Intent)</a:t>
                      </a:r>
                      <a:endParaRPr sz="1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POST /record/start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START_RECORD (0x20001)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新一局开始时开始录像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POST /record/stop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STOP_RECORD (0x20002)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回合结束时停止录像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POST /place/start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START_PLACE (0x20003)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开启下注窗口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POST /place/stop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STOP_PLACE (0x20004)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关闭下注窗口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POST /keepalive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0x2000F（空指令）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dirty="0"/>
                        <a:t>每 10 秒一次的存活探测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5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Swagger UI </a:t>
            </a:r>
            <a:r>
              <a:rPr lang="zh-TW" altLang="en-US" dirty="0"/>
              <a:t>使用範例</a:t>
            </a:r>
            <a:endParaRPr lang="en-US" altLang="zh-TW" dirty="0"/>
          </a:p>
          <a:p>
            <a:r>
              <a:rPr lang="zh-TW" altLang="en-US" dirty="0"/>
              <a:t>對有興趣的</a:t>
            </a:r>
            <a:r>
              <a:rPr lang="en-US" altLang="zh-TW" dirty="0"/>
              <a:t>Request</a:t>
            </a:r>
            <a:r>
              <a:rPr lang="zh-TW" altLang="en-US" dirty="0"/>
              <a:t>點選下方符號拉開選單，再點選</a:t>
            </a:r>
            <a:r>
              <a:rPr lang="en-US" altLang="zh-TW" dirty="0"/>
              <a:t>Try it out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79F0B81-11F1-EB6D-F608-0DDCFDE7E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975" y="3705675"/>
            <a:ext cx="4392193" cy="27880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0B5139-C508-DDCA-AC92-6AB4EBCB7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609208"/>
            <a:ext cx="5791199" cy="2513528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29FE281B-BF02-1966-CEAE-769E4F8E7650}"/>
              </a:ext>
            </a:extLst>
          </p:cNvPr>
          <p:cNvSpPr/>
          <p:nvPr/>
        </p:nvSpPr>
        <p:spPr>
          <a:xfrm>
            <a:off x="6127377" y="4270574"/>
            <a:ext cx="887504" cy="5953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8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Action</a:t>
            </a:r>
            <a:r>
              <a:rPr lang="zh-TW" altLang="en-US" dirty="0"/>
              <a:t>可選擇</a:t>
            </a:r>
            <a:r>
              <a:rPr lang="en-US" altLang="zh-TW" dirty="0"/>
              <a:t>start</a:t>
            </a:r>
            <a:r>
              <a:rPr lang="zh-TW" altLang="en-US" dirty="0"/>
              <a:t>或</a:t>
            </a:r>
            <a:r>
              <a:rPr lang="en-US" altLang="zh-TW" dirty="0"/>
              <a:t>stop(</a:t>
            </a:r>
            <a:r>
              <a:rPr lang="zh-TW" altLang="en-US" dirty="0"/>
              <a:t>對齊</a:t>
            </a:r>
            <a:r>
              <a:rPr lang="en-US" altLang="zh-TW" dirty="0" err="1"/>
              <a:t>dvr_server</a:t>
            </a:r>
            <a:r>
              <a:rPr lang="zh-TW" altLang="en-US" dirty="0"/>
              <a:t>之</a:t>
            </a:r>
            <a:r>
              <a:rPr lang="en-US" altLang="zh-TW" dirty="0"/>
              <a:t>record start/stop)</a:t>
            </a:r>
          </a:p>
          <a:p>
            <a:r>
              <a:rPr lang="en-US" altLang="zh-CN" dirty="0"/>
              <a:t>Request body</a:t>
            </a:r>
            <a:r>
              <a:rPr lang="zh-TW" altLang="en-US" dirty="0"/>
              <a:t>為</a:t>
            </a:r>
            <a:r>
              <a:rPr lang="en-US" altLang="zh-TW" dirty="0"/>
              <a:t>POST</a:t>
            </a:r>
            <a:r>
              <a:rPr lang="zh-TW" altLang="en-US" dirty="0"/>
              <a:t>時所需帶入的</a:t>
            </a:r>
            <a:r>
              <a:rPr lang="en-US" altLang="zh-TW" dirty="0" err="1"/>
              <a:t>json</a:t>
            </a:r>
            <a:r>
              <a:rPr lang="zh-TW" altLang="en-US" dirty="0"/>
              <a:t>，三個必要參數</a:t>
            </a:r>
            <a:r>
              <a:rPr lang="en-US" altLang="zh-TW" dirty="0" err="1"/>
              <a:t>gmcode</a:t>
            </a:r>
            <a:r>
              <a:rPr lang="zh-TW" altLang="en-US" dirty="0"/>
              <a:t>、</a:t>
            </a:r>
            <a:r>
              <a:rPr lang="en-US" altLang="zh-TW" dirty="0"/>
              <a:t>table</a:t>
            </a:r>
            <a:r>
              <a:rPr lang="zh-TW" altLang="en-US" dirty="0"/>
              <a:t>與</a:t>
            </a:r>
            <a:r>
              <a:rPr lang="en-US" altLang="zh-TW" dirty="0" err="1"/>
              <a:t>dvr_ip</a:t>
            </a:r>
            <a:endParaRPr lang="zh-CN" altLang="en-US" dirty="0"/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FFB56022-C060-78B3-428A-5E2A167D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71" y="2859742"/>
            <a:ext cx="3263586" cy="354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1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9C07D-C3BF-68D0-FF28-14BC4E5A6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API</a:t>
            </a:r>
            <a:r>
              <a:rPr lang="zh-TW" altLang="en-US" dirty="0"/>
              <a:t>路徑介紹</a:t>
            </a:r>
            <a:r>
              <a:rPr lang="en-US" altLang="zh-TW" dirty="0"/>
              <a:t>(</a:t>
            </a:r>
            <a:r>
              <a:rPr lang="zh-TW" altLang="en-US" dirty="0"/>
              <a:t>以</a:t>
            </a:r>
            <a:r>
              <a:rPr lang="en-US" altLang="zh-TW" dirty="0"/>
              <a:t>https</a:t>
            </a:r>
            <a:r>
              <a:rPr lang="zh-TW" altLang="en-US" dirty="0"/>
              <a:t>為例</a:t>
            </a:r>
            <a:r>
              <a:rPr lang="en-US" altLang="zh-TW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EAFA5-F971-F96D-0046-7289C22BE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Gmcode</a:t>
            </a:r>
            <a:r>
              <a:rPr lang="zh-TW" altLang="en-US" dirty="0"/>
              <a:t>應為遊戲局號，這邊不設限，可打入如</a:t>
            </a:r>
            <a:r>
              <a:rPr lang="en-US" altLang="zh-TW" dirty="0"/>
              <a:t>”test”</a:t>
            </a:r>
            <a:r>
              <a:rPr lang="zh-TW" altLang="en-US" dirty="0"/>
              <a:t>來做測試</a:t>
            </a:r>
            <a:endParaRPr lang="en-US" altLang="zh-TW" dirty="0"/>
          </a:p>
          <a:p>
            <a:r>
              <a:rPr lang="en-US" altLang="zh-CN" dirty="0"/>
              <a:t>Table</a:t>
            </a:r>
            <a:r>
              <a:rPr lang="zh-TW" altLang="en-US" dirty="0"/>
              <a:t>應為</a:t>
            </a:r>
            <a:r>
              <a:rPr lang="en-US" altLang="zh-TW" dirty="0" err="1"/>
              <a:t>dvr</a:t>
            </a:r>
            <a:r>
              <a:rPr lang="en-US" altLang="zh-TW" dirty="0"/>
              <a:t> server</a:t>
            </a:r>
            <a:r>
              <a:rPr lang="zh-TW" altLang="en-US" dirty="0"/>
              <a:t>可以吃的</a:t>
            </a:r>
            <a:r>
              <a:rPr lang="en-US" altLang="zh-TW" dirty="0"/>
              <a:t>table</a:t>
            </a:r>
            <a:r>
              <a:rPr lang="zh-TW" altLang="en-US" dirty="0"/>
              <a:t>，目前通常是</a:t>
            </a:r>
            <a:r>
              <a:rPr lang="en-US" altLang="zh-TW" dirty="0"/>
              <a:t>T032</a:t>
            </a:r>
          </a:p>
          <a:p>
            <a:r>
              <a:rPr lang="en-US" altLang="zh-CN" dirty="0" err="1"/>
              <a:t>Dvr_ip</a:t>
            </a:r>
            <a:r>
              <a:rPr lang="zh-TW" altLang="en-US" dirty="0"/>
              <a:t>是實際要打入的</a:t>
            </a:r>
            <a:r>
              <a:rPr lang="en-US" altLang="zh-TW" dirty="0" err="1"/>
              <a:t>dvr</a:t>
            </a:r>
            <a:r>
              <a:rPr lang="en-US" altLang="zh-TW" dirty="0"/>
              <a:t> server</a:t>
            </a:r>
            <a:r>
              <a:rPr lang="zh-TW" altLang="en-US" dirty="0"/>
              <a:t>之</a:t>
            </a:r>
            <a:r>
              <a:rPr lang="en-US" altLang="zh-TW" dirty="0" err="1"/>
              <a:t>ip</a:t>
            </a:r>
            <a:r>
              <a:rPr lang="zh-TW" altLang="en-US" dirty="0"/>
              <a:t>，通常是</a:t>
            </a:r>
            <a:r>
              <a:rPr lang="en-US" altLang="zh-TW" dirty="0"/>
              <a:t>10.146.11.92</a:t>
            </a:r>
            <a:r>
              <a:rPr lang="zh-TW" altLang="en-US" dirty="0"/>
              <a:t>，</a:t>
            </a:r>
            <a:r>
              <a:rPr lang="en-US" altLang="zh-TW" dirty="0"/>
              <a:t>request</a:t>
            </a:r>
            <a:r>
              <a:rPr lang="zh-TW" altLang="en-US" dirty="0"/>
              <a:t>最後會依據此</a:t>
            </a:r>
            <a:r>
              <a:rPr lang="en-US" altLang="zh-TW" dirty="0"/>
              <a:t>IP</a:t>
            </a:r>
            <a:r>
              <a:rPr lang="zh-TW" altLang="en-US" dirty="0"/>
              <a:t>做傳輸</a:t>
            </a:r>
            <a:r>
              <a:rPr lang="en-US" altLang="zh-TW" dirty="0"/>
              <a:t>socket</a:t>
            </a:r>
            <a:r>
              <a:rPr lang="zh-TW" altLang="en-US" dirty="0"/>
              <a:t>的動作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84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1000</Words>
  <Application>Microsoft Office PowerPoint</Application>
  <PresentationFormat>宽屏</PresentationFormat>
  <Paragraphs>111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Dvr_http_request說明文件</vt:lpstr>
      <vt:lpstr>1. Build與執行檔案</vt:lpstr>
      <vt:lpstr>1. Build與執行檔案</vt:lpstr>
      <vt:lpstr>1. 執行檔案</vt:lpstr>
      <vt:lpstr>2. API路徑介紹(以https為例， http須改port為18080)</vt:lpstr>
      <vt:lpstr>PowerPoint 演示文稿</vt:lpstr>
      <vt:lpstr>2. API路徑介紹(以https為例)</vt:lpstr>
      <vt:lpstr>2. API路徑介紹(以https為例)</vt:lpstr>
      <vt:lpstr>2. API路徑介紹(以https為例)</vt:lpstr>
      <vt:lpstr>2. API路徑介紹(TCPSVR封包結構解析)</vt:lpstr>
      <vt:lpstr>2. API路徑介紹(以https為例)</vt:lpstr>
      <vt:lpstr>2. API路徑介紹(以https為例)</vt:lpstr>
      <vt:lpstr>2. API路徑介紹(以https為例)</vt:lpstr>
      <vt:lpstr>2. API路徑介紹(以https為例)</vt:lpstr>
      <vt:lpstr>3. 元件架構</vt:lpstr>
      <vt:lpstr>3. message_gateway外掛之4元件架構 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Dvr_http_request說明文件</dc:title>
  <dc:creator>gish.s</dc:creator>
  <cp:lastModifiedBy>gish.s</cp:lastModifiedBy>
  <cp:revision>140</cp:revision>
  <dcterms:created xsi:type="dcterms:W3CDTF">2025-04-24T01:39:29Z</dcterms:created>
  <dcterms:modified xsi:type="dcterms:W3CDTF">2025-06-24T08:35:50Z</dcterms:modified>
</cp:coreProperties>
</file>