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12"/>
  </p:notesMasterIdLst>
  <p:handoutMasterIdLst>
    <p:handoutMasterId r:id="rId13"/>
  </p:handoutMasterIdLst>
  <p:sldIdLst>
    <p:sldId id="447" r:id="rId2"/>
    <p:sldId id="701" r:id="rId3"/>
    <p:sldId id="734" r:id="rId4"/>
    <p:sldId id="740" r:id="rId5"/>
    <p:sldId id="735" r:id="rId6"/>
    <p:sldId id="736" r:id="rId7"/>
    <p:sldId id="737" r:id="rId8"/>
    <p:sldId id="738" r:id="rId9"/>
    <p:sldId id="739" r:id="rId10"/>
    <p:sldId id="733" r:id="rId11"/>
  </p:sldIdLst>
  <p:sldSz cx="9906000" cy="6858000" type="A4"/>
  <p:notesSz cx="6858000" cy="9144000"/>
  <p:embeddedFontLst>
    <p:embeddedFont>
      <p:font typeface="微软雅黑" pitchFamily="34" charset="-122"/>
      <p:regular r:id="rId14"/>
      <p:bold r:id="rId15"/>
    </p:embeddedFont>
    <p:embeddedFont>
      <p:font typeface="华文新魏" pitchFamily="2" charset="-122"/>
      <p:regular r:id="rId16"/>
    </p:embeddedFont>
    <p:embeddedFont>
      <p:font typeface="Calibri" pitchFamily="34" charset="0"/>
      <p:regular r:id="rId17"/>
      <p:bold r:id="rId18"/>
      <p:italic r:id="rId19"/>
      <p:boldItalic r:id="rId20"/>
    </p:embeddedFont>
    <p:embeddedFont>
      <p:font typeface="华文隶书" pitchFamily="2"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C4"/>
    <a:srgbClr val="FF6600"/>
    <a:srgbClr val="000000"/>
    <a:srgbClr val="FF00FF"/>
    <a:srgbClr val="FFFFFF"/>
    <a:srgbClr val="FFFFCC"/>
    <a:srgbClr val="CCFFCC"/>
    <a:srgbClr val="37CBFF"/>
    <a:srgbClr val="0000FF"/>
    <a:srgbClr val="007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6424" autoAdjust="0"/>
  </p:normalViewPr>
  <p:slideViewPr>
    <p:cSldViewPr>
      <p:cViewPr>
        <p:scale>
          <a:sx n="75" d="100"/>
          <a:sy n="75" d="100"/>
        </p:scale>
        <p:origin x="-1579" y="-2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03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dirty="0" smtClean="0"/>
              <a:t>2011-11-25</a:t>
            </a: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C20692-455D-410F-8ABF-9922BE87F230}" type="slidenum">
              <a:rPr lang="zh-CN" altLang="en-US" smtClean="0"/>
              <a:pPr/>
              <a:t>‹#›</a:t>
            </a:fld>
            <a:endParaRPr lang="zh-CN" altLang="en-US"/>
          </a:p>
        </p:txBody>
      </p:sp>
    </p:spTree>
    <p:extLst>
      <p:ext uri="{BB962C8B-B14F-4D97-AF65-F5344CB8AC3E}">
        <p14:creationId xmlns:p14="http://schemas.microsoft.com/office/powerpoint/2010/main" val="7836866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dirty="0" smtClean="0"/>
              <a:t>2011-11-25</a:t>
            </a:r>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202C43-BD0E-4A4A-B765-005F2AF5263F}" type="slidenum">
              <a:rPr lang="zh-CN" altLang="en-US" smtClean="0"/>
              <a:pPr/>
              <a:t>‹#›</a:t>
            </a:fld>
            <a:endParaRPr lang="zh-CN" altLang="en-US"/>
          </a:p>
        </p:txBody>
      </p:sp>
    </p:spTree>
    <p:extLst>
      <p:ext uri="{BB962C8B-B14F-4D97-AF65-F5344CB8AC3E}">
        <p14:creationId xmlns:p14="http://schemas.microsoft.com/office/powerpoint/2010/main" val="11400897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685800"/>
            <a:ext cx="4953000" cy="34290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10378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2512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2" name="Rectangle 14"/>
          <p:cNvSpPr>
            <a:spLocks noChangeArrowheads="1"/>
          </p:cNvSpPr>
          <p:nvPr userDrawn="1"/>
        </p:nvSpPr>
        <p:spPr bwMode="auto">
          <a:xfrm>
            <a:off x="0" y="714357"/>
            <a:ext cx="9906000" cy="71438"/>
          </a:xfrm>
          <a:prstGeom prst="rect">
            <a:avLst/>
          </a:prstGeom>
          <a:solidFill>
            <a:schemeClr val="bg1">
              <a:lumMod val="85000"/>
            </a:schemeClr>
          </a:solidFill>
          <a:ln>
            <a:noFill/>
          </a:ln>
          <a:effectLst/>
        </p:spPr>
        <p:txBody>
          <a:bodyPr wrap="none" anchor="ctr"/>
          <a:lstStyle/>
          <a:p>
            <a:pPr>
              <a:defRPr/>
            </a:pPr>
            <a:endParaRPr lang="zh-CN" altLang="en-US">
              <a:latin typeface="Arial" charset="0"/>
            </a:endParaRPr>
          </a:p>
        </p:txBody>
      </p:sp>
      <p:sp>
        <p:nvSpPr>
          <p:cNvPr id="23" name="Rectangle 8"/>
          <p:cNvSpPr>
            <a:spLocks noChangeArrowheads="1"/>
          </p:cNvSpPr>
          <p:nvPr userDrawn="1"/>
        </p:nvSpPr>
        <p:spPr bwMode="auto">
          <a:xfrm>
            <a:off x="0" y="1"/>
            <a:ext cx="9906000" cy="714356"/>
          </a:xfrm>
          <a:prstGeom prst="rect">
            <a:avLst/>
          </a:prstGeom>
          <a:solidFill>
            <a:srgbClr val="0091C4"/>
          </a:solidFill>
          <a:ln w="9525">
            <a:noFill/>
            <a:miter lim="800000"/>
            <a:headEnd/>
            <a:tailEnd/>
          </a:ln>
        </p:spPr>
        <p:txBody>
          <a:bodyPr wrap="none" anchor="ctr"/>
          <a:lstStyle/>
          <a:p>
            <a:endParaRPr lang="zh-CN" altLang="en-US"/>
          </a:p>
        </p:txBody>
      </p:sp>
      <p:pic>
        <p:nvPicPr>
          <p:cNvPr id="8" name="Picture 2" descr="D:\MWF\Document\地大公司\资料\infoEarth-1.pn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2968" y="6381328"/>
            <a:ext cx="1619672" cy="37903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占位符 8"/>
          <p:cNvSpPr>
            <a:spLocks noGrp="1"/>
          </p:cNvSpPr>
          <p:nvPr>
            <p:ph type="body" sz="quarter" idx="10"/>
          </p:nvPr>
        </p:nvSpPr>
        <p:spPr>
          <a:xfrm>
            <a:off x="116657" y="115888"/>
            <a:ext cx="9545191" cy="523220"/>
          </a:xfrm>
          <a:noFill/>
          <a:ln w="9525">
            <a:noFill/>
            <a:miter lim="800000"/>
            <a:headEnd/>
            <a:tailEnd/>
          </a:ln>
          <a:effectLst/>
        </p:spPr>
        <p:txBody>
          <a:bodyPr wrap="square">
            <a:spAutoFit/>
          </a:bodyPr>
          <a:lstStyle>
            <a:lvl1pPr marL="0" indent="0">
              <a:buNone/>
              <a:defRPr lang="zh-CN" altLang="en-US" sz="2800" b="1" dirty="0">
                <a:solidFill>
                  <a:schemeClr val="bg1"/>
                </a:solidFill>
                <a:latin typeface="微软雅黑" pitchFamily="34" charset="-122"/>
                <a:ea typeface="微软雅黑" pitchFamily="34" charset="-122"/>
              </a:defRPr>
            </a:lvl1pPr>
          </a:lstStyle>
          <a:p>
            <a:pPr marL="0"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2" name="Rectangle 14"/>
          <p:cNvSpPr>
            <a:spLocks noChangeArrowheads="1"/>
          </p:cNvSpPr>
          <p:nvPr userDrawn="1"/>
        </p:nvSpPr>
        <p:spPr bwMode="auto">
          <a:xfrm>
            <a:off x="0" y="714357"/>
            <a:ext cx="9906000" cy="71438"/>
          </a:xfrm>
          <a:prstGeom prst="rect">
            <a:avLst/>
          </a:prstGeom>
          <a:solidFill>
            <a:schemeClr val="bg1">
              <a:lumMod val="85000"/>
            </a:schemeClr>
          </a:solidFill>
          <a:ln>
            <a:noFill/>
          </a:ln>
          <a:effectLst/>
        </p:spPr>
        <p:txBody>
          <a:bodyPr wrap="none" anchor="ctr"/>
          <a:lstStyle/>
          <a:p>
            <a:pPr>
              <a:defRPr/>
            </a:pPr>
            <a:endParaRPr lang="zh-CN" altLang="en-US">
              <a:latin typeface="Arial" charset="0"/>
            </a:endParaRPr>
          </a:p>
        </p:txBody>
      </p:sp>
      <p:sp>
        <p:nvSpPr>
          <p:cNvPr id="23" name="Rectangle 8"/>
          <p:cNvSpPr>
            <a:spLocks noChangeArrowheads="1"/>
          </p:cNvSpPr>
          <p:nvPr userDrawn="1"/>
        </p:nvSpPr>
        <p:spPr bwMode="auto">
          <a:xfrm>
            <a:off x="0" y="1"/>
            <a:ext cx="9906000" cy="714356"/>
          </a:xfrm>
          <a:prstGeom prst="rect">
            <a:avLst/>
          </a:prstGeom>
          <a:solidFill>
            <a:srgbClr val="0091C4"/>
          </a:solidFill>
          <a:ln w="9525">
            <a:noFill/>
            <a:miter lim="800000"/>
            <a:headEnd/>
            <a:tailEnd/>
          </a:ln>
        </p:spPr>
        <p:txBody>
          <a:bodyPr wrap="none" anchor="ctr"/>
          <a:lstStyle/>
          <a:p>
            <a:endParaRPr lang="zh-CN" altLang="en-US"/>
          </a:p>
        </p:txBody>
      </p:sp>
      <p:pic>
        <p:nvPicPr>
          <p:cNvPr id="8" name="Picture 2" descr="D:\MWF\Document\地大公司\资料\infoEarth-1.pn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2968" y="6381328"/>
            <a:ext cx="1619672" cy="37903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占位符 8"/>
          <p:cNvSpPr>
            <a:spLocks noGrp="1"/>
          </p:cNvSpPr>
          <p:nvPr>
            <p:ph type="body" sz="quarter" idx="10"/>
          </p:nvPr>
        </p:nvSpPr>
        <p:spPr>
          <a:xfrm>
            <a:off x="116657" y="115888"/>
            <a:ext cx="9545191" cy="523220"/>
          </a:xfrm>
          <a:noFill/>
          <a:ln w="9525">
            <a:noFill/>
            <a:miter lim="800000"/>
            <a:headEnd/>
            <a:tailEnd/>
          </a:ln>
          <a:effectLst/>
        </p:spPr>
        <p:txBody>
          <a:bodyPr wrap="square">
            <a:spAutoFit/>
          </a:bodyPr>
          <a:lstStyle>
            <a:lvl1pPr marL="0" indent="0">
              <a:buNone/>
              <a:defRPr lang="zh-CN" altLang="en-US" sz="2800" b="1" dirty="0">
                <a:solidFill>
                  <a:schemeClr val="bg1"/>
                </a:solidFill>
                <a:latin typeface="微软雅黑" pitchFamily="34" charset="-122"/>
                <a:ea typeface="微软雅黑" pitchFamily="34" charset="-122"/>
              </a:defRPr>
            </a:lvl1pPr>
          </a:lstStyle>
          <a:p>
            <a:pPr marL="0" lvl="0"/>
            <a:r>
              <a:rPr lang="zh-CN" altLang="en-US" smtClean="0"/>
              <a:t>单击此处编辑母版文本样式</a:t>
            </a:r>
          </a:p>
        </p:txBody>
      </p:sp>
      <p:sp>
        <p:nvSpPr>
          <p:cNvPr id="3" name="内容占位符 2"/>
          <p:cNvSpPr>
            <a:spLocks noGrp="1"/>
          </p:cNvSpPr>
          <p:nvPr>
            <p:ph sz="quarter" idx="11"/>
          </p:nvPr>
        </p:nvSpPr>
        <p:spPr>
          <a:xfrm>
            <a:off x="482600" y="1125538"/>
            <a:ext cx="8934450" cy="1905137"/>
          </a:xfrm>
          <a:noFill/>
        </p:spPr>
        <p:txBody>
          <a:bodyPr>
            <a:spAutoFit/>
          </a:bodyPr>
          <a:lstStyle>
            <a:lvl1pPr marL="342900" indent="-342900">
              <a:buFont typeface="Arial" pitchFamily="34" charset="0"/>
              <a:buChar char="•"/>
              <a:defRPr lang="zh-CN" altLang="en-US" sz="2000" b="1" dirty="0" smtClean="0">
                <a:solidFill>
                  <a:srgbClr val="0091C4"/>
                </a:solidFill>
                <a:latin typeface="微软雅黑" pitchFamily="34" charset="-122"/>
                <a:ea typeface="微软雅黑" pitchFamily="34" charset="-122"/>
              </a:defRPr>
            </a:lvl1pPr>
            <a:lvl2pPr>
              <a:defRPr lang="zh-CN" altLang="en-US" sz="2000" b="1" dirty="0" smtClean="0">
                <a:solidFill>
                  <a:srgbClr val="0091C4"/>
                </a:solidFill>
                <a:latin typeface="微软雅黑" pitchFamily="34" charset="-122"/>
                <a:ea typeface="微软雅黑" pitchFamily="34" charset="-122"/>
              </a:defRPr>
            </a:lvl2pPr>
            <a:lvl3pPr>
              <a:defRPr lang="zh-CN" altLang="en-US" sz="1800" b="1" dirty="0" smtClean="0">
                <a:solidFill>
                  <a:srgbClr val="0091C4"/>
                </a:solidFill>
                <a:latin typeface="微软雅黑" pitchFamily="34" charset="-122"/>
                <a:ea typeface="微软雅黑" pitchFamily="34" charset="-122"/>
              </a:defRPr>
            </a:lvl3pPr>
            <a:lvl4pPr>
              <a:defRPr lang="zh-CN" altLang="en-US" sz="1800" b="1" dirty="0" smtClean="0">
                <a:solidFill>
                  <a:srgbClr val="0091C4"/>
                </a:solidFill>
                <a:latin typeface="微软雅黑" pitchFamily="34" charset="-122"/>
                <a:ea typeface="微软雅黑" pitchFamily="34" charset="-122"/>
              </a:defRPr>
            </a:lvl4pPr>
            <a:lvl5pPr>
              <a:defRPr lang="zh-CN" altLang="en-US" sz="1800" b="1" dirty="0">
                <a:solidFill>
                  <a:srgbClr val="0091C4"/>
                </a:solidFill>
                <a:latin typeface="微软雅黑" pitchFamily="34" charset="-122"/>
                <a:ea typeface="微软雅黑" pitchFamily="34" charset="-122"/>
              </a:defRPr>
            </a:lvl5pPr>
          </a:lstStyle>
          <a:p>
            <a:pPr lvl="0">
              <a:lnSpc>
                <a:spcPct val="120000"/>
              </a:lnSpc>
              <a:spcBef>
                <a:spcPts val="600"/>
              </a:spcBef>
              <a:buFont typeface="Wingdings" pitchFamily="2" charset="2"/>
              <a:buChar char="Ø"/>
            </a:pPr>
            <a:r>
              <a:rPr lang="zh-CN" altLang="en-US" smtClean="0"/>
              <a:t>单击此处编辑母版文本样式</a:t>
            </a:r>
          </a:p>
          <a:p>
            <a:pPr lvl="1">
              <a:lnSpc>
                <a:spcPct val="120000"/>
              </a:lnSpc>
              <a:spcBef>
                <a:spcPts val="600"/>
              </a:spcBef>
              <a:buFont typeface="Wingdings" pitchFamily="2" charset="2"/>
              <a:buChar char="Ø"/>
            </a:pPr>
            <a:r>
              <a:rPr lang="zh-CN" altLang="en-US" smtClean="0"/>
              <a:t>第二级</a:t>
            </a:r>
          </a:p>
          <a:p>
            <a:pPr lvl="2">
              <a:lnSpc>
                <a:spcPct val="120000"/>
              </a:lnSpc>
              <a:spcBef>
                <a:spcPts val="600"/>
              </a:spcBef>
              <a:buFont typeface="Wingdings" pitchFamily="2" charset="2"/>
              <a:buChar char="Ø"/>
            </a:pPr>
            <a:r>
              <a:rPr lang="zh-CN" altLang="en-US" smtClean="0"/>
              <a:t>第三级</a:t>
            </a:r>
          </a:p>
          <a:p>
            <a:pPr lvl="3">
              <a:lnSpc>
                <a:spcPct val="120000"/>
              </a:lnSpc>
              <a:spcBef>
                <a:spcPts val="600"/>
              </a:spcBef>
              <a:buFont typeface="Wingdings" pitchFamily="2" charset="2"/>
              <a:buChar char="Ø"/>
            </a:pPr>
            <a:r>
              <a:rPr lang="zh-CN" altLang="en-US" smtClean="0"/>
              <a:t>第四级</a:t>
            </a:r>
          </a:p>
          <a:p>
            <a:pPr lvl="4">
              <a:lnSpc>
                <a:spcPct val="120000"/>
              </a:lnSpc>
              <a:spcBef>
                <a:spcPts val="600"/>
              </a:spcBef>
              <a:buFont typeface="Wingdings" pitchFamily="2" charset="2"/>
              <a:buChar char="Ø"/>
            </a:pPr>
            <a:r>
              <a:rPr lang="zh-CN" altLang="en-US" smtClean="0"/>
              <a:t>第五级</a:t>
            </a:r>
            <a:endParaRPr lang="zh-CN" altLang="en-US" dirty="0"/>
          </a:p>
        </p:txBody>
      </p:sp>
    </p:spTree>
    <p:extLst>
      <p:ext uri="{BB962C8B-B14F-4D97-AF65-F5344CB8AC3E}">
        <p14:creationId xmlns:p14="http://schemas.microsoft.com/office/powerpoint/2010/main" val="11701315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9402C9-AA40-4450-8C91-0F82348A6098}" type="datetime1">
              <a:rPr lang="zh-CN" altLang="en-US" smtClean="0"/>
              <a:pPr/>
              <a:t>2017/2/23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7099300" y="6356357"/>
            <a:ext cx="2311400" cy="365125"/>
          </a:xfrm>
          <a:prstGeom prst="rect">
            <a:avLst/>
          </a:prstGeom>
        </p:spPr>
        <p:txBody>
          <a:bodyPr/>
          <a:lstStyle/>
          <a:p>
            <a:fld id="{CD9CC66F-0D55-40FB-BCBD-CFD815F958E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7"/>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30CF5-7D0A-4688-A626-C4343472D6A3}" type="datetime1">
              <a:rPr lang="zh-CN" altLang="en-US" smtClean="0"/>
              <a:pPr/>
              <a:t>2017/2/23</a:t>
            </a:fld>
            <a:endParaRPr lang="zh-CN" altLang="en-US"/>
          </a:p>
        </p:txBody>
      </p:sp>
      <p:sp>
        <p:nvSpPr>
          <p:cNvPr id="5" name="页脚占位符 4"/>
          <p:cNvSpPr>
            <a:spLocks noGrp="1"/>
          </p:cNvSpPr>
          <p:nvPr>
            <p:ph type="ftr" sz="quarter" idx="3"/>
          </p:nvPr>
        </p:nvSpPr>
        <p:spPr>
          <a:xfrm>
            <a:off x="3384550" y="6356357"/>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7491" y="3212977"/>
            <a:ext cx="2509837" cy="1044000"/>
          </a:xfrm>
          <a:prstGeom prst="rect">
            <a:avLst/>
          </a:prstGeom>
          <a:solidFill>
            <a:srgbClr val="0091C4"/>
          </a:solidFill>
          <a:ln w="9525">
            <a:noFill/>
            <a:miter lim="800000"/>
            <a:headEnd/>
            <a:tailEnd/>
          </a:ln>
        </p:spPr>
        <p:txBody>
          <a:bodyPr wrap="none" anchor="ctr"/>
          <a:lstStyle/>
          <a:p>
            <a:endParaRPr lang="zh-CN" altLang="en-US"/>
          </a:p>
        </p:txBody>
      </p:sp>
      <p:sp>
        <p:nvSpPr>
          <p:cNvPr id="4" name="标题 1"/>
          <p:cNvSpPr txBox="1">
            <a:spLocks/>
          </p:cNvSpPr>
          <p:nvPr/>
        </p:nvSpPr>
        <p:spPr>
          <a:xfrm>
            <a:off x="2360712" y="1801507"/>
            <a:ext cx="7020762" cy="1280930"/>
          </a:xfrm>
          <a:prstGeom prst="rect">
            <a:avLst/>
          </a:prstGeom>
        </p:spPr>
        <p:txBody>
          <a:bodyPr vert="horz" lIns="91440" tIns="45720" rIns="91440" bIns="45720" rtlCol="0" anchor="ctr">
            <a:noAutofit/>
          </a:bodyPr>
          <a:lstStyle>
            <a:defPPr>
              <a:defRPr lang="en-US"/>
            </a:defPPr>
            <a:lvl1pPr lvl="0" fontAlgn="base">
              <a:spcBef>
                <a:spcPct val="0"/>
              </a:spcBef>
              <a:spcAft>
                <a:spcPct val="0"/>
              </a:spcAft>
              <a:buNone/>
              <a:defRPr sz="3800" b="1" cap="all" spc="100" baseline="0">
                <a:solidFill>
                  <a:srgbClr val="0091C4"/>
                </a:solidFill>
                <a:effectLst/>
                <a:latin typeface="Arial" pitchFamily="34" charset="0"/>
                <a:ea typeface="微软雅黑" pitchFamily="34" charset="-122"/>
                <a:cs typeface="+mj-cs"/>
              </a:defRPr>
            </a:lvl1pPr>
          </a:lstStyle>
          <a:p>
            <a:pPr algn="l"/>
            <a:r>
              <a:rPr lang="zh-CN" altLang="en-US" sz="3400" spc="0" dirty="0" smtClean="0"/>
              <a:t>什么是设计模式</a:t>
            </a:r>
            <a:r>
              <a:rPr lang="zh-CN" altLang="en-US" sz="3400" spc="0" dirty="0"/>
              <a:t>？</a:t>
            </a:r>
            <a:endParaRPr lang="zh-CN" altLang="en-US" sz="3400" spc="0" dirty="0">
              <a:solidFill>
                <a:srgbClr val="0091C4"/>
              </a:solidFill>
            </a:endParaRPr>
          </a:p>
        </p:txBody>
      </p:sp>
      <p:sp>
        <p:nvSpPr>
          <p:cNvPr id="5" name="矩形 4"/>
          <p:cNvSpPr/>
          <p:nvPr/>
        </p:nvSpPr>
        <p:spPr>
          <a:xfrm>
            <a:off x="1064568" y="564509"/>
            <a:ext cx="6336704" cy="417678"/>
          </a:xfrm>
          <a:prstGeom prst="rect">
            <a:avLst/>
          </a:prstGeom>
        </p:spPr>
        <p:txBody>
          <a:bodyPr wrap="square">
            <a:spAutoFit/>
          </a:bodyPr>
          <a:lstStyle/>
          <a:p>
            <a:pPr marL="182880" lvl="0" indent="-182880" algn="just">
              <a:lnSpc>
                <a:spcPct val="110000"/>
              </a:lnSpc>
              <a:buClr>
                <a:srgbClr val="4F81BD"/>
              </a:buClr>
              <a:buSzPct val="85000"/>
            </a:pPr>
            <a:r>
              <a:rPr lang="zh-CN" altLang="en-US" sz="2000" b="1" dirty="0" smtClean="0">
                <a:solidFill>
                  <a:schemeClr val="bg1">
                    <a:lumMod val="50000"/>
                  </a:schemeClr>
                </a:solidFill>
                <a:latin typeface="华文新魏" pitchFamily="2" charset="-122"/>
                <a:ea typeface="华文新魏" pitchFamily="2" charset="-122"/>
              </a:rPr>
              <a:t>专</a:t>
            </a:r>
            <a:r>
              <a:rPr lang="zh-CN" altLang="en-US" sz="2000" b="1" dirty="0">
                <a:solidFill>
                  <a:schemeClr val="bg1">
                    <a:lumMod val="50000"/>
                  </a:schemeClr>
                </a:solidFill>
                <a:latin typeface="华文新魏" pitchFamily="2" charset="-122"/>
                <a:ea typeface="华文新魏" pitchFamily="2" charset="-122"/>
              </a:rPr>
              <a:t>业的地学信息服务与解决方案供应商</a:t>
            </a:r>
          </a:p>
        </p:txBody>
      </p:sp>
      <p:pic>
        <p:nvPicPr>
          <p:cNvPr id="6" name="Picture 2" descr="D:\MWF\Document\地大公司\资料\logo大尺寸197-14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472" y="473052"/>
            <a:ext cx="825906" cy="600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rotWithShape="1">
          <a:blip r:embed="rId4" cstate="print"/>
          <a:srcRect/>
          <a:stretch/>
        </p:blipFill>
        <p:spPr bwMode="auto">
          <a:xfrm>
            <a:off x="2566543" y="3212978"/>
            <a:ext cx="1093714" cy="1044000"/>
          </a:xfrm>
          <a:prstGeom prst="rect">
            <a:avLst/>
          </a:prstGeom>
          <a:noFill/>
          <a:ln w="6350">
            <a:noFill/>
            <a:miter lim="800000"/>
            <a:headEnd/>
            <a:tailEnd/>
          </a:ln>
          <a:effectLst/>
        </p:spPr>
      </p:pic>
      <p:pic>
        <p:nvPicPr>
          <p:cNvPr id="8"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3699472" y="3212977"/>
            <a:ext cx="1739897" cy="1044000"/>
          </a:xfrm>
          <a:prstGeom prst="rect">
            <a:avLst/>
          </a:prstGeom>
          <a:noFill/>
          <a:ln w="6350">
            <a:noFill/>
            <a:miter lim="800000"/>
            <a:headEnd/>
            <a:tailEnd/>
          </a:ln>
          <a:effectLst/>
          <a:extLst>
            <a:ext uri="{909E8E84-426E-40DD-AFC4-6F175D3DCCD1}">
              <a14:hiddenFill xmlns:a14="http://schemas.microsoft.com/office/drawing/2010/main">
                <a:solidFill>
                  <a:schemeClr val="accent1"/>
                </a:solidFill>
              </a14:hiddenFill>
            </a:ext>
          </a:extLst>
        </p:spPr>
      </p:pic>
      <p:pic>
        <p:nvPicPr>
          <p:cNvPr id="9" name="Picture 2"/>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5478584" y="3212977"/>
            <a:ext cx="1511729" cy="1044000"/>
          </a:xfrm>
          <a:prstGeom prst="rect">
            <a:avLst/>
          </a:prstGeom>
          <a:noFill/>
          <a:ln w="6350">
            <a:noFill/>
            <a:miter lim="800000"/>
            <a:headEnd/>
            <a:tailEnd/>
          </a:ln>
          <a:effectLst/>
        </p:spPr>
      </p:pic>
      <p:pic>
        <p:nvPicPr>
          <p:cNvPr id="10" name="Picture 1"/>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r="-1918"/>
          <a:stretch/>
        </p:blipFill>
        <p:spPr bwMode="auto">
          <a:xfrm>
            <a:off x="7029529" y="3212975"/>
            <a:ext cx="1739895" cy="1044000"/>
          </a:xfrm>
          <a:prstGeom prst="rect">
            <a:avLst/>
          </a:prstGeom>
          <a:solidFill>
            <a:schemeClr val="tx1"/>
          </a:solidFill>
        </p:spPr>
      </p:pic>
      <p:sp>
        <p:nvSpPr>
          <p:cNvPr id="11" name="矩形 10"/>
          <p:cNvSpPr/>
          <p:nvPr/>
        </p:nvSpPr>
        <p:spPr>
          <a:xfrm>
            <a:off x="6105128" y="5836505"/>
            <a:ext cx="3744416" cy="904863"/>
          </a:xfrm>
          <a:prstGeom prst="rect">
            <a:avLst/>
          </a:prstGeom>
        </p:spPr>
        <p:txBody>
          <a:bodyPr wrap="square">
            <a:spAutoFit/>
          </a:bodyPr>
          <a:lstStyle/>
          <a:p>
            <a:pPr>
              <a:lnSpc>
                <a:spcPct val="110000"/>
              </a:lnSpc>
            </a:pPr>
            <a:r>
              <a:rPr lang="zh-CN" altLang="zh-CN" sz="1200" b="1" dirty="0">
                <a:solidFill>
                  <a:schemeClr val="bg1">
                    <a:lumMod val="50000"/>
                  </a:schemeClr>
                </a:solidFill>
                <a:ea typeface="微软雅黑" pitchFamily="34" charset="-122"/>
              </a:rPr>
              <a:t>地址</a:t>
            </a:r>
            <a:r>
              <a:rPr lang="en-US" altLang="zh-CN" sz="1200" b="1" dirty="0" smtClean="0">
                <a:solidFill>
                  <a:schemeClr val="bg1">
                    <a:lumMod val="50000"/>
                  </a:schemeClr>
                </a:solidFill>
                <a:ea typeface="微软雅黑" pitchFamily="34" charset="-122"/>
              </a:rPr>
              <a:t>:</a:t>
            </a:r>
            <a:r>
              <a:rPr lang="zh-CN" altLang="en-US" sz="1200" b="1" dirty="0">
                <a:solidFill>
                  <a:schemeClr val="bg1">
                    <a:lumMod val="50000"/>
                  </a:schemeClr>
                </a:solidFill>
                <a:ea typeface="微软雅黑" pitchFamily="34" charset="-122"/>
              </a:rPr>
              <a:t>武汉市洪</a:t>
            </a:r>
            <a:r>
              <a:rPr lang="zh-CN" altLang="en-US" sz="1200" b="1" dirty="0" smtClean="0">
                <a:solidFill>
                  <a:schemeClr val="bg1">
                    <a:lumMod val="50000"/>
                  </a:schemeClr>
                </a:solidFill>
                <a:ea typeface="微软雅黑" pitchFamily="34" charset="-122"/>
              </a:rPr>
              <a:t>山区光</a:t>
            </a:r>
            <a:r>
              <a:rPr lang="zh-CN" altLang="en-US" sz="1200" b="1" dirty="0">
                <a:solidFill>
                  <a:schemeClr val="bg1">
                    <a:lumMod val="50000"/>
                  </a:schemeClr>
                </a:solidFill>
                <a:ea typeface="微软雅黑" pitchFamily="34" charset="-122"/>
              </a:rPr>
              <a:t>谷软件</a:t>
            </a:r>
            <a:r>
              <a:rPr lang="zh-CN" altLang="en-US" sz="1200" b="1" dirty="0" smtClean="0">
                <a:solidFill>
                  <a:schemeClr val="bg1">
                    <a:lumMod val="50000"/>
                  </a:schemeClr>
                </a:solidFill>
                <a:ea typeface="微软雅黑" pitchFamily="34" charset="-122"/>
              </a:rPr>
              <a:t>园</a:t>
            </a:r>
            <a:r>
              <a:rPr lang="en-US" altLang="zh-CN" sz="1200" b="1" dirty="0" smtClean="0">
                <a:solidFill>
                  <a:schemeClr val="bg1">
                    <a:lumMod val="50000"/>
                  </a:schemeClr>
                </a:solidFill>
                <a:ea typeface="微软雅黑" pitchFamily="34" charset="-122"/>
              </a:rPr>
              <a:t>F1</a:t>
            </a:r>
            <a:r>
              <a:rPr lang="zh-CN" altLang="en-US" sz="1200" b="1" dirty="0" smtClean="0">
                <a:solidFill>
                  <a:schemeClr val="bg1">
                    <a:lumMod val="50000"/>
                  </a:schemeClr>
                </a:solidFill>
                <a:ea typeface="微软雅黑" pitchFamily="34" charset="-122"/>
              </a:rPr>
              <a:t>栋</a:t>
            </a:r>
            <a:r>
              <a:rPr lang="en-US" altLang="zh-CN" sz="1200" b="1" dirty="0" smtClean="0">
                <a:solidFill>
                  <a:schemeClr val="bg1">
                    <a:lumMod val="50000"/>
                  </a:schemeClr>
                </a:solidFill>
                <a:ea typeface="微软雅黑" pitchFamily="34" charset="-122"/>
              </a:rPr>
              <a:t>15</a:t>
            </a:r>
            <a:r>
              <a:rPr lang="zh-CN" altLang="en-US" sz="1200" b="1" smtClean="0">
                <a:solidFill>
                  <a:schemeClr val="bg1">
                    <a:lumMod val="50000"/>
                  </a:schemeClr>
                </a:solidFill>
                <a:ea typeface="微软雅黑" pitchFamily="34" charset="-122"/>
              </a:rPr>
              <a:t>楼</a:t>
            </a:r>
            <a:endParaRPr lang="en-US" altLang="zh-CN" sz="1200" b="1" smtClean="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邮政编码</a:t>
            </a:r>
            <a:r>
              <a:rPr lang="en-US" altLang="zh-CN" sz="1200" b="1" dirty="0">
                <a:solidFill>
                  <a:schemeClr val="bg1">
                    <a:lumMod val="50000"/>
                  </a:schemeClr>
                </a:solidFill>
                <a:ea typeface="微软雅黑" pitchFamily="34" charset="-122"/>
              </a:rPr>
              <a:t>:430074</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电话</a:t>
            </a:r>
            <a:r>
              <a:rPr lang="en-US" altLang="zh-CN" sz="1200" b="1" dirty="0" smtClean="0">
                <a:solidFill>
                  <a:schemeClr val="bg1">
                    <a:lumMod val="50000"/>
                  </a:schemeClr>
                </a:solidFill>
                <a:ea typeface="微软雅黑" pitchFamily="34" charset="-122"/>
              </a:rPr>
              <a:t>: 027-59808866/59808803       </a:t>
            </a:r>
            <a:r>
              <a:rPr lang="zh-CN" altLang="zh-CN" sz="1200" b="1" dirty="0" smtClean="0">
                <a:solidFill>
                  <a:schemeClr val="bg1">
                    <a:lumMod val="50000"/>
                  </a:schemeClr>
                </a:solidFill>
                <a:ea typeface="微软雅黑" pitchFamily="34" charset="-122"/>
              </a:rPr>
              <a:t>传真</a:t>
            </a:r>
            <a:r>
              <a:rPr lang="en-US" altLang="zh-CN" sz="1200" b="1" dirty="0">
                <a:solidFill>
                  <a:schemeClr val="bg1">
                    <a:lumMod val="50000"/>
                  </a:schemeClr>
                </a:solidFill>
                <a:ea typeface="微软雅黑" pitchFamily="34" charset="-122"/>
              </a:rPr>
              <a:t>:027-59808825</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网址</a:t>
            </a:r>
            <a:r>
              <a:rPr lang="en-US" altLang="zh-CN" sz="1200" b="1" dirty="0" smtClean="0">
                <a:solidFill>
                  <a:schemeClr val="bg1">
                    <a:lumMod val="50000"/>
                  </a:schemeClr>
                </a:solidFill>
                <a:ea typeface="微软雅黑" pitchFamily="34" charset="-122"/>
              </a:rPr>
              <a:t>: </a:t>
            </a:r>
            <a:r>
              <a:rPr lang="en-US" altLang="zh-CN" sz="1200" b="1" dirty="0">
                <a:solidFill>
                  <a:schemeClr val="bg1">
                    <a:lumMod val="50000"/>
                  </a:schemeClr>
                </a:solidFill>
                <a:ea typeface="微软雅黑" pitchFamily="34" charset="-122"/>
              </a:rPr>
              <a:t>http://www.infoearth.com </a:t>
            </a:r>
            <a:endParaRPr lang="zh-CN" altLang="zh-CN" sz="1200" b="1" dirty="0">
              <a:solidFill>
                <a:schemeClr val="bg1">
                  <a:lumMod val="50000"/>
                </a:schemeClr>
              </a:solidFill>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27652" y="2169812"/>
            <a:ext cx="5859973" cy="1973810"/>
            <a:chOff x="1737157" y="4627113"/>
            <a:chExt cx="5859973" cy="1973810"/>
          </a:xfrm>
        </p:grpSpPr>
        <p:cxnSp>
          <p:nvCxnSpPr>
            <p:cNvPr id="14" name="直接连接符 13"/>
            <p:cNvCxnSpPr/>
            <p:nvPr/>
          </p:nvCxnSpPr>
          <p:spPr>
            <a:xfrm>
              <a:off x="1863470" y="5958309"/>
              <a:ext cx="5544000" cy="0"/>
            </a:xfrm>
            <a:prstGeom prst="line">
              <a:avLst/>
            </a:prstGeom>
            <a:noFill/>
            <a:ln w="38100" cap="flat" cmpd="sng" algn="ctr">
              <a:solidFill>
                <a:sysClr val="window" lastClr="FFFFFF">
                  <a:lumMod val="50000"/>
                </a:sysClr>
              </a:solidFill>
              <a:prstDash val="solid"/>
              <a:tailEnd type="none"/>
            </a:ln>
            <a:effectLst/>
          </p:spPr>
        </p:cxnSp>
        <p:sp>
          <p:nvSpPr>
            <p:cNvPr id="15" name="标题 1"/>
            <p:cNvSpPr txBox="1">
              <a:spLocks/>
            </p:cNvSpPr>
            <p:nvPr/>
          </p:nvSpPr>
          <p:spPr>
            <a:xfrm>
              <a:off x="3456073" y="4627113"/>
              <a:ext cx="4141057" cy="1259188"/>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cap="all" spc="0" baseline="0">
                  <a:solidFill>
                    <a:srgbClr val="FF6600"/>
                  </a:solidFill>
                  <a:effectLst>
                    <a:outerShdw blurRad="38100" dist="38100" dir="2700000" algn="tl">
                      <a:srgbClr val="000000">
                        <a:alpha val="43137"/>
                      </a:srgbClr>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all" spc="100" normalizeH="0" baseline="0" noProof="0" dirty="0" smtClean="0">
                  <a:ln>
                    <a:noFill/>
                  </a:ln>
                  <a:solidFill>
                    <a:srgbClr val="0091C4"/>
                  </a:solidFill>
                  <a:effectLst/>
                  <a:uLnTx/>
                  <a:uFillTx/>
                  <a:latin typeface="华文隶书" pitchFamily="2" charset="-122"/>
                  <a:ea typeface="华文隶书" pitchFamily="2" charset="-122"/>
                </a:rPr>
                <a:t>地</a:t>
              </a:r>
              <a:r>
                <a:rPr kumimoji="0" lang="zh-CN" altLang="en-US" sz="7200" b="1" i="0" u="none" strike="noStrike" kern="1200" cap="all" spc="100" normalizeH="0" baseline="0" noProof="0" dirty="0">
                  <a:ln>
                    <a:noFill/>
                  </a:ln>
                  <a:solidFill>
                    <a:srgbClr val="0091C4"/>
                  </a:solidFill>
                  <a:effectLst/>
                  <a:uLnTx/>
                  <a:uFillTx/>
                  <a:latin typeface="华文隶书" pitchFamily="2" charset="-122"/>
                  <a:ea typeface="华文隶书" pitchFamily="2" charset="-122"/>
                </a:rPr>
                <a:t>大</a:t>
              </a:r>
              <a:r>
                <a:rPr kumimoji="0" lang="zh-CN" altLang="en-US" sz="7200" b="1" i="0" u="none" strike="noStrike" kern="1200" cap="all" spc="100" normalizeH="0" baseline="0" noProof="0" dirty="0" smtClean="0">
                  <a:ln>
                    <a:noFill/>
                  </a:ln>
                  <a:solidFill>
                    <a:srgbClr val="0091C4"/>
                  </a:solidFill>
                  <a:effectLst/>
                  <a:uLnTx/>
                  <a:uFillTx/>
                  <a:latin typeface="华文隶书" pitchFamily="2" charset="-122"/>
                  <a:ea typeface="华文隶书" pitchFamily="2" charset="-122"/>
                </a:rPr>
                <a:t>信息</a:t>
              </a:r>
              <a:endParaRPr kumimoji="0" lang="zh-CN" altLang="en-US" sz="7200" b="1" i="0" u="none" strike="noStrike" kern="1200" cap="all" spc="100" normalizeH="0" baseline="0" noProof="0" dirty="0">
                <a:ln>
                  <a:noFill/>
                </a:ln>
                <a:solidFill>
                  <a:srgbClr val="0091C4"/>
                </a:solidFill>
                <a:effectLst/>
                <a:uLnTx/>
                <a:uFillTx/>
                <a:latin typeface="华文隶书" pitchFamily="2" charset="-122"/>
                <a:ea typeface="华文隶书" pitchFamily="2" charset="-122"/>
              </a:endParaRPr>
            </a:p>
          </p:txBody>
        </p:sp>
        <p:sp>
          <p:nvSpPr>
            <p:cNvPr id="16" name="矩形 15"/>
            <p:cNvSpPr/>
            <p:nvPr/>
          </p:nvSpPr>
          <p:spPr>
            <a:xfrm>
              <a:off x="1737157" y="6102325"/>
              <a:ext cx="5733660" cy="498598"/>
            </a:xfrm>
            <a:prstGeom prst="rect">
              <a:avLst/>
            </a:prstGeom>
          </p:spPr>
          <p:txBody>
            <a:bodyPr wrap="square">
              <a:spAutoFit/>
            </a:bodyPr>
            <a:lstStyle/>
            <a:p>
              <a:pPr marL="182880" marR="0" lvl="0" indent="-182880" algn="dist" defTabSz="1221913" eaLnBrk="1" fontAlgn="auto" latinLnBrk="0" hangingPunct="1">
                <a:lnSpc>
                  <a:spcPct val="110000"/>
                </a:lnSpc>
                <a:spcBef>
                  <a:spcPts val="0"/>
                </a:spcBef>
                <a:spcAft>
                  <a:spcPts val="0"/>
                </a:spcAft>
                <a:buClr>
                  <a:srgbClr val="4F81BD"/>
                </a:buClr>
                <a:buSzPct val="85000"/>
                <a:buFontTx/>
                <a:buNone/>
                <a:tabLst/>
                <a:defRPr/>
              </a:pPr>
              <a:r>
                <a:rPr kumimoji="0" lang="zh-CN" altLang="en-US" sz="2400" b="1" i="0" u="none" strike="noStrike" kern="0" cap="none" spc="0" normalizeH="0" noProof="0" dirty="0" smtClean="0">
                  <a:ln>
                    <a:noFill/>
                  </a:ln>
                  <a:solidFill>
                    <a:prstClr val="black">
                      <a:lumMod val="50000"/>
                      <a:lumOff val="50000"/>
                    </a:prstClr>
                  </a:solidFill>
                  <a:effectLst/>
                  <a:uLnTx/>
                  <a:uFillTx/>
                  <a:latin typeface="华文新魏" pitchFamily="2" charset="-122"/>
                  <a:ea typeface="华文新魏" pitchFamily="2" charset="-122"/>
                </a:rPr>
                <a:t>专业的地学信息服务与解决方案供应商</a:t>
              </a:r>
            </a:p>
          </p:txBody>
        </p:sp>
        <p:pic>
          <p:nvPicPr>
            <p:cNvPr id="17" name="Picture 2" descr="D:\MWF\Document\地大公司\资料\logo大尺寸197-14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5499" y="4627113"/>
              <a:ext cx="1485167" cy="108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11136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目录</a:t>
            </a:r>
          </a:p>
        </p:txBody>
      </p:sp>
      <p:grpSp>
        <p:nvGrpSpPr>
          <p:cNvPr id="3" name="组合 2"/>
          <p:cNvGrpSpPr/>
          <p:nvPr/>
        </p:nvGrpSpPr>
        <p:grpSpPr>
          <a:xfrm>
            <a:off x="5658742" y="2204864"/>
            <a:ext cx="3471863" cy="603250"/>
            <a:chOff x="5514726" y="2391531"/>
            <a:chExt cx="3471863" cy="603250"/>
          </a:xfrm>
        </p:grpSpPr>
        <p:sp>
          <p:nvSpPr>
            <p:cNvPr id="52" name="AutoShape 5"/>
            <p:cNvSpPr>
              <a:spLocks noChangeArrowheads="1"/>
            </p:cNvSpPr>
            <p:nvPr/>
          </p:nvSpPr>
          <p:spPr bwMode="auto">
            <a:xfrm>
              <a:off x="5514726" y="2391531"/>
              <a:ext cx="612775" cy="603250"/>
            </a:xfrm>
            <a:prstGeom prst="diamond">
              <a:avLst/>
            </a:prstGeom>
            <a:solidFill>
              <a:srgbClr val="0091C4"/>
            </a:solidFill>
            <a:ln>
              <a:solidFill>
                <a:schemeClr val="bg1">
                  <a:lumMod val="95000"/>
                </a:schemeClr>
              </a:solid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altLang="zh-CN" sz="2400" b="1" dirty="0">
                  <a:solidFill>
                    <a:schemeClr val="bg1"/>
                  </a:solidFill>
                  <a:latin typeface="微软雅黑" pitchFamily="34" charset="-122"/>
                  <a:ea typeface="微软雅黑" pitchFamily="34" charset="-122"/>
                </a:rPr>
                <a:t>1</a:t>
              </a:r>
            </a:p>
          </p:txBody>
        </p:sp>
        <p:sp>
          <p:nvSpPr>
            <p:cNvPr id="53" name="Text Box 16"/>
            <p:cNvSpPr txBox="1">
              <a:spLocks noChangeArrowheads="1"/>
            </p:cNvSpPr>
            <p:nvPr/>
          </p:nvSpPr>
          <p:spPr bwMode="auto">
            <a:xfrm>
              <a:off x="6235451" y="2462175"/>
              <a:ext cx="275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ea typeface="微软雅黑" pitchFamily="34" charset="-122"/>
                </a:rPr>
                <a:t>抽象工厂</a:t>
              </a:r>
              <a:endParaRPr lang="zh-CN" altLang="en-US" sz="2400" b="1" dirty="0">
                <a:ea typeface="微软雅黑" pitchFamily="34" charset="-122"/>
              </a:endParaRPr>
            </a:p>
          </p:txBody>
        </p:sp>
      </p:grpSp>
      <p:grpSp>
        <p:nvGrpSpPr>
          <p:cNvPr id="4" name="组合 3"/>
          <p:cNvGrpSpPr/>
          <p:nvPr/>
        </p:nvGrpSpPr>
        <p:grpSpPr>
          <a:xfrm>
            <a:off x="5658742" y="3044093"/>
            <a:ext cx="3471863" cy="604837"/>
            <a:chOff x="5514726" y="3229554"/>
            <a:chExt cx="3471863" cy="604837"/>
          </a:xfrm>
        </p:grpSpPr>
        <p:sp>
          <p:nvSpPr>
            <p:cNvPr id="54" name="AutoShape 5"/>
            <p:cNvSpPr>
              <a:spLocks noChangeArrowheads="1"/>
            </p:cNvSpPr>
            <p:nvPr/>
          </p:nvSpPr>
          <p:spPr bwMode="auto">
            <a:xfrm>
              <a:off x="5514726" y="3229554"/>
              <a:ext cx="612775" cy="604837"/>
            </a:xfrm>
            <a:prstGeom prst="diamond">
              <a:avLst/>
            </a:prstGeom>
            <a:solidFill>
              <a:srgbClr val="0091C4"/>
            </a:solidFill>
            <a:ln>
              <a:solidFill>
                <a:schemeClr val="bg1">
                  <a:lumMod val="95000"/>
                </a:schemeClr>
              </a:solid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altLang="zh-CN" sz="2400" b="1" dirty="0">
                  <a:solidFill>
                    <a:schemeClr val="bg1"/>
                  </a:solidFill>
                  <a:latin typeface="微软雅黑" pitchFamily="34" charset="-122"/>
                  <a:ea typeface="微软雅黑" pitchFamily="34" charset="-122"/>
                </a:rPr>
                <a:t>2</a:t>
              </a:r>
            </a:p>
          </p:txBody>
        </p:sp>
        <p:sp>
          <p:nvSpPr>
            <p:cNvPr id="55" name="Text Box 16"/>
            <p:cNvSpPr txBox="1">
              <a:spLocks noChangeArrowheads="1"/>
            </p:cNvSpPr>
            <p:nvPr/>
          </p:nvSpPr>
          <p:spPr bwMode="auto">
            <a:xfrm>
              <a:off x="6235451" y="3300991"/>
              <a:ext cx="275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ea typeface="微软雅黑" pitchFamily="34" charset="-122"/>
                </a:rPr>
                <a:t>生</a:t>
              </a:r>
              <a:r>
                <a:rPr lang="zh-CN" altLang="en-US" sz="2400" b="1" dirty="0" smtClean="0">
                  <a:ea typeface="微软雅黑" pitchFamily="34" charset="-122"/>
                </a:rPr>
                <a:t>成器</a:t>
              </a:r>
              <a:endParaRPr lang="zh-CN" altLang="en-US" sz="2400" b="1" dirty="0">
                <a:ea typeface="微软雅黑" pitchFamily="34" charset="-122"/>
              </a:endParaRPr>
            </a:p>
          </p:txBody>
        </p:sp>
      </p:grpSp>
      <p:grpSp>
        <p:nvGrpSpPr>
          <p:cNvPr id="5" name="组合 4"/>
          <p:cNvGrpSpPr/>
          <p:nvPr/>
        </p:nvGrpSpPr>
        <p:grpSpPr>
          <a:xfrm>
            <a:off x="5658742" y="3884909"/>
            <a:ext cx="3471863" cy="604838"/>
            <a:chOff x="5514726" y="4057359"/>
            <a:chExt cx="3471863" cy="604838"/>
          </a:xfrm>
        </p:grpSpPr>
        <p:sp>
          <p:nvSpPr>
            <p:cNvPr id="56" name="AutoShape 5"/>
            <p:cNvSpPr>
              <a:spLocks noChangeArrowheads="1"/>
            </p:cNvSpPr>
            <p:nvPr/>
          </p:nvSpPr>
          <p:spPr bwMode="auto">
            <a:xfrm>
              <a:off x="5514726" y="4057359"/>
              <a:ext cx="612775" cy="604838"/>
            </a:xfrm>
            <a:prstGeom prst="diamond">
              <a:avLst/>
            </a:prstGeom>
            <a:solidFill>
              <a:srgbClr val="0091C4"/>
            </a:solidFill>
            <a:ln>
              <a:solidFill>
                <a:schemeClr val="bg1">
                  <a:lumMod val="95000"/>
                </a:schemeClr>
              </a:solid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altLang="zh-CN" sz="2400" b="1" dirty="0">
                  <a:solidFill>
                    <a:schemeClr val="bg1"/>
                  </a:solidFill>
                  <a:latin typeface="微软雅黑" pitchFamily="34" charset="-122"/>
                  <a:ea typeface="微软雅黑" pitchFamily="34" charset="-122"/>
                </a:rPr>
                <a:t>3</a:t>
              </a:r>
            </a:p>
          </p:txBody>
        </p:sp>
        <p:sp>
          <p:nvSpPr>
            <p:cNvPr id="57" name="Text Box 16"/>
            <p:cNvSpPr txBox="1">
              <a:spLocks noChangeArrowheads="1"/>
            </p:cNvSpPr>
            <p:nvPr/>
          </p:nvSpPr>
          <p:spPr bwMode="auto">
            <a:xfrm>
              <a:off x="6235451" y="4128946"/>
              <a:ext cx="2751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ea typeface="微软雅黑" pitchFamily="34" charset="-122"/>
                </a:rPr>
                <a:t>工厂方</a:t>
              </a:r>
              <a:r>
                <a:rPr lang="zh-CN" altLang="en-US" sz="2400" b="1" dirty="0" smtClean="0">
                  <a:ea typeface="微软雅黑" pitchFamily="34" charset="-122"/>
                </a:rPr>
                <a:t>法</a:t>
              </a:r>
              <a:endParaRPr lang="zh-CN" altLang="en-US" sz="2400" b="1" dirty="0">
                <a:ea typeface="微软雅黑" pitchFamily="34" charset="-122"/>
              </a:endParaRPr>
            </a:p>
          </p:txBody>
        </p:sp>
      </p:grpSp>
      <p:grpSp>
        <p:nvGrpSpPr>
          <p:cNvPr id="6" name="组合 5"/>
          <p:cNvGrpSpPr/>
          <p:nvPr/>
        </p:nvGrpSpPr>
        <p:grpSpPr>
          <a:xfrm>
            <a:off x="5658742" y="4725727"/>
            <a:ext cx="3614738" cy="604838"/>
            <a:chOff x="5514726" y="4912394"/>
            <a:chExt cx="3614738" cy="604838"/>
          </a:xfrm>
        </p:grpSpPr>
        <p:sp>
          <p:nvSpPr>
            <p:cNvPr id="58" name="AutoShape 5"/>
            <p:cNvSpPr>
              <a:spLocks noChangeArrowheads="1"/>
            </p:cNvSpPr>
            <p:nvPr/>
          </p:nvSpPr>
          <p:spPr bwMode="auto">
            <a:xfrm>
              <a:off x="5514726" y="4912394"/>
              <a:ext cx="612775" cy="604838"/>
            </a:xfrm>
            <a:prstGeom prst="diamond">
              <a:avLst/>
            </a:prstGeom>
            <a:solidFill>
              <a:srgbClr val="0091C4"/>
            </a:solidFill>
            <a:ln>
              <a:solidFill>
                <a:schemeClr val="bg1">
                  <a:lumMod val="95000"/>
                </a:schemeClr>
              </a:solid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altLang="zh-CN" sz="2400" b="1" dirty="0">
                  <a:solidFill>
                    <a:schemeClr val="bg1"/>
                  </a:solidFill>
                  <a:latin typeface="微软雅黑" pitchFamily="34" charset="-122"/>
                  <a:ea typeface="微软雅黑" pitchFamily="34" charset="-122"/>
                </a:rPr>
                <a:t>4</a:t>
              </a:r>
            </a:p>
          </p:txBody>
        </p:sp>
        <p:sp>
          <p:nvSpPr>
            <p:cNvPr id="59" name="Text Box 16"/>
            <p:cNvSpPr txBox="1">
              <a:spLocks noChangeArrowheads="1"/>
            </p:cNvSpPr>
            <p:nvPr/>
          </p:nvSpPr>
          <p:spPr bwMode="auto">
            <a:xfrm>
              <a:off x="6235451" y="4983832"/>
              <a:ext cx="2894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ea typeface="微软雅黑" pitchFamily="34" charset="-122"/>
                </a:rPr>
                <a:t>总结</a:t>
              </a:r>
            </a:p>
          </p:txBody>
        </p:sp>
      </p:grpSp>
      <p:grpSp>
        <p:nvGrpSpPr>
          <p:cNvPr id="62" name="Group 49"/>
          <p:cNvGrpSpPr>
            <a:grpSpLocks/>
          </p:cNvGrpSpPr>
          <p:nvPr/>
        </p:nvGrpSpPr>
        <p:grpSpPr bwMode="auto">
          <a:xfrm>
            <a:off x="2384425" y="1851025"/>
            <a:ext cx="777875" cy="777875"/>
            <a:chOff x="1502" y="1166"/>
            <a:chExt cx="490" cy="490"/>
          </a:xfrm>
        </p:grpSpPr>
        <p:sp>
          <p:nvSpPr>
            <p:cNvPr id="63" name="Oval 48"/>
            <p:cNvSpPr>
              <a:spLocks noChangeArrowheads="1"/>
            </p:cNvSpPr>
            <p:nvPr/>
          </p:nvSpPr>
          <p:spPr bwMode="auto">
            <a:xfrm>
              <a:off x="1502" y="1166"/>
              <a:ext cx="490" cy="490"/>
            </a:xfrm>
            <a:prstGeom prst="ellipse">
              <a:avLst/>
            </a:prstGeom>
            <a:solidFill>
              <a:srgbClr val="0079C5">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4" name="Freeform 26"/>
            <p:cNvSpPr>
              <a:spLocks/>
            </p:cNvSpPr>
            <p:nvPr/>
          </p:nvSpPr>
          <p:spPr bwMode="auto">
            <a:xfrm>
              <a:off x="1655" y="1187"/>
              <a:ext cx="188" cy="228"/>
            </a:xfrm>
            <a:custGeom>
              <a:avLst/>
              <a:gdLst/>
              <a:ahLst/>
              <a:cxnLst>
                <a:cxn ang="0">
                  <a:pos x="77" y="0"/>
                </a:cxn>
                <a:cxn ang="0">
                  <a:pos x="29" y="0"/>
                </a:cxn>
                <a:cxn ang="0">
                  <a:pos x="0" y="29"/>
                </a:cxn>
                <a:cxn ang="0">
                  <a:pos x="29" y="57"/>
                </a:cxn>
                <a:cxn ang="0">
                  <a:pos x="45" y="57"/>
                </a:cxn>
                <a:cxn ang="0">
                  <a:pos x="45" y="119"/>
                </a:cxn>
                <a:cxn ang="0">
                  <a:pos x="53" y="127"/>
                </a:cxn>
                <a:cxn ang="0">
                  <a:pos x="60" y="119"/>
                </a:cxn>
                <a:cxn ang="0">
                  <a:pos x="60" y="57"/>
                </a:cxn>
                <a:cxn ang="0">
                  <a:pos x="77" y="57"/>
                </a:cxn>
                <a:cxn ang="0">
                  <a:pos x="105" y="29"/>
                </a:cxn>
                <a:cxn ang="0">
                  <a:pos x="77" y="0"/>
                </a:cxn>
              </a:cxnLst>
              <a:rect l="0" t="0" r="r" b="b"/>
              <a:pathLst>
                <a:path w="105" h="127">
                  <a:moveTo>
                    <a:pt x="77" y="0"/>
                  </a:moveTo>
                  <a:cubicBezTo>
                    <a:pt x="29" y="0"/>
                    <a:pt x="29" y="0"/>
                    <a:pt x="29" y="0"/>
                  </a:cubicBezTo>
                  <a:cubicBezTo>
                    <a:pt x="13" y="0"/>
                    <a:pt x="0" y="13"/>
                    <a:pt x="0" y="29"/>
                  </a:cubicBezTo>
                  <a:cubicBezTo>
                    <a:pt x="0" y="45"/>
                    <a:pt x="13" y="57"/>
                    <a:pt x="29" y="57"/>
                  </a:cubicBezTo>
                  <a:cubicBezTo>
                    <a:pt x="45" y="57"/>
                    <a:pt x="45" y="57"/>
                    <a:pt x="45" y="57"/>
                  </a:cubicBezTo>
                  <a:cubicBezTo>
                    <a:pt x="45" y="119"/>
                    <a:pt x="45" y="119"/>
                    <a:pt x="45" y="119"/>
                  </a:cubicBezTo>
                  <a:cubicBezTo>
                    <a:pt x="45" y="123"/>
                    <a:pt x="49" y="127"/>
                    <a:pt x="53" y="127"/>
                  </a:cubicBezTo>
                  <a:cubicBezTo>
                    <a:pt x="57" y="127"/>
                    <a:pt x="60" y="123"/>
                    <a:pt x="60" y="119"/>
                  </a:cubicBezTo>
                  <a:cubicBezTo>
                    <a:pt x="60" y="57"/>
                    <a:pt x="60" y="57"/>
                    <a:pt x="60" y="57"/>
                  </a:cubicBezTo>
                  <a:cubicBezTo>
                    <a:pt x="77" y="57"/>
                    <a:pt x="77" y="57"/>
                    <a:pt x="77" y="57"/>
                  </a:cubicBezTo>
                  <a:cubicBezTo>
                    <a:pt x="93" y="57"/>
                    <a:pt x="105" y="45"/>
                    <a:pt x="105" y="29"/>
                  </a:cubicBezTo>
                  <a:cubicBezTo>
                    <a:pt x="105" y="13"/>
                    <a:pt x="93" y="0"/>
                    <a:pt x="77" y="0"/>
                  </a:cubicBez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grpSp>
      <p:grpSp>
        <p:nvGrpSpPr>
          <p:cNvPr id="65" name="Group 43"/>
          <p:cNvGrpSpPr>
            <a:grpSpLocks/>
          </p:cNvGrpSpPr>
          <p:nvPr/>
        </p:nvGrpSpPr>
        <p:grpSpPr bwMode="auto">
          <a:xfrm>
            <a:off x="1189038" y="2530475"/>
            <a:ext cx="3165475" cy="3160713"/>
            <a:chOff x="749" y="1594"/>
            <a:chExt cx="1994" cy="1991"/>
          </a:xfrm>
        </p:grpSpPr>
        <p:sp>
          <p:nvSpPr>
            <p:cNvPr id="66" name="Oval 42"/>
            <p:cNvSpPr>
              <a:spLocks noChangeArrowheads="1"/>
            </p:cNvSpPr>
            <p:nvPr/>
          </p:nvSpPr>
          <p:spPr bwMode="auto">
            <a:xfrm>
              <a:off x="749" y="1594"/>
              <a:ext cx="1994" cy="1991"/>
            </a:xfrm>
            <a:prstGeom prst="ellipse">
              <a:avLst/>
            </a:prstGeom>
            <a:solidFill>
              <a:srgbClr val="FFFFFF">
                <a:alpha val="0"/>
              </a:srgbClr>
            </a:solid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67" name="Freeform 37"/>
            <p:cNvSpPr>
              <a:spLocks/>
            </p:cNvSpPr>
            <p:nvPr/>
          </p:nvSpPr>
          <p:spPr bwMode="auto">
            <a:xfrm>
              <a:off x="1712" y="1768"/>
              <a:ext cx="65" cy="777"/>
            </a:xfrm>
            <a:custGeom>
              <a:avLst/>
              <a:gdLst/>
              <a:ahLst/>
              <a:cxnLst>
                <a:cxn ang="0">
                  <a:pos x="32" y="0"/>
                </a:cxn>
                <a:cxn ang="0">
                  <a:pos x="0" y="274"/>
                </a:cxn>
                <a:cxn ang="0">
                  <a:pos x="32" y="821"/>
                </a:cxn>
                <a:cxn ang="0">
                  <a:pos x="65" y="274"/>
                </a:cxn>
                <a:cxn ang="0">
                  <a:pos x="32" y="0"/>
                </a:cxn>
              </a:cxnLst>
              <a:rect l="0" t="0" r="r" b="b"/>
              <a:pathLst>
                <a:path w="65" h="821">
                  <a:moveTo>
                    <a:pt x="32" y="0"/>
                  </a:moveTo>
                  <a:lnTo>
                    <a:pt x="0" y="274"/>
                  </a:lnTo>
                  <a:lnTo>
                    <a:pt x="32" y="821"/>
                  </a:lnTo>
                  <a:lnTo>
                    <a:pt x="65" y="274"/>
                  </a:lnTo>
                  <a:lnTo>
                    <a:pt x="32" y="0"/>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grpSp>
      <p:grpSp>
        <p:nvGrpSpPr>
          <p:cNvPr id="68" name="Group 47"/>
          <p:cNvGrpSpPr>
            <a:grpSpLocks/>
          </p:cNvGrpSpPr>
          <p:nvPr/>
        </p:nvGrpSpPr>
        <p:grpSpPr bwMode="auto">
          <a:xfrm flipH="1">
            <a:off x="1189038" y="2530475"/>
            <a:ext cx="3165475" cy="3160713"/>
            <a:chOff x="749" y="1594"/>
            <a:chExt cx="1994" cy="1991"/>
          </a:xfrm>
        </p:grpSpPr>
        <p:sp>
          <p:nvSpPr>
            <p:cNvPr id="69" name="Freeform 38"/>
            <p:cNvSpPr>
              <a:spLocks/>
            </p:cNvSpPr>
            <p:nvPr/>
          </p:nvSpPr>
          <p:spPr bwMode="auto">
            <a:xfrm>
              <a:off x="1790" y="2556"/>
              <a:ext cx="580" cy="65"/>
            </a:xfrm>
            <a:custGeom>
              <a:avLst/>
              <a:gdLst/>
              <a:ahLst/>
              <a:cxnLst>
                <a:cxn ang="0">
                  <a:pos x="626" y="33"/>
                </a:cxn>
                <a:cxn ang="0">
                  <a:pos x="418" y="0"/>
                </a:cxn>
                <a:cxn ang="0">
                  <a:pos x="0" y="33"/>
                </a:cxn>
                <a:cxn ang="0">
                  <a:pos x="418" y="65"/>
                </a:cxn>
                <a:cxn ang="0">
                  <a:pos x="626" y="33"/>
                </a:cxn>
              </a:cxnLst>
              <a:rect l="0" t="0" r="r" b="b"/>
              <a:pathLst>
                <a:path w="626" h="65">
                  <a:moveTo>
                    <a:pt x="626" y="33"/>
                  </a:moveTo>
                  <a:lnTo>
                    <a:pt x="418" y="0"/>
                  </a:lnTo>
                  <a:lnTo>
                    <a:pt x="0" y="33"/>
                  </a:lnTo>
                  <a:lnTo>
                    <a:pt x="418" y="65"/>
                  </a:lnTo>
                  <a:lnTo>
                    <a:pt x="626" y="33"/>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0" name="Oval 45"/>
            <p:cNvSpPr>
              <a:spLocks noChangeArrowheads="1"/>
            </p:cNvSpPr>
            <p:nvPr/>
          </p:nvSpPr>
          <p:spPr bwMode="auto">
            <a:xfrm>
              <a:off x="749" y="1594"/>
              <a:ext cx="1994" cy="1991"/>
            </a:xfrm>
            <a:prstGeom prst="ellipse">
              <a:avLst/>
            </a:prstGeom>
            <a:solidFill>
              <a:srgbClr val="FFFFFF">
                <a:alpha val="0"/>
              </a:srgbClr>
            </a:solid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grpSp>
      <p:sp>
        <p:nvSpPr>
          <p:cNvPr id="71" name="Line 8"/>
          <p:cNvSpPr>
            <a:spLocks noChangeShapeType="1"/>
          </p:cNvSpPr>
          <p:nvPr/>
        </p:nvSpPr>
        <p:spPr bwMode="auto">
          <a:xfrm flipH="1">
            <a:off x="0" y="5970588"/>
            <a:ext cx="1543050" cy="1587"/>
          </a:xfrm>
          <a:prstGeom prst="line">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2" name="Line 9"/>
          <p:cNvSpPr>
            <a:spLocks noChangeShapeType="1"/>
          </p:cNvSpPr>
          <p:nvPr/>
        </p:nvSpPr>
        <p:spPr bwMode="auto">
          <a:xfrm flipH="1">
            <a:off x="3975100" y="5972175"/>
            <a:ext cx="5930900" cy="0"/>
          </a:xfrm>
          <a:prstGeom prst="line">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3" name="Oval 10"/>
          <p:cNvSpPr>
            <a:spLocks noChangeArrowheads="1"/>
          </p:cNvSpPr>
          <p:nvPr/>
        </p:nvSpPr>
        <p:spPr bwMode="auto">
          <a:xfrm>
            <a:off x="1189038" y="2530475"/>
            <a:ext cx="3165475" cy="3160713"/>
          </a:xfrm>
          <a:prstGeom prst="ellipse">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4" name="Rectangle 12"/>
          <p:cNvSpPr>
            <a:spLocks noChangeArrowheads="1"/>
          </p:cNvSpPr>
          <p:nvPr/>
        </p:nvSpPr>
        <p:spPr bwMode="auto">
          <a:xfrm>
            <a:off x="2728913" y="2578100"/>
            <a:ext cx="77787" cy="182563"/>
          </a:xfrm>
          <a:prstGeom prst="rect">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5" name="Freeform 13"/>
          <p:cNvSpPr>
            <a:spLocks/>
          </p:cNvSpPr>
          <p:nvPr/>
        </p:nvSpPr>
        <p:spPr bwMode="auto">
          <a:xfrm>
            <a:off x="1970088" y="2767013"/>
            <a:ext cx="158750" cy="198437"/>
          </a:xfrm>
          <a:custGeom>
            <a:avLst/>
            <a:gdLst/>
            <a:ahLst/>
            <a:cxnLst>
              <a:cxn ang="0">
                <a:pos x="100" y="100"/>
              </a:cxn>
              <a:cxn ang="0">
                <a:pos x="57" y="125"/>
              </a:cxn>
              <a:cxn ang="0">
                <a:pos x="0" y="25"/>
              </a:cxn>
              <a:cxn ang="0">
                <a:pos x="43" y="0"/>
              </a:cxn>
              <a:cxn ang="0">
                <a:pos x="100" y="100"/>
              </a:cxn>
            </a:cxnLst>
            <a:rect l="0" t="0" r="r" b="b"/>
            <a:pathLst>
              <a:path w="100" h="125">
                <a:moveTo>
                  <a:pt x="100" y="100"/>
                </a:moveTo>
                <a:lnTo>
                  <a:pt x="57" y="125"/>
                </a:lnTo>
                <a:lnTo>
                  <a:pt x="0" y="25"/>
                </a:lnTo>
                <a:lnTo>
                  <a:pt x="43" y="0"/>
                </a:lnTo>
                <a:lnTo>
                  <a:pt x="100" y="100"/>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6" name="Freeform 14"/>
          <p:cNvSpPr>
            <a:spLocks/>
          </p:cNvSpPr>
          <p:nvPr/>
        </p:nvSpPr>
        <p:spPr bwMode="auto">
          <a:xfrm>
            <a:off x="1422400" y="3316288"/>
            <a:ext cx="196850" cy="158750"/>
          </a:xfrm>
          <a:custGeom>
            <a:avLst/>
            <a:gdLst/>
            <a:ahLst/>
            <a:cxnLst>
              <a:cxn ang="0">
                <a:pos x="124" y="57"/>
              </a:cxn>
              <a:cxn ang="0">
                <a:pos x="101" y="100"/>
              </a:cxn>
              <a:cxn ang="0">
                <a:pos x="0" y="43"/>
              </a:cxn>
              <a:cxn ang="0">
                <a:pos x="26" y="0"/>
              </a:cxn>
              <a:cxn ang="0">
                <a:pos x="124" y="57"/>
              </a:cxn>
            </a:cxnLst>
            <a:rect l="0" t="0" r="r" b="b"/>
            <a:pathLst>
              <a:path w="124" h="100">
                <a:moveTo>
                  <a:pt x="124" y="57"/>
                </a:moveTo>
                <a:lnTo>
                  <a:pt x="101" y="100"/>
                </a:lnTo>
                <a:lnTo>
                  <a:pt x="0" y="43"/>
                </a:lnTo>
                <a:lnTo>
                  <a:pt x="26" y="0"/>
                </a:lnTo>
                <a:lnTo>
                  <a:pt x="124" y="57"/>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7" name="Rectangle 15"/>
          <p:cNvSpPr>
            <a:spLocks noChangeArrowheads="1"/>
          </p:cNvSpPr>
          <p:nvPr/>
        </p:nvSpPr>
        <p:spPr bwMode="auto">
          <a:xfrm>
            <a:off x="1241425" y="4075113"/>
            <a:ext cx="180975" cy="79375"/>
          </a:xfrm>
          <a:prstGeom prst="rect">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8" name="Freeform 16"/>
          <p:cNvSpPr>
            <a:spLocks/>
          </p:cNvSpPr>
          <p:nvPr/>
        </p:nvSpPr>
        <p:spPr bwMode="auto">
          <a:xfrm>
            <a:off x="1428750" y="4756150"/>
            <a:ext cx="196850" cy="158750"/>
          </a:xfrm>
          <a:custGeom>
            <a:avLst/>
            <a:gdLst/>
            <a:ahLst/>
            <a:cxnLst>
              <a:cxn ang="0">
                <a:pos x="99" y="0"/>
              </a:cxn>
              <a:cxn ang="0">
                <a:pos x="124" y="43"/>
              </a:cxn>
              <a:cxn ang="0">
                <a:pos x="23" y="100"/>
              </a:cxn>
              <a:cxn ang="0">
                <a:pos x="0" y="57"/>
              </a:cxn>
              <a:cxn ang="0">
                <a:pos x="99" y="0"/>
              </a:cxn>
            </a:cxnLst>
            <a:rect l="0" t="0" r="r" b="b"/>
            <a:pathLst>
              <a:path w="124" h="100">
                <a:moveTo>
                  <a:pt x="99" y="0"/>
                </a:moveTo>
                <a:lnTo>
                  <a:pt x="124" y="43"/>
                </a:lnTo>
                <a:lnTo>
                  <a:pt x="23" y="100"/>
                </a:lnTo>
                <a:lnTo>
                  <a:pt x="0" y="57"/>
                </a:lnTo>
                <a:lnTo>
                  <a:pt x="99" y="0"/>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79" name="Freeform 17"/>
          <p:cNvSpPr>
            <a:spLocks/>
          </p:cNvSpPr>
          <p:nvPr/>
        </p:nvSpPr>
        <p:spPr bwMode="auto">
          <a:xfrm>
            <a:off x="1974850" y="5262563"/>
            <a:ext cx="160338" cy="195262"/>
          </a:xfrm>
          <a:custGeom>
            <a:avLst/>
            <a:gdLst/>
            <a:ahLst/>
            <a:cxnLst>
              <a:cxn ang="0">
                <a:pos x="58" y="0"/>
              </a:cxn>
              <a:cxn ang="0">
                <a:pos x="101" y="25"/>
              </a:cxn>
              <a:cxn ang="0">
                <a:pos x="43" y="123"/>
              </a:cxn>
              <a:cxn ang="0">
                <a:pos x="0" y="100"/>
              </a:cxn>
              <a:cxn ang="0">
                <a:pos x="58" y="0"/>
              </a:cxn>
            </a:cxnLst>
            <a:rect l="0" t="0" r="r" b="b"/>
            <a:pathLst>
              <a:path w="101" h="123">
                <a:moveTo>
                  <a:pt x="58" y="0"/>
                </a:moveTo>
                <a:lnTo>
                  <a:pt x="101" y="25"/>
                </a:lnTo>
                <a:lnTo>
                  <a:pt x="43" y="123"/>
                </a:lnTo>
                <a:lnTo>
                  <a:pt x="0" y="100"/>
                </a:lnTo>
                <a:lnTo>
                  <a:pt x="58" y="0"/>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0" name="Rectangle 18"/>
          <p:cNvSpPr>
            <a:spLocks noChangeArrowheads="1"/>
          </p:cNvSpPr>
          <p:nvPr/>
        </p:nvSpPr>
        <p:spPr bwMode="auto">
          <a:xfrm>
            <a:off x="2738438" y="5461000"/>
            <a:ext cx="76200" cy="182563"/>
          </a:xfrm>
          <a:prstGeom prst="rect">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1" name="Freeform 19"/>
          <p:cNvSpPr>
            <a:spLocks/>
          </p:cNvSpPr>
          <p:nvPr/>
        </p:nvSpPr>
        <p:spPr bwMode="auto">
          <a:xfrm>
            <a:off x="3414713" y="5259388"/>
            <a:ext cx="160337" cy="196850"/>
          </a:xfrm>
          <a:custGeom>
            <a:avLst/>
            <a:gdLst/>
            <a:ahLst/>
            <a:cxnLst>
              <a:cxn ang="0">
                <a:pos x="0" y="25"/>
              </a:cxn>
              <a:cxn ang="0">
                <a:pos x="43" y="0"/>
              </a:cxn>
              <a:cxn ang="0">
                <a:pos x="101" y="98"/>
              </a:cxn>
              <a:cxn ang="0">
                <a:pos x="58" y="124"/>
              </a:cxn>
              <a:cxn ang="0">
                <a:pos x="0" y="25"/>
              </a:cxn>
            </a:cxnLst>
            <a:rect l="0" t="0" r="r" b="b"/>
            <a:pathLst>
              <a:path w="101" h="124">
                <a:moveTo>
                  <a:pt x="0" y="25"/>
                </a:moveTo>
                <a:lnTo>
                  <a:pt x="43" y="0"/>
                </a:lnTo>
                <a:lnTo>
                  <a:pt x="101" y="98"/>
                </a:lnTo>
                <a:lnTo>
                  <a:pt x="58" y="124"/>
                </a:lnTo>
                <a:lnTo>
                  <a:pt x="0" y="25"/>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2" name="Freeform 20"/>
          <p:cNvSpPr>
            <a:spLocks/>
          </p:cNvSpPr>
          <p:nvPr/>
        </p:nvSpPr>
        <p:spPr bwMode="auto">
          <a:xfrm>
            <a:off x="3924300" y="4749800"/>
            <a:ext cx="196850" cy="158750"/>
          </a:xfrm>
          <a:custGeom>
            <a:avLst/>
            <a:gdLst/>
            <a:ahLst/>
            <a:cxnLst>
              <a:cxn ang="0">
                <a:pos x="0" y="43"/>
              </a:cxn>
              <a:cxn ang="0">
                <a:pos x="23" y="0"/>
              </a:cxn>
              <a:cxn ang="0">
                <a:pos x="124" y="57"/>
              </a:cxn>
              <a:cxn ang="0">
                <a:pos x="99" y="100"/>
              </a:cxn>
              <a:cxn ang="0">
                <a:pos x="0" y="43"/>
              </a:cxn>
            </a:cxnLst>
            <a:rect l="0" t="0" r="r" b="b"/>
            <a:pathLst>
              <a:path w="124" h="100">
                <a:moveTo>
                  <a:pt x="0" y="43"/>
                </a:moveTo>
                <a:lnTo>
                  <a:pt x="23" y="0"/>
                </a:lnTo>
                <a:lnTo>
                  <a:pt x="124" y="57"/>
                </a:lnTo>
                <a:lnTo>
                  <a:pt x="99" y="100"/>
                </a:lnTo>
                <a:lnTo>
                  <a:pt x="0" y="43"/>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3" name="Rectangle 21"/>
          <p:cNvSpPr>
            <a:spLocks noChangeArrowheads="1"/>
          </p:cNvSpPr>
          <p:nvPr/>
        </p:nvSpPr>
        <p:spPr bwMode="auto">
          <a:xfrm>
            <a:off x="4121150" y="4067175"/>
            <a:ext cx="182563" cy="79375"/>
          </a:xfrm>
          <a:prstGeom prst="rect">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4" name="Freeform 22"/>
          <p:cNvSpPr>
            <a:spLocks/>
          </p:cNvSpPr>
          <p:nvPr/>
        </p:nvSpPr>
        <p:spPr bwMode="auto">
          <a:xfrm>
            <a:off x="3919538" y="3306763"/>
            <a:ext cx="195262" cy="160337"/>
          </a:xfrm>
          <a:custGeom>
            <a:avLst/>
            <a:gdLst/>
            <a:ahLst/>
            <a:cxnLst>
              <a:cxn ang="0">
                <a:pos x="25" y="101"/>
              </a:cxn>
              <a:cxn ang="0">
                <a:pos x="0" y="58"/>
              </a:cxn>
              <a:cxn ang="0">
                <a:pos x="100" y="0"/>
              </a:cxn>
              <a:cxn ang="0">
                <a:pos x="123" y="43"/>
              </a:cxn>
              <a:cxn ang="0">
                <a:pos x="25" y="101"/>
              </a:cxn>
            </a:cxnLst>
            <a:rect l="0" t="0" r="r" b="b"/>
            <a:pathLst>
              <a:path w="123" h="101">
                <a:moveTo>
                  <a:pt x="25" y="101"/>
                </a:moveTo>
                <a:lnTo>
                  <a:pt x="0" y="58"/>
                </a:lnTo>
                <a:lnTo>
                  <a:pt x="100" y="0"/>
                </a:lnTo>
                <a:lnTo>
                  <a:pt x="123" y="43"/>
                </a:lnTo>
                <a:lnTo>
                  <a:pt x="25" y="101"/>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5" name="Freeform 23"/>
          <p:cNvSpPr>
            <a:spLocks/>
          </p:cNvSpPr>
          <p:nvPr/>
        </p:nvSpPr>
        <p:spPr bwMode="auto">
          <a:xfrm>
            <a:off x="3409950" y="2763838"/>
            <a:ext cx="158750" cy="195262"/>
          </a:xfrm>
          <a:custGeom>
            <a:avLst/>
            <a:gdLst/>
            <a:ahLst/>
            <a:cxnLst>
              <a:cxn ang="0">
                <a:pos x="43" y="123"/>
              </a:cxn>
              <a:cxn ang="0">
                <a:pos x="0" y="98"/>
              </a:cxn>
              <a:cxn ang="0">
                <a:pos x="57" y="0"/>
              </a:cxn>
              <a:cxn ang="0">
                <a:pos x="100" y="25"/>
              </a:cxn>
              <a:cxn ang="0">
                <a:pos x="43" y="123"/>
              </a:cxn>
            </a:cxnLst>
            <a:rect l="0" t="0" r="r" b="b"/>
            <a:pathLst>
              <a:path w="100" h="123">
                <a:moveTo>
                  <a:pt x="43" y="123"/>
                </a:moveTo>
                <a:lnTo>
                  <a:pt x="0" y="98"/>
                </a:lnTo>
                <a:lnTo>
                  <a:pt x="57" y="0"/>
                </a:lnTo>
                <a:lnTo>
                  <a:pt x="100" y="25"/>
                </a:lnTo>
                <a:lnTo>
                  <a:pt x="43" y="123"/>
                </a:lnTo>
                <a:close/>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6" name="Freeform 24"/>
          <p:cNvSpPr>
            <a:spLocks/>
          </p:cNvSpPr>
          <p:nvPr/>
        </p:nvSpPr>
        <p:spPr bwMode="auto">
          <a:xfrm>
            <a:off x="1408113" y="5489575"/>
            <a:ext cx="276225" cy="481013"/>
          </a:xfrm>
          <a:custGeom>
            <a:avLst/>
            <a:gdLst/>
            <a:ahLst/>
            <a:cxnLst>
              <a:cxn ang="0">
                <a:pos x="97" y="0"/>
              </a:cxn>
              <a:cxn ang="0">
                <a:pos x="8" y="134"/>
              </a:cxn>
              <a:cxn ang="0">
                <a:pos x="46" y="169"/>
              </a:cxn>
            </a:cxnLst>
            <a:rect l="0" t="0" r="r" b="b"/>
            <a:pathLst>
              <a:path w="97" h="169">
                <a:moveTo>
                  <a:pt x="97" y="0"/>
                </a:moveTo>
                <a:cubicBezTo>
                  <a:pt x="97" y="0"/>
                  <a:pt x="16" y="124"/>
                  <a:pt x="8" y="134"/>
                </a:cubicBezTo>
                <a:cubicBezTo>
                  <a:pt x="0" y="145"/>
                  <a:pt x="24" y="169"/>
                  <a:pt x="46" y="169"/>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7" name="Freeform 25"/>
          <p:cNvSpPr>
            <a:spLocks/>
          </p:cNvSpPr>
          <p:nvPr/>
        </p:nvSpPr>
        <p:spPr bwMode="auto">
          <a:xfrm>
            <a:off x="3844925" y="5500688"/>
            <a:ext cx="265113" cy="469900"/>
          </a:xfrm>
          <a:custGeom>
            <a:avLst/>
            <a:gdLst/>
            <a:ahLst/>
            <a:cxnLst>
              <a:cxn ang="0">
                <a:pos x="0" y="0"/>
              </a:cxn>
              <a:cxn ang="0">
                <a:pos x="85" y="130"/>
              </a:cxn>
              <a:cxn ang="0">
                <a:pos x="48" y="165"/>
              </a:cxn>
            </a:cxnLst>
            <a:rect l="0" t="0" r="r" b="b"/>
            <a:pathLst>
              <a:path w="93" h="165">
                <a:moveTo>
                  <a:pt x="0" y="0"/>
                </a:moveTo>
                <a:cubicBezTo>
                  <a:pt x="0" y="0"/>
                  <a:pt x="77" y="120"/>
                  <a:pt x="85" y="130"/>
                </a:cubicBezTo>
                <a:cubicBezTo>
                  <a:pt x="93" y="141"/>
                  <a:pt x="69" y="165"/>
                  <a:pt x="48" y="165"/>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8" name="Freeform 27"/>
          <p:cNvSpPr>
            <a:spLocks/>
          </p:cNvSpPr>
          <p:nvPr/>
        </p:nvSpPr>
        <p:spPr bwMode="auto">
          <a:xfrm>
            <a:off x="1008063" y="2132013"/>
            <a:ext cx="244475" cy="574675"/>
          </a:xfrm>
          <a:custGeom>
            <a:avLst/>
            <a:gdLst/>
            <a:ahLst/>
            <a:cxnLst>
              <a:cxn ang="0">
                <a:pos x="86" y="0"/>
              </a:cxn>
              <a:cxn ang="0">
                <a:pos x="80" y="4"/>
              </a:cxn>
              <a:cxn ang="0">
                <a:pos x="45" y="202"/>
              </a:cxn>
            </a:cxnLst>
            <a:rect l="0" t="0" r="r" b="b"/>
            <a:pathLst>
              <a:path w="86" h="202">
                <a:moveTo>
                  <a:pt x="86" y="0"/>
                </a:moveTo>
                <a:cubicBezTo>
                  <a:pt x="84" y="1"/>
                  <a:pt x="82" y="2"/>
                  <a:pt x="80" y="4"/>
                </a:cubicBezTo>
                <a:cubicBezTo>
                  <a:pt x="0" y="51"/>
                  <a:pt x="31" y="170"/>
                  <a:pt x="45" y="202"/>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89" name="Freeform 28"/>
          <p:cNvSpPr>
            <a:spLocks/>
          </p:cNvSpPr>
          <p:nvPr/>
        </p:nvSpPr>
        <p:spPr bwMode="auto">
          <a:xfrm>
            <a:off x="1252538" y="1644650"/>
            <a:ext cx="1206500" cy="487363"/>
          </a:xfrm>
          <a:custGeom>
            <a:avLst/>
            <a:gdLst/>
            <a:ahLst/>
            <a:cxnLst>
              <a:cxn ang="0">
                <a:pos x="417" y="131"/>
              </a:cxn>
              <a:cxn ang="0">
                <a:pos x="423" y="121"/>
              </a:cxn>
              <a:cxn ang="0">
                <a:pos x="222" y="51"/>
              </a:cxn>
              <a:cxn ang="0">
                <a:pos x="145" y="91"/>
              </a:cxn>
              <a:cxn ang="0">
                <a:pos x="140" y="81"/>
              </a:cxn>
              <a:cxn ang="0">
                <a:pos x="124" y="76"/>
              </a:cxn>
              <a:cxn ang="0">
                <a:pos x="104" y="87"/>
              </a:cxn>
              <a:cxn ang="0">
                <a:pos x="99" y="103"/>
              </a:cxn>
              <a:cxn ang="0">
                <a:pos x="104" y="112"/>
              </a:cxn>
              <a:cxn ang="0">
                <a:pos x="0" y="171"/>
              </a:cxn>
            </a:cxnLst>
            <a:rect l="0" t="0" r="r" b="b"/>
            <a:pathLst>
              <a:path w="424" h="171">
                <a:moveTo>
                  <a:pt x="417" y="131"/>
                </a:moveTo>
                <a:cubicBezTo>
                  <a:pt x="422" y="127"/>
                  <a:pt x="424" y="123"/>
                  <a:pt x="423" y="121"/>
                </a:cubicBezTo>
                <a:cubicBezTo>
                  <a:pt x="415" y="107"/>
                  <a:pt x="319" y="0"/>
                  <a:pt x="222" y="51"/>
                </a:cubicBezTo>
                <a:cubicBezTo>
                  <a:pt x="198" y="63"/>
                  <a:pt x="172" y="76"/>
                  <a:pt x="145" y="91"/>
                </a:cubicBezTo>
                <a:cubicBezTo>
                  <a:pt x="140" y="81"/>
                  <a:pt x="140" y="81"/>
                  <a:pt x="140" y="81"/>
                </a:cubicBezTo>
                <a:cubicBezTo>
                  <a:pt x="137" y="75"/>
                  <a:pt x="129" y="73"/>
                  <a:pt x="124" y="76"/>
                </a:cubicBezTo>
                <a:cubicBezTo>
                  <a:pt x="104" y="87"/>
                  <a:pt x="104" y="87"/>
                  <a:pt x="104" y="87"/>
                </a:cubicBezTo>
                <a:cubicBezTo>
                  <a:pt x="98" y="91"/>
                  <a:pt x="96" y="98"/>
                  <a:pt x="99" y="103"/>
                </a:cubicBezTo>
                <a:cubicBezTo>
                  <a:pt x="104" y="112"/>
                  <a:pt x="104" y="112"/>
                  <a:pt x="104" y="112"/>
                </a:cubicBezTo>
                <a:cubicBezTo>
                  <a:pt x="71" y="130"/>
                  <a:pt x="36" y="149"/>
                  <a:pt x="0" y="171"/>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0" name="Freeform 29"/>
          <p:cNvSpPr>
            <a:spLocks/>
          </p:cNvSpPr>
          <p:nvPr/>
        </p:nvSpPr>
        <p:spPr bwMode="auto">
          <a:xfrm>
            <a:off x="1909763" y="2017713"/>
            <a:ext cx="528637" cy="498475"/>
          </a:xfrm>
          <a:custGeom>
            <a:avLst/>
            <a:gdLst/>
            <a:ahLst/>
            <a:cxnLst>
              <a:cxn ang="0">
                <a:pos x="42" y="170"/>
              </a:cxn>
              <a:cxn ang="0">
                <a:pos x="32" y="175"/>
              </a:cxn>
              <a:cxn ang="0">
                <a:pos x="0" y="117"/>
              </a:cxn>
              <a:cxn ang="0">
                <a:pos x="186" y="0"/>
              </a:cxn>
            </a:cxnLst>
            <a:rect l="0" t="0" r="r" b="b"/>
            <a:pathLst>
              <a:path w="186" h="175">
                <a:moveTo>
                  <a:pt x="42" y="170"/>
                </a:moveTo>
                <a:cubicBezTo>
                  <a:pt x="39" y="172"/>
                  <a:pt x="35" y="173"/>
                  <a:pt x="32" y="175"/>
                </a:cubicBezTo>
                <a:cubicBezTo>
                  <a:pt x="0" y="117"/>
                  <a:pt x="0" y="117"/>
                  <a:pt x="0" y="117"/>
                </a:cubicBezTo>
                <a:cubicBezTo>
                  <a:pt x="47" y="91"/>
                  <a:pt x="158" y="27"/>
                  <a:pt x="186" y="0"/>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1" name="Freeform 30"/>
          <p:cNvSpPr>
            <a:spLocks/>
          </p:cNvSpPr>
          <p:nvPr/>
        </p:nvSpPr>
        <p:spPr bwMode="auto">
          <a:xfrm>
            <a:off x="2028825" y="2246313"/>
            <a:ext cx="1614488" cy="273050"/>
          </a:xfrm>
          <a:custGeom>
            <a:avLst/>
            <a:gdLst/>
            <a:ahLst/>
            <a:cxnLst>
              <a:cxn ang="0">
                <a:pos x="559" y="33"/>
              </a:cxn>
              <a:cxn ang="0">
                <a:pos x="567" y="37"/>
              </a:cxn>
              <a:cxn ang="0">
                <a:pos x="535" y="96"/>
              </a:cxn>
              <a:cxn ang="0">
                <a:pos x="304" y="35"/>
              </a:cxn>
              <a:cxn ang="0">
                <a:pos x="274" y="0"/>
              </a:cxn>
              <a:cxn ang="0">
                <a:pos x="251" y="0"/>
              </a:cxn>
              <a:cxn ang="0">
                <a:pos x="222" y="34"/>
              </a:cxn>
              <a:cxn ang="0">
                <a:pos x="0" y="90"/>
              </a:cxn>
            </a:cxnLst>
            <a:rect l="0" t="0" r="r" b="b"/>
            <a:pathLst>
              <a:path w="567" h="96">
                <a:moveTo>
                  <a:pt x="559" y="33"/>
                </a:moveTo>
                <a:cubicBezTo>
                  <a:pt x="562" y="34"/>
                  <a:pt x="565" y="36"/>
                  <a:pt x="567" y="37"/>
                </a:cubicBezTo>
                <a:cubicBezTo>
                  <a:pt x="535" y="96"/>
                  <a:pt x="535" y="96"/>
                  <a:pt x="535" y="96"/>
                </a:cubicBezTo>
                <a:cubicBezTo>
                  <a:pt x="464" y="62"/>
                  <a:pt x="386" y="40"/>
                  <a:pt x="304" y="35"/>
                </a:cubicBezTo>
                <a:cubicBezTo>
                  <a:pt x="304" y="15"/>
                  <a:pt x="290" y="0"/>
                  <a:pt x="274" y="0"/>
                </a:cubicBezTo>
                <a:cubicBezTo>
                  <a:pt x="251" y="0"/>
                  <a:pt x="251" y="0"/>
                  <a:pt x="251" y="0"/>
                </a:cubicBezTo>
                <a:cubicBezTo>
                  <a:pt x="235" y="0"/>
                  <a:pt x="222" y="15"/>
                  <a:pt x="222" y="34"/>
                </a:cubicBezTo>
                <a:cubicBezTo>
                  <a:pt x="143" y="39"/>
                  <a:pt x="68" y="59"/>
                  <a:pt x="0" y="90"/>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2" name="Freeform 31"/>
          <p:cNvSpPr>
            <a:spLocks/>
          </p:cNvSpPr>
          <p:nvPr/>
        </p:nvSpPr>
        <p:spPr bwMode="auto">
          <a:xfrm>
            <a:off x="3079750" y="1960563"/>
            <a:ext cx="539750" cy="379412"/>
          </a:xfrm>
          <a:custGeom>
            <a:avLst/>
            <a:gdLst/>
            <a:ahLst/>
            <a:cxnLst>
              <a:cxn ang="0">
                <a:pos x="14" y="0"/>
              </a:cxn>
              <a:cxn ang="0">
                <a:pos x="6" y="10"/>
              </a:cxn>
              <a:cxn ang="0">
                <a:pos x="190" y="133"/>
              </a:cxn>
            </a:cxnLst>
            <a:rect l="0" t="0" r="r" b="b"/>
            <a:pathLst>
              <a:path w="190" h="133">
                <a:moveTo>
                  <a:pt x="14" y="0"/>
                </a:moveTo>
                <a:cubicBezTo>
                  <a:pt x="10" y="5"/>
                  <a:pt x="7" y="8"/>
                  <a:pt x="6" y="10"/>
                </a:cubicBezTo>
                <a:cubicBezTo>
                  <a:pt x="0" y="22"/>
                  <a:pt x="130" y="99"/>
                  <a:pt x="190" y="133"/>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3" name="Freeform 32"/>
          <p:cNvSpPr>
            <a:spLocks/>
          </p:cNvSpPr>
          <p:nvPr/>
        </p:nvSpPr>
        <p:spPr bwMode="auto">
          <a:xfrm>
            <a:off x="3119438" y="1665288"/>
            <a:ext cx="1217612" cy="488950"/>
          </a:xfrm>
          <a:custGeom>
            <a:avLst/>
            <a:gdLst/>
            <a:ahLst/>
            <a:cxnLst>
              <a:cxn ang="0">
                <a:pos x="428" y="172"/>
              </a:cxn>
              <a:cxn ang="0">
                <a:pos x="422" y="168"/>
              </a:cxn>
              <a:cxn ang="0">
                <a:pos x="312" y="105"/>
              </a:cxn>
              <a:cxn ang="0">
                <a:pos x="317" y="96"/>
              </a:cxn>
              <a:cxn ang="0">
                <a:pos x="312" y="80"/>
              </a:cxn>
              <a:cxn ang="0">
                <a:pos x="292" y="69"/>
              </a:cxn>
              <a:cxn ang="0">
                <a:pos x="276" y="74"/>
              </a:cxn>
              <a:cxn ang="0">
                <a:pos x="271" y="84"/>
              </a:cxn>
              <a:cxn ang="0">
                <a:pos x="194" y="44"/>
              </a:cxn>
              <a:cxn ang="0">
                <a:pos x="0" y="104"/>
              </a:cxn>
            </a:cxnLst>
            <a:rect l="0" t="0" r="r" b="b"/>
            <a:pathLst>
              <a:path w="428" h="172">
                <a:moveTo>
                  <a:pt x="428" y="172"/>
                </a:moveTo>
                <a:cubicBezTo>
                  <a:pt x="426" y="170"/>
                  <a:pt x="424" y="169"/>
                  <a:pt x="422" y="168"/>
                </a:cubicBezTo>
                <a:cubicBezTo>
                  <a:pt x="383" y="145"/>
                  <a:pt x="346" y="124"/>
                  <a:pt x="312" y="105"/>
                </a:cubicBezTo>
                <a:cubicBezTo>
                  <a:pt x="317" y="96"/>
                  <a:pt x="317" y="96"/>
                  <a:pt x="317" y="96"/>
                </a:cubicBezTo>
                <a:cubicBezTo>
                  <a:pt x="320" y="91"/>
                  <a:pt x="318" y="84"/>
                  <a:pt x="312" y="80"/>
                </a:cubicBezTo>
                <a:cubicBezTo>
                  <a:pt x="292" y="69"/>
                  <a:pt x="292" y="69"/>
                  <a:pt x="292" y="69"/>
                </a:cubicBezTo>
                <a:cubicBezTo>
                  <a:pt x="286" y="66"/>
                  <a:pt x="279" y="68"/>
                  <a:pt x="276" y="74"/>
                </a:cubicBezTo>
                <a:cubicBezTo>
                  <a:pt x="271" y="84"/>
                  <a:pt x="271" y="84"/>
                  <a:pt x="271" y="84"/>
                </a:cubicBezTo>
                <a:cubicBezTo>
                  <a:pt x="243" y="69"/>
                  <a:pt x="217" y="56"/>
                  <a:pt x="194" y="44"/>
                </a:cubicBezTo>
                <a:cubicBezTo>
                  <a:pt x="109" y="0"/>
                  <a:pt x="26" y="74"/>
                  <a:pt x="0" y="104"/>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4" name="Freeform 33"/>
          <p:cNvSpPr>
            <a:spLocks/>
          </p:cNvSpPr>
          <p:nvPr/>
        </p:nvSpPr>
        <p:spPr bwMode="auto">
          <a:xfrm>
            <a:off x="4337050" y="2154238"/>
            <a:ext cx="222250" cy="574675"/>
          </a:xfrm>
          <a:custGeom>
            <a:avLst/>
            <a:gdLst/>
            <a:ahLst/>
            <a:cxnLst>
              <a:cxn ang="0">
                <a:pos x="12" y="199"/>
              </a:cxn>
              <a:cxn ang="0">
                <a:pos x="26" y="200"/>
              </a:cxn>
              <a:cxn ang="0">
                <a:pos x="0" y="0"/>
              </a:cxn>
            </a:cxnLst>
            <a:rect l="0" t="0" r="r" b="b"/>
            <a:pathLst>
              <a:path w="78" h="202">
                <a:moveTo>
                  <a:pt x="12" y="199"/>
                </a:moveTo>
                <a:cubicBezTo>
                  <a:pt x="20" y="201"/>
                  <a:pt x="24" y="202"/>
                  <a:pt x="26" y="200"/>
                </a:cubicBezTo>
                <a:cubicBezTo>
                  <a:pt x="36" y="184"/>
                  <a:pt x="78" y="54"/>
                  <a:pt x="0" y="0"/>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5" name="Freeform 34"/>
          <p:cNvSpPr>
            <a:spLocks/>
          </p:cNvSpPr>
          <p:nvPr/>
        </p:nvSpPr>
        <p:spPr bwMode="auto">
          <a:xfrm>
            <a:off x="3783013" y="2427288"/>
            <a:ext cx="588962" cy="293687"/>
          </a:xfrm>
          <a:custGeom>
            <a:avLst/>
            <a:gdLst/>
            <a:ahLst/>
            <a:cxnLst>
              <a:cxn ang="0">
                <a:pos x="0" y="0"/>
              </a:cxn>
              <a:cxn ang="0">
                <a:pos x="207" y="103"/>
              </a:cxn>
            </a:cxnLst>
            <a:rect l="0" t="0" r="r" b="b"/>
            <a:pathLst>
              <a:path w="207" h="103">
                <a:moveTo>
                  <a:pt x="0" y="0"/>
                </a:moveTo>
                <a:cubicBezTo>
                  <a:pt x="56" y="31"/>
                  <a:pt x="168" y="93"/>
                  <a:pt x="207" y="103"/>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6" name="Freeform 35"/>
          <p:cNvSpPr>
            <a:spLocks/>
          </p:cNvSpPr>
          <p:nvPr/>
        </p:nvSpPr>
        <p:spPr bwMode="auto">
          <a:xfrm>
            <a:off x="3668713" y="2416175"/>
            <a:ext cx="876300" cy="3095625"/>
          </a:xfrm>
          <a:custGeom>
            <a:avLst/>
            <a:gdLst/>
            <a:ahLst/>
            <a:cxnLst>
              <a:cxn ang="0">
                <a:pos x="66" y="1088"/>
              </a:cxn>
              <a:cxn ang="0">
                <a:pos x="308" y="596"/>
              </a:cxn>
              <a:cxn ang="0">
                <a:pos x="0" y="59"/>
              </a:cxn>
              <a:cxn ang="0">
                <a:pos x="32" y="0"/>
              </a:cxn>
              <a:cxn ang="0">
                <a:pos x="40" y="4"/>
              </a:cxn>
            </a:cxnLst>
            <a:rect l="0" t="0" r="r" b="b"/>
            <a:pathLst>
              <a:path w="308" h="1088">
                <a:moveTo>
                  <a:pt x="66" y="1088"/>
                </a:moveTo>
                <a:cubicBezTo>
                  <a:pt x="213" y="974"/>
                  <a:pt x="308" y="796"/>
                  <a:pt x="308" y="596"/>
                </a:cubicBezTo>
                <a:cubicBezTo>
                  <a:pt x="308" y="367"/>
                  <a:pt x="184" y="167"/>
                  <a:pt x="0" y="59"/>
                </a:cubicBezTo>
                <a:cubicBezTo>
                  <a:pt x="32" y="0"/>
                  <a:pt x="32" y="0"/>
                  <a:pt x="32" y="0"/>
                </a:cubicBezTo>
                <a:cubicBezTo>
                  <a:pt x="35" y="1"/>
                  <a:pt x="37" y="3"/>
                  <a:pt x="40" y="4"/>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7" name="Freeform 36"/>
          <p:cNvSpPr>
            <a:spLocks/>
          </p:cNvSpPr>
          <p:nvPr/>
        </p:nvSpPr>
        <p:spPr bwMode="auto">
          <a:xfrm>
            <a:off x="998538" y="2416175"/>
            <a:ext cx="885825" cy="3084513"/>
          </a:xfrm>
          <a:custGeom>
            <a:avLst/>
            <a:gdLst/>
            <a:ahLst/>
            <a:cxnLst>
              <a:cxn ang="0">
                <a:pos x="48" y="102"/>
              </a:cxn>
              <a:cxn ang="0">
                <a:pos x="51" y="108"/>
              </a:cxn>
              <a:cxn ang="0">
                <a:pos x="271" y="4"/>
              </a:cxn>
              <a:cxn ang="0">
                <a:pos x="280" y="0"/>
              </a:cxn>
              <a:cxn ang="0">
                <a:pos x="311" y="57"/>
              </a:cxn>
              <a:cxn ang="0">
                <a:pos x="0" y="596"/>
              </a:cxn>
              <a:cxn ang="0">
                <a:pos x="237" y="1084"/>
              </a:cxn>
            </a:cxnLst>
            <a:rect l="0" t="0" r="r" b="b"/>
            <a:pathLst>
              <a:path w="311" h="1084">
                <a:moveTo>
                  <a:pt x="48" y="102"/>
                </a:moveTo>
                <a:cubicBezTo>
                  <a:pt x="49" y="104"/>
                  <a:pt x="50" y="106"/>
                  <a:pt x="51" y="108"/>
                </a:cubicBezTo>
                <a:cubicBezTo>
                  <a:pt x="60" y="121"/>
                  <a:pt x="205" y="41"/>
                  <a:pt x="271" y="4"/>
                </a:cubicBezTo>
                <a:cubicBezTo>
                  <a:pt x="274" y="3"/>
                  <a:pt x="277" y="1"/>
                  <a:pt x="280" y="0"/>
                </a:cubicBezTo>
                <a:cubicBezTo>
                  <a:pt x="311" y="57"/>
                  <a:pt x="311" y="57"/>
                  <a:pt x="311" y="57"/>
                </a:cubicBezTo>
                <a:cubicBezTo>
                  <a:pt x="125" y="165"/>
                  <a:pt x="0" y="366"/>
                  <a:pt x="0" y="596"/>
                </a:cubicBezTo>
                <a:cubicBezTo>
                  <a:pt x="0" y="794"/>
                  <a:pt x="93" y="970"/>
                  <a:pt x="237" y="1084"/>
                </a:cubicBezTo>
              </a:path>
            </a:pathLst>
          </a:custGeom>
          <a:noFill/>
          <a:ln w="33338" cap="flat">
            <a:solidFill>
              <a:schemeClr val="bg1">
                <a:lumMod val="85000"/>
              </a:schemeClr>
            </a:solidFill>
            <a:prstDash val="solid"/>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98" name="Oval 11"/>
          <p:cNvSpPr>
            <a:spLocks noChangeArrowheads="1"/>
          </p:cNvSpPr>
          <p:nvPr/>
        </p:nvSpPr>
        <p:spPr bwMode="auto">
          <a:xfrm>
            <a:off x="2706688" y="4043363"/>
            <a:ext cx="130175" cy="134937"/>
          </a:xfrm>
          <a:prstGeom prst="ellipse">
            <a:avLst/>
          </a:prstGeom>
          <a:noFill/>
          <a:ln w="33338">
            <a:solidFill>
              <a:schemeClr val="bg1">
                <a:lumMod val="85000"/>
              </a:schemeClr>
            </a:solidFill>
            <a:miter lim="800000"/>
            <a:headEnd/>
            <a:tailEnd/>
          </a:ln>
        </p:spPr>
        <p:txBody>
          <a:bodyP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41667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400"/>
                                        <p:tgtEl>
                                          <p:spTgt spid="71"/>
                                        </p:tgtEl>
                                      </p:cBhvr>
                                    </p:animEffect>
                                  </p:childTnLst>
                                </p:cTn>
                              </p:par>
                            </p:childTnLst>
                          </p:cTn>
                        </p:par>
                        <p:par>
                          <p:cTn id="8" fill="hold">
                            <p:stCondLst>
                              <p:cond delay="400"/>
                            </p:stCondLst>
                            <p:childTnLst>
                              <p:par>
                                <p:cTn id="9" presetID="22" presetClass="entr" presetSubtype="4"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wipe(down)">
                                      <p:cBhvr>
                                        <p:cTn id="11" dur="200"/>
                                        <p:tgtEl>
                                          <p:spTgt spid="86"/>
                                        </p:tgtEl>
                                      </p:cBhvr>
                                    </p:animEffect>
                                  </p:childTnLst>
                                </p:cTn>
                              </p:par>
                            </p:childTnLst>
                          </p:cTn>
                        </p:par>
                        <p:par>
                          <p:cTn id="12" fill="hold">
                            <p:stCondLst>
                              <p:cond delay="600"/>
                            </p:stCondLst>
                            <p:childTnLst>
                              <p:par>
                                <p:cTn id="13" presetID="22" presetClass="entr" presetSubtype="4" fill="hold"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wipe(down)">
                                      <p:cBhvr>
                                        <p:cTn id="15" dur="500"/>
                                        <p:tgtEl>
                                          <p:spTgt spid="97"/>
                                        </p:tgtEl>
                                      </p:cBhvr>
                                    </p:animEffect>
                                  </p:childTnLst>
                                </p:cTn>
                              </p:par>
                            </p:childTnLst>
                          </p:cTn>
                        </p:par>
                        <p:par>
                          <p:cTn id="16" fill="hold">
                            <p:stCondLst>
                              <p:cond delay="1100"/>
                            </p:stCondLst>
                            <p:childTnLst>
                              <p:par>
                                <p:cTn id="17" presetID="22" presetClass="entr" presetSubtype="4"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down)">
                                      <p:cBhvr>
                                        <p:cTn id="19" dur="200"/>
                                        <p:tgtEl>
                                          <p:spTgt spid="88"/>
                                        </p:tgtEl>
                                      </p:cBhvr>
                                    </p:animEffect>
                                  </p:childTnLst>
                                </p:cTn>
                              </p:par>
                            </p:childTnLst>
                          </p:cTn>
                        </p:par>
                        <p:par>
                          <p:cTn id="20" fill="hold">
                            <p:stCondLst>
                              <p:cond delay="1300"/>
                            </p:stCondLst>
                            <p:childTnLst>
                              <p:par>
                                <p:cTn id="21" presetID="22" presetClass="entr" presetSubtype="8" fill="hold"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300"/>
                                        <p:tgtEl>
                                          <p:spTgt spid="89"/>
                                        </p:tgtEl>
                                      </p:cBhvr>
                                    </p:animEffect>
                                  </p:childTnLst>
                                </p:cTn>
                              </p:par>
                            </p:childTnLst>
                          </p:cTn>
                        </p:par>
                        <p:par>
                          <p:cTn id="24" fill="hold">
                            <p:stCondLst>
                              <p:cond delay="1600"/>
                            </p:stCondLst>
                            <p:childTnLst>
                              <p:par>
                                <p:cTn id="25" presetID="22" presetClass="entr" presetSubtype="1"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up)">
                                      <p:cBhvr>
                                        <p:cTn id="27" dur="200"/>
                                        <p:tgtEl>
                                          <p:spTgt spid="90"/>
                                        </p:tgtEl>
                                      </p:cBhvr>
                                    </p:animEffect>
                                  </p:childTnLst>
                                </p:cTn>
                              </p:par>
                            </p:childTnLst>
                          </p:cTn>
                        </p:par>
                        <p:par>
                          <p:cTn id="28" fill="hold">
                            <p:stCondLst>
                              <p:cond delay="1800"/>
                            </p:stCondLst>
                            <p:childTnLst>
                              <p:par>
                                <p:cTn id="29" presetID="22" presetClass="entr" presetSubtype="8"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left)">
                                      <p:cBhvr>
                                        <p:cTn id="31" dur="400"/>
                                        <p:tgtEl>
                                          <p:spTgt spid="91"/>
                                        </p:tgtEl>
                                      </p:cBhvr>
                                    </p:animEffect>
                                  </p:childTnLst>
                                </p:cTn>
                              </p:par>
                            </p:childTnLst>
                          </p:cTn>
                        </p:par>
                        <p:par>
                          <p:cTn id="32" fill="hold">
                            <p:stCondLst>
                              <p:cond delay="2200"/>
                            </p:stCondLst>
                            <p:childTnLst>
                              <p:par>
                                <p:cTn id="33" presetID="22" presetClass="entr" presetSubtype="2" fill="hold"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wipe(right)">
                                      <p:cBhvr>
                                        <p:cTn id="35" dur="300"/>
                                        <p:tgtEl>
                                          <p:spTgt spid="9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wipe(left)">
                                      <p:cBhvr>
                                        <p:cTn id="39" dur="400"/>
                                        <p:tgtEl>
                                          <p:spTgt spid="93"/>
                                        </p:tgtEl>
                                      </p:cBhvr>
                                    </p:animEffect>
                                  </p:childTnLst>
                                </p:cTn>
                              </p:par>
                            </p:childTnLst>
                          </p:cTn>
                        </p:par>
                        <p:par>
                          <p:cTn id="40" fill="hold">
                            <p:stCondLst>
                              <p:cond delay="2900"/>
                            </p:stCondLst>
                            <p:childTnLst>
                              <p:par>
                                <p:cTn id="41" presetID="22" presetClass="entr" presetSubtype="1" fill="hold" nodeType="after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wipe(up)">
                                      <p:cBhvr>
                                        <p:cTn id="43" dur="200"/>
                                        <p:tgtEl>
                                          <p:spTgt spid="94"/>
                                        </p:tgtEl>
                                      </p:cBhvr>
                                    </p:animEffect>
                                  </p:childTnLst>
                                </p:cTn>
                              </p:par>
                            </p:childTnLst>
                          </p:cTn>
                        </p:par>
                        <p:par>
                          <p:cTn id="44" fill="hold">
                            <p:stCondLst>
                              <p:cond delay="3100"/>
                            </p:stCondLst>
                            <p:childTnLst>
                              <p:par>
                                <p:cTn id="45" presetID="22" presetClass="entr" presetSubtype="2" fill="hold" nodeType="after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right)">
                                      <p:cBhvr>
                                        <p:cTn id="47" dur="200"/>
                                        <p:tgtEl>
                                          <p:spTgt spid="95"/>
                                        </p:tgtEl>
                                      </p:cBhvr>
                                    </p:animEffect>
                                  </p:childTnLst>
                                </p:cTn>
                              </p:par>
                            </p:childTnLst>
                          </p:cTn>
                        </p:par>
                        <p:par>
                          <p:cTn id="48" fill="hold">
                            <p:stCondLst>
                              <p:cond delay="3300"/>
                            </p:stCondLst>
                            <p:childTnLst>
                              <p:par>
                                <p:cTn id="49" presetID="22" presetClass="entr" presetSubtype="1" fill="hold" nodeType="after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up)">
                                      <p:cBhvr>
                                        <p:cTn id="51" dur="500"/>
                                        <p:tgtEl>
                                          <p:spTgt spid="96"/>
                                        </p:tgtEl>
                                      </p:cBhvr>
                                    </p:animEffect>
                                  </p:childTnLst>
                                </p:cTn>
                              </p:par>
                            </p:childTnLst>
                          </p:cTn>
                        </p:par>
                        <p:par>
                          <p:cTn id="52" fill="hold">
                            <p:stCondLst>
                              <p:cond delay="3800"/>
                            </p:stCondLst>
                            <p:childTnLst>
                              <p:par>
                                <p:cTn id="53" presetID="22" presetClass="entr" presetSubtype="1" fill="hold" nodeType="after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wipe(up)">
                                      <p:cBhvr>
                                        <p:cTn id="55" dur="200"/>
                                        <p:tgtEl>
                                          <p:spTgt spid="87"/>
                                        </p:tgtEl>
                                      </p:cBhvr>
                                    </p:animEffect>
                                  </p:childTnLst>
                                </p:cTn>
                              </p:par>
                            </p:childTnLst>
                          </p:cTn>
                        </p:par>
                        <p:par>
                          <p:cTn id="56" fill="hold">
                            <p:stCondLst>
                              <p:cond delay="4000"/>
                            </p:stCondLst>
                            <p:childTnLst>
                              <p:par>
                                <p:cTn id="57" presetID="22" presetClass="entr" presetSubtype="4"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down)">
                                      <p:cBhvr>
                                        <p:cTn id="59" dur="500"/>
                                        <p:tgtEl>
                                          <p:spTgt spid="7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wipe(up)">
                                      <p:cBhvr>
                                        <p:cTn id="62" dur="500"/>
                                        <p:tgtEl>
                                          <p:spTgt spid="98"/>
                                        </p:tgtEl>
                                      </p:cBhvr>
                                    </p:animEffect>
                                  </p:childTnLst>
                                </p:cTn>
                              </p:par>
                            </p:childTnLst>
                          </p:cTn>
                        </p:par>
                        <p:par>
                          <p:cTn id="63" fill="hold">
                            <p:stCondLst>
                              <p:cond delay="4500"/>
                            </p:stCondLst>
                            <p:childTnLst>
                              <p:par>
                                <p:cTn id="64" presetID="1" presetClass="entr" presetSubtype="0" fill="hold" nodeType="afterEffect">
                                  <p:stCondLst>
                                    <p:cond delay="0"/>
                                  </p:stCondLst>
                                  <p:childTnLst>
                                    <p:set>
                                      <p:cBhvr>
                                        <p:cTn id="65" dur="1" fill="hold">
                                          <p:stCondLst>
                                            <p:cond delay="0"/>
                                          </p:stCondLst>
                                        </p:cTn>
                                        <p:tgtEl>
                                          <p:spTgt spid="8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8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8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7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4"/>
                                        </p:tgtEl>
                                        <p:attrNameLst>
                                          <p:attrName>style.visibility</p:attrName>
                                        </p:attrNameLst>
                                      </p:cBhvr>
                                      <p:to>
                                        <p:strVal val="visible"/>
                                      </p:to>
                                    </p:set>
                                  </p:childTnLst>
                                </p:cTn>
                              </p:par>
                              <p:par>
                                <p:cTn id="88" presetID="22" presetClass="entr" presetSubtype="4" fill="hold"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wipe(down)">
                                      <p:cBhvr>
                                        <p:cTn id="90" dur="500"/>
                                        <p:tgtEl>
                                          <p:spTgt spid="62"/>
                                        </p:tgtEl>
                                      </p:cBhvr>
                                    </p:animEffect>
                                  </p:childTnLst>
                                </p:cTn>
                              </p:par>
                              <p:par>
                                <p:cTn id="91" presetID="22" presetClass="entr" presetSubtype="4" fill="hold" nodeType="withEffect">
                                  <p:stCondLst>
                                    <p:cond delay="500"/>
                                  </p:stCondLst>
                                  <p:childTnLst>
                                    <p:set>
                                      <p:cBhvr>
                                        <p:cTn id="92" dur="1" fill="hold">
                                          <p:stCondLst>
                                            <p:cond delay="0"/>
                                          </p:stCondLst>
                                        </p:cTn>
                                        <p:tgtEl>
                                          <p:spTgt spid="65"/>
                                        </p:tgtEl>
                                        <p:attrNameLst>
                                          <p:attrName>style.visibility</p:attrName>
                                        </p:attrNameLst>
                                      </p:cBhvr>
                                      <p:to>
                                        <p:strVal val="visible"/>
                                      </p:to>
                                    </p:set>
                                    <p:animEffect transition="in" filter="wipe(down)">
                                      <p:cBhvr>
                                        <p:cTn id="93" dur="500"/>
                                        <p:tgtEl>
                                          <p:spTgt spid="65"/>
                                        </p:tgtEl>
                                      </p:cBhvr>
                                    </p:animEffect>
                                  </p:childTnLst>
                                </p:cTn>
                              </p:par>
                              <p:par>
                                <p:cTn id="94" presetID="22" presetClass="entr" presetSubtype="2" fill="hold" nodeType="withEffect">
                                  <p:stCondLst>
                                    <p:cond delay="500"/>
                                  </p:stCondLst>
                                  <p:childTnLst>
                                    <p:set>
                                      <p:cBhvr>
                                        <p:cTn id="95" dur="1" fill="hold">
                                          <p:stCondLst>
                                            <p:cond delay="0"/>
                                          </p:stCondLst>
                                        </p:cTn>
                                        <p:tgtEl>
                                          <p:spTgt spid="68"/>
                                        </p:tgtEl>
                                        <p:attrNameLst>
                                          <p:attrName>style.visibility</p:attrName>
                                        </p:attrNameLst>
                                      </p:cBhvr>
                                      <p:to>
                                        <p:strVal val="visible"/>
                                      </p:to>
                                    </p:set>
                                    <p:animEffect transition="in" filter="wipe(right)">
                                      <p:cBhvr>
                                        <p:cTn id="96" dur="500"/>
                                        <p:tgtEl>
                                          <p:spTgt spid="68"/>
                                        </p:tgtEl>
                                      </p:cBhvr>
                                    </p:animEffect>
                                  </p:childTnLst>
                                </p:cTn>
                              </p:par>
                            </p:childTnLst>
                          </p:cTn>
                        </p:par>
                        <p:par>
                          <p:cTn id="97" fill="hold">
                            <p:stCondLst>
                              <p:cond delay="5500"/>
                            </p:stCondLst>
                            <p:childTnLst>
                              <p:par>
                                <p:cTn id="98" presetID="8" presetClass="emph" presetSubtype="0" fill="hold" nodeType="afterEffect">
                                  <p:stCondLst>
                                    <p:cond delay="0"/>
                                  </p:stCondLst>
                                  <p:childTnLst>
                                    <p:animRot by="64800000">
                                      <p:cBhvr>
                                        <p:cTn id="99" dur="2000" fill="hold"/>
                                        <p:tgtEl>
                                          <p:spTgt spid="65"/>
                                        </p:tgtEl>
                                        <p:attrNameLst>
                                          <p:attrName>r</p:attrName>
                                        </p:attrNameLst>
                                      </p:cBhvr>
                                    </p:animRot>
                                  </p:childTnLst>
                                </p:cTn>
                              </p:par>
                              <p:par>
                                <p:cTn id="100" presetID="8" presetClass="emph" presetSubtype="0" fill="hold" nodeType="withEffect">
                                  <p:stCondLst>
                                    <p:cond delay="0"/>
                                  </p:stCondLst>
                                  <p:childTnLst>
                                    <p:animRot by="5400000">
                                      <p:cBhvr>
                                        <p:cTn id="101" dur="2000" fill="hold"/>
                                        <p:tgtEl>
                                          <p:spTgt spid="68"/>
                                        </p:tgtEl>
                                        <p:attrNameLst>
                                          <p:attrName>r</p:attrName>
                                        </p:attrNameLst>
                                      </p:cBhvr>
                                    </p:animRot>
                                  </p:childTnLst>
                                </p:cTn>
                              </p:par>
                              <p:par>
                                <p:cTn id="102" presetID="22" presetClass="entr" presetSubtype="8" fill="hold"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left)">
                                      <p:cBhvr>
                                        <p:cTn id="10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7" grpId="0" animBg="1"/>
      <p:bldP spid="80" grpId="0" animBg="1"/>
      <p:bldP spid="83" grpId="0" animBg="1"/>
      <p:bldP spid="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6657" y="115888"/>
            <a:ext cx="9545191" cy="523220"/>
          </a:xfrm>
        </p:spPr>
        <p:txBody>
          <a:bodyPr/>
          <a:lstStyle/>
          <a:p>
            <a:r>
              <a:rPr lang="zh-CN" altLang="en-US" dirty="0" smtClean="0"/>
              <a:t>什么是设计</a:t>
            </a:r>
            <a:r>
              <a:rPr lang="zh-CN" altLang="en-US" dirty="0" smtClean="0"/>
              <a:t>模式（套路）</a:t>
            </a:r>
            <a:endParaRPr lang="en-US" altLang="zh-CN" dirty="0" smtClean="0"/>
          </a:p>
        </p:txBody>
      </p:sp>
      <p:sp>
        <p:nvSpPr>
          <p:cNvPr id="4" name="TextBox 3"/>
          <p:cNvSpPr txBox="1"/>
          <p:nvPr/>
        </p:nvSpPr>
        <p:spPr>
          <a:xfrm>
            <a:off x="704528" y="1196752"/>
            <a:ext cx="8712968" cy="3693319"/>
          </a:xfrm>
          <a:prstGeom prst="rect">
            <a:avLst/>
          </a:prstGeom>
          <a:noFill/>
        </p:spPr>
        <p:txBody>
          <a:bodyPr wrap="square" rtlCol="0">
            <a:spAutoFit/>
          </a:bodyPr>
          <a:lstStyle/>
          <a:p>
            <a:r>
              <a:rPr lang="zh-CN" altLang="en-US" dirty="0" smtClean="0"/>
              <a:t>软件开发的基本步骤</a:t>
            </a:r>
            <a:endParaRPr lang="en-US" altLang="zh-CN" dirty="0" smtClean="0"/>
          </a:p>
          <a:p>
            <a:r>
              <a:rPr lang="en-US" altLang="zh-CN" dirty="0" smtClean="0"/>
              <a:t>1</a:t>
            </a:r>
            <a:r>
              <a:rPr lang="zh-CN" altLang="en-US" dirty="0" smtClean="0"/>
              <a:t>、需求</a:t>
            </a:r>
            <a:endParaRPr lang="en-US" altLang="zh-CN" dirty="0" smtClean="0"/>
          </a:p>
          <a:p>
            <a:r>
              <a:rPr lang="en-US" altLang="zh-CN" dirty="0" smtClean="0"/>
              <a:t>2</a:t>
            </a:r>
            <a:r>
              <a:rPr lang="zh-CN" altLang="en-US" dirty="0" smtClean="0"/>
              <a:t>、构思框架</a:t>
            </a:r>
            <a:endParaRPr lang="en-US" altLang="zh-CN" dirty="0" smtClean="0"/>
          </a:p>
          <a:p>
            <a:r>
              <a:rPr lang="en-US" altLang="zh-CN" dirty="0" smtClean="0"/>
              <a:t>3</a:t>
            </a:r>
            <a:r>
              <a:rPr lang="zh-CN" altLang="en-US" dirty="0" smtClean="0"/>
              <a:t>、开始写代码</a:t>
            </a:r>
            <a:endParaRPr lang="en-US" altLang="zh-CN" dirty="0" smtClean="0"/>
          </a:p>
          <a:p>
            <a:r>
              <a:rPr lang="en-US" altLang="zh-CN" dirty="0" smtClean="0"/>
              <a:t>4</a:t>
            </a:r>
            <a:r>
              <a:rPr lang="zh-CN" altLang="en-US" dirty="0" smtClean="0"/>
              <a:t>、添加新的内容，修改原来的代码</a:t>
            </a:r>
            <a:endParaRPr lang="en-US" altLang="zh-CN" dirty="0" smtClean="0"/>
          </a:p>
          <a:p>
            <a:endParaRPr lang="en-US" altLang="zh-CN" dirty="0" smtClean="0"/>
          </a:p>
          <a:p>
            <a:r>
              <a:rPr lang="zh-CN" altLang="en-US" dirty="0" smtClean="0"/>
              <a:t>面向对象</a:t>
            </a:r>
            <a:endParaRPr lang="en-US" altLang="zh-CN" dirty="0" smtClean="0"/>
          </a:p>
          <a:p>
            <a:r>
              <a:rPr lang="zh-CN" altLang="en-US" dirty="0" smtClean="0"/>
              <a:t>简而言之：类与相互通信的对象之间的重复模式，面向对象软件的设计经验</a:t>
            </a:r>
            <a:endParaRPr lang="en-US" altLang="zh-CN" dirty="0" smtClean="0"/>
          </a:p>
          <a:p>
            <a:r>
              <a:rPr lang="zh-CN" altLang="en-US" dirty="0" smtClean="0"/>
              <a:t>套路</a:t>
            </a:r>
            <a:endParaRPr lang="en-US" altLang="zh-CN" dirty="0"/>
          </a:p>
          <a:p>
            <a:endParaRPr lang="en-US" altLang="zh-CN" dirty="0"/>
          </a:p>
          <a:p>
            <a:r>
              <a:rPr lang="en-US" altLang="zh-CN" dirty="0" smtClean="0"/>
              <a:t>1</a:t>
            </a:r>
            <a:r>
              <a:rPr lang="zh-CN" altLang="en-US" dirty="0" smtClean="0"/>
              <a:t>、什么是设计模式？</a:t>
            </a:r>
            <a:endParaRPr lang="en-US" altLang="zh-CN" dirty="0" smtClean="0"/>
          </a:p>
          <a:p>
            <a:r>
              <a:rPr lang="zh-CN" altLang="en-US" dirty="0" smtClean="0"/>
              <a:t>答：前人的无数经验积累</a:t>
            </a:r>
            <a:endParaRPr lang="en-US" altLang="zh-CN" dirty="0" smtClean="0"/>
          </a:p>
          <a:p>
            <a:r>
              <a:rPr lang="en-US" altLang="zh-CN" dirty="0" smtClean="0"/>
              <a:t>2</a:t>
            </a:r>
            <a:r>
              <a:rPr lang="zh-CN" altLang="en-US" dirty="0" smtClean="0"/>
              <a:t>、为什么要用设计模式</a:t>
            </a:r>
            <a:r>
              <a:rPr lang="zh-CN" altLang="en-US" dirty="0" smtClean="0"/>
              <a:t>？</a:t>
            </a:r>
            <a:endParaRPr lang="en-US" altLang="zh-CN" dirty="0"/>
          </a:p>
        </p:txBody>
      </p:sp>
    </p:spTree>
    <p:extLst>
      <p:ext uri="{BB962C8B-B14F-4D97-AF65-F5344CB8AC3E}">
        <p14:creationId xmlns:p14="http://schemas.microsoft.com/office/powerpoint/2010/main" val="312897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设计模式遵循原则</a:t>
            </a:r>
            <a:endParaRPr lang="zh-CN" altLang="en-US" dirty="0"/>
          </a:p>
        </p:txBody>
      </p:sp>
      <p:sp>
        <p:nvSpPr>
          <p:cNvPr id="3" name="TextBox 2"/>
          <p:cNvSpPr txBox="1"/>
          <p:nvPr/>
        </p:nvSpPr>
        <p:spPr>
          <a:xfrm>
            <a:off x="272480" y="980728"/>
            <a:ext cx="9361040" cy="5262979"/>
          </a:xfrm>
          <a:prstGeom prst="rect">
            <a:avLst/>
          </a:prstGeom>
          <a:noFill/>
        </p:spPr>
        <p:txBody>
          <a:bodyPr wrap="square" rtlCol="0">
            <a:spAutoFit/>
          </a:bodyPr>
          <a:lstStyle/>
          <a:p>
            <a:r>
              <a:rPr lang="en-US" altLang="zh-CN" sz="1600" b="1" dirty="0"/>
              <a:t>1</a:t>
            </a:r>
            <a:r>
              <a:rPr lang="zh-CN" altLang="en-US" sz="1600" b="1" dirty="0"/>
              <a:t>、开闭原则（</a:t>
            </a:r>
            <a:r>
              <a:rPr lang="en-US" altLang="zh-CN" sz="1600" b="1" dirty="0"/>
              <a:t>Open Close Principle</a:t>
            </a:r>
            <a:r>
              <a:rPr lang="zh-CN" altLang="en-US" sz="1600" b="1" dirty="0"/>
              <a:t>）</a:t>
            </a:r>
          </a:p>
          <a:p>
            <a:r>
              <a:rPr lang="zh-CN" altLang="en-US" sz="1600" dirty="0"/>
              <a:t>开闭原则就是说对扩展开放，对修改关闭。在程序需要进行拓展的时候，不能去修改原有的代码</a:t>
            </a:r>
            <a:r>
              <a:rPr lang="zh-CN" altLang="en-US" sz="1600" dirty="0" smtClean="0"/>
              <a:t>，实现</a:t>
            </a:r>
            <a:r>
              <a:rPr lang="zh-CN" altLang="en-US" sz="1600" dirty="0"/>
              <a:t>一个热插拔的效果。所以一句话概括就是：为了使程序的扩展性好，易于维护和</a:t>
            </a:r>
            <a:r>
              <a:rPr lang="zh-CN" altLang="en-US" sz="1600" dirty="0" smtClean="0"/>
              <a:t>升级想</a:t>
            </a:r>
            <a:r>
              <a:rPr lang="zh-CN" altLang="en-US" sz="1600" dirty="0"/>
              <a:t>要达到这样的效果，我们需要使用接口和抽象类，后面的具体设计中我们会提到这点。  </a:t>
            </a:r>
          </a:p>
          <a:p>
            <a:r>
              <a:rPr lang="en-US" altLang="zh-CN" sz="1600" b="1" dirty="0"/>
              <a:t>2</a:t>
            </a:r>
            <a:r>
              <a:rPr lang="zh-CN" altLang="en-US" sz="1600" b="1" dirty="0"/>
              <a:t>、里氏代换原则（</a:t>
            </a:r>
            <a:r>
              <a:rPr lang="en-US" altLang="zh-CN" sz="1600" b="1" dirty="0" err="1"/>
              <a:t>Liskov</a:t>
            </a:r>
            <a:r>
              <a:rPr lang="en-US" altLang="zh-CN" sz="1600" b="1" dirty="0"/>
              <a:t> Substitution Principle</a:t>
            </a:r>
            <a:r>
              <a:rPr lang="zh-CN" altLang="en-US" sz="1600" b="1" dirty="0"/>
              <a:t>）  </a:t>
            </a:r>
          </a:p>
          <a:p>
            <a:r>
              <a:rPr lang="en-US" altLang="zh-CN" sz="1600" dirty="0"/>
              <a:t>LSP</a:t>
            </a:r>
            <a:r>
              <a:rPr lang="zh-CN" altLang="en-US" sz="1600" dirty="0"/>
              <a:t>面向对象设计的基本原则之一。 里氏代换原则中说，任何基类可以出现的地方，子类一定可以出现。</a:t>
            </a:r>
            <a:br>
              <a:rPr lang="zh-CN" altLang="en-US" sz="1600" dirty="0"/>
            </a:br>
            <a:r>
              <a:rPr lang="en-US" altLang="zh-CN" sz="1600" dirty="0"/>
              <a:t>LSP</a:t>
            </a:r>
            <a:r>
              <a:rPr lang="zh-CN" altLang="en-US" sz="1600" dirty="0"/>
              <a:t>是继承复用的基石，只有当衍生类可以替换掉基类，软件单位的功能不受到影响时，基类才能真正被复用</a:t>
            </a:r>
            <a:r>
              <a:rPr lang="zh-CN" altLang="en-US" sz="1600" dirty="0" smtClean="0"/>
              <a:t>，而</a:t>
            </a:r>
            <a:r>
              <a:rPr lang="zh-CN" altLang="en-US" sz="1600" dirty="0"/>
              <a:t>衍生类也能够在基类的基础上增加新的行为。里氏代换原则是对“开</a:t>
            </a:r>
            <a:r>
              <a:rPr lang="en-US" altLang="zh-CN" sz="1600" dirty="0"/>
              <a:t>-</a:t>
            </a:r>
            <a:r>
              <a:rPr lang="zh-CN" altLang="en-US" sz="1600" dirty="0"/>
              <a:t>闭”原则的补充</a:t>
            </a:r>
            <a:r>
              <a:rPr lang="zh-CN" altLang="en-US" sz="1600" dirty="0" smtClean="0"/>
              <a:t>。实现</a:t>
            </a:r>
            <a:r>
              <a:rPr lang="zh-CN" altLang="en-US" sz="1600" dirty="0"/>
              <a:t>“开</a:t>
            </a:r>
            <a:r>
              <a:rPr lang="en-US" altLang="zh-CN" sz="1600" dirty="0"/>
              <a:t>-</a:t>
            </a:r>
            <a:r>
              <a:rPr lang="zh-CN" altLang="en-US" sz="1600" dirty="0"/>
              <a:t>闭”原则的关键步骤就是抽象化。而基类与子类的继承关系就是抽象化的具体实现</a:t>
            </a:r>
            <a:r>
              <a:rPr lang="zh-CN" altLang="en-US" sz="1600" dirty="0" smtClean="0"/>
              <a:t>，所以</a:t>
            </a:r>
            <a:r>
              <a:rPr lang="zh-CN" altLang="en-US" sz="1600" dirty="0"/>
              <a:t>里氏代换原则是对实现抽象化的具体步骤的规范。  </a:t>
            </a:r>
          </a:p>
          <a:p>
            <a:r>
              <a:rPr lang="en-US" altLang="zh-CN" sz="1600" b="1" dirty="0"/>
              <a:t>3</a:t>
            </a:r>
            <a:r>
              <a:rPr lang="zh-CN" altLang="en-US" sz="1600" b="1" dirty="0"/>
              <a:t>、依赖倒转原则（</a:t>
            </a:r>
            <a:r>
              <a:rPr lang="en-US" altLang="zh-CN" sz="1600" b="1" dirty="0"/>
              <a:t>Dependence Inversion Principle</a:t>
            </a:r>
            <a:r>
              <a:rPr lang="zh-CN" altLang="en-US" sz="1600" b="1" dirty="0"/>
              <a:t>）  </a:t>
            </a:r>
          </a:p>
          <a:p>
            <a:r>
              <a:rPr lang="zh-CN" altLang="en-US" sz="1600" dirty="0"/>
              <a:t>这个是开闭原则的基础，具体内容：真对接口编程，依赖于抽象而不依赖于具体。  </a:t>
            </a:r>
          </a:p>
          <a:p>
            <a:r>
              <a:rPr lang="en-US" altLang="zh-CN" sz="1600" b="1" dirty="0"/>
              <a:t>4</a:t>
            </a:r>
            <a:r>
              <a:rPr lang="zh-CN" altLang="en-US" sz="1600" b="1" dirty="0"/>
              <a:t>、接口隔离原则（</a:t>
            </a:r>
            <a:r>
              <a:rPr lang="en-US" altLang="zh-CN" sz="1600" b="1" dirty="0"/>
              <a:t>Interface Segregation Principle</a:t>
            </a:r>
            <a:r>
              <a:rPr lang="zh-CN" altLang="en-US" sz="1600" b="1" dirty="0"/>
              <a:t>）  </a:t>
            </a:r>
          </a:p>
          <a:p>
            <a:r>
              <a:rPr lang="zh-CN" altLang="en-US" sz="1600" dirty="0"/>
              <a:t>这个原则的意思是：使用多个隔离的接口，比使用单个接口要好。还是一个降低类之间的耦合度的</a:t>
            </a:r>
            <a:r>
              <a:rPr lang="zh-CN" altLang="en-US" sz="1600" dirty="0" smtClean="0"/>
              <a:t>意思</a:t>
            </a:r>
            <a:r>
              <a:rPr lang="zh-CN" altLang="en-US" sz="1600" dirty="0"/>
              <a:t>，</a:t>
            </a:r>
            <a:r>
              <a:rPr lang="zh-CN" altLang="en-US" sz="1600" dirty="0" smtClean="0"/>
              <a:t>从</a:t>
            </a:r>
            <a:r>
              <a:rPr lang="zh-CN" altLang="en-US" sz="1600" dirty="0"/>
              <a:t>这儿我们看出，其实设计模式就是一个软件的设计思想，从大型软件架构出发，为了升级和维护方便</a:t>
            </a:r>
            <a:r>
              <a:rPr lang="zh-CN" altLang="en-US" sz="1600" dirty="0" smtClean="0"/>
              <a:t>。所以</a:t>
            </a:r>
            <a:r>
              <a:rPr lang="zh-CN" altLang="en-US" sz="1600" dirty="0"/>
              <a:t>上文中多次出现：降低依赖，降低耦合。  </a:t>
            </a:r>
          </a:p>
          <a:p>
            <a:r>
              <a:rPr lang="en-US" altLang="zh-CN" sz="1600" b="1" dirty="0"/>
              <a:t>5</a:t>
            </a:r>
            <a:r>
              <a:rPr lang="zh-CN" altLang="en-US" sz="1600" b="1" dirty="0"/>
              <a:t>、迪米特法则（最少知道原则）（</a:t>
            </a:r>
            <a:r>
              <a:rPr lang="en-US" altLang="zh-CN" sz="1600" b="1" dirty="0"/>
              <a:t>Demeter Principle</a:t>
            </a:r>
            <a:r>
              <a:rPr lang="zh-CN" altLang="en-US" sz="1600" b="1" dirty="0"/>
              <a:t>）  </a:t>
            </a:r>
          </a:p>
          <a:p>
            <a:r>
              <a:rPr lang="zh-CN" altLang="en-US" sz="1600" dirty="0"/>
              <a:t>为什么叫最少知道原则，就是说：一个实体应当尽量少的与其他实体之间发生相互作用</a:t>
            </a:r>
            <a:r>
              <a:rPr lang="zh-CN" altLang="en-US" sz="1600" dirty="0" smtClean="0"/>
              <a:t>，使得</a:t>
            </a:r>
            <a:r>
              <a:rPr lang="zh-CN" altLang="en-US" sz="1600" dirty="0"/>
              <a:t>系统功能模块相对独立。  </a:t>
            </a:r>
          </a:p>
          <a:p>
            <a:r>
              <a:rPr lang="en-US" altLang="zh-CN" sz="1600" b="1" dirty="0"/>
              <a:t>6</a:t>
            </a:r>
            <a:r>
              <a:rPr lang="zh-CN" altLang="en-US" sz="1600" b="1" dirty="0"/>
              <a:t>、合成复用原则（</a:t>
            </a:r>
            <a:r>
              <a:rPr lang="en-US" altLang="zh-CN" sz="1600" b="1" dirty="0"/>
              <a:t>Composite Reuse Principle</a:t>
            </a:r>
            <a:r>
              <a:rPr lang="zh-CN" altLang="en-US" sz="1600" b="1" dirty="0"/>
              <a:t>）  </a:t>
            </a:r>
          </a:p>
          <a:p>
            <a:r>
              <a:rPr lang="zh-CN" altLang="en-US" sz="1600" dirty="0"/>
              <a:t>原则是尽量使用合成</a:t>
            </a:r>
            <a:r>
              <a:rPr lang="en-US" altLang="zh-CN" sz="1600" dirty="0"/>
              <a:t>/</a:t>
            </a:r>
            <a:r>
              <a:rPr lang="zh-CN" altLang="en-US" sz="1600" dirty="0"/>
              <a:t>聚合的方式，而不是使用继承</a:t>
            </a:r>
            <a:r>
              <a:rPr lang="zh-CN" altLang="en-US" sz="1600" dirty="0" smtClean="0"/>
              <a:t>。</a:t>
            </a:r>
            <a:endParaRPr lang="zh-CN" altLang="en-US" sz="1600" dirty="0"/>
          </a:p>
        </p:txBody>
      </p:sp>
    </p:spTree>
    <p:extLst>
      <p:ext uri="{BB962C8B-B14F-4D97-AF65-F5344CB8AC3E}">
        <p14:creationId xmlns:p14="http://schemas.microsoft.com/office/powerpoint/2010/main" val="390199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设计模式的基本要素</a:t>
            </a:r>
            <a:endParaRPr lang="zh-CN" altLang="en-US" dirty="0"/>
          </a:p>
        </p:txBody>
      </p:sp>
      <p:sp>
        <p:nvSpPr>
          <p:cNvPr id="3" name="TextBox 2"/>
          <p:cNvSpPr txBox="1"/>
          <p:nvPr/>
        </p:nvSpPr>
        <p:spPr>
          <a:xfrm>
            <a:off x="632520" y="1412776"/>
            <a:ext cx="1455848" cy="1200329"/>
          </a:xfrm>
          <a:prstGeom prst="rect">
            <a:avLst/>
          </a:prstGeom>
          <a:noFill/>
        </p:spPr>
        <p:txBody>
          <a:bodyPr wrap="none" rtlCol="0">
            <a:spAutoFit/>
          </a:bodyPr>
          <a:lstStyle/>
          <a:p>
            <a:r>
              <a:rPr lang="en-US" altLang="zh-CN" dirty="0" smtClean="0"/>
              <a:t>1</a:t>
            </a:r>
            <a:r>
              <a:rPr lang="zh-CN" altLang="en-US" dirty="0" smtClean="0"/>
              <a:t>、模式名称</a:t>
            </a:r>
            <a:endParaRPr lang="en-US" altLang="zh-CN" dirty="0" smtClean="0"/>
          </a:p>
          <a:p>
            <a:r>
              <a:rPr lang="en-US" altLang="zh-CN" dirty="0" smtClean="0"/>
              <a:t>2</a:t>
            </a:r>
            <a:r>
              <a:rPr lang="zh-CN" altLang="en-US" dirty="0" smtClean="0"/>
              <a:t>、问题</a:t>
            </a:r>
            <a:endParaRPr lang="en-US" altLang="zh-CN" dirty="0" smtClean="0"/>
          </a:p>
          <a:p>
            <a:r>
              <a:rPr lang="en-US" altLang="zh-CN" dirty="0" smtClean="0"/>
              <a:t>3</a:t>
            </a:r>
            <a:r>
              <a:rPr lang="zh-CN" altLang="en-US" dirty="0" smtClean="0"/>
              <a:t>、解决方案</a:t>
            </a:r>
            <a:endParaRPr lang="en-US" altLang="zh-CN" dirty="0" smtClean="0"/>
          </a:p>
          <a:p>
            <a:r>
              <a:rPr lang="en-US" altLang="zh-CN" dirty="0" smtClean="0"/>
              <a:t>4</a:t>
            </a:r>
            <a:r>
              <a:rPr lang="zh-CN" altLang="en-US" dirty="0" smtClean="0"/>
              <a:t>、效果</a:t>
            </a:r>
            <a:endParaRPr lang="zh-CN" altLang="en-US" dirty="0"/>
          </a:p>
        </p:txBody>
      </p:sp>
    </p:spTree>
    <p:extLst>
      <p:ext uri="{BB962C8B-B14F-4D97-AF65-F5344CB8AC3E}">
        <p14:creationId xmlns:p14="http://schemas.microsoft.com/office/powerpoint/2010/main" val="244144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设计模式</a:t>
            </a:r>
            <a:r>
              <a:rPr lang="en-US" altLang="zh-CN" dirty="0" smtClean="0"/>
              <a:t>—</a:t>
            </a:r>
            <a:r>
              <a:rPr lang="zh-CN" altLang="en-US" dirty="0" smtClean="0"/>
              <a:t>创建型模式</a:t>
            </a:r>
            <a:endParaRPr lang="zh-CN" altLang="en-US" dirty="0"/>
          </a:p>
        </p:txBody>
      </p:sp>
      <p:sp>
        <p:nvSpPr>
          <p:cNvPr id="3" name="TextBox 2"/>
          <p:cNvSpPr txBox="1"/>
          <p:nvPr/>
        </p:nvSpPr>
        <p:spPr>
          <a:xfrm>
            <a:off x="632520" y="1412776"/>
            <a:ext cx="8784976" cy="2677656"/>
          </a:xfrm>
          <a:prstGeom prst="rect">
            <a:avLst/>
          </a:prstGeom>
          <a:noFill/>
        </p:spPr>
        <p:txBody>
          <a:bodyPr wrap="square" rtlCol="0">
            <a:spAutoFit/>
          </a:bodyPr>
          <a:lstStyle/>
          <a:p>
            <a:r>
              <a:rPr lang="en-US" altLang="zh-CN" sz="1200" b="1" dirty="0"/>
              <a:t>1</a:t>
            </a:r>
            <a:r>
              <a:rPr lang="zh-CN" altLang="en-US" sz="1200" b="1" dirty="0"/>
              <a:t>、创建型模式  </a:t>
            </a:r>
            <a:r>
              <a:rPr lang="zh-CN" altLang="en-US" sz="1200" b="1" dirty="0" smtClean="0"/>
              <a:t>：对象的创建相关</a:t>
            </a:r>
            <a:endParaRPr lang="zh-CN" altLang="en-US" sz="1200" b="1" dirty="0"/>
          </a:p>
          <a:p>
            <a:r>
              <a:rPr lang="zh-CN" altLang="en-US" sz="1200" b="1" dirty="0"/>
              <a:t>工厂模式</a:t>
            </a:r>
          </a:p>
          <a:p>
            <a:r>
              <a:rPr lang="zh-CN" altLang="en-US" sz="1200" dirty="0"/>
              <a:t>定义一个创建对象的接口，让其子类自己决定实例化哪一个工厂类，工厂模式使其创建过程延迟到子类进行。</a:t>
            </a:r>
          </a:p>
          <a:p>
            <a:r>
              <a:rPr lang="zh-CN" altLang="en-US" sz="1200" b="1" dirty="0"/>
              <a:t>抽象工厂模式</a:t>
            </a:r>
          </a:p>
          <a:p>
            <a:r>
              <a:rPr lang="zh-CN" altLang="en-US" sz="1200" dirty="0"/>
              <a:t>提供一个创建一系列相关或相互依赖对象的接口，而无需指定它们具体的类。</a:t>
            </a:r>
          </a:p>
          <a:p>
            <a:r>
              <a:rPr lang="zh-CN" altLang="en-US" sz="1200" b="1" dirty="0"/>
              <a:t>单例模式</a:t>
            </a:r>
          </a:p>
          <a:p>
            <a:r>
              <a:rPr lang="zh-CN" altLang="en-US" sz="1200" dirty="0"/>
              <a:t>保证一个类仅有一个实例，并提供一个访问它的全局访问点。</a:t>
            </a:r>
          </a:p>
          <a:p>
            <a:r>
              <a:rPr lang="zh-CN" altLang="en-US" sz="1200" b="1" dirty="0"/>
              <a:t>建造者模式</a:t>
            </a:r>
          </a:p>
          <a:p>
            <a:r>
              <a:rPr lang="zh-CN" altLang="en-US" sz="1200" dirty="0"/>
              <a:t>将一个复杂的构建与其表示相分离，使得同样的构建过程可以创建不同的表示。</a:t>
            </a:r>
          </a:p>
          <a:p>
            <a:r>
              <a:rPr lang="zh-CN" altLang="en-US" sz="1200" b="1" dirty="0"/>
              <a:t>原型模式</a:t>
            </a:r>
          </a:p>
          <a:p>
            <a:r>
              <a:rPr lang="zh-CN" altLang="en-US" sz="1200" dirty="0"/>
              <a:t>用原型实例指定创建对象的种类，并且通过拷贝这些原型创建新的对象。</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325050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6657" y="115888"/>
            <a:ext cx="9545191" cy="523220"/>
          </a:xfrm>
        </p:spPr>
        <p:txBody>
          <a:bodyPr/>
          <a:lstStyle/>
          <a:p>
            <a:r>
              <a:rPr lang="zh-CN" altLang="en-US" dirty="0"/>
              <a:t>设计模式</a:t>
            </a:r>
            <a:r>
              <a:rPr lang="en-US" altLang="zh-CN" dirty="0" smtClean="0"/>
              <a:t>—</a:t>
            </a:r>
            <a:r>
              <a:rPr lang="zh-CN" altLang="en-US" dirty="0" smtClean="0"/>
              <a:t>结构型模式</a:t>
            </a:r>
            <a:endParaRPr lang="zh-CN" altLang="en-US" dirty="0"/>
          </a:p>
        </p:txBody>
      </p:sp>
      <p:sp>
        <p:nvSpPr>
          <p:cNvPr id="3" name="TextBox 2"/>
          <p:cNvSpPr txBox="1"/>
          <p:nvPr/>
        </p:nvSpPr>
        <p:spPr>
          <a:xfrm>
            <a:off x="560512" y="1268760"/>
            <a:ext cx="9001000" cy="3231654"/>
          </a:xfrm>
          <a:prstGeom prst="rect">
            <a:avLst/>
          </a:prstGeom>
          <a:noFill/>
        </p:spPr>
        <p:txBody>
          <a:bodyPr wrap="square" rtlCol="0">
            <a:spAutoFit/>
          </a:bodyPr>
          <a:lstStyle/>
          <a:p>
            <a:r>
              <a:rPr lang="en-US" altLang="zh-CN" sz="1200" b="1" dirty="0"/>
              <a:t>2</a:t>
            </a:r>
            <a:r>
              <a:rPr lang="zh-CN" altLang="en-US" sz="1200" b="1" dirty="0"/>
              <a:t>、结构型模式  </a:t>
            </a:r>
            <a:r>
              <a:rPr lang="zh-CN" altLang="en-US" sz="1200" b="1" dirty="0" smtClean="0"/>
              <a:t>：处理类与对象的关系</a:t>
            </a:r>
            <a:endParaRPr lang="zh-CN" altLang="en-US" sz="1200" b="1" dirty="0"/>
          </a:p>
          <a:p>
            <a:r>
              <a:rPr lang="zh-CN" altLang="en-US" sz="1200" b="1" dirty="0"/>
              <a:t>适配器模式</a:t>
            </a:r>
          </a:p>
          <a:p>
            <a:r>
              <a:rPr lang="zh-CN" altLang="en-US" sz="1200" dirty="0"/>
              <a:t>将一个类的接口转换成客户希望的另外一个接口。适配器模式使得原本由于接口不兼容而不能一起工作的那些类可以一起工作。</a:t>
            </a:r>
          </a:p>
          <a:p>
            <a:r>
              <a:rPr lang="zh-CN" altLang="en-US" sz="1200" b="1" dirty="0"/>
              <a:t>桥接模式</a:t>
            </a:r>
          </a:p>
          <a:p>
            <a:r>
              <a:rPr lang="zh-CN" altLang="en-US" sz="1200" dirty="0"/>
              <a:t>将抽象部分与实现部分分离，使它们都可以独立的变化。</a:t>
            </a:r>
          </a:p>
          <a:p>
            <a:r>
              <a:rPr lang="zh-CN" altLang="en-US" sz="1200" b="1" dirty="0"/>
              <a:t>过滤器模式</a:t>
            </a:r>
          </a:p>
          <a:p>
            <a:r>
              <a:rPr lang="zh-CN" altLang="en-US" sz="1200" dirty="0"/>
              <a:t>这种模式允许开发人员使用不同的标准来过滤一组对象，通过逻辑运算以解耦的方式把它们连接起来</a:t>
            </a:r>
          </a:p>
          <a:p>
            <a:r>
              <a:rPr lang="zh-CN" altLang="en-US" sz="1200" b="1" dirty="0"/>
              <a:t>组合模式</a:t>
            </a:r>
          </a:p>
          <a:p>
            <a:r>
              <a:rPr lang="zh-CN" altLang="en-US" sz="1200" dirty="0"/>
              <a:t>将对象组合成树形结构以表示</a:t>
            </a:r>
            <a:r>
              <a:rPr lang="en-US" altLang="zh-CN" sz="1200" dirty="0"/>
              <a:t>"</a:t>
            </a:r>
            <a:r>
              <a:rPr lang="zh-CN" altLang="en-US" sz="1200" dirty="0"/>
              <a:t>部分</a:t>
            </a:r>
            <a:r>
              <a:rPr lang="en-US" altLang="zh-CN" sz="1200" dirty="0"/>
              <a:t>-</a:t>
            </a:r>
            <a:r>
              <a:rPr lang="zh-CN" altLang="en-US" sz="1200" dirty="0"/>
              <a:t>整体</a:t>
            </a:r>
            <a:r>
              <a:rPr lang="en-US" altLang="zh-CN" sz="1200" dirty="0"/>
              <a:t>"</a:t>
            </a:r>
            <a:r>
              <a:rPr lang="zh-CN" altLang="en-US" sz="1200" dirty="0"/>
              <a:t>的层次结构。组合模式使得用户对单个对象和组合对象的使用具有一致性。</a:t>
            </a:r>
          </a:p>
          <a:p>
            <a:r>
              <a:rPr lang="zh-CN" altLang="en-US" sz="1200" b="1" dirty="0"/>
              <a:t>装饰器模式</a:t>
            </a:r>
          </a:p>
          <a:p>
            <a:r>
              <a:rPr lang="zh-CN" altLang="en-US" sz="1200" dirty="0"/>
              <a:t>动态地给一个对象添加一些额外的职责。就增加功能来说，装饰器模式相比生成子类更为灵活。</a:t>
            </a:r>
          </a:p>
          <a:p>
            <a:r>
              <a:rPr lang="zh-CN" altLang="en-US" sz="1200" b="1" dirty="0"/>
              <a:t>外观模式</a:t>
            </a:r>
          </a:p>
          <a:p>
            <a:r>
              <a:rPr lang="zh-CN" altLang="en-US" sz="1200" dirty="0"/>
              <a:t>为子系统中的一组接口提供一个一致的界面，外观模式定义了一个高层接口，这个接口使得这一子系统更加容易使用。</a:t>
            </a:r>
          </a:p>
          <a:p>
            <a:r>
              <a:rPr lang="zh-CN" altLang="en-US" sz="1200" b="1" dirty="0"/>
              <a:t>享元模式</a:t>
            </a:r>
          </a:p>
          <a:p>
            <a:r>
              <a:rPr lang="zh-CN" altLang="en-US" sz="1200" dirty="0"/>
              <a:t>运用共享技术有效地支持大量细粒度的对象。</a:t>
            </a:r>
          </a:p>
          <a:p>
            <a:r>
              <a:rPr lang="zh-CN" altLang="en-US" sz="1200" b="1" dirty="0"/>
              <a:t>代理模式</a:t>
            </a:r>
          </a:p>
          <a:p>
            <a:r>
              <a:rPr lang="zh-CN" altLang="en-US" sz="1200" dirty="0"/>
              <a:t>为其他对象提供一种代理以控制对这个对象的访问。</a:t>
            </a:r>
            <a:endParaRPr lang="zh-CN" altLang="en-US" dirty="0"/>
          </a:p>
        </p:txBody>
      </p:sp>
    </p:spTree>
    <p:extLst>
      <p:ext uri="{BB962C8B-B14F-4D97-AF65-F5344CB8AC3E}">
        <p14:creationId xmlns:p14="http://schemas.microsoft.com/office/powerpoint/2010/main" val="145113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6657" y="115888"/>
            <a:ext cx="9545191" cy="523220"/>
          </a:xfrm>
        </p:spPr>
        <p:txBody>
          <a:bodyPr/>
          <a:lstStyle/>
          <a:p>
            <a:r>
              <a:rPr lang="zh-CN" altLang="en-US" dirty="0"/>
              <a:t>设计模式</a:t>
            </a:r>
            <a:r>
              <a:rPr lang="en-US" altLang="zh-CN" dirty="0" smtClean="0"/>
              <a:t>—</a:t>
            </a:r>
            <a:r>
              <a:rPr lang="zh-CN" altLang="en-US" dirty="0"/>
              <a:t>行为</a:t>
            </a:r>
            <a:r>
              <a:rPr lang="zh-CN" altLang="en-US" dirty="0" smtClean="0"/>
              <a:t>型模式</a:t>
            </a:r>
            <a:endParaRPr lang="zh-CN" altLang="en-US" dirty="0"/>
          </a:p>
        </p:txBody>
      </p:sp>
      <p:sp>
        <p:nvSpPr>
          <p:cNvPr id="3" name="TextBox 2"/>
          <p:cNvSpPr txBox="1"/>
          <p:nvPr/>
        </p:nvSpPr>
        <p:spPr>
          <a:xfrm>
            <a:off x="360016" y="1052736"/>
            <a:ext cx="9217024" cy="5078313"/>
          </a:xfrm>
          <a:prstGeom prst="rect">
            <a:avLst/>
          </a:prstGeom>
          <a:noFill/>
        </p:spPr>
        <p:txBody>
          <a:bodyPr wrap="square" rtlCol="0">
            <a:spAutoFit/>
          </a:bodyPr>
          <a:lstStyle/>
          <a:p>
            <a:r>
              <a:rPr lang="en-US" altLang="zh-CN" sz="1200" b="1" dirty="0"/>
              <a:t>3</a:t>
            </a:r>
            <a:r>
              <a:rPr lang="zh-CN" altLang="en-US" sz="1200" b="1" dirty="0"/>
              <a:t>、</a:t>
            </a:r>
            <a:r>
              <a:rPr lang="zh-CN" altLang="en-US" sz="1200" b="1" dirty="0" smtClean="0"/>
              <a:t>行为模式：对类与对象的交互，职责分配进行描述</a:t>
            </a:r>
            <a:endParaRPr lang="zh-CN" altLang="en-US" sz="1200" b="1" dirty="0"/>
          </a:p>
          <a:p>
            <a:r>
              <a:rPr lang="zh-CN" altLang="en-US" sz="1200" b="1" dirty="0"/>
              <a:t>责任链模式</a:t>
            </a:r>
          </a:p>
          <a:p>
            <a:r>
              <a:rPr lang="zh-CN" altLang="en-US" sz="1200" dirty="0"/>
              <a:t>避免请求发送者与接收者耦合在一起，让多个对象都有可能接收请求，将这些对象连接成一条链，</a:t>
            </a:r>
            <a:br>
              <a:rPr lang="zh-CN" altLang="en-US" sz="1200" dirty="0"/>
            </a:br>
            <a:r>
              <a:rPr lang="zh-CN" altLang="en-US" sz="1200" dirty="0"/>
              <a:t>并且沿着这条链传递请求，直到有对象处理它为止。</a:t>
            </a:r>
          </a:p>
          <a:p>
            <a:r>
              <a:rPr lang="zh-CN" altLang="en-US" sz="1200" b="1" dirty="0"/>
              <a:t>命令模式</a:t>
            </a:r>
          </a:p>
          <a:p>
            <a:r>
              <a:rPr lang="zh-CN" altLang="en-US" sz="1200" dirty="0"/>
              <a:t>将一个请求封装成一个对象，从而使您可以用不同的请求对客户进行参数化。</a:t>
            </a:r>
          </a:p>
          <a:p>
            <a:r>
              <a:rPr lang="zh-CN" altLang="en-US" sz="1200" b="1" dirty="0"/>
              <a:t>解释器模式</a:t>
            </a:r>
          </a:p>
          <a:p>
            <a:r>
              <a:rPr lang="zh-CN" altLang="en-US" sz="1200" dirty="0"/>
              <a:t>给定一个语言，定义它的文法表示，并定义一个解释器，这个解释器使用该标识来解释语言中的句子。</a:t>
            </a:r>
          </a:p>
          <a:p>
            <a:r>
              <a:rPr lang="zh-CN" altLang="en-US" sz="1200" b="1" dirty="0"/>
              <a:t>迭代器模式</a:t>
            </a:r>
          </a:p>
          <a:p>
            <a:r>
              <a:rPr lang="zh-CN" altLang="en-US" sz="1200" dirty="0"/>
              <a:t>提供一种方法顺序访问一个聚合对象中各个元素</a:t>
            </a:r>
            <a:r>
              <a:rPr lang="en-US" altLang="zh-CN" sz="1200" dirty="0"/>
              <a:t>, </a:t>
            </a:r>
            <a:r>
              <a:rPr lang="zh-CN" altLang="en-US" sz="1200" dirty="0"/>
              <a:t>而又无须暴露该对象的内部表示。</a:t>
            </a:r>
          </a:p>
          <a:p>
            <a:r>
              <a:rPr lang="zh-CN" altLang="en-US" sz="1200" b="1" dirty="0"/>
              <a:t>中介者模式</a:t>
            </a:r>
          </a:p>
          <a:p>
            <a:r>
              <a:rPr lang="zh-CN" altLang="en-US" sz="1200" dirty="0"/>
              <a:t>用一个中介对象来封装一系列的对象交互，中介者使各对象不需要显式地相互引用</a:t>
            </a:r>
            <a:r>
              <a:rPr lang="zh-CN" altLang="en-US" sz="1200" dirty="0" smtClean="0"/>
              <a:t>，从而</a:t>
            </a:r>
            <a:r>
              <a:rPr lang="zh-CN" altLang="en-US" sz="1200" dirty="0"/>
              <a:t>使其耦合松散，而且可以独立地改变它们之间的交互。</a:t>
            </a:r>
          </a:p>
          <a:p>
            <a:r>
              <a:rPr lang="zh-CN" altLang="en-US" sz="1200" b="1" dirty="0"/>
              <a:t>备忘录模式</a:t>
            </a:r>
          </a:p>
          <a:p>
            <a:r>
              <a:rPr lang="zh-CN" altLang="en-US" sz="1200" dirty="0"/>
              <a:t>在不破坏封装性的前提下，捕获一个对象的内部状态，并在该对象之外保存这个状态。</a:t>
            </a:r>
          </a:p>
          <a:p>
            <a:r>
              <a:rPr lang="zh-CN" altLang="en-US" sz="1200" b="1" dirty="0"/>
              <a:t>状态模式</a:t>
            </a:r>
          </a:p>
          <a:p>
            <a:r>
              <a:rPr lang="zh-CN" altLang="en-US" sz="1200" dirty="0"/>
              <a:t>定义对象间的一种一对多的依赖关系，当一个对象的状态发生改变时，所有依赖于它的对象都得到通知并被自动更新。</a:t>
            </a:r>
          </a:p>
          <a:p>
            <a:r>
              <a:rPr lang="zh-CN" altLang="en-US" sz="1200" b="1" dirty="0"/>
              <a:t>空对象模式</a:t>
            </a:r>
          </a:p>
          <a:p>
            <a:r>
              <a:rPr lang="zh-CN" altLang="en-US" sz="1200" dirty="0"/>
              <a:t>在空对象模式中，我们创建一个指定各种要执行的操作的抽象类和扩展该类的实体类，还创建一</a:t>
            </a:r>
            <a:r>
              <a:rPr lang="zh-CN" altLang="en-US" sz="1200" dirty="0" smtClean="0"/>
              <a:t>个未</a:t>
            </a:r>
            <a:r>
              <a:rPr lang="zh-CN" altLang="en-US" sz="1200" dirty="0"/>
              <a:t>对该类做任何实现的空对象类，该空对象类将无缝地使用在需要检查空值的地方。</a:t>
            </a:r>
          </a:p>
          <a:p>
            <a:r>
              <a:rPr lang="zh-CN" altLang="en-US" sz="1200" b="1" dirty="0"/>
              <a:t>策略模式</a:t>
            </a:r>
          </a:p>
          <a:p>
            <a:r>
              <a:rPr lang="zh-CN" altLang="en-US" sz="1200" dirty="0"/>
              <a:t>定义一系列的算法</a:t>
            </a:r>
            <a:r>
              <a:rPr lang="en-US" altLang="zh-CN" sz="1200" dirty="0"/>
              <a:t>,</a:t>
            </a:r>
            <a:r>
              <a:rPr lang="zh-CN" altLang="en-US" sz="1200" dirty="0"/>
              <a:t>把它们一个个封装起来</a:t>
            </a:r>
            <a:r>
              <a:rPr lang="en-US" altLang="zh-CN" sz="1200" dirty="0"/>
              <a:t>, </a:t>
            </a:r>
            <a:r>
              <a:rPr lang="zh-CN" altLang="en-US" sz="1200" dirty="0"/>
              <a:t>并且使它们可相互替换。</a:t>
            </a:r>
          </a:p>
          <a:p>
            <a:r>
              <a:rPr lang="zh-CN" altLang="en-US" sz="1200" b="1" dirty="0"/>
              <a:t>模板模式</a:t>
            </a:r>
          </a:p>
          <a:p>
            <a:r>
              <a:rPr lang="zh-CN" altLang="en-US" sz="1200" dirty="0"/>
              <a:t>定义一个操作中的算法的骨架，而将一些步骤延迟到子类中</a:t>
            </a:r>
            <a:r>
              <a:rPr lang="zh-CN" altLang="en-US" sz="1200" dirty="0" smtClean="0"/>
              <a:t>。模板方法</a:t>
            </a:r>
            <a:r>
              <a:rPr lang="zh-CN" altLang="en-US" sz="1200" dirty="0"/>
              <a:t>使得子类可以不改变一个算法的结构即可重定义该算法的某些特定步骤。</a:t>
            </a:r>
          </a:p>
          <a:p>
            <a:r>
              <a:rPr lang="zh-CN" altLang="en-US" sz="1200" b="1" dirty="0"/>
              <a:t>访问者模式</a:t>
            </a:r>
          </a:p>
          <a:p>
            <a:r>
              <a:rPr lang="zh-CN" altLang="en-US" sz="1200" dirty="0"/>
              <a:t>主要将数据结构与数据操作分离。</a:t>
            </a:r>
            <a:endParaRPr lang="zh-CN" altLang="en-US" dirty="0"/>
          </a:p>
        </p:txBody>
      </p:sp>
    </p:spTree>
    <p:extLst>
      <p:ext uri="{BB962C8B-B14F-4D97-AF65-F5344CB8AC3E}">
        <p14:creationId xmlns:p14="http://schemas.microsoft.com/office/powerpoint/2010/main" val="3940064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001" y="0"/>
            <a:ext cx="5709998" cy="6858000"/>
          </a:xfrm>
          <a:prstGeom prst="rect">
            <a:avLst/>
          </a:prstGeom>
          <a:ln w="19050">
            <a:solidFill>
              <a:schemeClr val="accent1">
                <a:alpha val="80000"/>
              </a:schemeClr>
            </a:solidFill>
          </a:ln>
        </p:spPr>
      </p:pic>
    </p:spTree>
    <p:extLst>
      <p:ext uri="{BB962C8B-B14F-4D97-AF65-F5344CB8AC3E}">
        <p14:creationId xmlns:p14="http://schemas.microsoft.com/office/powerpoint/2010/main" val="2598932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地大信息2013 A4宽版PPT模版">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地大信息2013 A4宽版PPT模版</Template>
  <TotalTime>1516</TotalTime>
  <Words>322</Words>
  <Application>Microsoft Office PowerPoint</Application>
  <PresentationFormat>A4 纸张(210x297 毫米)</PresentationFormat>
  <Paragraphs>103</Paragraphs>
  <Slides>10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微软雅黑</vt:lpstr>
      <vt:lpstr>Wingdings</vt:lpstr>
      <vt:lpstr>华文新魏</vt:lpstr>
      <vt:lpstr>Calibri</vt:lpstr>
      <vt:lpstr>华文隶书</vt:lpstr>
      <vt:lpstr>地大信息2013 A4宽版PPT模版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InfoEarth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武汉地大信息工程股份有限公司</dc:creator>
  <cp:lastModifiedBy>Windows User</cp:lastModifiedBy>
  <cp:revision>142</cp:revision>
  <dcterms:created xsi:type="dcterms:W3CDTF">2013-07-18T07:13:51Z</dcterms:created>
  <dcterms:modified xsi:type="dcterms:W3CDTF">2017-02-23T10:10:20Z</dcterms:modified>
</cp:coreProperties>
</file>