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47" r:id="rId2"/>
    <p:sldId id="701" r:id="rId3"/>
    <p:sldId id="741" r:id="rId4"/>
    <p:sldId id="743" r:id="rId5"/>
    <p:sldId id="742" r:id="rId6"/>
    <p:sldId id="736" r:id="rId7"/>
    <p:sldId id="738" r:id="rId8"/>
    <p:sldId id="745" r:id="rId9"/>
    <p:sldId id="748" r:id="rId10"/>
    <p:sldId id="749" r:id="rId11"/>
    <p:sldId id="735" r:id="rId12"/>
    <p:sldId id="739" r:id="rId13"/>
    <p:sldId id="746" r:id="rId14"/>
    <p:sldId id="747" r:id="rId15"/>
    <p:sldId id="737" r:id="rId16"/>
    <p:sldId id="733" r:id="rId17"/>
  </p:sldIdLst>
  <p:sldSz cx="9906000" cy="6858000" type="A4"/>
  <p:notesSz cx="6858000" cy="9144000"/>
  <p:embeddedFontLst>
    <p:embeddedFont>
      <p:font typeface="微软雅黑" pitchFamily="34" charset="-122"/>
      <p:regular r:id="rId20"/>
      <p:bold r:id="rId21"/>
    </p:embeddedFont>
    <p:embeddedFont>
      <p:font typeface="华文新魏" pitchFamily="2" charset="-122"/>
      <p:regular r:id="rId22"/>
    </p:embeddedFont>
    <p:embeddedFont>
      <p:font typeface="华文隶书" pitchFamily="2" charset="-122"/>
      <p:regular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C4"/>
    <a:srgbClr val="FF6600"/>
    <a:srgbClr val="000000"/>
    <a:srgbClr val="FF00FF"/>
    <a:srgbClr val="FFFFFF"/>
    <a:srgbClr val="FFFFCC"/>
    <a:srgbClr val="CCFFCC"/>
    <a:srgbClr val="37CBFF"/>
    <a:srgbClr val="0000FF"/>
    <a:srgbClr val="007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6424" autoAdjust="0"/>
  </p:normalViewPr>
  <p:slideViewPr>
    <p:cSldViewPr>
      <p:cViewPr>
        <p:scale>
          <a:sx n="112" d="100"/>
          <a:sy n="112" d="100"/>
        </p:scale>
        <p:origin x="-432" y="23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3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dirty="0" smtClean="0"/>
              <a:t>2011-11-25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20692-455D-410F-8ABF-9922BE87F2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866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dirty="0" smtClean="0"/>
              <a:t>2011-11-25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02C43-BD0E-4A4A-B765-005F2AF526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89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78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37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>
            <a:spLocks noChangeArrowheads="1"/>
          </p:cNvSpPr>
          <p:nvPr userDrawn="1"/>
        </p:nvSpPr>
        <p:spPr bwMode="auto">
          <a:xfrm>
            <a:off x="0" y="714357"/>
            <a:ext cx="9906000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0" y="1"/>
            <a:ext cx="9906000" cy="714356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Picture 2" descr="D:\MWF\Document\地大公司\资料\infoEarth-1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68" y="6381328"/>
            <a:ext cx="1619672" cy="3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2322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indent="0">
              <a:buNone/>
              <a:def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>
            <a:spLocks noChangeArrowheads="1"/>
          </p:cNvSpPr>
          <p:nvPr userDrawn="1"/>
        </p:nvSpPr>
        <p:spPr bwMode="auto">
          <a:xfrm>
            <a:off x="0" y="714357"/>
            <a:ext cx="9906000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0" y="1"/>
            <a:ext cx="9906000" cy="714356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Picture 2" descr="D:\MWF\Document\地大公司\资料\infoEarth-1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68" y="6381328"/>
            <a:ext cx="1619672" cy="3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2322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indent="0">
              <a:buNone/>
              <a:def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82600" y="1125538"/>
            <a:ext cx="8934450" cy="1905137"/>
          </a:xfrm>
          <a:noFill/>
        </p:spPr>
        <p:txBody>
          <a:bodyPr>
            <a:spAutoFit/>
          </a:bodyPr>
          <a:lstStyle>
            <a:lvl1pPr marL="342900" indent="-342900">
              <a:buFont typeface="Arial" pitchFamily="34" charset="0"/>
              <a:buChar char="•"/>
              <a:defRPr lang="zh-CN" altLang="en-US" sz="20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z="20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lang="zh-CN" altLang="en-US" sz="18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lang="zh-CN" altLang="en-US" sz="18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lang="zh-CN" altLang="en-US" sz="1800" b="1" dirty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单击此处编辑母版文本样式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第二级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第三级</a:t>
            </a:r>
          </a:p>
          <a:p>
            <a:pPr lvl="3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第四级</a:t>
            </a:r>
          </a:p>
          <a:p>
            <a:pPr lvl="4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13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2C9-AA40-4450-8C91-0F82348A6098}" type="datetime1">
              <a:rPr lang="zh-CN" altLang="en-US" smtClean="0"/>
              <a:pPr/>
              <a:t>2017/2/9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CD9CC66F-0D55-40FB-BCBD-CFD815F958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0CF5-7D0A-4688-A626-C4343472D6A3}" type="datetime1">
              <a:rPr lang="zh-CN" altLang="en-US" smtClean="0"/>
              <a:pPr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491" y="3212977"/>
            <a:ext cx="2509837" cy="1044000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12640" y="1787858"/>
            <a:ext cx="7020762" cy="12809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fontAlgn="base">
              <a:spcBef>
                <a:spcPct val="0"/>
              </a:spcBef>
              <a:spcAft>
                <a:spcPct val="0"/>
              </a:spcAft>
              <a:buNone/>
              <a:defRPr sz="3800" b="1" cap="all" spc="100" baseline="0">
                <a:solidFill>
                  <a:srgbClr val="0091C4"/>
                </a:solidFill>
                <a:effectLst/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pPr algn="l"/>
            <a:r>
              <a:rPr lang="zh-CN" altLang="en-US" sz="3400" spc="0" dirty="0" smtClean="0"/>
              <a:t>设</a:t>
            </a:r>
            <a:r>
              <a:rPr lang="zh-CN" altLang="en-US" sz="3400" spc="0" dirty="0"/>
              <a:t>计</a:t>
            </a:r>
            <a:r>
              <a:rPr lang="zh-CN" altLang="en-US" sz="3400" spc="0" dirty="0" smtClean="0"/>
              <a:t>模式培训专题 </a:t>
            </a:r>
            <a:endParaRPr lang="en-US" altLang="zh-CN" sz="3400" spc="0" dirty="0" smtClean="0"/>
          </a:p>
          <a:p>
            <a:pPr algn="l"/>
            <a:r>
              <a:rPr lang="en-US" altLang="zh-CN" sz="3400" spc="0" dirty="0"/>
              <a:t> </a:t>
            </a:r>
            <a:r>
              <a:rPr lang="en-US" altLang="zh-CN" sz="3400" spc="0" dirty="0" smtClean="0"/>
              <a:t>                     —— </a:t>
            </a:r>
            <a:r>
              <a:rPr lang="zh-CN" altLang="en-US" sz="3400" spc="0" dirty="0" smtClean="0"/>
              <a:t>创建型模式</a:t>
            </a:r>
            <a:endParaRPr lang="zh-CN" altLang="en-US" sz="3400" spc="0" dirty="0">
              <a:solidFill>
                <a:srgbClr val="0091C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4568" y="564509"/>
            <a:ext cx="6336704" cy="417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 algn="just">
              <a:lnSpc>
                <a:spcPct val="110000"/>
              </a:lnSpc>
              <a:buClr>
                <a:srgbClr val="4F81BD"/>
              </a:buClr>
              <a:buSzPct val="85000"/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专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业的地学信息服务与解决方案供应商</a:t>
            </a:r>
          </a:p>
        </p:txBody>
      </p:sp>
      <p:pic>
        <p:nvPicPr>
          <p:cNvPr id="6" name="Picture 2" descr="D:\MWF\Document\地大公司\资料\logo大尺寸197-1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473052"/>
            <a:ext cx="825906" cy="60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/>
          <a:stretch/>
        </p:blipFill>
        <p:spPr bwMode="auto">
          <a:xfrm>
            <a:off x="2566543" y="3212978"/>
            <a:ext cx="1093714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99472" y="3212977"/>
            <a:ext cx="1739897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8584" y="3212977"/>
            <a:ext cx="1511729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918"/>
          <a:stretch/>
        </p:blipFill>
        <p:spPr bwMode="auto">
          <a:xfrm>
            <a:off x="7029529" y="3212975"/>
            <a:ext cx="1739895" cy="1044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矩形 10"/>
          <p:cNvSpPr/>
          <p:nvPr/>
        </p:nvSpPr>
        <p:spPr>
          <a:xfrm>
            <a:off x="6105128" y="5836505"/>
            <a:ext cx="374441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地址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武汉市洪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山区光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谷软件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园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F1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栋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15</a:t>
            </a:r>
            <a:r>
              <a:rPr lang="zh-CN" altLang="en-US" sz="1200" b="1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楼</a:t>
            </a:r>
            <a:endParaRPr lang="en-US" altLang="zh-CN" sz="1200" b="1" smtClean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邮政编码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:430074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电话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 027-59808866/59808803       </a:t>
            </a: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传真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:027-59808825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网址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http://www.infoearth.com 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82600" y="1125538"/>
            <a:ext cx="8934450" cy="3490186"/>
          </a:xfrm>
        </p:spPr>
        <p:txBody>
          <a:bodyPr/>
          <a:lstStyle/>
          <a:p>
            <a:r>
              <a:rPr lang="zh-CN" altLang="en-US" dirty="0"/>
              <a:t>优点：</a:t>
            </a:r>
            <a:r>
              <a:rPr lang="zh-CN" altLang="en-US" b="0" dirty="0"/>
              <a:t> 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1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18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一个调用者想创建一个对象，只要知道其名称就可以了。 </a:t>
            </a:r>
            <a:endParaRPr lang="en-US" altLang="zh-CN" sz="1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2</a:t>
            </a:r>
            <a:r>
              <a:rPr lang="zh-CN" altLang="en-US" sz="18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、扩展性高，如果想增加一个产品，只要扩展一个工厂类就可以。 </a:t>
            </a:r>
            <a:endParaRPr lang="en-US" altLang="zh-CN" sz="1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3</a:t>
            </a:r>
            <a:r>
              <a:rPr lang="zh-CN" altLang="en-US" sz="18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、屏蔽产品的具体实现，调用者只关心产品的接口。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0" dirty="0" smtClean="0"/>
              <a:t>    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每次增加</a:t>
            </a:r>
            <a:r>
              <a:rPr lang="zh-CN" altLang="en-US" b="0" dirty="0">
                <a:solidFill>
                  <a:schemeClr val="tx1"/>
                </a:solidFill>
                <a:latin typeface="+mn-ea"/>
                <a:ea typeface="+mn-ea"/>
              </a:rPr>
              <a:t>一个产品时，都需要增加一个具体类和对象实现工厂，使得系统中类的个数成倍增加，在一定程度上增加了系统的复杂度，同时也增加了系统具体类的依赖。这并不是什么好事。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28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Administrator\Desktop\设计模式\QQ图片201702081634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187450"/>
            <a:ext cx="875665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7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6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生成器模式（建造者模式）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482600" y="1125538"/>
            <a:ext cx="8934450" cy="1508105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适用性</a:t>
            </a:r>
            <a:endParaRPr lang="zh-CN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55679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prstClr val="black"/>
                </a:solidFill>
              </a:rPr>
              <a:t>将一个复杂的对象，分成多分，使同样的构建过程，能有不同的表示，这样的设计模式被称为建造者模式。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4568" y="2784537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r>
              <a:rPr lang="zh-CN" altLang="zh-CN" dirty="0">
                <a:solidFill>
                  <a:prstClr val="black"/>
                </a:solidFill>
              </a:rPr>
              <a:t>、 产品对象的内部结构需要有不同的展示。</a:t>
            </a:r>
            <a:r>
              <a:rPr lang="en-US" altLang="zh-CN" dirty="0">
                <a:solidFill>
                  <a:prstClr val="black"/>
                </a:solidFill>
              </a:rPr>
              <a:t/>
            </a:r>
            <a:br>
              <a:rPr lang="en-US" altLang="zh-CN" dirty="0">
                <a:solidFill>
                  <a:prstClr val="black"/>
                </a:solidFill>
              </a:rPr>
            </a:br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zh-CN" altLang="zh-CN" dirty="0">
                <a:solidFill>
                  <a:prstClr val="black"/>
                </a:solidFill>
              </a:rPr>
              <a:t>、 不同的展示对象属性依赖与同一个产品对象，产品对象内部顺序可自行调整使用。</a:t>
            </a:r>
            <a:r>
              <a:rPr lang="en-US" altLang="zh-CN" dirty="0">
                <a:solidFill>
                  <a:prstClr val="black"/>
                </a:solidFill>
              </a:rPr>
              <a:t/>
            </a:r>
            <a:br>
              <a:rPr lang="en-US" altLang="zh-CN" dirty="0">
                <a:solidFill>
                  <a:prstClr val="black"/>
                </a:solidFill>
              </a:rPr>
            </a:br>
            <a:r>
              <a:rPr lang="en-US" altLang="zh-CN" dirty="0">
                <a:solidFill>
                  <a:prstClr val="black"/>
                </a:solidFill>
              </a:rPr>
              <a:t>3</a:t>
            </a:r>
            <a:r>
              <a:rPr lang="zh-CN" altLang="zh-CN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 </a:t>
            </a:r>
            <a:r>
              <a:rPr lang="zh-CN" altLang="zh-CN" dirty="0">
                <a:solidFill>
                  <a:prstClr val="black"/>
                </a:solidFill>
              </a:rPr>
              <a:t>在对象创建过程中会使用到系统中的一些其它对象，这些对象在产品对象的创建过程中不易得到。</a:t>
            </a:r>
          </a:p>
        </p:txBody>
      </p:sp>
    </p:spTree>
    <p:extLst>
      <p:ext uri="{BB962C8B-B14F-4D97-AF65-F5344CB8AC3E}">
        <p14:creationId xmlns:p14="http://schemas.microsoft.com/office/powerpoint/2010/main" val="97780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82600" y="1125538"/>
            <a:ext cx="8934450" cy="3034677"/>
          </a:xfrm>
        </p:spPr>
        <p:txBody>
          <a:bodyPr/>
          <a:lstStyle/>
          <a:p>
            <a:r>
              <a:rPr lang="zh-CN" altLang="en-US" dirty="0" smtClean="0"/>
              <a:t>优缺点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sz="1800" b="0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800" b="0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、 建造模式的使用使得产品的内部表象可以独立的变化。使用建造者模式可以使客户端不必知道产品内部组成的细节。</a:t>
            </a:r>
            <a:endParaRPr lang="en-US" altLang="zh-CN" sz="1800" b="0" dirty="0">
              <a:solidFill>
                <a:prstClr val="black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1800" b="0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1800" b="0" dirty="0" smtClean="0">
              <a:solidFill>
                <a:prstClr val="black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0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  2</a:t>
            </a:r>
            <a:r>
              <a:rPr lang="zh-CN" altLang="en-US" sz="1800" b="0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、 每个特定的建造者都独立于其它建造者和程序的其余部分，这提高拉模块化程度，并使得添加其建造者变的灵活简单。</a:t>
            </a:r>
            <a:endParaRPr lang="en-US" altLang="zh-CN" sz="1800" b="0" dirty="0">
              <a:solidFill>
                <a:prstClr val="black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1800" b="0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1800" b="0" dirty="0" smtClean="0">
              <a:solidFill>
                <a:prstClr val="black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0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  3</a:t>
            </a:r>
            <a:r>
              <a:rPr lang="zh-CN" altLang="en-US" sz="1800" b="0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、 因为每一个建造者都是根据数据来逐步构造出最终的产品的，因此对建造者构造的每个最终产品从头到尾有更好的控制能力。</a:t>
            </a:r>
            <a:endParaRPr lang="zh-CN" altLang="en-US" b="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1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482600" y="1125538"/>
            <a:ext cx="8934450" cy="2800767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无论</a:t>
            </a:r>
            <a:r>
              <a:rPr lang="zh-CN" altLang="en-US" sz="18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是简单工厂模式，工厂方法模式，还是抽象工厂模式，它们都属于工厂模式，在形式和特点上也是极为相似的，它们的最终目的都是为了解耦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18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使用时，我们不必去在意这个模式到底工厂方法模式还是抽象工厂模式，因为它们之间的演变常常是令人琢磨不透的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。你</a:t>
            </a:r>
            <a:r>
              <a:rPr lang="zh-CN" altLang="en-US" sz="18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会发现，明明使用的工厂方法模式，当新需求来临，稍加修改，加入了一个新方法后，由于类中的产品构成了不同等级结构中的产品族，它就变成抽象工厂模式了；而对于抽象工厂模式，当减少一个方法使的提供的产品不再构成产品族之后，它就演变成了工厂方法模式。</a:t>
            </a:r>
          </a:p>
          <a:p>
            <a:pPr marL="0" indent="0">
              <a:buNone/>
            </a:pPr>
            <a:r>
              <a:rPr lang="zh-CN" altLang="en-US" sz="1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所以</a:t>
            </a:r>
            <a:r>
              <a:rPr lang="zh-CN" altLang="en-US" sz="18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，在使用工厂模式时，只需要关心降低耦合度的目的是否达到了。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977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027652" y="2169812"/>
            <a:ext cx="5859973" cy="1973810"/>
            <a:chOff x="1737157" y="4627113"/>
            <a:chExt cx="5859973" cy="197381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863470" y="5958309"/>
              <a:ext cx="5544000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sp>
          <p:nvSpPr>
            <p:cNvPr id="15" name="标题 1"/>
            <p:cNvSpPr txBox="1">
              <a:spLocks/>
            </p:cNvSpPr>
            <p:nvPr/>
          </p:nvSpPr>
          <p:spPr>
            <a:xfrm>
              <a:off x="3456073" y="4627113"/>
              <a:ext cx="4141057" cy="12591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800" b="1" kern="1200" cap="all" spc="0" baseline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软雅黑" pitchFamily="34" charset="-122"/>
                  <a:cs typeface="+mj-cs"/>
                </a:defRPr>
              </a:lvl1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1" i="0" u="none" strike="noStrike" kern="1200" cap="all" spc="100" normalizeH="0" baseline="0" noProof="0" dirty="0" smtClean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itchFamily="2" charset="-122"/>
                  <a:ea typeface="华文隶书" pitchFamily="2" charset="-122"/>
                </a:rPr>
                <a:t>地</a:t>
              </a:r>
              <a:r>
                <a:rPr kumimoji="0" lang="zh-CN" altLang="en-US" sz="7200" b="1" i="0" u="none" strike="noStrike" kern="1200" cap="all" spc="100" normalizeH="0" baseline="0" noProof="0" dirty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itchFamily="2" charset="-122"/>
                  <a:ea typeface="华文隶书" pitchFamily="2" charset="-122"/>
                </a:rPr>
                <a:t>大</a:t>
              </a:r>
              <a:r>
                <a:rPr kumimoji="0" lang="zh-CN" altLang="en-US" sz="7200" b="1" i="0" u="none" strike="noStrike" kern="1200" cap="all" spc="100" normalizeH="0" baseline="0" noProof="0" dirty="0" smtClean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itchFamily="2" charset="-122"/>
                  <a:ea typeface="华文隶书" pitchFamily="2" charset="-122"/>
                </a:rPr>
                <a:t>信息</a:t>
              </a:r>
              <a:endParaRPr kumimoji="0" lang="zh-CN" altLang="en-US" sz="7200" b="1" i="0" u="none" strike="noStrike" kern="1200" cap="all" spc="100" normalizeH="0" baseline="0" noProof="0" dirty="0">
                <a:ln>
                  <a:noFill/>
                </a:ln>
                <a:solidFill>
                  <a:srgbClr val="0091C4"/>
                </a:solidFill>
                <a:effectLst/>
                <a:uLnTx/>
                <a:uFillTx/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37157" y="6102325"/>
              <a:ext cx="5733660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880" marR="0" lvl="0" indent="-182880" algn="dist" defTabSz="1221913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</a:rPr>
                <a:t>专业的地学信息服务与解决方案供应商</a:t>
              </a:r>
            </a:p>
          </p:txBody>
        </p:sp>
        <p:pic>
          <p:nvPicPr>
            <p:cNvPr id="17" name="Picture 2" descr="D:\MWF\Document\地大公司\资料\logo大尺寸197-143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499" y="4627113"/>
              <a:ext cx="1485167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11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658742" y="2204864"/>
            <a:ext cx="3471863" cy="603250"/>
            <a:chOff x="5514726" y="2391531"/>
            <a:chExt cx="3471863" cy="603250"/>
          </a:xfrm>
        </p:grpSpPr>
        <p:sp>
          <p:nvSpPr>
            <p:cNvPr id="52" name="AutoShape 5"/>
            <p:cNvSpPr>
              <a:spLocks noChangeArrowheads="1"/>
            </p:cNvSpPr>
            <p:nvPr/>
          </p:nvSpPr>
          <p:spPr bwMode="auto">
            <a:xfrm>
              <a:off x="5514726" y="2391531"/>
              <a:ext cx="612775" cy="603250"/>
            </a:xfrm>
            <a:prstGeom prst="diamond">
              <a:avLst/>
            </a:prstGeom>
            <a:solidFill>
              <a:srgbClr val="0091C4"/>
            </a:solidFill>
            <a:ln>
              <a:solidFill>
                <a:schemeClr val="bg1">
                  <a:lumMod val="9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6235451" y="2462175"/>
              <a:ext cx="27511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ea typeface="微软雅黑" pitchFamily="34" charset="-122"/>
                </a:rPr>
                <a:t>抽象工厂</a:t>
              </a:r>
              <a:endParaRPr lang="zh-CN" altLang="en-US" sz="2400" b="1" dirty="0"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58742" y="3044093"/>
            <a:ext cx="3471863" cy="604837"/>
            <a:chOff x="5514726" y="3229554"/>
            <a:chExt cx="3471863" cy="604837"/>
          </a:xfrm>
        </p:grpSpPr>
        <p:sp>
          <p:nvSpPr>
            <p:cNvPr id="54" name="AutoShape 5"/>
            <p:cNvSpPr>
              <a:spLocks noChangeArrowheads="1"/>
            </p:cNvSpPr>
            <p:nvPr/>
          </p:nvSpPr>
          <p:spPr bwMode="auto">
            <a:xfrm>
              <a:off x="5514726" y="3229554"/>
              <a:ext cx="612775" cy="604837"/>
            </a:xfrm>
            <a:prstGeom prst="diamond">
              <a:avLst/>
            </a:prstGeom>
            <a:solidFill>
              <a:srgbClr val="0091C4"/>
            </a:solidFill>
            <a:ln>
              <a:solidFill>
                <a:schemeClr val="bg1">
                  <a:lumMod val="9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6235451" y="3300991"/>
              <a:ext cx="27511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ea typeface="微软雅黑" pitchFamily="34" charset="-122"/>
                </a:rPr>
                <a:t>生</a:t>
              </a:r>
              <a:r>
                <a:rPr lang="zh-CN" altLang="en-US" sz="2400" b="1" dirty="0" smtClean="0">
                  <a:ea typeface="微软雅黑" pitchFamily="34" charset="-122"/>
                </a:rPr>
                <a:t>成器</a:t>
              </a:r>
              <a:endParaRPr lang="zh-CN" altLang="en-US" sz="2400" b="1" dirty="0"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58742" y="3884909"/>
            <a:ext cx="3471863" cy="604838"/>
            <a:chOff x="5514726" y="4057359"/>
            <a:chExt cx="3471863" cy="604838"/>
          </a:xfrm>
        </p:grpSpPr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5514726" y="4057359"/>
              <a:ext cx="612775" cy="604838"/>
            </a:xfrm>
            <a:prstGeom prst="diamond">
              <a:avLst/>
            </a:prstGeom>
            <a:solidFill>
              <a:srgbClr val="0091C4"/>
            </a:solidFill>
            <a:ln>
              <a:solidFill>
                <a:schemeClr val="bg1">
                  <a:lumMod val="9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6235451" y="4128946"/>
              <a:ext cx="27511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ea typeface="微软雅黑" pitchFamily="34" charset="-122"/>
                </a:rPr>
                <a:t>工厂方</a:t>
              </a:r>
              <a:r>
                <a:rPr lang="zh-CN" altLang="en-US" sz="2400" b="1" dirty="0" smtClean="0">
                  <a:ea typeface="微软雅黑" pitchFamily="34" charset="-122"/>
                </a:rPr>
                <a:t>法</a:t>
              </a:r>
              <a:endParaRPr lang="zh-CN" altLang="en-US" sz="2400" b="1" dirty="0"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58742" y="4725727"/>
            <a:ext cx="3614738" cy="604838"/>
            <a:chOff x="5514726" y="4912394"/>
            <a:chExt cx="3614738" cy="604838"/>
          </a:xfrm>
        </p:grpSpPr>
        <p:sp>
          <p:nvSpPr>
            <p:cNvPr id="58" name="AutoShape 5"/>
            <p:cNvSpPr>
              <a:spLocks noChangeArrowheads="1"/>
            </p:cNvSpPr>
            <p:nvPr/>
          </p:nvSpPr>
          <p:spPr bwMode="auto">
            <a:xfrm>
              <a:off x="5514726" y="4912394"/>
              <a:ext cx="612775" cy="604838"/>
            </a:xfrm>
            <a:prstGeom prst="diamond">
              <a:avLst/>
            </a:prstGeom>
            <a:solidFill>
              <a:srgbClr val="0091C4"/>
            </a:solidFill>
            <a:ln>
              <a:solidFill>
                <a:schemeClr val="bg1">
                  <a:lumMod val="9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59" name="Text Box 16"/>
            <p:cNvSpPr txBox="1">
              <a:spLocks noChangeArrowheads="1"/>
            </p:cNvSpPr>
            <p:nvPr/>
          </p:nvSpPr>
          <p:spPr bwMode="auto">
            <a:xfrm>
              <a:off x="6235451" y="4983832"/>
              <a:ext cx="28940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ea typeface="微软雅黑" pitchFamily="34" charset="-122"/>
                </a:rPr>
                <a:t>总结</a:t>
              </a:r>
            </a:p>
          </p:txBody>
        </p:sp>
      </p:grpSp>
      <p:grpSp>
        <p:nvGrpSpPr>
          <p:cNvPr id="62" name="Group 49"/>
          <p:cNvGrpSpPr>
            <a:grpSpLocks/>
          </p:cNvGrpSpPr>
          <p:nvPr/>
        </p:nvGrpSpPr>
        <p:grpSpPr bwMode="auto">
          <a:xfrm>
            <a:off x="2384425" y="1851025"/>
            <a:ext cx="777875" cy="777875"/>
            <a:chOff x="1502" y="1166"/>
            <a:chExt cx="490" cy="490"/>
          </a:xfrm>
        </p:grpSpPr>
        <p:sp>
          <p:nvSpPr>
            <p:cNvPr id="63" name="Oval 48"/>
            <p:cNvSpPr>
              <a:spLocks noChangeArrowheads="1"/>
            </p:cNvSpPr>
            <p:nvPr/>
          </p:nvSpPr>
          <p:spPr bwMode="auto">
            <a:xfrm>
              <a:off x="1502" y="1166"/>
              <a:ext cx="490" cy="490"/>
            </a:xfrm>
            <a:prstGeom prst="ellipse">
              <a:avLst/>
            </a:prstGeom>
            <a:solidFill>
              <a:srgbClr val="0079C5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Freeform 26"/>
            <p:cNvSpPr>
              <a:spLocks/>
            </p:cNvSpPr>
            <p:nvPr/>
          </p:nvSpPr>
          <p:spPr bwMode="auto">
            <a:xfrm>
              <a:off x="1655" y="1187"/>
              <a:ext cx="188" cy="22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29" y="0"/>
                </a:cxn>
                <a:cxn ang="0">
                  <a:pos x="0" y="29"/>
                </a:cxn>
                <a:cxn ang="0">
                  <a:pos x="29" y="57"/>
                </a:cxn>
                <a:cxn ang="0">
                  <a:pos x="45" y="57"/>
                </a:cxn>
                <a:cxn ang="0">
                  <a:pos x="45" y="119"/>
                </a:cxn>
                <a:cxn ang="0">
                  <a:pos x="53" y="127"/>
                </a:cxn>
                <a:cxn ang="0">
                  <a:pos x="60" y="119"/>
                </a:cxn>
                <a:cxn ang="0">
                  <a:pos x="60" y="57"/>
                </a:cxn>
                <a:cxn ang="0">
                  <a:pos x="77" y="57"/>
                </a:cxn>
                <a:cxn ang="0">
                  <a:pos x="105" y="29"/>
                </a:cxn>
                <a:cxn ang="0">
                  <a:pos x="77" y="0"/>
                </a:cxn>
              </a:cxnLst>
              <a:rect l="0" t="0" r="r" b="b"/>
              <a:pathLst>
                <a:path w="105" h="127">
                  <a:moveTo>
                    <a:pt x="7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7"/>
                    <a:pt x="29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119"/>
                    <a:pt x="45" y="119"/>
                    <a:pt x="45" y="119"/>
                  </a:cubicBezTo>
                  <a:cubicBezTo>
                    <a:pt x="45" y="123"/>
                    <a:pt x="49" y="127"/>
                    <a:pt x="53" y="127"/>
                  </a:cubicBezTo>
                  <a:cubicBezTo>
                    <a:pt x="57" y="127"/>
                    <a:pt x="60" y="123"/>
                    <a:pt x="60" y="11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93" y="57"/>
                    <a:pt x="105" y="45"/>
                    <a:pt x="105" y="29"/>
                  </a:cubicBezTo>
                  <a:cubicBezTo>
                    <a:pt x="105" y="13"/>
                    <a:pt x="93" y="0"/>
                    <a:pt x="77" y="0"/>
                  </a:cubicBezTo>
                  <a:close/>
                </a:path>
              </a:pathLst>
            </a:custGeom>
            <a:noFill/>
            <a:ln w="333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5" name="Group 43"/>
          <p:cNvGrpSpPr>
            <a:grpSpLocks/>
          </p:cNvGrpSpPr>
          <p:nvPr/>
        </p:nvGrpSpPr>
        <p:grpSpPr bwMode="auto">
          <a:xfrm>
            <a:off x="1189038" y="2530475"/>
            <a:ext cx="3165475" cy="3160713"/>
            <a:chOff x="749" y="1594"/>
            <a:chExt cx="1994" cy="1991"/>
          </a:xfrm>
        </p:grpSpPr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749" y="1594"/>
              <a:ext cx="1994" cy="1991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3338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auto">
            <a:xfrm>
              <a:off x="1712" y="1768"/>
              <a:ext cx="65" cy="777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274"/>
                </a:cxn>
                <a:cxn ang="0">
                  <a:pos x="32" y="821"/>
                </a:cxn>
                <a:cxn ang="0">
                  <a:pos x="65" y="274"/>
                </a:cxn>
                <a:cxn ang="0">
                  <a:pos x="32" y="0"/>
                </a:cxn>
              </a:cxnLst>
              <a:rect l="0" t="0" r="r" b="b"/>
              <a:pathLst>
                <a:path w="65" h="821">
                  <a:moveTo>
                    <a:pt x="32" y="0"/>
                  </a:moveTo>
                  <a:lnTo>
                    <a:pt x="0" y="274"/>
                  </a:lnTo>
                  <a:lnTo>
                    <a:pt x="32" y="821"/>
                  </a:lnTo>
                  <a:lnTo>
                    <a:pt x="65" y="274"/>
                  </a:lnTo>
                  <a:lnTo>
                    <a:pt x="32" y="0"/>
                  </a:lnTo>
                  <a:close/>
                </a:path>
              </a:pathLst>
            </a:custGeom>
            <a:noFill/>
            <a:ln w="333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8" name="Group 47"/>
          <p:cNvGrpSpPr>
            <a:grpSpLocks/>
          </p:cNvGrpSpPr>
          <p:nvPr/>
        </p:nvGrpSpPr>
        <p:grpSpPr bwMode="auto">
          <a:xfrm flipH="1">
            <a:off x="1189038" y="2530475"/>
            <a:ext cx="3165475" cy="3160713"/>
            <a:chOff x="749" y="1594"/>
            <a:chExt cx="1994" cy="1991"/>
          </a:xfrm>
        </p:grpSpPr>
        <p:sp>
          <p:nvSpPr>
            <p:cNvPr id="69" name="Freeform 38"/>
            <p:cNvSpPr>
              <a:spLocks/>
            </p:cNvSpPr>
            <p:nvPr/>
          </p:nvSpPr>
          <p:spPr bwMode="auto">
            <a:xfrm>
              <a:off x="1790" y="2556"/>
              <a:ext cx="580" cy="65"/>
            </a:xfrm>
            <a:custGeom>
              <a:avLst/>
              <a:gdLst/>
              <a:ahLst/>
              <a:cxnLst>
                <a:cxn ang="0">
                  <a:pos x="626" y="33"/>
                </a:cxn>
                <a:cxn ang="0">
                  <a:pos x="418" y="0"/>
                </a:cxn>
                <a:cxn ang="0">
                  <a:pos x="0" y="33"/>
                </a:cxn>
                <a:cxn ang="0">
                  <a:pos x="418" y="65"/>
                </a:cxn>
                <a:cxn ang="0">
                  <a:pos x="626" y="33"/>
                </a:cxn>
              </a:cxnLst>
              <a:rect l="0" t="0" r="r" b="b"/>
              <a:pathLst>
                <a:path w="626" h="65">
                  <a:moveTo>
                    <a:pt x="626" y="33"/>
                  </a:moveTo>
                  <a:lnTo>
                    <a:pt x="418" y="0"/>
                  </a:lnTo>
                  <a:lnTo>
                    <a:pt x="0" y="33"/>
                  </a:lnTo>
                  <a:lnTo>
                    <a:pt x="418" y="65"/>
                  </a:lnTo>
                  <a:lnTo>
                    <a:pt x="626" y="33"/>
                  </a:lnTo>
                  <a:close/>
                </a:path>
              </a:pathLst>
            </a:custGeom>
            <a:noFill/>
            <a:ln w="333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Oval 45"/>
            <p:cNvSpPr>
              <a:spLocks noChangeArrowheads="1"/>
            </p:cNvSpPr>
            <p:nvPr/>
          </p:nvSpPr>
          <p:spPr bwMode="auto">
            <a:xfrm>
              <a:off x="749" y="1594"/>
              <a:ext cx="1994" cy="1991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3338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71" name="Line 8"/>
          <p:cNvSpPr>
            <a:spLocks noChangeShapeType="1"/>
          </p:cNvSpPr>
          <p:nvPr/>
        </p:nvSpPr>
        <p:spPr bwMode="auto">
          <a:xfrm flipH="1">
            <a:off x="0" y="5970588"/>
            <a:ext cx="1543050" cy="1587"/>
          </a:xfrm>
          <a:prstGeom prst="line">
            <a:avLst/>
          </a:prstGeom>
          <a:noFill/>
          <a:ln w="33338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2" name="Line 9"/>
          <p:cNvSpPr>
            <a:spLocks noChangeShapeType="1"/>
          </p:cNvSpPr>
          <p:nvPr/>
        </p:nvSpPr>
        <p:spPr bwMode="auto">
          <a:xfrm flipH="1">
            <a:off x="3975100" y="5972175"/>
            <a:ext cx="5930900" cy="0"/>
          </a:xfrm>
          <a:prstGeom prst="line">
            <a:avLst/>
          </a:prstGeom>
          <a:noFill/>
          <a:ln w="33338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3" name="Oval 10"/>
          <p:cNvSpPr>
            <a:spLocks noChangeArrowheads="1"/>
          </p:cNvSpPr>
          <p:nvPr/>
        </p:nvSpPr>
        <p:spPr bwMode="auto">
          <a:xfrm>
            <a:off x="1189038" y="2530475"/>
            <a:ext cx="3165475" cy="3160713"/>
          </a:xfrm>
          <a:prstGeom prst="ellipse">
            <a:avLst/>
          </a:prstGeom>
          <a:noFill/>
          <a:ln w="33338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4" name="Rectangle 12"/>
          <p:cNvSpPr>
            <a:spLocks noChangeArrowheads="1"/>
          </p:cNvSpPr>
          <p:nvPr/>
        </p:nvSpPr>
        <p:spPr bwMode="auto">
          <a:xfrm>
            <a:off x="2728913" y="2578100"/>
            <a:ext cx="77787" cy="182563"/>
          </a:xfrm>
          <a:prstGeom prst="rect">
            <a:avLst/>
          </a:prstGeom>
          <a:noFill/>
          <a:ln w="33338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5" name="Freeform 13"/>
          <p:cNvSpPr>
            <a:spLocks/>
          </p:cNvSpPr>
          <p:nvPr/>
        </p:nvSpPr>
        <p:spPr bwMode="auto">
          <a:xfrm>
            <a:off x="1970088" y="2767013"/>
            <a:ext cx="158750" cy="198437"/>
          </a:xfrm>
          <a:custGeom>
            <a:avLst/>
            <a:gdLst/>
            <a:ahLst/>
            <a:cxnLst>
              <a:cxn ang="0">
                <a:pos x="100" y="100"/>
              </a:cxn>
              <a:cxn ang="0">
                <a:pos x="57" y="125"/>
              </a:cxn>
              <a:cxn ang="0">
                <a:pos x="0" y="25"/>
              </a:cxn>
              <a:cxn ang="0">
                <a:pos x="43" y="0"/>
              </a:cxn>
              <a:cxn ang="0">
                <a:pos x="100" y="100"/>
              </a:cxn>
            </a:cxnLst>
            <a:rect l="0" t="0" r="r" b="b"/>
            <a:pathLst>
              <a:path w="100" h="125">
                <a:moveTo>
                  <a:pt x="100" y="100"/>
                </a:moveTo>
                <a:lnTo>
                  <a:pt x="57" y="125"/>
                </a:lnTo>
                <a:lnTo>
                  <a:pt x="0" y="25"/>
                </a:lnTo>
                <a:lnTo>
                  <a:pt x="43" y="0"/>
                </a:lnTo>
                <a:lnTo>
                  <a:pt x="100" y="100"/>
                </a:lnTo>
                <a:close/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6" name="Freeform 14"/>
          <p:cNvSpPr>
            <a:spLocks/>
          </p:cNvSpPr>
          <p:nvPr/>
        </p:nvSpPr>
        <p:spPr bwMode="auto">
          <a:xfrm>
            <a:off x="1422400" y="3316288"/>
            <a:ext cx="196850" cy="158750"/>
          </a:xfrm>
          <a:custGeom>
            <a:avLst/>
            <a:gdLst/>
            <a:ahLst/>
            <a:cxnLst>
              <a:cxn ang="0">
                <a:pos x="124" y="57"/>
              </a:cxn>
              <a:cxn ang="0">
                <a:pos x="101" y="100"/>
              </a:cxn>
              <a:cxn ang="0">
                <a:pos x="0" y="43"/>
              </a:cxn>
              <a:cxn ang="0">
                <a:pos x="26" y="0"/>
              </a:cxn>
              <a:cxn ang="0">
                <a:pos x="124" y="57"/>
              </a:cxn>
            </a:cxnLst>
            <a:rect l="0" t="0" r="r" b="b"/>
            <a:pathLst>
              <a:path w="124" h="100">
                <a:moveTo>
                  <a:pt x="124" y="57"/>
                </a:moveTo>
                <a:lnTo>
                  <a:pt x="101" y="100"/>
                </a:lnTo>
                <a:lnTo>
                  <a:pt x="0" y="43"/>
                </a:lnTo>
                <a:lnTo>
                  <a:pt x="26" y="0"/>
                </a:lnTo>
                <a:lnTo>
                  <a:pt x="124" y="57"/>
                </a:lnTo>
                <a:close/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1241425" y="4075113"/>
            <a:ext cx="180975" cy="79375"/>
          </a:xfrm>
          <a:prstGeom prst="rect">
            <a:avLst/>
          </a:prstGeom>
          <a:noFill/>
          <a:ln w="33338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8" name="Freeform 16"/>
          <p:cNvSpPr>
            <a:spLocks/>
          </p:cNvSpPr>
          <p:nvPr/>
        </p:nvSpPr>
        <p:spPr bwMode="auto">
          <a:xfrm>
            <a:off x="1428750" y="4756150"/>
            <a:ext cx="196850" cy="158750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124" y="43"/>
              </a:cxn>
              <a:cxn ang="0">
                <a:pos x="23" y="100"/>
              </a:cxn>
              <a:cxn ang="0">
                <a:pos x="0" y="57"/>
              </a:cxn>
              <a:cxn ang="0">
                <a:pos x="99" y="0"/>
              </a:cxn>
            </a:cxnLst>
            <a:rect l="0" t="0" r="r" b="b"/>
            <a:pathLst>
              <a:path w="124" h="100">
                <a:moveTo>
                  <a:pt x="99" y="0"/>
                </a:moveTo>
                <a:lnTo>
                  <a:pt x="124" y="43"/>
                </a:lnTo>
                <a:lnTo>
                  <a:pt x="23" y="100"/>
                </a:lnTo>
                <a:lnTo>
                  <a:pt x="0" y="57"/>
                </a:lnTo>
                <a:lnTo>
                  <a:pt x="99" y="0"/>
                </a:lnTo>
                <a:close/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9" name="Freeform 17"/>
          <p:cNvSpPr>
            <a:spLocks/>
          </p:cNvSpPr>
          <p:nvPr/>
        </p:nvSpPr>
        <p:spPr bwMode="auto">
          <a:xfrm>
            <a:off x="1974850" y="5262563"/>
            <a:ext cx="160338" cy="195262"/>
          </a:xfrm>
          <a:custGeom>
            <a:avLst/>
            <a:gdLst/>
            <a:ahLst/>
            <a:cxnLst>
              <a:cxn ang="0">
                <a:pos x="58" y="0"/>
              </a:cxn>
              <a:cxn ang="0">
                <a:pos x="101" y="25"/>
              </a:cxn>
              <a:cxn ang="0">
                <a:pos x="43" y="123"/>
              </a:cxn>
              <a:cxn ang="0">
                <a:pos x="0" y="100"/>
              </a:cxn>
              <a:cxn ang="0">
                <a:pos x="58" y="0"/>
              </a:cxn>
            </a:cxnLst>
            <a:rect l="0" t="0" r="r" b="b"/>
            <a:pathLst>
              <a:path w="101" h="123">
                <a:moveTo>
                  <a:pt x="58" y="0"/>
                </a:moveTo>
                <a:lnTo>
                  <a:pt x="101" y="25"/>
                </a:lnTo>
                <a:lnTo>
                  <a:pt x="43" y="123"/>
                </a:lnTo>
                <a:lnTo>
                  <a:pt x="0" y="100"/>
                </a:lnTo>
                <a:lnTo>
                  <a:pt x="58" y="0"/>
                </a:lnTo>
                <a:close/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2738438" y="5461000"/>
            <a:ext cx="76200" cy="182563"/>
          </a:xfrm>
          <a:prstGeom prst="rect">
            <a:avLst/>
          </a:prstGeom>
          <a:noFill/>
          <a:ln w="33338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1" name="Freeform 19"/>
          <p:cNvSpPr>
            <a:spLocks/>
          </p:cNvSpPr>
          <p:nvPr/>
        </p:nvSpPr>
        <p:spPr bwMode="auto">
          <a:xfrm>
            <a:off x="3414713" y="5259388"/>
            <a:ext cx="160337" cy="196850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43" y="0"/>
              </a:cxn>
              <a:cxn ang="0">
                <a:pos x="101" y="98"/>
              </a:cxn>
              <a:cxn ang="0">
                <a:pos x="58" y="124"/>
              </a:cxn>
              <a:cxn ang="0">
                <a:pos x="0" y="25"/>
              </a:cxn>
            </a:cxnLst>
            <a:rect l="0" t="0" r="r" b="b"/>
            <a:pathLst>
              <a:path w="101" h="124">
                <a:moveTo>
                  <a:pt x="0" y="25"/>
                </a:moveTo>
                <a:lnTo>
                  <a:pt x="43" y="0"/>
                </a:lnTo>
                <a:lnTo>
                  <a:pt x="101" y="98"/>
                </a:lnTo>
                <a:lnTo>
                  <a:pt x="58" y="124"/>
                </a:lnTo>
                <a:lnTo>
                  <a:pt x="0" y="25"/>
                </a:lnTo>
                <a:close/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3924300" y="4749800"/>
            <a:ext cx="196850" cy="15875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23" y="0"/>
              </a:cxn>
              <a:cxn ang="0">
                <a:pos x="124" y="57"/>
              </a:cxn>
              <a:cxn ang="0">
                <a:pos x="99" y="100"/>
              </a:cxn>
              <a:cxn ang="0">
                <a:pos x="0" y="43"/>
              </a:cxn>
            </a:cxnLst>
            <a:rect l="0" t="0" r="r" b="b"/>
            <a:pathLst>
              <a:path w="124" h="100">
                <a:moveTo>
                  <a:pt x="0" y="43"/>
                </a:moveTo>
                <a:lnTo>
                  <a:pt x="23" y="0"/>
                </a:lnTo>
                <a:lnTo>
                  <a:pt x="124" y="57"/>
                </a:lnTo>
                <a:lnTo>
                  <a:pt x="99" y="100"/>
                </a:lnTo>
                <a:lnTo>
                  <a:pt x="0" y="43"/>
                </a:lnTo>
                <a:close/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Rectangle 21"/>
          <p:cNvSpPr>
            <a:spLocks noChangeArrowheads="1"/>
          </p:cNvSpPr>
          <p:nvPr/>
        </p:nvSpPr>
        <p:spPr bwMode="auto">
          <a:xfrm>
            <a:off x="4121150" y="4067175"/>
            <a:ext cx="182563" cy="79375"/>
          </a:xfrm>
          <a:prstGeom prst="rect">
            <a:avLst/>
          </a:prstGeom>
          <a:noFill/>
          <a:ln w="33338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4" name="Freeform 22"/>
          <p:cNvSpPr>
            <a:spLocks/>
          </p:cNvSpPr>
          <p:nvPr/>
        </p:nvSpPr>
        <p:spPr bwMode="auto">
          <a:xfrm>
            <a:off x="3919538" y="3306763"/>
            <a:ext cx="195262" cy="160337"/>
          </a:xfrm>
          <a:custGeom>
            <a:avLst/>
            <a:gdLst/>
            <a:ahLst/>
            <a:cxnLst>
              <a:cxn ang="0">
                <a:pos x="25" y="101"/>
              </a:cxn>
              <a:cxn ang="0">
                <a:pos x="0" y="58"/>
              </a:cxn>
              <a:cxn ang="0">
                <a:pos x="100" y="0"/>
              </a:cxn>
              <a:cxn ang="0">
                <a:pos x="123" y="43"/>
              </a:cxn>
              <a:cxn ang="0">
                <a:pos x="25" y="101"/>
              </a:cxn>
            </a:cxnLst>
            <a:rect l="0" t="0" r="r" b="b"/>
            <a:pathLst>
              <a:path w="123" h="101">
                <a:moveTo>
                  <a:pt x="25" y="101"/>
                </a:moveTo>
                <a:lnTo>
                  <a:pt x="0" y="58"/>
                </a:lnTo>
                <a:lnTo>
                  <a:pt x="100" y="0"/>
                </a:lnTo>
                <a:lnTo>
                  <a:pt x="123" y="43"/>
                </a:lnTo>
                <a:lnTo>
                  <a:pt x="25" y="101"/>
                </a:lnTo>
                <a:close/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5" name="Freeform 23"/>
          <p:cNvSpPr>
            <a:spLocks/>
          </p:cNvSpPr>
          <p:nvPr/>
        </p:nvSpPr>
        <p:spPr bwMode="auto">
          <a:xfrm>
            <a:off x="3409950" y="2763838"/>
            <a:ext cx="158750" cy="195262"/>
          </a:xfrm>
          <a:custGeom>
            <a:avLst/>
            <a:gdLst/>
            <a:ahLst/>
            <a:cxnLst>
              <a:cxn ang="0">
                <a:pos x="43" y="123"/>
              </a:cxn>
              <a:cxn ang="0">
                <a:pos x="0" y="98"/>
              </a:cxn>
              <a:cxn ang="0">
                <a:pos x="57" y="0"/>
              </a:cxn>
              <a:cxn ang="0">
                <a:pos x="100" y="25"/>
              </a:cxn>
              <a:cxn ang="0">
                <a:pos x="43" y="123"/>
              </a:cxn>
            </a:cxnLst>
            <a:rect l="0" t="0" r="r" b="b"/>
            <a:pathLst>
              <a:path w="100" h="123">
                <a:moveTo>
                  <a:pt x="43" y="123"/>
                </a:moveTo>
                <a:lnTo>
                  <a:pt x="0" y="98"/>
                </a:lnTo>
                <a:lnTo>
                  <a:pt x="57" y="0"/>
                </a:lnTo>
                <a:lnTo>
                  <a:pt x="100" y="25"/>
                </a:lnTo>
                <a:lnTo>
                  <a:pt x="43" y="123"/>
                </a:lnTo>
                <a:close/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6" name="Freeform 24"/>
          <p:cNvSpPr>
            <a:spLocks/>
          </p:cNvSpPr>
          <p:nvPr/>
        </p:nvSpPr>
        <p:spPr bwMode="auto">
          <a:xfrm>
            <a:off x="1408113" y="5489575"/>
            <a:ext cx="276225" cy="481013"/>
          </a:xfrm>
          <a:custGeom>
            <a:avLst/>
            <a:gdLst/>
            <a:ahLst/>
            <a:cxnLst>
              <a:cxn ang="0">
                <a:pos x="97" y="0"/>
              </a:cxn>
              <a:cxn ang="0">
                <a:pos x="8" y="134"/>
              </a:cxn>
              <a:cxn ang="0">
                <a:pos x="46" y="169"/>
              </a:cxn>
            </a:cxnLst>
            <a:rect l="0" t="0" r="r" b="b"/>
            <a:pathLst>
              <a:path w="97" h="169">
                <a:moveTo>
                  <a:pt x="97" y="0"/>
                </a:moveTo>
                <a:cubicBezTo>
                  <a:pt x="97" y="0"/>
                  <a:pt x="16" y="124"/>
                  <a:pt x="8" y="134"/>
                </a:cubicBezTo>
                <a:cubicBezTo>
                  <a:pt x="0" y="145"/>
                  <a:pt x="24" y="169"/>
                  <a:pt x="46" y="169"/>
                </a:cubicBezTo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7" name="Freeform 25"/>
          <p:cNvSpPr>
            <a:spLocks/>
          </p:cNvSpPr>
          <p:nvPr/>
        </p:nvSpPr>
        <p:spPr bwMode="auto">
          <a:xfrm>
            <a:off x="3844925" y="5500688"/>
            <a:ext cx="265113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" y="130"/>
              </a:cxn>
              <a:cxn ang="0">
                <a:pos x="48" y="165"/>
              </a:cxn>
            </a:cxnLst>
            <a:rect l="0" t="0" r="r" b="b"/>
            <a:pathLst>
              <a:path w="93" h="165">
                <a:moveTo>
                  <a:pt x="0" y="0"/>
                </a:moveTo>
                <a:cubicBezTo>
                  <a:pt x="0" y="0"/>
                  <a:pt x="77" y="120"/>
                  <a:pt x="85" y="130"/>
                </a:cubicBezTo>
                <a:cubicBezTo>
                  <a:pt x="93" y="141"/>
                  <a:pt x="69" y="165"/>
                  <a:pt x="48" y="165"/>
                </a:cubicBezTo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8" name="Freeform 27"/>
          <p:cNvSpPr>
            <a:spLocks/>
          </p:cNvSpPr>
          <p:nvPr/>
        </p:nvSpPr>
        <p:spPr bwMode="auto">
          <a:xfrm>
            <a:off x="1008063" y="2132013"/>
            <a:ext cx="244475" cy="574675"/>
          </a:xfrm>
          <a:custGeom>
            <a:avLst/>
            <a:gdLst/>
            <a:ahLst/>
            <a:cxnLst>
              <a:cxn ang="0">
                <a:pos x="86" y="0"/>
              </a:cxn>
              <a:cxn ang="0">
                <a:pos x="80" y="4"/>
              </a:cxn>
              <a:cxn ang="0">
                <a:pos x="45" y="202"/>
              </a:cxn>
            </a:cxnLst>
            <a:rect l="0" t="0" r="r" b="b"/>
            <a:pathLst>
              <a:path w="86" h="202">
                <a:moveTo>
                  <a:pt x="86" y="0"/>
                </a:moveTo>
                <a:cubicBezTo>
                  <a:pt x="84" y="1"/>
                  <a:pt x="82" y="2"/>
                  <a:pt x="80" y="4"/>
                </a:cubicBezTo>
                <a:cubicBezTo>
                  <a:pt x="0" y="51"/>
                  <a:pt x="31" y="170"/>
                  <a:pt x="45" y="202"/>
                </a:cubicBezTo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9" name="Freeform 28"/>
          <p:cNvSpPr>
            <a:spLocks/>
          </p:cNvSpPr>
          <p:nvPr/>
        </p:nvSpPr>
        <p:spPr bwMode="auto">
          <a:xfrm>
            <a:off x="1252538" y="1644650"/>
            <a:ext cx="1206500" cy="487363"/>
          </a:xfrm>
          <a:custGeom>
            <a:avLst/>
            <a:gdLst/>
            <a:ahLst/>
            <a:cxnLst>
              <a:cxn ang="0">
                <a:pos x="417" y="131"/>
              </a:cxn>
              <a:cxn ang="0">
                <a:pos x="423" y="121"/>
              </a:cxn>
              <a:cxn ang="0">
                <a:pos x="222" y="51"/>
              </a:cxn>
              <a:cxn ang="0">
                <a:pos x="145" y="91"/>
              </a:cxn>
              <a:cxn ang="0">
                <a:pos x="140" y="81"/>
              </a:cxn>
              <a:cxn ang="0">
                <a:pos x="124" y="76"/>
              </a:cxn>
              <a:cxn ang="0">
                <a:pos x="104" y="87"/>
              </a:cxn>
              <a:cxn ang="0">
                <a:pos x="99" y="103"/>
              </a:cxn>
              <a:cxn ang="0">
                <a:pos x="104" y="112"/>
              </a:cxn>
              <a:cxn ang="0">
                <a:pos x="0" y="171"/>
              </a:cxn>
            </a:cxnLst>
            <a:rect l="0" t="0" r="r" b="b"/>
            <a:pathLst>
              <a:path w="424" h="171">
                <a:moveTo>
                  <a:pt x="417" y="131"/>
                </a:moveTo>
                <a:cubicBezTo>
                  <a:pt x="422" y="127"/>
                  <a:pt x="424" y="123"/>
                  <a:pt x="423" y="121"/>
                </a:cubicBezTo>
                <a:cubicBezTo>
                  <a:pt x="415" y="107"/>
                  <a:pt x="319" y="0"/>
                  <a:pt x="222" y="51"/>
                </a:cubicBezTo>
                <a:cubicBezTo>
                  <a:pt x="198" y="63"/>
                  <a:pt x="172" y="76"/>
                  <a:pt x="145" y="91"/>
                </a:cubicBezTo>
                <a:cubicBezTo>
                  <a:pt x="140" y="81"/>
                  <a:pt x="140" y="81"/>
                  <a:pt x="140" y="81"/>
                </a:cubicBezTo>
                <a:cubicBezTo>
                  <a:pt x="137" y="75"/>
                  <a:pt x="129" y="73"/>
                  <a:pt x="124" y="76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98" y="91"/>
                  <a:pt x="96" y="98"/>
                  <a:pt x="99" y="103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71" y="130"/>
                  <a:pt x="36" y="149"/>
                  <a:pt x="0" y="171"/>
                </a:cubicBezTo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0" name="Freeform 29"/>
          <p:cNvSpPr>
            <a:spLocks/>
          </p:cNvSpPr>
          <p:nvPr/>
        </p:nvSpPr>
        <p:spPr bwMode="auto">
          <a:xfrm>
            <a:off x="1909763" y="2017713"/>
            <a:ext cx="528637" cy="498475"/>
          </a:xfrm>
          <a:custGeom>
            <a:avLst/>
            <a:gdLst/>
            <a:ahLst/>
            <a:cxnLst>
              <a:cxn ang="0">
                <a:pos x="42" y="170"/>
              </a:cxn>
              <a:cxn ang="0">
                <a:pos x="32" y="175"/>
              </a:cxn>
              <a:cxn ang="0">
                <a:pos x="0" y="117"/>
              </a:cxn>
              <a:cxn ang="0">
                <a:pos x="186" y="0"/>
              </a:cxn>
            </a:cxnLst>
            <a:rect l="0" t="0" r="r" b="b"/>
            <a:pathLst>
              <a:path w="186" h="175">
                <a:moveTo>
                  <a:pt x="42" y="170"/>
                </a:moveTo>
                <a:cubicBezTo>
                  <a:pt x="39" y="172"/>
                  <a:pt x="35" y="173"/>
                  <a:pt x="32" y="175"/>
                </a:cubicBezTo>
                <a:cubicBezTo>
                  <a:pt x="0" y="117"/>
                  <a:pt x="0" y="117"/>
                  <a:pt x="0" y="117"/>
                </a:cubicBezTo>
                <a:cubicBezTo>
                  <a:pt x="47" y="91"/>
                  <a:pt x="158" y="27"/>
                  <a:pt x="186" y="0"/>
                </a:cubicBezTo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1" name="Freeform 30"/>
          <p:cNvSpPr>
            <a:spLocks/>
          </p:cNvSpPr>
          <p:nvPr/>
        </p:nvSpPr>
        <p:spPr bwMode="auto">
          <a:xfrm>
            <a:off x="2028825" y="2246313"/>
            <a:ext cx="1614488" cy="273050"/>
          </a:xfrm>
          <a:custGeom>
            <a:avLst/>
            <a:gdLst/>
            <a:ahLst/>
            <a:cxnLst>
              <a:cxn ang="0">
                <a:pos x="559" y="33"/>
              </a:cxn>
              <a:cxn ang="0">
                <a:pos x="567" y="37"/>
              </a:cxn>
              <a:cxn ang="0">
                <a:pos x="535" y="96"/>
              </a:cxn>
              <a:cxn ang="0">
                <a:pos x="304" y="35"/>
              </a:cxn>
              <a:cxn ang="0">
                <a:pos x="274" y="0"/>
              </a:cxn>
              <a:cxn ang="0">
                <a:pos x="251" y="0"/>
              </a:cxn>
              <a:cxn ang="0">
                <a:pos x="222" y="34"/>
              </a:cxn>
              <a:cxn ang="0">
                <a:pos x="0" y="90"/>
              </a:cxn>
            </a:cxnLst>
            <a:rect l="0" t="0" r="r" b="b"/>
            <a:pathLst>
              <a:path w="567" h="96">
                <a:moveTo>
                  <a:pt x="559" y="33"/>
                </a:moveTo>
                <a:cubicBezTo>
                  <a:pt x="562" y="34"/>
                  <a:pt x="565" y="36"/>
                  <a:pt x="567" y="37"/>
                </a:cubicBezTo>
                <a:cubicBezTo>
                  <a:pt x="535" y="96"/>
                  <a:pt x="535" y="96"/>
                  <a:pt x="535" y="96"/>
                </a:cubicBezTo>
                <a:cubicBezTo>
                  <a:pt x="464" y="62"/>
                  <a:pt x="386" y="40"/>
                  <a:pt x="304" y="35"/>
                </a:cubicBezTo>
                <a:cubicBezTo>
                  <a:pt x="304" y="15"/>
                  <a:pt x="290" y="0"/>
                  <a:pt x="274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35" y="0"/>
                  <a:pt x="222" y="15"/>
                  <a:pt x="222" y="34"/>
                </a:cubicBezTo>
                <a:cubicBezTo>
                  <a:pt x="143" y="39"/>
                  <a:pt x="68" y="59"/>
                  <a:pt x="0" y="90"/>
                </a:cubicBezTo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2" name="Freeform 31"/>
          <p:cNvSpPr>
            <a:spLocks/>
          </p:cNvSpPr>
          <p:nvPr/>
        </p:nvSpPr>
        <p:spPr bwMode="auto">
          <a:xfrm>
            <a:off x="3079750" y="1960563"/>
            <a:ext cx="539750" cy="379412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6" y="10"/>
              </a:cxn>
              <a:cxn ang="0">
                <a:pos x="190" y="133"/>
              </a:cxn>
            </a:cxnLst>
            <a:rect l="0" t="0" r="r" b="b"/>
            <a:pathLst>
              <a:path w="190" h="133">
                <a:moveTo>
                  <a:pt x="14" y="0"/>
                </a:moveTo>
                <a:cubicBezTo>
                  <a:pt x="10" y="5"/>
                  <a:pt x="7" y="8"/>
                  <a:pt x="6" y="10"/>
                </a:cubicBezTo>
                <a:cubicBezTo>
                  <a:pt x="0" y="22"/>
                  <a:pt x="130" y="99"/>
                  <a:pt x="190" y="133"/>
                </a:cubicBezTo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3" name="Freeform 32"/>
          <p:cNvSpPr>
            <a:spLocks/>
          </p:cNvSpPr>
          <p:nvPr/>
        </p:nvSpPr>
        <p:spPr bwMode="auto">
          <a:xfrm>
            <a:off x="3119438" y="1665288"/>
            <a:ext cx="1217612" cy="488950"/>
          </a:xfrm>
          <a:custGeom>
            <a:avLst/>
            <a:gdLst/>
            <a:ahLst/>
            <a:cxnLst>
              <a:cxn ang="0">
                <a:pos x="428" y="172"/>
              </a:cxn>
              <a:cxn ang="0">
                <a:pos x="422" y="168"/>
              </a:cxn>
              <a:cxn ang="0">
                <a:pos x="312" y="105"/>
              </a:cxn>
              <a:cxn ang="0">
                <a:pos x="317" y="96"/>
              </a:cxn>
              <a:cxn ang="0">
                <a:pos x="312" y="80"/>
              </a:cxn>
              <a:cxn ang="0">
                <a:pos x="292" y="69"/>
              </a:cxn>
              <a:cxn ang="0">
                <a:pos x="276" y="74"/>
              </a:cxn>
              <a:cxn ang="0">
                <a:pos x="271" y="84"/>
              </a:cxn>
              <a:cxn ang="0">
                <a:pos x="194" y="44"/>
              </a:cxn>
              <a:cxn ang="0">
                <a:pos x="0" y="104"/>
              </a:cxn>
            </a:cxnLst>
            <a:rect l="0" t="0" r="r" b="b"/>
            <a:pathLst>
              <a:path w="428" h="172">
                <a:moveTo>
                  <a:pt x="428" y="172"/>
                </a:moveTo>
                <a:cubicBezTo>
                  <a:pt x="426" y="170"/>
                  <a:pt x="424" y="169"/>
                  <a:pt x="422" y="168"/>
                </a:cubicBezTo>
                <a:cubicBezTo>
                  <a:pt x="383" y="145"/>
                  <a:pt x="346" y="124"/>
                  <a:pt x="312" y="105"/>
                </a:cubicBezTo>
                <a:cubicBezTo>
                  <a:pt x="317" y="96"/>
                  <a:pt x="317" y="96"/>
                  <a:pt x="317" y="96"/>
                </a:cubicBezTo>
                <a:cubicBezTo>
                  <a:pt x="320" y="91"/>
                  <a:pt x="318" y="84"/>
                  <a:pt x="312" y="80"/>
                </a:cubicBezTo>
                <a:cubicBezTo>
                  <a:pt x="292" y="69"/>
                  <a:pt x="292" y="69"/>
                  <a:pt x="292" y="69"/>
                </a:cubicBezTo>
                <a:cubicBezTo>
                  <a:pt x="286" y="66"/>
                  <a:pt x="279" y="68"/>
                  <a:pt x="276" y="74"/>
                </a:cubicBezTo>
                <a:cubicBezTo>
                  <a:pt x="271" y="84"/>
                  <a:pt x="271" y="84"/>
                  <a:pt x="271" y="84"/>
                </a:cubicBezTo>
                <a:cubicBezTo>
                  <a:pt x="243" y="69"/>
                  <a:pt x="217" y="56"/>
                  <a:pt x="194" y="44"/>
                </a:cubicBezTo>
                <a:cubicBezTo>
                  <a:pt x="109" y="0"/>
                  <a:pt x="26" y="74"/>
                  <a:pt x="0" y="104"/>
                </a:cubicBezTo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4" name="Freeform 33"/>
          <p:cNvSpPr>
            <a:spLocks/>
          </p:cNvSpPr>
          <p:nvPr/>
        </p:nvSpPr>
        <p:spPr bwMode="auto">
          <a:xfrm>
            <a:off x="4337050" y="2154238"/>
            <a:ext cx="222250" cy="574675"/>
          </a:xfrm>
          <a:custGeom>
            <a:avLst/>
            <a:gdLst/>
            <a:ahLst/>
            <a:cxnLst>
              <a:cxn ang="0">
                <a:pos x="12" y="199"/>
              </a:cxn>
              <a:cxn ang="0">
                <a:pos x="26" y="200"/>
              </a:cxn>
              <a:cxn ang="0">
                <a:pos x="0" y="0"/>
              </a:cxn>
            </a:cxnLst>
            <a:rect l="0" t="0" r="r" b="b"/>
            <a:pathLst>
              <a:path w="78" h="202">
                <a:moveTo>
                  <a:pt x="12" y="199"/>
                </a:moveTo>
                <a:cubicBezTo>
                  <a:pt x="20" y="201"/>
                  <a:pt x="24" y="202"/>
                  <a:pt x="26" y="200"/>
                </a:cubicBezTo>
                <a:cubicBezTo>
                  <a:pt x="36" y="184"/>
                  <a:pt x="78" y="54"/>
                  <a:pt x="0" y="0"/>
                </a:cubicBezTo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5" name="Freeform 34"/>
          <p:cNvSpPr>
            <a:spLocks/>
          </p:cNvSpPr>
          <p:nvPr/>
        </p:nvSpPr>
        <p:spPr bwMode="auto">
          <a:xfrm>
            <a:off x="3783013" y="2427288"/>
            <a:ext cx="588962" cy="293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7" y="103"/>
              </a:cxn>
            </a:cxnLst>
            <a:rect l="0" t="0" r="r" b="b"/>
            <a:pathLst>
              <a:path w="207" h="103">
                <a:moveTo>
                  <a:pt x="0" y="0"/>
                </a:moveTo>
                <a:cubicBezTo>
                  <a:pt x="56" y="31"/>
                  <a:pt x="168" y="93"/>
                  <a:pt x="207" y="103"/>
                </a:cubicBezTo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6" name="Freeform 35"/>
          <p:cNvSpPr>
            <a:spLocks/>
          </p:cNvSpPr>
          <p:nvPr/>
        </p:nvSpPr>
        <p:spPr bwMode="auto">
          <a:xfrm>
            <a:off x="3668713" y="2416175"/>
            <a:ext cx="876300" cy="3095625"/>
          </a:xfrm>
          <a:custGeom>
            <a:avLst/>
            <a:gdLst/>
            <a:ahLst/>
            <a:cxnLst>
              <a:cxn ang="0">
                <a:pos x="66" y="1088"/>
              </a:cxn>
              <a:cxn ang="0">
                <a:pos x="308" y="596"/>
              </a:cxn>
              <a:cxn ang="0">
                <a:pos x="0" y="59"/>
              </a:cxn>
              <a:cxn ang="0">
                <a:pos x="32" y="0"/>
              </a:cxn>
              <a:cxn ang="0">
                <a:pos x="40" y="4"/>
              </a:cxn>
            </a:cxnLst>
            <a:rect l="0" t="0" r="r" b="b"/>
            <a:pathLst>
              <a:path w="308" h="1088">
                <a:moveTo>
                  <a:pt x="66" y="1088"/>
                </a:moveTo>
                <a:cubicBezTo>
                  <a:pt x="213" y="974"/>
                  <a:pt x="308" y="796"/>
                  <a:pt x="308" y="596"/>
                </a:cubicBezTo>
                <a:cubicBezTo>
                  <a:pt x="308" y="367"/>
                  <a:pt x="184" y="167"/>
                  <a:pt x="0" y="59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1"/>
                  <a:pt x="37" y="3"/>
                  <a:pt x="40" y="4"/>
                </a:cubicBezTo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7" name="Freeform 36"/>
          <p:cNvSpPr>
            <a:spLocks/>
          </p:cNvSpPr>
          <p:nvPr/>
        </p:nvSpPr>
        <p:spPr bwMode="auto">
          <a:xfrm>
            <a:off x="998538" y="2416175"/>
            <a:ext cx="885825" cy="3084513"/>
          </a:xfrm>
          <a:custGeom>
            <a:avLst/>
            <a:gdLst/>
            <a:ahLst/>
            <a:cxnLst>
              <a:cxn ang="0">
                <a:pos x="48" y="102"/>
              </a:cxn>
              <a:cxn ang="0">
                <a:pos x="51" y="108"/>
              </a:cxn>
              <a:cxn ang="0">
                <a:pos x="271" y="4"/>
              </a:cxn>
              <a:cxn ang="0">
                <a:pos x="280" y="0"/>
              </a:cxn>
              <a:cxn ang="0">
                <a:pos x="311" y="57"/>
              </a:cxn>
              <a:cxn ang="0">
                <a:pos x="0" y="596"/>
              </a:cxn>
              <a:cxn ang="0">
                <a:pos x="237" y="1084"/>
              </a:cxn>
            </a:cxnLst>
            <a:rect l="0" t="0" r="r" b="b"/>
            <a:pathLst>
              <a:path w="311" h="1084">
                <a:moveTo>
                  <a:pt x="48" y="102"/>
                </a:moveTo>
                <a:cubicBezTo>
                  <a:pt x="49" y="104"/>
                  <a:pt x="50" y="106"/>
                  <a:pt x="51" y="108"/>
                </a:cubicBezTo>
                <a:cubicBezTo>
                  <a:pt x="60" y="121"/>
                  <a:pt x="205" y="41"/>
                  <a:pt x="271" y="4"/>
                </a:cubicBezTo>
                <a:cubicBezTo>
                  <a:pt x="274" y="3"/>
                  <a:pt x="277" y="1"/>
                  <a:pt x="280" y="0"/>
                </a:cubicBezTo>
                <a:cubicBezTo>
                  <a:pt x="311" y="57"/>
                  <a:pt x="311" y="57"/>
                  <a:pt x="311" y="57"/>
                </a:cubicBezTo>
                <a:cubicBezTo>
                  <a:pt x="125" y="165"/>
                  <a:pt x="0" y="366"/>
                  <a:pt x="0" y="596"/>
                </a:cubicBezTo>
                <a:cubicBezTo>
                  <a:pt x="0" y="794"/>
                  <a:pt x="93" y="970"/>
                  <a:pt x="237" y="1084"/>
                </a:cubicBezTo>
              </a:path>
            </a:pathLst>
          </a:custGeom>
          <a:noFill/>
          <a:ln w="33338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8" name="Oval 11"/>
          <p:cNvSpPr>
            <a:spLocks noChangeArrowheads="1"/>
          </p:cNvSpPr>
          <p:nvPr/>
        </p:nvSpPr>
        <p:spPr bwMode="auto">
          <a:xfrm>
            <a:off x="2706688" y="4043363"/>
            <a:ext cx="130175" cy="134937"/>
          </a:xfrm>
          <a:prstGeom prst="ellipse">
            <a:avLst/>
          </a:prstGeom>
          <a:noFill/>
          <a:ln w="33338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7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8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9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7" grpId="0" animBg="1"/>
      <p:bldP spid="80" grpId="0" animBg="1"/>
      <p:bldP spid="83" grpId="0" animBg="1"/>
      <p:bldP spid="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抽象工厂模式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82600" y="1125539"/>
            <a:ext cx="8934450" cy="1508105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zh-CN" dirty="0" smtClean="0"/>
              <a:t>适用性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967288" y="1691516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提供一个创建一系列相关或者相互依赖对象的接口，而无需指定它们具体类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7288" y="2924944"/>
            <a:ext cx="6764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、一</a:t>
            </a:r>
            <a:r>
              <a:rPr lang="zh-CN" altLang="en-US" dirty="0">
                <a:latin typeface="+mn-ea"/>
              </a:rPr>
              <a:t>个系统要独立于它的产品的创建、组合和表示时</a:t>
            </a:r>
          </a:p>
          <a:p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、一</a:t>
            </a:r>
            <a:r>
              <a:rPr lang="zh-CN" altLang="en-US" dirty="0">
                <a:latin typeface="+mn-ea"/>
              </a:rPr>
              <a:t>个系统要由多个产品系列中的一个来配置时</a:t>
            </a:r>
          </a:p>
          <a:p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、当</a:t>
            </a:r>
            <a:r>
              <a:rPr lang="zh-CN" altLang="en-US" dirty="0">
                <a:latin typeface="+mn-ea"/>
              </a:rPr>
              <a:t>你要强调一系列相关产品对象的设计以便进行联合使用时</a:t>
            </a:r>
          </a:p>
          <a:p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、当</a:t>
            </a:r>
            <a:r>
              <a:rPr lang="zh-CN" altLang="en-US" dirty="0">
                <a:latin typeface="+mn-ea"/>
              </a:rPr>
              <a:t>你提供一个产品类库，而只想显示它们的接口而不是实现时</a:t>
            </a:r>
          </a:p>
        </p:txBody>
      </p:sp>
    </p:spTree>
    <p:extLst>
      <p:ext uri="{BB962C8B-B14F-4D97-AF65-F5344CB8AC3E}">
        <p14:creationId xmlns:p14="http://schemas.microsoft.com/office/powerpoint/2010/main" val="135664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23220"/>
          </a:xfrm>
        </p:spPr>
        <p:txBody>
          <a:bodyPr/>
          <a:lstStyle/>
          <a:p>
            <a:r>
              <a:rPr lang="zh-CN" altLang="en-US" dirty="0"/>
              <a:t>抽象工厂</a:t>
            </a:r>
            <a:r>
              <a:rPr lang="zh-CN" altLang="en-US" dirty="0" smtClean="0"/>
              <a:t>的主要组成部分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482600" y="1125538"/>
            <a:ext cx="8934450" cy="400110"/>
          </a:xfrm>
        </p:spPr>
        <p:txBody>
          <a:bodyPr/>
          <a:lstStyle/>
          <a:p>
            <a:r>
              <a:rPr lang="zh-CN" altLang="en-US" dirty="0" smtClean="0"/>
              <a:t>主要角色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521" y="1700808"/>
            <a:ext cx="871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、抽象</a:t>
            </a:r>
            <a:r>
              <a:rPr lang="zh-CN" altLang="en-US" dirty="0">
                <a:latin typeface="+mn-ea"/>
              </a:rPr>
              <a:t>工厂角色： 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这</a:t>
            </a:r>
            <a:r>
              <a:rPr lang="zh-CN" altLang="en-US" dirty="0">
                <a:latin typeface="+mn-ea"/>
              </a:rPr>
              <a:t>是工厂方法模式的核心，它与应用程序无关</a:t>
            </a:r>
            <a:r>
              <a:rPr lang="zh-CN" altLang="en-US" dirty="0" smtClean="0">
                <a:latin typeface="+mn-ea"/>
              </a:rPr>
              <a:t>。是</a:t>
            </a:r>
            <a:r>
              <a:rPr lang="zh-CN" altLang="en-US" dirty="0">
                <a:latin typeface="+mn-ea"/>
              </a:rPr>
              <a:t>具体工厂角色必须实现的接口或者必须继承的父类</a:t>
            </a:r>
            <a:r>
              <a:rPr lang="zh-CN" altLang="en-US" dirty="0" smtClean="0">
                <a:latin typeface="+mn-ea"/>
              </a:rPr>
              <a:t>。在</a:t>
            </a:r>
            <a:r>
              <a:rPr lang="en-US" altLang="zh-CN" dirty="0">
                <a:latin typeface="+mn-ea"/>
              </a:rPr>
              <a:t>C# </a:t>
            </a:r>
            <a:r>
              <a:rPr lang="zh-CN" altLang="en-US" dirty="0">
                <a:latin typeface="+mn-ea"/>
              </a:rPr>
              <a:t>中它由抽象类或者接口来实现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、具体</a:t>
            </a:r>
            <a:r>
              <a:rPr lang="zh-CN" altLang="en-US" dirty="0">
                <a:latin typeface="+mn-ea"/>
              </a:rPr>
              <a:t>工厂角色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它</a:t>
            </a:r>
            <a:r>
              <a:rPr lang="zh-CN" altLang="en-US" dirty="0">
                <a:latin typeface="+mn-ea"/>
              </a:rPr>
              <a:t>含有和具体业务逻辑有关的代码</a:t>
            </a:r>
            <a:r>
              <a:rPr lang="zh-CN" altLang="en-US" dirty="0" smtClean="0">
                <a:latin typeface="+mn-ea"/>
              </a:rPr>
              <a:t>。由</a:t>
            </a:r>
            <a:r>
              <a:rPr lang="zh-CN" altLang="en-US" dirty="0">
                <a:latin typeface="+mn-ea"/>
              </a:rPr>
              <a:t>应用程序调用以创建对应的具体产品的对象</a:t>
            </a:r>
            <a:r>
              <a:rPr lang="zh-CN" altLang="en-US" dirty="0" smtClean="0">
                <a:latin typeface="+mn-ea"/>
              </a:rPr>
              <a:t>。在</a:t>
            </a:r>
            <a:r>
              <a:rPr lang="en-US" altLang="zh-CN" dirty="0">
                <a:latin typeface="+mn-ea"/>
              </a:rPr>
              <a:t>C# </a:t>
            </a:r>
            <a:r>
              <a:rPr lang="zh-CN" altLang="en-US" dirty="0">
                <a:latin typeface="+mn-ea"/>
              </a:rPr>
              <a:t>中它由具体的类来实现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、抽象</a:t>
            </a:r>
            <a:r>
              <a:rPr lang="zh-CN" altLang="en-US" dirty="0">
                <a:latin typeface="+mn-ea"/>
              </a:rPr>
              <a:t>产品角色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它</a:t>
            </a:r>
            <a:r>
              <a:rPr lang="zh-CN" altLang="en-US" dirty="0">
                <a:latin typeface="+mn-ea"/>
              </a:rPr>
              <a:t>是具体产品继承的父类或者是实现的接口。在</a:t>
            </a:r>
            <a:r>
              <a:rPr lang="en-US" altLang="zh-CN" dirty="0">
                <a:latin typeface="+mn-ea"/>
              </a:rPr>
              <a:t>C# </a:t>
            </a:r>
            <a:r>
              <a:rPr lang="zh-CN" altLang="en-US" dirty="0">
                <a:latin typeface="+mn-ea"/>
              </a:rPr>
              <a:t>中一般有抽象类或者接口来实现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、具体</a:t>
            </a:r>
            <a:r>
              <a:rPr lang="zh-CN" altLang="en-US" dirty="0">
                <a:latin typeface="+mn-ea"/>
              </a:rPr>
              <a:t>产品角色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具体</a:t>
            </a:r>
            <a:r>
              <a:rPr lang="zh-CN" altLang="en-US" dirty="0">
                <a:latin typeface="+mn-ea"/>
              </a:rPr>
              <a:t>工厂角色所创建的对象就是此角色的实例。在</a:t>
            </a:r>
            <a:r>
              <a:rPr lang="en-US" altLang="zh-CN" dirty="0">
                <a:latin typeface="+mn-ea"/>
              </a:rPr>
              <a:t>C# </a:t>
            </a:r>
            <a:r>
              <a:rPr lang="zh-CN" altLang="en-US" dirty="0">
                <a:latin typeface="+mn-ea"/>
              </a:rPr>
              <a:t>中由具体的类来实现。</a:t>
            </a:r>
          </a:p>
        </p:txBody>
      </p:sp>
    </p:spTree>
    <p:extLst>
      <p:ext uri="{BB962C8B-B14F-4D97-AF65-F5344CB8AC3E}">
        <p14:creationId xmlns:p14="http://schemas.microsoft.com/office/powerpoint/2010/main" val="158441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抽象</a:t>
            </a:r>
            <a:r>
              <a:rPr lang="zh-CN" altLang="en-US" dirty="0" smtClean="0"/>
              <a:t>工厂的结构图</a:t>
            </a:r>
            <a:endParaRPr lang="zh-CN" altLang="en-US" dirty="0"/>
          </a:p>
        </p:txBody>
      </p:sp>
      <p:pic>
        <p:nvPicPr>
          <p:cNvPr id="1026" name="Picture 2" descr="C:\Users\Administrator\Desktop\设计模式\QQ截图201702081635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889000"/>
            <a:ext cx="86995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4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Administrator\Desktop\设计模式\QQ截图201702081635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" y="1003337"/>
            <a:ext cx="9906000" cy="485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38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Administrator\Desktop\设计模式\QQ截图201702081636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943"/>
            <a:ext cx="9906000" cy="570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6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23220"/>
          </a:xfrm>
        </p:spPr>
        <p:txBody>
          <a:bodyPr/>
          <a:lstStyle/>
          <a:p>
            <a:r>
              <a:rPr lang="zh-CN" altLang="en-US" dirty="0" smtClean="0"/>
              <a:t>抽象工厂模式的优缺点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82600" y="1125538"/>
            <a:ext cx="8934450" cy="2985433"/>
          </a:xfrm>
        </p:spPr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6968" y="1484784"/>
            <a:ext cx="9016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抽象</a:t>
            </a:r>
            <a:r>
              <a:rPr lang="zh-CN" altLang="en-US" dirty="0"/>
              <a:t>工厂模式除了具有工厂方法模式的优点外，最主要的优点就是可以在类的内部对产品族进行约束。所谓的产品族，一般或多或少的都存在一定的关联，抽象工厂模式就可以在类内部对产品族的关联关系进行定义和描述，而不必专门引入一个新的类来进行管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</a:p>
          <a:p>
            <a:r>
              <a:rPr lang="zh-CN" altLang="en-US" dirty="0" smtClean="0"/>
              <a:t>         产</a:t>
            </a:r>
            <a:r>
              <a:rPr lang="zh-CN" altLang="en-US" dirty="0"/>
              <a:t>品族的扩展将是一件十分费力的事情，假如产品族中需要增加一个新的产品，则几乎所有的工厂类都需要进行修改。所以使用抽象工厂模式时，对产品等级结构的划分是非常重要的。</a:t>
            </a:r>
          </a:p>
        </p:txBody>
      </p:sp>
    </p:spTree>
    <p:extLst>
      <p:ext uri="{BB962C8B-B14F-4D97-AF65-F5344CB8AC3E}">
        <p14:creationId xmlns:p14="http://schemas.microsoft.com/office/powerpoint/2010/main" val="50834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23220"/>
          </a:xfrm>
        </p:spPr>
        <p:txBody>
          <a:bodyPr/>
          <a:lstStyle/>
          <a:p>
            <a:r>
              <a:rPr lang="zh-CN" altLang="en-US" dirty="0" smtClean="0"/>
              <a:t>工厂方法模式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82600" y="1125538"/>
            <a:ext cx="8934450" cy="370563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适用性</a:t>
            </a:r>
            <a:endParaRPr lang="en-US" altLang="zh-CN" dirty="0" smtClean="0"/>
          </a:p>
          <a:p>
            <a:r>
              <a:rPr lang="en-US" altLang="zh-CN" sz="1800" b="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、日志记录器：记录可能记录到本地硬盘、系统事件、远程服务器等，用户可以选择记录日志到什么地方。 </a:t>
            </a:r>
            <a:endParaRPr lang="en-US" altLang="zh-CN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1800" b="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、数据库访问，当用户不知道最后系统采用哪一类数据库，以及数据库可能有变化时。 </a:t>
            </a:r>
            <a:endParaRPr lang="en-US" altLang="zh-CN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1800" b="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、设计一个连接服务器的框架，需要三个协议，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  <a:ea typeface="+mn-ea"/>
              </a:rPr>
              <a:t>"POP3"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  <a:ea typeface="+mn-ea"/>
              </a:rPr>
              <a:t>"IMAP"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  <a:ea typeface="+mn-ea"/>
              </a:rPr>
              <a:t>"HTTP"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，可以把这三个作为产品类，共同实现一个接口。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520" y="1700808"/>
            <a:ext cx="903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定义</a:t>
            </a:r>
            <a:r>
              <a:rPr lang="zh-CN" altLang="en-US" dirty="0"/>
              <a:t>一个创建对象的接口，让其子类自己决定实例化哪一个工厂类，工厂模式使其创建过程延迟到子类进行。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256802"/>
      </p:ext>
    </p:extLst>
  </p:cSld>
  <p:clrMapOvr>
    <a:masterClrMapping/>
  </p:clrMapOvr>
</p:sld>
</file>

<file path=ppt/theme/theme1.xml><?xml version="1.0" encoding="utf-8"?>
<a:theme xmlns:a="http://schemas.openxmlformats.org/drawingml/2006/main" name="地大信息2013 A4宽版PPT模版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地大信息2013 A4宽版PPT模版</Template>
  <TotalTime>1483</TotalTime>
  <Words>930</Words>
  <Application>Microsoft Office PowerPoint</Application>
  <PresentationFormat>A4 纸张(210x297 毫米)</PresentationFormat>
  <Paragraphs>88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微软雅黑</vt:lpstr>
      <vt:lpstr>Wingdings</vt:lpstr>
      <vt:lpstr>华文新魏</vt:lpstr>
      <vt:lpstr>华文隶书</vt:lpstr>
      <vt:lpstr>Calibri</vt:lpstr>
      <vt:lpstr>地大信息2013 A4宽版PPT模版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InfoEarth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武汉地大信息工程股份有限公司</dc:creator>
  <cp:lastModifiedBy>Windows User</cp:lastModifiedBy>
  <cp:revision>126</cp:revision>
  <dcterms:created xsi:type="dcterms:W3CDTF">2013-07-18T07:13:51Z</dcterms:created>
  <dcterms:modified xsi:type="dcterms:W3CDTF">2017-02-09T09:21:13Z</dcterms:modified>
</cp:coreProperties>
</file>