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5"/>
  </p:handoutMasterIdLst>
  <p:sldIdLst>
    <p:sldId id="339" r:id="rId3"/>
    <p:sldId id="326" r:id="rId5"/>
    <p:sldId id="352" r:id="rId6"/>
    <p:sldId id="354" r:id="rId7"/>
    <p:sldId id="353" r:id="rId8"/>
    <p:sldId id="355" r:id="rId9"/>
    <p:sldId id="362" r:id="rId10"/>
    <p:sldId id="360" r:id="rId11"/>
    <p:sldId id="356" r:id="rId12"/>
    <p:sldId id="359" r:id="rId13"/>
    <p:sldId id="361" r:id="rId14"/>
    <p:sldId id="375" r:id="rId15"/>
    <p:sldId id="376" r:id="rId16"/>
    <p:sldId id="332" r:id="rId17"/>
    <p:sldId id="397" r:id="rId18"/>
    <p:sldId id="377" r:id="rId19"/>
    <p:sldId id="378" r:id="rId20"/>
    <p:sldId id="379" r:id="rId21"/>
    <p:sldId id="380" r:id="rId22"/>
    <p:sldId id="381" r:id="rId23"/>
    <p:sldId id="382" r:id="rId24"/>
    <p:sldId id="383" r:id="rId25"/>
    <p:sldId id="384" r:id="rId26"/>
    <p:sldId id="385" r:id="rId27"/>
    <p:sldId id="386" r:id="rId28"/>
    <p:sldId id="387" r:id="rId29"/>
    <p:sldId id="417" r:id="rId30"/>
    <p:sldId id="388" r:id="rId31"/>
    <p:sldId id="418" r:id="rId32"/>
    <p:sldId id="419" r:id="rId33"/>
    <p:sldId id="420"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4C"/>
    <a:srgbClr val="0065B0"/>
    <a:srgbClr val="FF0505"/>
    <a:srgbClr val="EA0000"/>
    <a:srgbClr val="444444"/>
    <a:srgbClr val="0FCED3"/>
    <a:srgbClr val="D60093"/>
    <a:srgbClr val="CC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9548" autoAdjust="0"/>
  </p:normalViewPr>
  <p:slideViewPr>
    <p:cSldViewPr>
      <p:cViewPr varScale="1">
        <p:scale>
          <a:sx n="134" d="100"/>
          <a:sy n="134" d="100"/>
        </p:scale>
        <p:origin x="-78" y="-594"/>
      </p:cViewPr>
      <p:guideLst>
        <p:guide orient="horz" pos="1599"/>
        <p:guide pos="2880"/>
      </p:guideLst>
    </p:cSldViewPr>
  </p:slideViewPr>
  <p:notesTextViewPr>
    <p:cViewPr>
      <p:scale>
        <a:sx n="100" d="100"/>
        <a:sy n="100" d="100"/>
      </p:scale>
      <p:origin x="0" y="0"/>
    </p:cViewPr>
  </p:notesTextViewPr>
  <p:sorterViewPr>
    <p:cViewPr>
      <p:scale>
        <a:sx n="190" d="100"/>
        <a:sy n="190" d="100"/>
      </p:scale>
      <p:origin x="0" y="0"/>
    </p:cViewPr>
  </p:sorterViewPr>
  <p:notesViewPr>
    <p:cSldViewPr>
      <p:cViewPr varScale="1">
        <p:scale>
          <a:sx n="53" d="100"/>
          <a:sy n="53" d="100"/>
        </p:scale>
        <p:origin x="-2940" y="-90"/>
      </p:cViewPr>
      <p:guideLst>
        <p:guide orient="horz" pos="2843"/>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interface   接口       abstrac  抽象</a:t>
            </a:r>
            <a:endParaRPr lang="zh-CN" altLang="en-US">
              <a:sym typeface="+mn-ea"/>
            </a:endParaRPr>
          </a:p>
          <a:p>
            <a:endParaRPr lang="zh-CN" altLang="en-US"/>
          </a:p>
          <a:p>
            <a:r>
              <a:rPr lang="zh-CN" altLang="en-US"/>
              <a:t>从上面代码中可以看出，客户端希望调用Request方法（即三个孔插头），但是我们现有的类（即2个孔的插头）并没有Request方法，它只有SpecificRequest方法（即两个孔插头本身的方法），然而适配器类（适配器必须实现三个孔插头接口和继承两个孔插头类）可以提供这种转换，它提供了Request方法的实现（其内部调用的是两个孔插头，因为适配器只是一个外壳罢了，包装着两个孔插头（因为只有这样，电器才能使用），并向外界提供三个孔插头的外观，）以供客户端使用。</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既然是对象适配器就不能用继承了（因为用继承就属于类的适配器了）</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开闭原则（OCP）是面向对象设计中“可复用设计”的基石，是面向对象设计中最重要的原则之一，其它很多的设计原则都是实现开闭原则的一种手段。对于扩展是开放的，对于修改是关闭的，这意味着模块的行为是可以扩展的。当应用的需求改变时，我们可以对模块进行扩展，使其具有满足那些改变的新行为。也就是说，我们可以改变模块的功能。对模块行为进行扩展时，不必改动模块的源代码或者二进制代码。模块的二进制可执行版本，无论是可链接的库、DLL或者.EXE文件，都无需改动。</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Adaptee   被改造着    无法扩展跟多的型行为</a:t>
            </a:r>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抽象化(Abstraction)</a:t>
            </a:r>
            <a:endParaRPr lang="zh-CN" altLang="en-US"/>
          </a:p>
          <a:p>
            <a:r>
              <a:rPr lang="zh-CN" altLang="en-US"/>
              <a:t>　　存在于多个实体中的共同的概念性联系，即为抽象化。作为一个过程，抽象化就是忽略一些信息，从而把不同的实体当做同样的实体对待。</a:t>
            </a:r>
            <a:endParaRPr lang="zh-CN" altLang="en-US"/>
          </a:p>
          <a:p>
            <a:endParaRPr lang="zh-CN" altLang="en-US"/>
          </a:p>
          <a:p>
            <a:r>
              <a:rPr lang="zh-CN" altLang="en-US"/>
              <a:t>实现化(Implementation)</a:t>
            </a:r>
            <a:endParaRPr lang="zh-CN" altLang="en-US"/>
          </a:p>
          <a:p>
            <a:endParaRPr lang="zh-CN" altLang="en-US"/>
          </a:p>
          <a:p>
            <a:r>
              <a:rPr lang="zh-CN" altLang="en-US"/>
              <a:t>　　抽象化给出的具体实现，即为实现化。</a:t>
            </a:r>
            <a:endParaRPr lang="zh-CN" altLang="en-US"/>
          </a:p>
          <a:p>
            <a:endParaRPr lang="zh-CN" altLang="en-US"/>
          </a:p>
          <a:p>
            <a:r>
              <a:rPr lang="zh-CN" altLang="en-US"/>
              <a:t>脱耦</a:t>
            </a:r>
            <a:endParaRPr lang="zh-CN" altLang="en-US"/>
          </a:p>
          <a:p>
            <a:r>
              <a:rPr lang="zh-CN" altLang="en-US"/>
              <a:t>　　耦合是指两个对象的行为的某种强关联，脱耦则是要去掉它们之间的强关联。在这里，脱耦是指将抽象化和实现化之间的耦合解脱，或者将它们之间的强关联改换成弱关联。将两者之间的继承关系改为聚合关系，就是将它们之间的强关联改换成为弱关联。</a:t>
            </a:r>
            <a:endParaRPr lang="zh-CN" altLang="en-US"/>
          </a:p>
          <a:p>
            <a:r>
              <a:rPr lang="zh-CN" altLang="en-US"/>
              <a:t>　　桥接模式中的脱耦，是指抽象化和实现化之间使用组合/聚合关系，而不是继承关系，从而使两者可以相对独立地变化。</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abstract   抽象</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RemoteControl      遥控</a:t>
            </a:r>
            <a:endParaRPr lang="zh-CN" altLang="en-US">
              <a:sym typeface="+mn-ea"/>
            </a:endParaRPr>
          </a:p>
          <a:p>
            <a:r>
              <a:rPr lang="zh-CN" altLang="en-US">
                <a:sym typeface="+mn-ea"/>
              </a:rPr>
              <a:t>virtual   虚函数关键字</a:t>
            </a:r>
            <a:endParaRPr lang="zh-CN" altLang="en-US">
              <a:sym typeface="+mn-ea"/>
            </a:endParaRPr>
          </a:p>
          <a:p>
            <a:r>
              <a:rPr lang="zh-CN" altLang="en-US"/>
              <a:t>属性没有存储数据的功能，数据都存在字段中，所以只有修改字段的数据才能更改数据，修改属性的值没用。</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面桥接模式的实现中，遥控器的功能实现方法不在遥控器抽象类中去实现了，而是把实现部分用来另一个电视机类去封装它，然而遥控器中只包含电视机类的一个引用，同时这样的设计也非常符合现实生活中的情况（我认为的现实生活中遥控器的实现——遥控器中并不包含换台，打开电视机这样的功能的实现，遥控器只是包含了电视机上这些功能的引用，然后红外线去找到电视机上对应功能的的实现）。通过桥接模式，我们把抽象化和实现化部分分离开了，这样就可以很好应对这两方面的变化了。</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简单的来说就是，在有指针的情况下，浅拷贝只是增加了一个指针指向已经存在的内存，而深拷贝就是增加一个指针并且申请一个新的内存，使这个增加的指针指向这个新的内存，采用深拷贝的情况下，释放内存的时候就不会出现在浅拷贝时重复释放同一内存的错误！</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上述代码的Clone()方法中，在成功复制原型对象的同时成员对象也被复制，实现了深克隆。</a:t>
            </a:r>
            <a:endParaRPr lang="zh-CN" altLang="en-US"/>
          </a:p>
          <a:p>
            <a:endParaRPr lang="zh-CN" altLang="en-US"/>
          </a:p>
          <a:p>
            <a:r>
              <a:rPr lang="zh-CN" altLang="en-US"/>
              <a:t>       在上述深克隆实现代码中，通过使用FileStream类和BinaryFormatter类可实现对象的序列化和反序列化操作，首先使用序列化将当前对象写入流中，然后再使用反序列化从流中获取对象。由于在序列化时一个对象的成员对象将伴随该对象一起被写入流中，在反序列化时将得到一个包含成员对象的新对象，因此可采用序列化和反序列化联用来实现深克隆。</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用new创建一个对象需要非常繁琐的数据准备或者权限</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使用原型模式创建对象比直接new一个对象在性能上要好的多，因为Object类的clone方法是一个本地方法，它直接操作内存中的二进制流，特别是复制大对象时，性能的差别非常明显。</a:t>
            </a:r>
            <a:endParaRPr lang="zh-CN" altLang="en-US"/>
          </a:p>
          <a:p>
            <a:endParaRPr lang="zh-CN" altLang="en-US"/>
          </a:p>
          <a:p>
            <a:r>
              <a:rPr lang="zh-CN" altLang="en-US"/>
              <a:t>使用原型模式的另一个好处是简化对象的创建，使得创建对象就像我们在编辑文档时的复制粘贴一样简单。</a:t>
            </a:r>
            <a:endParaRPr lang="zh-CN" altLang="en-US"/>
          </a:p>
          <a:p>
            <a:endParaRPr lang="zh-CN" altLang="en-US"/>
          </a:p>
          <a:p>
            <a:r>
              <a:rPr lang="zh-CN" altLang="en-US"/>
              <a:t>使代码更加简洁。</a:t>
            </a:r>
            <a:endParaRPr lang="zh-CN" altLang="en-US"/>
          </a:p>
          <a:p>
            <a:r>
              <a:rPr lang="zh-CN" altLang="en-US"/>
              <a:t>提高运行效率，因为new的话，相比于克隆更影响性能</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Adaptee              </a:t>
            </a:r>
            <a:r>
              <a:rPr lang="en-US" altLang="zh-CN">
                <a:sym typeface="+mn-ea"/>
              </a:rPr>
              <a:t>受改造者 </a:t>
            </a:r>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US" dirty="0" smtClean="0"/>
              <a:t> </a:t>
            </a:r>
            <a:endParaRPr lang="en-US" dirty="0"/>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8DF5134D-7C6B-4A7B-B28B-A8C75F87044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8DF5134D-7C6B-4A7B-B28B-A8C75F870448}" type="slidenum">
              <a:rPr lang="en-US" smtClean="0"/>
            </a:fld>
            <a:endParaRPr lang="en-US" dirty="0"/>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US"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US"/>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US"/>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US"/>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US"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US"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US"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US"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US"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US"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US"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US"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US"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US"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US"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8DF5134D-7C6B-4A7B-B28B-A8C75F870448}" type="slidenum">
              <a:rPr lang="en-US" smtClean="0"/>
            </a:fld>
            <a:endParaRPr lang="en-US"/>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US"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US"/>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US"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US"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US"/>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8DF5134D-7C6B-4A7B-B28B-A8C75F870448}" type="slidenum">
              <a:rPr lang="en-US" smtClean="0"/>
            </a:fld>
            <a:endParaRPr lang="en-US"/>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US"/>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8DF5134D-7C6B-4A7B-B28B-A8C75F870448}" type="slidenum">
              <a:rPr lang="en-US" smtClean="0"/>
            </a:fld>
            <a:endParaRPr lang="en-US"/>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US"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US"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US"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US"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US" smtClean="0"/>
            </a:fld>
            <a:endParaRPr lang="en-US"/>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lumMod val="85000"/>
              <a:lumOff val="15000"/>
            </a:schemeClr>
          </a:solidFill>
          <a:latin typeface="Bebas Neue" pitchFamily="34" charset="0"/>
          <a:ea typeface="+mj-ea"/>
          <a:cs typeface="+mj-cs"/>
        </a:defRPr>
      </a:lvl1pPr>
    </p:titleStyle>
    <p:bodyStyle>
      <a:lvl1pPr marL="342900" indent="-342900" algn="l" defTabSz="914400" rtl="0" eaLnBrk="1" latinLnBrk="0" hangingPunct="1">
        <a:lnSpc>
          <a:spcPct val="110000"/>
        </a:lnSpc>
        <a:spcBef>
          <a:spcPts val="0"/>
        </a:spcBef>
        <a:buFont typeface="Arial" panose="020B0604020202020204" pitchFamily="34" charset="0"/>
        <a:buChar char="•"/>
        <a:defRPr sz="14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10000"/>
        </a:lnSpc>
        <a:spcBef>
          <a:spcPts val="0"/>
        </a:spcBef>
        <a:buFont typeface="Arial" panose="020B0604020202020204" pitchFamily="34" charset="0"/>
        <a:buChar char="–"/>
        <a:defRPr sz="1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0"/>
        </a:spcBef>
        <a:buFont typeface="Arial" panose="020B0604020202020204" pitchFamily="34" charset="0"/>
        <a:buChar char="•"/>
        <a:defRPr sz="1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0"/>
        </a:spcBef>
        <a:buFont typeface="Arial" panose="020B0604020202020204" pitchFamily="34" charset="0"/>
        <a:buChar char="–"/>
        <a:defRPr sz="14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0"/>
        </a:spcBef>
        <a:buFont typeface="Arial" panose="020B0604020202020204" pitchFamily="34" charset="0"/>
        <a:buChar char="»"/>
        <a:defRPr sz="14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4863606"/>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5" y="3723878"/>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6" y="4422627"/>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472820" y="1845929"/>
            <a:ext cx="1960880" cy="1402080"/>
          </a:xfrm>
          <a:prstGeom prst="rect">
            <a:avLst/>
          </a:prstGeom>
          <a:noFill/>
        </p:spPr>
        <p:txBody>
          <a:bodyPr wrap="none" rtlCol="0">
            <a:spAutoFit/>
          </a:bodyPr>
          <a:lstStyle/>
          <a:p>
            <a:pPr algn="ctr"/>
            <a:r>
              <a:rPr lang="zh-CN" altLang="en-US" sz="2800" b="1" dirty="0">
                <a:solidFill>
                  <a:schemeClr val="accent1"/>
                </a:solidFill>
                <a:cs typeface="+mn-ea"/>
                <a:sym typeface="+mn-lt"/>
              </a:rPr>
              <a:t>原型模式</a:t>
            </a:r>
            <a:endParaRPr lang="zh-CN" altLang="en-US" sz="2800" b="1" dirty="0">
              <a:solidFill>
                <a:schemeClr val="accent1"/>
              </a:solidFill>
              <a:cs typeface="+mn-ea"/>
              <a:sym typeface="+mn-lt"/>
            </a:endParaRPr>
          </a:p>
          <a:p>
            <a:pPr algn="ctr"/>
            <a:r>
              <a:rPr lang="zh-CN" altLang="en-US" sz="2800" b="1" dirty="0">
                <a:solidFill>
                  <a:schemeClr val="accent1"/>
                </a:solidFill>
                <a:cs typeface="+mn-ea"/>
                <a:sym typeface="+mn-lt"/>
              </a:rPr>
              <a:t>适配器模式</a:t>
            </a:r>
            <a:endParaRPr lang="zh-CN" altLang="en-US" sz="2800" b="1" dirty="0">
              <a:solidFill>
                <a:schemeClr val="accent1"/>
              </a:solidFill>
              <a:cs typeface="+mn-ea"/>
              <a:sym typeface="+mn-lt"/>
            </a:endParaRPr>
          </a:p>
          <a:p>
            <a:pPr algn="ctr"/>
            <a:r>
              <a:rPr lang="zh-CN" altLang="en-US" sz="2800" b="1" dirty="0">
                <a:solidFill>
                  <a:schemeClr val="accent1"/>
                </a:solidFill>
                <a:cs typeface="+mn-ea"/>
                <a:sym typeface="+mn-lt"/>
              </a:rPr>
              <a:t>桥接模式</a:t>
            </a:r>
            <a:endParaRPr lang="zh-CN" altLang="en-US" sz="2800" b="1" dirty="0">
              <a:solidFill>
                <a:schemeClr val="accent1"/>
              </a:solidFill>
              <a:cs typeface="+mn-ea"/>
              <a:sym typeface="+mn-lt"/>
            </a:endParaRPr>
          </a:p>
        </p:txBody>
      </p:sp>
      <p:sp>
        <p:nvSpPr>
          <p:cNvPr id="31" name="文本框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2991098" y="871479"/>
            <a:ext cx="3165615" cy="874395"/>
          </a:xfrm>
          <a:prstGeom prst="rect">
            <a:avLst/>
          </a:prstGeom>
          <a:noFill/>
        </p:spPr>
        <p:txBody>
          <a:bodyPr wrap="square" rtlCol="0">
            <a:spAutoFit/>
          </a:bodyPr>
          <a:lstStyle/>
          <a:p>
            <a:pPr algn="dist"/>
            <a:r>
              <a:rPr lang="zh-CN" altLang="en-US" sz="4800" b="1" dirty="0">
                <a:solidFill>
                  <a:schemeClr val="tx1">
                    <a:lumMod val="65000"/>
                    <a:lumOff val="35000"/>
                  </a:schemeClr>
                </a:solidFill>
                <a:cs typeface="+mn-ea"/>
                <a:sym typeface="+mn-lt"/>
              </a:rPr>
              <a:t>设计模式</a:t>
            </a:r>
            <a:endParaRPr lang="zh-CN" altLang="en-US" sz="48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6" presetClass="emph" presetSubtype="0" autoRev="1" fill="hold" grpId="1" nodeType="withEffect">
                                  <p:stCondLst>
                                    <p:cond delay="400"/>
                                  </p:stCondLst>
                                  <p:childTnLst>
                                    <p:animScale>
                                      <p:cBhvr>
                                        <p:cTn id="11" dur="150" fill="hold"/>
                                        <p:tgtEl>
                                          <p:spTgt spid="16"/>
                                        </p:tgtEl>
                                      </p:cBhvr>
                                      <p:by x="110000" y="110000"/>
                                    </p:animScale>
                                  </p:childTnLst>
                                </p:cTn>
                              </p:par>
                              <p:par>
                                <p:cTn id="12" presetID="53" presetClass="entr" presetSubtype="16" fill="hold" grpId="0" nodeType="withEffect">
                                  <p:stCondLst>
                                    <p:cond delay="600"/>
                                  </p:stCondLst>
                                  <p:childTnLst>
                                    <p:set>
                                      <p:cBhvr>
                                        <p:cTn id="13" dur="1" fill="hold">
                                          <p:stCondLst>
                                            <p:cond delay="0"/>
                                          </p:stCondLst>
                                        </p:cTn>
                                        <p:tgtEl>
                                          <p:spTgt spid="17"/>
                                        </p:tgtEl>
                                        <p:attrNameLst>
                                          <p:attrName>style.visibility</p:attrName>
                                        </p:attrNameLst>
                                      </p:cBhvr>
                                      <p:to>
                                        <p:strVal val="visible"/>
                                      </p:to>
                                    </p:set>
                                    <p:anim calcmode="lin" valueType="num">
                                      <p:cBhvr>
                                        <p:cTn id="14" dur="300" fill="hold"/>
                                        <p:tgtEl>
                                          <p:spTgt spid="17"/>
                                        </p:tgtEl>
                                        <p:attrNameLst>
                                          <p:attrName>ppt_w</p:attrName>
                                        </p:attrNameLst>
                                      </p:cBhvr>
                                      <p:tavLst>
                                        <p:tav tm="0">
                                          <p:val>
                                            <p:fltVal val="0"/>
                                          </p:val>
                                        </p:tav>
                                        <p:tav tm="100000">
                                          <p:val>
                                            <p:strVal val="#ppt_w"/>
                                          </p:val>
                                        </p:tav>
                                      </p:tavLst>
                                    </p:anim>
                                    <p:anim calcmode="lin" valueType="num">
                                      <p:cBhvr>
                                        <p:cTn id="15" dur="300" fill="hold"/>
                                        <p:tgtEl>
                                          <p:spTgt spid="17"/>
                                        </p:tgtEl>
                                        <p:attrNameLst>
                                          <p:attrName>ppt_h</p:attrName>
                                        </p:attrNameLst>
                                      </p:cBhvr>
                                      <p:tavLst>
                                        <p:tav tm="0">
                                          <p:val>
                                            <p:fltVal val="0"/>
                                          </p:val>
                                        </p:tav>
                                        <p:tav tm="100000">
                                          <p:val>
                                            <p:strVal val="#ppt_h"/>
                                          </p:val>
                                        </p:tav>
                                      </p:tavLst>
                                    </p:anim>
                                    <p:animEffect transition="in" filter="fade">
                                      <p:cBhvr>
                                        <p:cTn id="16" dur="300"/>
                                        <p:tgtEl>
                                          <p:spTgt spid="17"/>
                                        </p:tgtEl>
                                      </p:cBhvr>
                                    </p:animEffect>
                                  </p:childTnLst>
                                </p:cTn>
                              </p:par>
                              <p:par>
                                <p:cTn id="17" presetID="6" presetClass="emph" presetSubtype="0" autoRev="1" fill="hold" grpId="1" nodeType="withEffect">
                                  <p:stCondLst>
                                    <p:cond delay="900"/>
                                  </p:stCondLst>
                                  <p:childTnLst>
                                    <p:animScale>
                                      <p:cBhvr>
                                        <p:cTn id="18" dur="150" fill="hold"/>
                                        <p:tgtEl>
                                          <p:spTgt spid="17"/>
                                        </p:tgtEl>
                                      </p:cBhvr>
                                      <p:by x="110000" y="110000"/>
                                    </p:animScale>
                                  </p:childTnLst>
                                </p:cTn>
                              </p:par>
                              <p:par>
                                <p:cTn id="19" presetID="53" presetClass="entr" presetSubtype="16" fill="hold" grpId="0" nodeType="withEffect">
                                  <p:stCondLst>
                                    <p:cond delay="1100"/>
                                  </p:stCondLst>
                                  <p:childTnLst>
                                    <p:set>
                                      <p:cBhvr>
                                        <p:cTn id="20" dur="1" fill="hold">
                                          <p:stCondLst>
                                            <p:cond delay="0"/>
                                          </p:stCondLst>
                                        </p:cTn>
                                        <p:tgtEl>
                                          <p:spTgt spid="20"/>
                                        </p:tgtEl>
                                        <p:attrNameLst>
                                          <p:attrName>style.visibility</p:attrName>
                                        </p:attrNameLst>
                                      </p:cBhvr>
                                      <p:to>
                                        <p:strVal val="visible"/>
                                      </p:to>
                                    </p:set>
                                    <p:anim calcmode="lin" valueType="num">
                                      <p:cBhvr>
                                        <p:cTn id="21" dur="300" fill="hold"/>
                                        <p:tgtEl>
                                          <p:spTgt spid="20"/>
                                        </p:tgtEl>
                                        <p:attrNameLst>
                                          <p:attrName>ppt_w</p:attrName>
                                        </p:attrNameLst>
                                      </p:cBhvr>
                                      <p:tavLst>
                                        <p:tav tm="0">
                                          <p:val>
                                            <p:fltVal val="0"/>
                                          </p:val>
                                        </p:tav>
                                        <p:tav tm="100000">
                                          <p:val>
                                            <p:strVal val="#ppt_w"/>
                                          </p:val>
                                        </p:tav>
                                      </p:tavLst>
                                    </p:anim>
                                    <p:anim calcmode="lin" valueType="num">
                                      <p:cBhvr>
                                        <p:cTn id="22" dur="300" fill="hold"/>
                                        <p:tgtEl>
                                          <p:spTgt spid="20"/>
                                        </p:tgtEl>
                                        <p:attrNameLst>
                                          <p:attrName>ppt_h</p:attrName>
                                        </p:attrNameLst>
                                      </p:cBhvr>
                                      <p:tavLst>
                                        <p:tav tm="0">
                                          <p:val>
                                            <p:fltVal val="0"/>
                                          </p:val>
                                        </p:tav>
                                        <p:tav tm="100000">
                                          <p:val>
                                            <p:strVal val="#ppt_h"/>
                                          </p:val>
                                        </p:tav>
                                      </p:tavLst>
                                    </p:anim>
                                    <p:animEffect transition="in" filter="fade">
                                      <p:cBhvr>
                                        <p:cTn id="23" dur="300"/>
                                        <p:tgtEl>
                                          <p:spTgt spid="20"/>
                                        </p:tgtEl>
                                      </p:cBhvr>
                                    </p:animEffect>
                                  </p:childTnLst>
                                </p:cTn>
                              </p:par>
                              <p:par>
                                <p:cTn id="24" presetID="6" presetClass="emph" presetSubtype="0" autoRev="1" fill="hold" grpId="1" nodeType="withEffect">
                                  <p:stCondLst>
                                    <p:cond delay="1400"/>
                                  </p:stCondLst>
                                  <p:childTnLst>
                                    <p:animScale>
                                      <p:cBhvr>
                                        <p:cTn id="25" dur="150" fill="hold"/>
                                        <p:tgtEl>
                                          <p:spTgt spid="20"/>
                                        </p:tgtEl>
                                      </p:cBhvr>
                                      <p:by x="110000" y="110000"/>
                                    </p:animScale>
                                  </p:childTnLst>
                                </p:cTn>
                              </p:par>
                              <p:par>
                                <p:cTn id="26" presetID="53" presetClass="entr" presetSubtype="16" fill="hold" grpId="0" nodeType="withEffect">
                                  <p:stCondLst>
                                    <p:cond delay="16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300" fill="hold"/>
                                        <p:tgtEl>
                                          <p:spTgt spid="23"/>
                                        </p:tgtEl>
                                        <p:attrNameLst>
                                          <p:attrName>ppt_w</p:attrName>
                                        </p:attrNameLst>
                                      </p:cBhvr>
                                      <p:tavLst>
                                        <p:tav tm="0">
                                          <p:val>
                                            <p:fltVal val="0"/>
                                          </p:val>
                                        </p:tav>
                                        <p:tav tm="100000">
                                          <p:val>
                                            <p:strVal val="#ppt_w"/>
                                          </p:val>
                                        </p:tav>
                                      </p:tavLst>
                                    </p:anim>
                                    <p:anim calcmode="lin" valueType="num">
                                      <p:cBhvr>
                                        <p:cTn id="29" dur="300" fill="hold"/>
                                        <p:tgtEl>
                                          <p:spTgt spid="23"/>
                                        </p:tgtEl>
                                        <p:attrNameLst>
                                          <p:attrName>ppt_h</p:attrName>
                                        </p:attrNameLst>
                                      </p:cBhvr>
                                      <p:tavLst>
                                        <p:tav tm="0">
                                          <p:val>
                                            <p:fltVal val="0"/>
                                          </p:val>
                                        </p:tav>
                                        <p:tav tm="100000">
                                          <p:val>
                                            <p:strVal val="#ppt_h"/>
                                          </p:val>
                                        </p:tav>
                                      </p:tavLst>
                                    </p:anim>
                                    <p:animEffect transition="in" filter="fade">
                                      <p:cBhvr>
                                        <p:cTn id="30" dur="300"/>
                                        <p:tgtEl>
                                          <p:spTgt spid="23"/>
                                        </p:tgtEl>
                                      </p:cBhvr>
                                    </p:animEffect>
                                  </p:childTnLst>
                                </p:cTn>
                              </p:par>
                              <p:par>
                                <p:cTn id="31" presetID="6" presetClass="emph" presetSubtype="0" autoRev="1" fill="hold" grpId="1" nodeType="withEffect">
                                  <p:stCondLst>
                                    <p:cond delay="1900"/>
                                  </p:stCondLst>
                                  <p:childTnLst>
                                    <p:animScale>
                                      <p:cBhvr>
                                        <p:cTn id="32" dur="150" fill="hold"/>
                                        <p:tgtEl>
                                          <p:spTgt spid="23"/>
                                        </p:tgtEl>
                                      </p:cBhvr>
                                      <p:by x="110000" y="110000"/>
                                    </p:animScale>
                                  </p:childTnLst>
                                </p:cTn>
                              </p:par>
                              <p:par>
                                <p:cTn id="33" presetID="53" presetClass="entr" presetSubtype="16" fill="hold" grpId="0" nodeType="withEffect">
                                  <p:stCondLst>
                                    <p:cond delay="11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300" fill="hold"/>
                                        <p:tgtEl>
                                          <p:spTgt spid="43"/>
                                        </p:tgtEl>
                                        <p:attrNameLst>
                                          <p:attrName>ppt_w</p:attrName>
                                        </p:attrNameLst>
                                      </p:cBhvr>
                                      <p:tavLst>
                                        <p:tav tm="0">
                                          <p:val>
                                            <p:fltVal val="0"/>
                                          </p:val>
                                        </p:tav>
                                        <p:tav tm="100000">
                                          <p:val>
                                            <p:strVal val="#ppt_w"/>
                                          </p:val>
                                        </p:tav>
                                      </p:tavLst>
                                    </p:anim>
                                    <p:anim calcmode="lin" valueType="num">
                                      <p:cBhvr>
                                        <p:cTn id="36" dur="300" fill="hold"/>
                                        <p:tgtEl>
                                          <p:spTgt spid="43"/>
                                        </p:tgtEl>
                                        <p:attrNameLst>
                                          <p:attrName>ppt_h</p:attrName>
                                        </p:attrNameLst>
                                      </p:cBhvr>
                                      <p:tavLst>
                                        <p:tav tm="0">
                                          <p:val>
                                            <p:fltVal val="0"/>
                                          </p:val>
                                        </p:tav>
                                        <p:tav tm="100000">
                                          <p:val>
                                            <p:strVal val="#ppt_h"/>
                                          </p:val>
                                        </p:tav>
                                      </p:tavLst>
                                    </p:anim>
                                    <p:animEffect transition="in" filter="fade">
                                      <p:cBhvr>
                                        <p:cTn id="37" dur="300"/>
                                        <p:tgtEl>
                                          <p:spTgt spid="43"/>
                                        </p:tgtEl>
                                      </p:cBhvr>
                                    </p:animEffect>
                                  </p:childTnLst>
                                </p:cTn>
                              </p:par>
                              <p:par>
                                <p:cTn id="38" presetID="6" presetClass="emph" presetSubtype="0" autoRev="1" fill="hold" grpId="1" nodeType="withEffect">
                                  <p:stCondLst>
                                    <p:cond delay="1400"/>
                                  </p:stCondLst>
                                  <p:childTnLst>
                                    <p:animScale>
                                      <p:cBhvr>
                                        <p:cTn id="39" dur="150" fill="hold"/>
                                        <p:tgtEl>
                                          <p:spTgt spid="43"/>
                                        </p:tgtEl>
                                      </p:cBhvr>
                                      <p:by x="110000" y="110000"/>
                                    </p:animScale>
                                  </p:childTnLst>
                                </p:cTn>
                              </p:par>
                              <p:par>
                                <p:cTn id="40" presetID="53" presetClass="entr" presetSubtype="16" fill="hold" grpId="0" nodeType="withEffect">
                                  <p:stCondLst>
                                    <p:cond delay="600"/>
                                  </p:stCondLst>
                                  <p:childTnLst>
                                    <p:set>
                                      <p:cBhvr>
                                        <p:cTn id="41" dur="1" fill="hold">
                                          <p:stCondLst>
                                            <p:cond delay="0"/>
                                          </p:stCondLst>
                                        </p:cTn>
                                        <p:tgtEl>
                                          <p:spTgt spid="44"/>
                                        </p:tgtEl>
                                        <p:attrNameLst>
                                          <p:attrName>style.visibility</p:attrName>
                                        </p:attrNameLst>
                                      </p:cBhvr>
                                      <p:to>
                                        <p:strVal val="visible"/>
                                      </p:to>
                                    </p:set>
                                    <p:anim calcmode="lin" valueType="num">
                                      <p:cBhvr>
                                        <p:cTn id="42" dur="300" fill="hold"/>
                                        <p:tgtEl>
                                          <p:spTgt spid="44"/>
                                        </p:tgtEl>
                                        <p:attrNameLst>
                                          <p:attrName>ppt_w</p:attrName>
                                        </p:attrNameLst>
                                      </p:cBhvr>
                                      <p:tavLst>
                                        <p:tav tm="0">
                                          <p:val>
                                            <p:fltVal val="0"/>
                                          </p:val>
                                        </p:tav>
                                        <p:tav tm="100000">
                                          <p:val>
                                            <p:strVal val="#ppt_w"/>
                                          </p:val>
                                        </p:tav>
                                      </p:tavLst>
                                    </p:anim>
                                    <p:anim calcmode="lin" valueType="num">
                                      <p:cBhvr>
                                        <p:cTn id="43" dur="300" fill="hold"/>
                                        <p:tgtEl>
                                          <p:spTgt spid="44"/>
                                        </p:tgtEl>
                                        <p:attrNameLst>
                                          <p:attrName>ppt_h</p:attrName>
                                        </p:attrNameLst>
                                      </p:cBhvr>
                                      <p:tavLst>
                                        <p:tav tm="0">
                                          <p:val>
                                            <p:fltVal val="0"/>
                                          </p:val>
                                        </p:tav>
                                        <p:tav tm="100000">
                                          <p:val>
                                            <p:strVal val="#ppt_h"/>
                                          </p:val>
                                        </p:tav>
                                      </p:tavLst>
                                    </p:anim>
                                    <p:animEffect transition="in" filter="fade">
                                      <p:cBhvr>
                                        <p:cTn id="44" dur="300"/>
                                        <p:tgtEl>
                                          <p:spTgt spid="44"/>
                                        </p:tgtEl>
                                      </p:cBhvr>
                                    </p:animEffect>
                                  </p:childTnLst>
                                </p:cTn>
                              </p:par>
                              <p:par>
                                <p:cTn id="45" presetID="6" presetClass="emph" presetSubtype="0" autoRev="1" fill="hold" grpId="1" nodeType="withEffect">
                                  <p:stCondLst>
                                    <p:cond delay="900"/>
                                  </p:stCondLst>
                                  <p:childTnLst>
                                    <p:animScale>
                                      <p:cBhvr>
                                        <p:cTn id="46" dur="150" fill="hold"/>
                                        <p:tgtEl>
                                          <p:spTgt spid="44"/>
                                        </p:tgtEl>
                                      </p:cBhvr>
                                      <p:by x="110000" y="110000"/>
                                    </p:animScale>
                                  </p:childTnLst>
                                </p:cTn>
                              </p:par>
                              <p:par>
                                <p:cTn id="47" presetID="53" presetClass="entr" presetSubtype="16" fill="hold" grpId="0" nodeType="withEffect">
                                  <p:stCondLst>
                                    <p:cond delay="100"/>
                                  </p:stCondLst>
                                  <p:childTnLst>
                                    <p:set>
                                      <p:cBhvr>
                                        <p:cTn id="48" dur="1" fill="hold">
                                          <p:stCondLst>
                                            <p:cond delay="0"/>
                                          </p:stCondLst>
                                        </p:cTn>
                                        <p:tgtEl>
                                          <p:spTgt spid="45"/>
                                        </p:tgtEl>
                                        <p:attrNameLst>
                                          <p:attrName>style.visibility</p:attrName>
                                        </p:attrNameLst>
                                      </p:cBhvr>
                                      <p:to>
                                        <p:strVal val="visible"/>
                                      </p:to>
                                    </p:set>
                                    <p:anim calcmode="lin" valueType="num">
                                      <p:cBhvr>
                                        <p:cTn id="49" dur="300" fill="hold"/>
                                        <p:tgtEl>
                                          <p:spTgt spid="45"/>
                                        </p:tgtEl>
                                        <p:attrNameLst>
                                          <p:attrName>ppt_w</p:attrName>
                                        </p:attrNameLst>
                                      </p:cBhvr>
                                      <p:tavLst>
                                        <p:tav tm="0">
                                          <p:val>
                                            <p:fltVal val="0"/>
                                          </p:val>
                                        </p:tav>
                                        <p:tav tm="100000">
                                          <p:val>
                                            <p:strVal val="#ppt_w"/>
                                          </p:val>
                                        </p:tav>
                                      </p:tavLst>
                                    </p:anim>
                                    <p:anim calcmode="lin" valueType="num">
                                      <p:cBhvr>
                                        <p:cTn id="50" dur="300" fill="hold"/>
                                        <p:tgtEl>
                                          <p:spTgt spid="45"/>
                                        </p:tgtEl>
                                        <p:attrNameLst>
                                          <p:attrName>ppt_h</p:attrName>
                                        </p:attrNameLst>
                                      </p:cBhvr>
                                      <p:tavLst>
                                        <p:tav tm="0">
                                          <p:val>
                                            <p:fltVal val="0"/>
                                          </p:val>
                                        </p:tav>
                                        <p:tav tm="100000">
                                          <p:val>
                                            <p:strVal val="#ppt_h"/>
                                          </p:val>
                                        </p:tav>
                                      </p:tavLst>
                                    </p:anim>
                                    <p:animEffect transition="in" filter="fade">
                                      <p:cBhvr>
                                        <p:cTn id="51" dur="300"/>
                                        <p:tgtEl>
                                          <p:spTgt spid="45"/>
                                        </p:tgtEl>
                                      </p:cBhvr>
                                    </p:animEffect>
                                  </p:childTnLst>
                                </p:cTn>
                              </p:par>
                              <p:par>
                                <p:cTn id="52" presetID="6" presetClass="emph" presetSubtype="0" autoRev="1" fill="hold" grpId="1" nodeType="withEffect">
                                  <p:stCondLst>
                                    <p:cond delay="400"/>
                                  </p:stCondLst>
                                  <p:childTnLst>
                                    <p:animScale>
                                      <p:cBhvr>
                                        <p:cTn id="53" dur="150" fill="hold"/>
                                        <p:tgtEl>
                                          <p:spTgt spid="4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20" grpId="0" animBg="1"/>
      <p:bldP spid="20" grpId="1" animBg="1"/>
      <p:bldP spid="23" grpId="0" animBg="1"/>
      <p:bldP spid="23" grpId="1" animBg="1"/>
      <p:bldP spid="43" grpId="0" animBg="1"/>
      <p:bldP spid="43" grpId="1" animBg="1"/>
      <p:bldP spid="44" grpId="0" animBg="1"/>
      <p:bldP spid="44" grpId="1" animBg="1"/>
      <p:bldP spid="45" grpId="0" animBg="1"/>
      <p:bldP spid="4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7" name="文本框 6"/>
          <p:cNvSpPr txBox="1"/>
          <p:nvPr/>
        </p:nvSpPr>
        <p:spPr>
          <a:xfrm>
            <a:off x="457200" y="1191895"/>
            <a:ext cx="7348855" cy="3660140"/>
          </a:xfrm>
          <a:prstGeom prst="rect">
            <a:avLst/>
          </a:prstGeom>
          <a:noFill/>
        </p:spPr>
        <p:txBody>
          <a:bodyPr wrap="square" rtlCol="0">
            <a:spAutoFit/>
          </a:bodyPr>
          <a:p>
            <a:r>
              <a:rPr lang="zh-CN" altLang="en-US"/>
              <a:t>    </a:t>
            </a:r>
            <a:r>
              <a:rPr lang="zh-CN" altLang="en-US" sz="1200"/>
              <a:t>class ConcretePrototypeB : ICloneable //实现ICloneable接口  </a:t>
            </a:r>
            <a:endParaRPr lang="zh-CN" altLang="en-US" sz="1200"/>
          </a:p>
          <a:p>
            <a:r>
              <a:rPr lang="zh-CN" altLang="en-US" sz="1200"/>
              <a:t>    {  </a:t>
            </a:r>
            <a:endParaRPr lang="zh-CN" altLang="en-US" sz="1200"/>
          </a:p>
          <a:p>
            <a:r>
              <a:rPr lang="zh-CN" altLang="en-US" sz="1200"/>
              <a:t>        private Member member;  </a:t>
            </a:r>
            <a:endParaRPr lang="zh-CN" altLang="en-US" sz="1200"/>
          </a:p>
          <a:p>
            <a:r>
              <a:rPr lang="zh-CN" altLang="en-US" sz="1200"/>
              <a:t>      </a:t>
            </a:r>
            <a:endParaRPr lang="zh-CN" altLang="en-US" sz="1200"/>
          </a:p>
          <a:p>
            <a:r>
              <a:rPr lang="zh-CN" altLang="en-US" sz="1200"/>
              <a:t>        public Member Member  </a:t>
            </a:r>
            <a:endParaRPr lang="zh-CN" altLang="en-US" sz="1200"/>
          </a:p>
          <a:p>
            <a:r>
              <a:rPr lang="zh-CN" altLang="en-US" sz="1200"/>
              <a:t>        {  </a:t>
            </a:r>
            <a:endParaRPr lang="zh-CN" altLang="en-US" sz="1200"/>
          </a:p>
          <a:p>
            <a:r>
              <a:rPr lang="zh-CN" altLang="en-US" sz="1200"/>
              <a:t>            get { return member; }  </a:t>
            </a:r>
            <a:endParaRPr lang="zh-CN" altLang="en-US" sz="1200"/>
          </a:p>
          <a:p>
            <a:r>
              <a:rPr lang="zh-CN" altLang="en-US" sz="1200"/>
              <a:t>            set { member = value; }  </a:t>
            </a:r>
            <a:endParaRPr lang="zh-CN" altLang="en-US" sz="1200"/>
          </a:p>
          <a:p>
            <a:r>
              <a:rPr lang="zh-CN" altLang="en-US" sz="1200"/>
              <a:t>        }  </a:t>
            </a:r>
            <a:endParaRPr lang="zh-CN" altLang="en-US" sz="1200"/>
          </a:p>
          <a:p>
            <a:r>
              <a:rPr lang="zh-CN" altLang="en-US" sz="1200"/>
              <a:t>      </a:t>
            </a:r>
            <a:endParaRPr lang="zh-CN" altLang="en-US" sz="1200"/>
          </a:p>
          <a:p>
            <a:r>
              <a:rPr lang="zh-CN" altLang="en-US" sz="1200"/>
              <a:t>        //实现深克隆  </a:t>
            </a:r>
            <a:endParaRPr lang="zh-CN" altLang="en-US" sz="1200"/>
          </a:p>
          <a:p>
            <a:r>
              <a:rPr lang="zh-CN" altLang="en-US" sz="1200"/>
              <a:t>        public object Clone()  </a:t>
            </a:r>
            <a:endParaRPr lang="zh-CN" altLang="en-US" sz="1200"/>
          </a:p>
          <a:p>
            <a:r>
              <a:rPr lang="zh-CN" altLang="en-US" sz="1200"/>
              <a:t>        {  </a:t>
            </a:r>
            <a:endParaRPr lang="zh-CN" altLang="en-US" sz="1200"/>
          </a:p>
          <a:p>
            <a:r>
              <a:rPr lang="zh-CN" altLang="en-US" sz="1200"/>
              <a:t>            ConcretePrototypeB copy = (ConcretePrototypeB)this.MemberwiseClone();  </a:t>
            </a:r>
            <a:endParaRPr lang="zh-CN" altLang="en-US" sz="1200"/>
          </a:p>
          <a:p>
            <a:r>
              <a:rPr lang="zh-CN" altLang="en-US" sz="1200"/>
              <a:t>            Member newMember = new Member();  </a:t>
            </a:r>
            <a:endParaRPr lang="zh-CN" altLang="en-US" sz="1200"/>
          </a:p>
          <a:p>
            <a:r>
              <a:rPr lang="zh-CN" altLang="en-US" sz="1200"/>
              <a:t>            copy.Member = newMember;  </a:t>
            </a:r>
            <a:endParaRPr lang="zh-CN" altLang="en-US" sz="1200"/>
          </a:p>
          <a:p>
            <a:r>
              <a:rPr lang="zh-CN" altLang="en-US" sz="1200"/>
              <a:t>            return copy;  </a:t>
            </a:r>
            <a:endParaRPr lang="zh-CN" altLang="en-US" sz="1200"/>
          </a:p>
          <a:p>
            <a:r>
              <a:rPr lang="zh-CN" altLang="en-US" sz="1200"/>
              <a:t>        }  </a:t>
            </a:r>
            <a:endParaRPr lang="zh-CN" altLang="en-US" sz="1200"/>
          </a:p>
          <a:p>
            <a:r>
              <a:rPr lang="zh-CN" altLang="en-US" sz="1200"/>
              <a:t>    }  </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516255" y="979805"/>
            <a:ext cx="4091305" cy="384810"/>
          </a:xfrm>
          <a:prstGeom prst="rect">
            <a:avLst/>
          </a:prstGeom>
          <a:noFill/>
        </p:spPr>
        <p:txBody>
          <a:bodyPr wrap="square" rtlCol="0">
            <a:spAutoFit/>
          </a:bodyPr>
          <a:p>
            <a:r>
              <a:rPr lang="zh-CN" altLang="en-US"/>
              <a:t>   客户类代码片段如下：</a:t>
            </a:r>
            <a:endParaRPr lang="zh-CN" altLang="en-US"/>
          </a:p>
        </p:txBody>
      </p:sp>
      <p:sp>
        <p:nvSpPr>
          <p:cNvPr id="5" name="文本框 4"/>
          <p:cNvSpPr txBox="1"/>
          <p:nvPr/>
        </p:nvSpPr>
        <p:spPr>
          <a:xfrm>
            <a:off x="516255" y="1454785"/>
            <a:ext cx="7837805" cy="2014220"/>
          </a:xfrm>
          <a:prstGeom prst="rect">
            <a:avLst/>
          </a:prstGeom>
          <a:noFill/>
        </p:spPr>
        <p:txBody>
          <a:bodyPr wrap="square" rtlCol="0">
            <a:spAutoFit/>
          </a:bodyPr>
          <a:p>
            <a:r>
              <a:rPr lang="zh-CN" altLang="en-US"/>
              <a:t>    ……  </a:t>
            </a:r>
            <a:endParaRPr lang="zh-CN" altLang="en-US"/>
          </a:p>
          <a:p>
            <a:r>
              <a:rPr lang="zh-CN" altLang="en-US"/>
              <a:t>    ConcretePrototypeB prototype, copy;  </a:t>
            </a:r>
            <a:endParaRPr lang="zh-CN" altLang="en-US"/>
          </a:p>
          <a:p>
            <a:r>
              <a:rPr lang="zh-CN" altLang="en-US"/>
              <a:t>    prototype = </a:t>
            </a:r>
            <a:r>
              <a:rPr lang="zh-CN" altLang="en-US">
                <a:solidFill>
                  <a:schemeClr val="accent1"/>
                </a:solidFill>
                <a:effectLst>
                  <a:outerShdw blurRad="38100" dist="25400" dir="5400000" algn="ctr" rotWithShape="0">
                    <a:srgbClr val="6E747A">
                      <a:alpha val="43000"/>
                    </a:srgbClr>
                  </a:outerShdw>
                </a:effectLst>
              </a:rPr>
              <a:t>new </a:t>
            </a:r>
            <a:r>
              <a:rPr lang="zh-CN" altLang="en-US"/>
              <a:t>ConcretePrototypeB();  </a:t>
            </a:r>
            <a:endParaRPr lang="zh-CN" altLang="en-US"/>
          </a:p>
          <a:p>
            <a:r>
              <a:rPr lang="zh-CN" altLang="en-US"/>
              <a:t>    copy = (ConcretePrototypeB) prototype.Clone();  </a:t>
            </a:r>
            <a:endParaRPr lang="zh-CN" altLang="en-US"/>
          </a:p>
          <a:p>
            <a:r>
              <a:rPr lang="zh-CN" altLang="en-US"/>
              <a:t>    Console.WriteLine(prototype == copy);  </a:t>
            </a:r>
            <a:endParaRPr lang="zh-CN" altLang="en-US"/>
          </a:p>
          <a:p>
            <a:r>
              <a:rPr lang="zh-CN" altLang="en-US"/>
              <a:t>    Console.WriteLine(prototype.Member == copy.Member);  </a:t>
            </a:r>
            <a:endParaRPr lang="zh-CN" altLang="en-US"/>
          </a:p>
          <a:p>
            <a:r>
              <a:rPr lang="zh-CN" altLang="en-US"/>
              <a:t>    ……  </a:t>
            </a:r>
            <a:endParaRPr lang="zh-CN" altLang="en-US"/>
          </a:p>
        </p:txBody>
      </p:sp>
      <p:sp>
        <p:nvSpPr>
          <p:cNvPr id="6" name="文本框 5"/>
          <p:cNvSpPr txBox="1"/>
          <p:nvPr/>
        </p:nvSpPr>
        <p:spPr>
          <a:xfrm>
            <a:off x="516255" y="3558540"/>
            <a:ext cx="8033385" cy="933450"/>
          </a:xfrm>
          <a:prstGeom prst="rect">
            <a:avLst/>
          </a:prstGeom>
          <a:noFill/>
        </p:spPr>
        <p:txBody>
          <a:bodyPr wrap="square" rtlCol="0">
            <a:spAutoFit/>
          </a:bodyPr>
          <a:p>
            <a:r>
              <a:rPr lang="zh-CN" altLang="en-US"/>
              <a:t>在此客户类代码片段中，输出语句“Console.WriteLine(prototype == copy);”的输出结果为“False”，输出语句“Console.WriteLine(prototype.Member == copy.Member);”的输出结果也为“False”，表明此处的克隆方法为深克隆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57200" y="1057275"/>
            <a:ext cx="6990715" cy="2059305"/>
          </a:xfrm>
          <a:prstGeom prst="rect">
            <a:avLst/>
          </a:prstGeom>
          <a:noFill/>
        </p:spPr>
        <p:txBody>
          <a:bodyPr wrap="square" rtlCol="0">
            <a:spAutoFit/>
          </a:bodyPr>
          <a:p>
            <a:pPr indent="457200" fontAlgn="auto"/>
            <a:r>
              <a:rPr lang="zh-CN" altLang="en-US" sz="1600"/>
              <a:t>在实现ICloneable接口时，通常提供的是除MemberwiseClone()以外的深克隆方法。除了通过直接创建新的成员对象来手工实现深克隆外，还可以通过反射、序列化等方式来实现深克隆，在使用序列化实现时要求所有被引用的对象都必须是可序列化的(Serializable)。</a:t>
            </a:r>
            <a:endParaRPr lang="zh-CN" altLang="en-US" sz="1600"/>
          </a:p>
          <a:p>
            <a:pPr indent="457200" fontAlgn="auto"/>
            <a:r>
              <a:rPr lang="zh-CN" altLang="en-US" sz="1600"/>
              <a:t> 下面介绍一下如何使用C#的序列化机制来实现深克隆，使用序列化实现深克隆包含两个步骤。</a:t>
            </a:r>
            <a:endParaRPr lang="zh-CN" altLang="en-US" sz="1600"/>
          </a:p>
          <a:p>
            <a:pPr indent="457200" fontAlgn="auto"/>
            <a:r>
              <a:rPr lang="zh-CN" altLang="en-US" sz="1600"/>
              <a:t>首先必须将具体原型类(ConcretePrototype)和成员类(Member)标记为可序列化(Serializable)，如下所示：</a:t>
            </a:r>
            <a:endParaRPr lang="zh-CN" altLang="en-US" sz="1600"/>
          </a:p>
        </p:txBody>
      </p:sp>
      <p:sp>
        <p:nvSpPr>
          <p:cNvPr id="5" name="文本框 4"/>
          <p:cNvSpPr txBox="1"/>
          <p:nvPr/>
        </p:nvSpPr>
        <p:spPr>
          <a:xfrm>
            <a:off x="3816350" y="2984500"/>
            <a:ext cx="4260850" cy="1891665"/>
          </a:xfrm>
          <a:prstGeom prst="rect">
            <a:avLst/>
          </a:prstGeom>
          <a:noFill/>
        </p:spPr>
        <p:txBody>
          <a:bodyPr wrap="square" rtlCol="0">
            <a:spAutoFit/>
          </a:bodyPr>
          <a:p>
            <a:r>
              <a:rPr lang="zh-CN" altLang="en-US" sz="1200"/>
              <a:t>class ConcretePrototype  </a:t>
            </a:r>
            <a:endParaRPr lang="zh-CN" altLang="en-US" sz="1200"/>
          </a:p>
          <a:p>
            <a:r>
              <a:rPr lang="zh-CN" altLang="en-US" sz="1200"/>
              <a:t>{  </a:t>
            </a:r>
            <a:endParaRPr lang="zh-CN" altLang="en-US" sz="1200"/>
          </a:p>
          <a:p>
            <a:r>
              <a:rPr lang="zh-CN" altLang="en-US" sz="1200"/>
              <a:t>    private Member member;      </a:t>
            </a:r>
            <a:endParaRPr lang="zh-CN" altLang="en-US" sz="1200"/>
          </a:p>
          <a:p>
            <a:r>
              <a:rPr lang="zh-CN" altLang="en-US" sz="1200"/>
              <a:t>    ……  </a:t>
            </a:r>
            <a:endParaRPr lang="zh-CN" altLang="en-US" sz="1200"/>
          </a:p>
          <a:p>
            <a:r>
              <a:rPr lang="zh-CN" altLang="en-US" sz="1200"/>
              <a:t>}  </a:t>
            </a:r>
            <a:endParaRPr lang="zh-CN" altLang="en-US" sz="1200"/>
          </a:p>
          <a:p>
            <a:endParaRPr lang="zh-CN" altLang="en-US" sz="1000"/>
          </a:p>
          <a:p>
            <a:r>
              <a:rPr lang="zh-CN" altLang="en-US" sz="1200"/>
              <a:t>class Member  </a:t>
            </a:r>
            <a:endParaRPr lang="zh-CN" altLang="en-US" sz="1200"/>
          </a:p>
          <a:p>
            <a:r>
              <a:rPr lang="zh-CN" altLang="en-US" sz="1200"/>
              <a:t>{  </a:t>
            </a:r>
            <a:endParaRPr lang="zh-CN" altLang="en-US" sz="1200"/>
          </a:p>
          <a:p>
            <a:r>
              <a:rPr lang="zh-CN" altLang="en-US" sz="1200"/>
              <a:t>    ……  </a:t>
            </a:r>
            <a:endParaRPr lang="zh-CN" altLang="en-US" sz="1200"/>
          </a:p>
          <a:p>
            <a:r>
              <a:rPr lang="zh-CN" altLang="en-US" sz="1200"/>
              <a:t>}  </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57200" y="953770"/>
            <a:ext cx="7665720" cy="384810"/>
          </a:xfrm>
          <a:prstGeom prst="rect">
            <a:avLst/>
          </a:prstGeom>
          <a:noFill/>
        </p:spPr>
        <p:txBody>
          <a:bodyPr wrap="square" rtlCol="0">
            <a:spAutoFit/>
          </a:bodyPr>
          <a:p>
            <a:r>
              <a:rPr lang="zh-CN" altLang="en-US"/>
              <a:t>   然后将具体原型类(ConcretePrototype)的Clone()方法修改如下：</a:t>
            </a:r>
            <a:endParaRPr lang="zh-CN" altLang="en-US"/>
          </a:p>
        </p:txBody>
      </p:sp>
      <p:sp>
        <p:nvSpPr>
          <p:cNvPr id="5" name="文本框 4"/>
          <p:cNvSpPr txBox="1"/>
          <p:nvPr/>
        </p:nvSpPr>
        <p:spPr>
          <a:xfrm>
            <a:off x="672465" y="1338580"/>
            <a:ext cx="3909060" cy="3416300"/>
          </a:xfrm>
          <a:prstGeom prst="rect">
            <a:avLst/>
          </a:prstGeom>
          <a:noFill/>
        </p:spPr>
        <p:txBody>
          <a:bodyPr wrap="square" rtlCol="0">
            <a:spAutoFit/>
          </a:bodyPr>
          <a:p>
            <a:r>
              <a:rPr lang="zh-CN" altLang="en-US"/>
              <a:t>    </a:t>
            </a:r>
            <a:r>
              <a:rPr lang="zh-CN" altLang="en-US" sz="1200"/>
              <a:t>//</a:t>
            </a:r>
            <a:r>
              <a:rPr lang="zh-CN" altLang="en-US" sz="1000"/>
              <a:t>使用序列化方式实现深克隆  </a:t>
            </a:r>
            <a:endParaRPr lang="zh-CN" altLang="en-US" sz="1000"/>
          </a:p>
          <a:p>
            <a:r>
              <a:rPr lang="zh-CN" altLang="en-US" sz="1000"/>
              <a:t>    public ConcretePrototype Clone()  </a:t>
            </a:r>
            <a:endParaRPr lang="zh-CN" altLang="en-US" sz="1000"/>
          </a:p>
          <a:p>
            <a:r>
              <a:rPr lang="zh-CN" altLang="en-US" sz="1000"/>
              <a:t>    {  </a:t>
            </a:r>
            <a:endParaRPr lang="zh-CN" altLang="en-US" sz="1000"/>
          </a:p>
          <a:p>
            <a:r>
              <a:rPr lang="zh-CN" altLang="en-US" sz="1000"/>
              <a:t>        ConcretePrototype clone = null;  </a:t>
            </a:r>
            <a:endParaRPr lang="zh-CN" altLang="en-US" sz="1000"/>
          </a:p>
          <a:p>
            <a:r>
              <a:rPr lang="zh-CN" altLang="en-US" sz="1000"/>
              <a:t>        FileStream fs = new FileStream("Temp.dat", FileMode.Create);  </a:t>
            </a:r>
            <a:endParaRPr lang="zh-CN" altLang="en-US" sz="1000"/>
          </a:p>
          <a:p>
            <a:r>
              <a:rPr lang="zh-CN" altLang="en-US" sz="1000"/>
              <a:t>        BinaryFormatter formatter = new BinaryFormatter();  </a:t>
            </a:r>
            <a:endParaRPr lang="zh-CN" altLang="en-US" sz="1000"/>
          </a:p>
          <a:p>
            <a:r>
              <a:rPr lang="zh-CN" altLang="en-US" sz="1000"/>
              <a:t>        try  </a:t>
            </a:r>
            <a:endParaRPr lang="zh-CN" altLang="en-US" sz="1000"/>
          </a:p>
          <a:p>
            <a:r>
              <a:rPr lang="zh-CN" altLang="en-US" sz="1000"/>
              <a:t>        {  </a:t>
            </a:r>
            <a:endParaRPr lang="zh-CN" altLang="en-US" sz="1000"/>
          </a:p>
          <a:p>
            <a:r>
              <a:rPr lang="zh-CN" altLang="en-US" sz="1000"/>
              <a:t>            formatter.Serialize(fs, this);  //序列化  </a:t>
            </a:r>
            <a:endParaRPr lang="zh-CN" altLang="en-US" sz="1000"/>
          </a:p>
          <a:p>
            <a:r>
              <a:rPr lang="zh-CN" altLang="en-US" sz="1000"/>
              <a:t>        }  </a:t>
            </a:r>
            <a:endParaRPr lang="zh-CN" altLang="en-US" sz="1000"/>
          </a:p>
          <a:p>
            <a:r>
              <a:rPr lang="zh-CN" altLang="en-US" sz="1000"/>
              <a:t>        catch (SerializationException e)  </a:t>
            </a:r>
            <a:endParaRPr lang="zh-CN" altLang="en-US" sz="1000"/>
          </a:p>
          <a:p>
            <a:r>
              <a:rPr lang="zh-CN" altLang="en-US" sz="1000"/>
              <a:t>        {  </a:t>
            </a:r>
            <a:endParaRPr lang="zh-CN" altLang="en-US" sz="1000"/>
          </a:p>
          <a:p>
            <a:r>
              <a:rPr lang="zh-CN" altLang="en-US" sz="1000"/>
              <a:t>            Console.WriteLine("Failed to serialize. Reason: " + e.Message);  </a:t>
            </a:r>
            <a:endParaRPr lang="zh-CN" altLang="en-US" sz="1000"/>
          </a:p>
          <a:p>
            <a:r>
              <a:rPr lang="zh-CN" altLang="en-US" sz="1000"/>
              <a:t>            throw;  </a:t>
            </a:r>
            <a:endParaRPr lang="zh-CN" altLang="en-US" sz="1000"/>
          </a:p>
          <a:p>
            <a:r>
              <a:rPr lang="zh-CN" altLang="en-US" sz="1000"/>
              <a:t>        }  </a:t>
            </a:r>
            <a:endParaRPr lang="zh-CN" altLang="en-US" sz="1000"/>
          </a:p>
          <a:p>
            <a:r>
              <a:rPr lang="zh-CN" altLang="en-US" sz="1000"/>
              <a:t>        finally  </a:t>
            </a:r>
            <a:endParaRPr lang="zh-CN" altLang="en-US" sz="1000"/>
          </a:p>
          <a:p>
            <a:r>
              <a:rPr lang="zh-CN" altLang="en-US" sz="1000"/>
              <a:t>        {  </a:t>
            </a:r>
            <a:endParaRPr lang="zh-CN" altLang="en-US" sz="1000"/>
          </a:p>
          <a:p>
            <a:r>
              <a:rPr lang="zh-CN" altLang="en-US" sz="1000"/>
              <a:t>            fs.Close();  </a:t>
            </a:r>
            <a:endParaRPr lang="zh-CN" altLang="en-US" sz="1000"/>
          </a:p>
          <a:p>
            <a:r>
              <a:rPr lang="zh-CN" altLang="en-US" sz="1000"/>
              <a:t>        }  </a:t>
            </a:r>
            <a:endParaRPr lang="zh-CN" altLang="en-US" sz="1000"/>
          </a:p>
          <a:p>
            <a:r>
              <a:rPr lang="zh-CN" altLang="en-US" sz="1000"/>
              <a:t>       </a:t>
            </a:r>
            <a:endParaRPr lang="zh-CN" altLang="en-US" sz="1000"/>
          </a:p>
          <a:p>
            <a:r>
              <a:rPr lang="zh-CN" altLang="en-US" sz="1000"/>
              <a:t>      </a:t>
            </a:r>
            <a:endParaRPr lang="zh-CN" altLang="en-US" sz="1000"/>
          </a:p>
        </p:txBody>
      </p:sp>
      <p:sp>
        <p:nvSpPr>
          <p:cNvPr id="6" name="文本框 5"/>
          <p:cNvSpPr txBox="1"/>
          <p:nvPr/>
        </p:nvSpPr>
        <p:spPr>
          <a:xfrm>
            <a:off x="4519295" y="1437005"/>
            <a:ext cx="4510405" cy="2959100"/>
          </a:xfrm>
          <a:prstGeom prst="rect">
            <a:avLst/>
          </a:prstGeom>
          <a:noFill/>
        </p:spPr>
        <p:txBody>
          <a:bodyPr wrap="square" rtlCol="0">
            <a:spAutoFit/>
          </a:bodyPr>
          <a:p>
            <a:r>
              <a:rPr lang="zh-CN" altLang="en-US">
                <a:sym typeface="+mn-ea"/>
              </a:rPr>
              <a:t> </a:t>
            </a:r>
            <a:r>
              <a:rPr lang="zh-CN" altLang="en-US" sz="1000">
                <a:sym typeface="+mn-ea"/>
              </a:rPr>
              <a:t> FileStream fs1 = new FileStream("Temp.dat", FileMode.Open);  </a:t>
            </a:r>
            <a:endParaRPr lang="zh-CN" altLang="en-US" sz="1000">
              <a:sym typeface="+mn-ea"/>
            </a:endParaRPr>
          </a:p>
          <a:p>
            <a:r>
              <a:rPr lang="zh-CN" altLang="en-US" sz="1000">
                <a:sym typeface="+mn-ea"/>
              </a:rPr>
              <a:t>        BinaryFormatter formatter1 = new BinaryFormatter();  </a:t>
            </a:r>
            <a:endParaRPr lang="zh-CN" altLang="en-US" sz="1000">
              <a:sym typeface="+mn-ea"/>
            </a:endParaRPr>
          </a:p>
          <a:p>
            <a:r>
              <a:rPr lang="zh-CN" altLang="en-US" sz="1000">
                <a:sym typeface="+mn-ea"/>
              </a:rPr>
              <a:t>        try  </a:t>
            </a:r>
            <a:endParaRPr lang="zh-CN" altLang="en-US" sz="1000">
              <a:sym typeface="+mn-ea"/>
            </a:endParaRPr>
          </a:p>
          <a:p>
            <a:r>
              <a:rPr lang="zh-CN" altLang="en-US" sz="1000">
                <a:sym typeface="+mn-ea"/>
              </a:rPr>
              <a:t>        {  </a:t>
            </a:r>
            <a:endParaRPr lang="zh-CN" altLang="en-US" sz="1000">
              <a:sym typeface="+mn-ea"/>
            </a:endParaRPr>
          </a:p>
          <a:p>
            <a:r>
              <a:rPr lang="zh-CN" altLang="en-US" sz="1000">
                <a:sym typeface="+mn-ea"/>
              </a:rPr>
              <a:t>            clone = (ConcretePrototype)formatter1.Deserialize(fs1);  //反序列化  </a:t>
            </a:r>
            <a:endParaRPr lang="zh-CN" altLang="en-US" sz="1000">
              <a:sym typeface="+mn-ea"/>
            </a:endParaRPr>
          </a:p>
          <a:p>
            <a:r>
              <a:rPr lang="zh-CN" altLang="en-US" sz="1000">
                <a:sym typeface="+mn-ea"/>
              </a:rPr>
              <a:t>        }  </a:t>
            </a:r>
            <a:endParaRPr lang="zh-CN" altLang="en-US" sz="1000">
              <a:sym typeface="+mn-ea"/>
            </a:endParaRPr>
          </a:p>
          <a:p>
            <a:r>
              <a:rPr lang="zh-CN" altLang="en-US" sz="1000">
                <a:sym typeface="+mn-ea"/>
              </a:rPr>
              <a:t>        catch (SerializationException e)  </a:t>
            </a:r>
            <a:endParaRPr lang="zh-CN" altLang="en-US" sz="1000">
              <a:sym typeface="+mn-ea"/>
            </a:endParaRPr>
          </a:p>
          <a:p>
            <a:r>
              <a:rPr lang="zh-CN" altLang="en-US" sz="1000">
                <a:sym typeface="+mn-ea"/>
              </a:rPr>
              <a:t>        {  </a:t>
            </a:r>
            <a:endParaRPr lang="zh-CN" altLang="en-US" sz="1000">
              <a:sym typeface="+mn-ea"/>
            </a:endParaRPr>
          </a:p>
          <a:p>
            <a:r>
              <a:rPr lang="zh-CN" altLang="en-US" sz="1000">
                <a:sym typeface="+mn-ea"/>
              </a:rPr>
              <a:t>            Console.WriteLine("Failed to deserialize. Reason: " + e.Message);  </a:t>
            </a:r>
            <a:endParaRPr lang="zh-CN" altLang="en-US" sz="1000">
              <a:sym typeface="+mn-ea"/>
            </a:endParaRPr>
          </a:p>
          <a:p>
            <a:r>
              <a:rPr lang="zh-CN" altLang="en-US" sz="1000">
                <a:sym typeface="+mn-ea"/>
              </a:rPr>
              <a:t>            throw;  </a:t>
            </a:r>
            <a:endParaRPr lang="zh-CN" altLang="en-US" sz="1000">
              <a:sym typeface="+mn-ea"/>
            </a:endParaRPr>
          </a:p>
          <a:p>
            <a:r>
              <a:rPr lang="zh-CN" altLang="en-US" sz="1000">
                <a:sym typeface="+mn-ea"/>
              </a:rPr>
              <a:t>        }  </a:t>
            </a:r>
            <a:endParaRPr lang="zh-CN" altLang="en-US" sz="1000">
              <a:sym typeface="+mn-ea"/>
            </a:endParaRPr>
          </a:p>
          <a:p>
            <a:r>
              <a:rPr lang="zh-CN" altLang="en-US" sz="1000">
                <a:sym typeface="+mn-ea"/>
              </a:rPr>
              <a:t>        finally  </a:t>
            </a:r>
            <a:endParaRPr lang="zh-CN" altLang="en-US" sz="1000">
              <a:sym typeface="+mn-ea"/>
            </a:endParaRPr>
          </a:p>
          <a:p>
            <a:r>
              <a:rPr lang="zh-CN" altLang="en-US" sz="1000">
                <a:sym typeface="+mn-ea"/>
              </a:rPr>
              <a:t>        {  </a:t>
            </a:r>
            <a:endParaRPr lang="zh-CN" altLang="en-US" sz="1000">
              <a:sym typeface="+mn-ea"/>
            </a:endParaRPr>
          </a:p>
          <a:p>
            <a:r>
              <a:rPr lang="zh-CN" altLang="en-US" sz="1000">
                <a:sym typeface="+mn-ea"/>
              </a:rPr>
              <a:t>            fs1.Close();  </a:t>
            </a:r>
            <a:endParaRPr lang="zh-CN" altLang="en-US" sz="1000">
              <a:sym typeface="+mn-ea"/>
            </a:endParaRPr>
          </a:p>
          <a:p>
            <a:r>
              <a:rPr lang="zh-CN" altLang="en-US" sz="1000">
                <a:sym typeface="+mn-ea"/>
              </a:rPr>
              <a:t>        }  </a:t>
            </a:r>
            <a:endParaRPr lang="zh-CN" altLang="en-US" sz="1000">
              <a:sym typeface="+mn-ea"/>
            </a:endParaRPr>
          </a:p>
          <a:p>
            <a:r>
              <a:rPr lang="zh-CN" altLang="en-US" sz="1000">
                <a:sym typeface="+mn-ea"/>
              </a:rPr>
              <a:t>            return clone;  </a:t>
            </a:r>
            <a:endParaRPr lang="zh-CN" altLang="en-US" sz="1000">
              <a:sym typeface="+mn-ea"/>
            </a:endParaRPr>
          </a:p>
          <a:p>
            <a:r>
              <a:rPr lang="zh-CN" altLang="en-US" sz="1000">
                <a:sym typeface="+mn-ea"/>
              </a:rPr>
              <a:t>    }  </a:t>
            </a:r>
            <a:endParaRPr lang="zh-CN" altLang="en-US" sz="1000">
              <a:sym typeface="+mn-ea"/>
            </a:endParaRPr>
          </a:p>
          <a:p>
            <a:endParaRPr lang="zh-CN" altLang="en-US" sz="1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629285" y="1120140"/>
            <a:ext cx="6729730" cy="3402330"/>
          </a:xfrm>
          <a:prstGeom prst="rect">
            <a:avLst/>
          </a:prstGeom>
          <a:noFill/>
        </p:spPr>
        <p:txBody>
          <a:bodyPr wrap="square" rtlCol="0">
            <a:spAutoFit/>
          </a:bodyPr>
          <a:p>
            <a:r>
              <a:rPr lang="en-US" altLang="zh-CN"/>
              <a:t>3.</a:t>
            </a:r>
            <a:r>
              <a:rPr lang="zh-CN" altLang="en-US"/>
              <a:t>原型模式可以适用于以下情形：</a:t>
            </a:r>
            <a:endParaRPr lang="zh-CN" altLang="en-US"/>
          </a:p>
          <a:p>
            <a:endParaRPr lang="zh-CN" altLang="en-US"/>
          </a:p>
          <a:p>
            <a:r>
              <a:rPr lang="zh-CN" altLang="en-US"/>
              <a:t>　　◊ 当一个系统应该独立于它的产品创建、构成和表示时；</a:t>
            </a:r>
            <a:endParaRPr lang="zh-CN" altLang="en-US"/>
          </a:p>
          <a:p>
            <a:endParaRPr lang="zh-CN" altLang="en-US"/>
          </a:p>
          <a:p>
            <a:r>
              <a:rPr lang="zh-CN" altLang="en-US"/>
              <a:t>　　◊ 当要实例化的类是在运行时刻指定时，例如通过动态装载来创建一个类；</a:t>
            </a:r>
            <a:endParaRPr lang="zh-CN" altLang="en-US"/>
          </a:p>
          <a:p>
            <a:endParaRPr lang="zh-CN" altLang="en-US"/>
          </a:p>
          <a:p>
            <a:r>
              <a:rPr lang="zh-CN" altLang="en-US"/>
              <a:t>　　◊ 为了避免创建一个与产品类层次平行的工厂类层次时；</a:t>
            </a:r>
            <a:endParaRPr lang="zh-CN" altLang="en-US"/>
          </a:p>
          <a:p>
            <a:endParaRPr lang="zh-CN" altLang="en-US"/>
          </a:p>
          <a:p>
            <a:r>
              <a:rPr lang="zh-CN" altLang="en-US"/>
              <a:t>　　◊ 当一个类的实例只能有几个不同状态组合中的一种时。建立相应数目的原型并Clone它们可能比每次用合适的状态手工实例化该类更方便一些。</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5" name="文本框 4"/>
          <p:cNvSpPr txBox="1"/>
          <p:nvPr/>
        </p:nvSpPr>
        <p:spPr>
          <a:xfrm>
            <a:off x="510540" y="988695"/>
            <a:ext cx="8450580" cy="3613785"/>
          </a:xfrm>
          <a:prstGeom prst="rect">
            <a:avLst/>
          </a:prstGeom>
          <a:noFill/>
        </p:spPr>
        <p:txBody>
          <a:bodyPr wrap="square" rtlCol="0">
            <a:spAutoFit/>
          </a:bodyPr>
          <a:p>
            <a:pPr indent="0">
              <a:buFont typeface="Wingdings" panose="05000000000000000000" charset="0"/>
              <a:buNone/>
            </a:pPr>
            <a:r>
              <a:rPr lang="en-US" altLang="zh-CN" sz="1600"/>
              <a:t>4.</a:t>
            </a:r>
            <a:r>
              <a:rPr lang="zh-CN" altLang="en-US" sz="1600"/>
              <a:t>优缺点：</a:t>
            </a:r>
            <a:endParaRPr lang="zh-CN" altLang="en-US" sz="1600"/>
          </a:p>
          <a:p>
            <a:pPr indent="0">
              <a:buFont typeface="Wingdings" panose="05000000000000000000" charset="0"/>
              <a:buNone/>
            </a:pPr>
            <a:endParaRPr lang="zh-CN" altLang="en-US" sz="1600"/>
          </a:p>
          <a:p>
            <a:pPr marL="285750" indent="-285750">
              <a:buFont typeface="Wingdings" panose="05000000000000000000" charset="0"/>
              <a:buChar char="u"/>
            </a:pPr>
            <a:r>
              <a:rPr lang="zh-CN" altLang="en-US" sz="1600"/>
              <a:t>原型模式的优点有：</a:t>
            </a:r>
            <a:endParaRPr lang="zh-CN" altLang="en-US" sz="1600"/>
          </a:p>
          <a:p>
            <a:endParaRPr lang="zh-CN" altLang="en-US"/>
          </a:p>
          <a:p>
            <a:pPr marL="342900" indent="-342900">
              <a:buAutoNum type="arabicPeriod"/>
            </a:pPr>
            <a:r>
              <a:rPr lang="zh-CN" altLang="en-US" sz="1600"/>
              <a:t>    原型模式向客户隐藏了创建新实例的复杂性</a:t>
            </a:r>
            <a:endParaRPr lang="zh-CN" altLang="en-US" sz="1600"/>
          </a:p>
          <a:p>
            <a:pPr marL="342900" indent="-342900">
              <a:buAutoNum type="arabicPeriod"/>
            </a:pPr>
            <a:r>
              <a:rPr lang="zh-CN" altLang="en-US" sz="1600"/>
              <a:t>    原型模式允许动态增加或较少产品类。</a:t>
            </a:r>
            <a:endParaRPr lang="zh-CN" altLang="en-US" sz="1600"/>
          </a:p>
          <a:p>
            <a:pPr marL="342900" indent="-342900">
              <a:buAutoNum type="arabicPeriod"/>
            </a:pPr>
            <a:r>
              <a:rPr lang="zh-CN" altLang="en-US" sz="1600"/>
              <a:t>    产品类不需要事先确定产品的等级结构，因为原型模式适用于任何的等级结构</a:t>
            </a:r>
            <a:endParaRPr lang="zh-CN" altLang="en-US" sz="1600"/>
          </a:p>
          <a:p>
            <a:pPr marL="342900" indent="-342900"/>
            <a:endParaRPr lang="zh-CN" altLang="en-US"/>
          </a:p>
          <a:p>
            <a:pPr marL="285750" indent="-285750">
              <a:buFont typeface="Wingdings" panose="05000000000000000000" charset="0"/>
              <a:buChar char="u"/>
            </a:pPr>
            <a:r>
              <a:rPr lang="zh-CN" altLang="en-US" sz="1600"/>
              <a:t>原型模式的缺点有：</a:t>
            </a:r>
            <a:endParaRPr lang="zh-CN" altLang="en-US" sz="1600"/>
          </a:p>
          <a:p>
            <a:endParaRPr lang="zh-CN" altLang="en-US"/>
          </a:p>
          <a:p>
            <a:pPr marL="342900" indent="-342900">
              <a:buAutoNum type="arabicPeriod"/>
            </a:pPr>
            <a:r>
              <a:rPr lang="zh-CN" altLang="en-US" sz="1600"/>
              <a:t>    每个类必须配备一个克隆方法</a:t>
            </a:r>
            <a:endParaRPr lang="zh-CN" altLang="en-US" sz="1600"/>
          </a:p>
          <a:p>
            <a:pPr marL="342900" indent="-342900">
              <a:buAutoNum type="arabicPeriod"/>
            </a:pPr>
            <a:r>
              <a:rPr lang="zh-CN" altLang="en-US" sz="1600"/>
              <a:t>    配备克隆方法需要对类的功能进行通盘考虑，这对于全新的类不是很难，但对于已有的类不一定很容易，特别当一个类引用不支持串行化的间接对象，或者引用含有循环结构的时候。</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697865" y="1169670"/>
            <a:ext cx="4255135" cy="1207770"/>
          </a:xfrm>
          <a:prstGeom prst="rect">
            <a:avLst/>
          </a:prstGeom>
          <a:noFill/>
        </p:spPr>
        <p:txBody>
          <a:bodyPr wrap="square" rtlCol="0">
            <a:spAutoFit/>
          </a:bodyPr>
          <a:p>
            <a:pPr marL="342900" indent="-342900">
              <a:buAutoNum type="arabicPeriod"/>
            </a:pPr>
            <a:r>
              <a:rPr lang="zh-CN" altLang="zh-CN"/>
              <a:t>概述</a:t>
            </a:r>
            <a:endParaRPr lang="zh-CN" altLang="zh-CN"/>
          </a:p>
          <a:p>
            <a:pPr marL="342900" indent="-342900">
              <a:buAutoNum type="arabicPeriod"/>
            </a:pPr>
            <a:r>
              <a:rPr lang="zh-CN" altLang="zh-CN"/>
              <a:t>示例（代码）</a:t>
            </a:r>
            <a:endParaRPr lang="zh-CN" altLang="zh-CN"/>
          </a:p>
          <a:p>
            <a:pPr marL="342900" indent="-342900">
              <a:buAutoNum type="arabicPeriod"/>
            </a:pPr>
            <a:r>
              <a:rPr lang="zh-CN" altLang="zh-CN"/>
              <a:t>运用场景</a:t>
            </a:r>
            <a:endParaRPr lang="zh-CN" altLang="zh-CN"/>
          </a:p>
          <a:p>
            <a:pPr marL="342900" indent="-342900">
              <a:buAutoNum type="arabicPeriod"/>
            </a:pPr>
            <a:r>
              <a:rPr lang="zh-CN" altLang="zh-CN"/>
              <a:t>优缺点</a:t>
            </a:r>
            <a:endParaRPr lang="zh-CN"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87680" y="1064895"/>
            <a:ext cx="7559675" cy="1207770"/>
          </a:xfrm>
          <a:prstGeom prst="rect">
            <a:avLst/>
          </a:prstGeom>
          <a:noFill/>
        </p:spPr>
        <p:txBody>
          <a:bodyPr wrap="square" rtlCol="0">
            <a:spAutoFit/>
          </a:bodyPr>
          <a:p>
            <a:r>
              <a:rPr lang="zh-CN" altLang="en-US"/>
              <a:t>1. 概述</a:t>
            </a:r>
            <a:endParaRPr lang="zh-CN" altLang="en-US"/>
          </a:p>
          <a:p>
            <a:endParaRPr lang="zh-CN" altLang="en-US"/>
          </a:p>
          <a:p>
            <a:r>
              <a:rPr lang="zh-CN" altLang="en-US"/>
              <a:t>　　将一个类的接口转换成客户希望的另外一个接口。适配器（Adapter</a:t>
            </a:r>
            <a:r>
              <a:rPr lang="en-US" altLang="zh-CN"/>
              <a:t>)</a:t>
            </a:r>
            <a:r>
              <a:rPr lang="zh-CN" altLang="en-US"/>
              <a:t>模式使得原本由于接口不兼容而不能一起工作的那些类可以在一起工作。</a:t>
            </a:r>
            <a:endParaRPr lang="zh-CN" altLang="en-US"/>
          </a:p>
        </p:txBody>
      </p:sp>
      <p:sp>
        <p:nvSpPr>
          <p:cNvPr id="5" name="文本框 4"/>
          <p:cNvSpPr txBox="1"/>
          <p:nvPr/>
        </p:nvSpPr>
        <p:spPr>
          <a:xfrm>
            <a:off x="516890" y="2476500"/>
            <a:ext cx="8094345" cy="2579370"/>
          </a:xfrm>
          <a:prstGeom prst="rect">
            <a:avLst/>
          </a:prstGeom>
          <a:noFill/>
        </p:spPr>
        <p:txBody>
          <a:bodyPr wrap="square" rtlCol="0">
            <a:spAutoFit/>
          </a:bodyPr>
          <a:p>
            <a:r>
              <a:rPr lang="zh-CN" altLang="en-US"/>
              <a:t>模式中的角色</a:t>
            </a:r>
            <a:endParaRPr lang="zh-CN" altLang="en-US"/>
          </a:p>
          <a:p>
            <a:pPr marL="342900" indent="-342900">
              <a:buFont typeface="+mj-ea"/>
              <a:buAutoNum type="circleNumDbPlain"/>
            </a:pPr>
            <a:endParaRPr lang="zh-CN" altLang="en-US"/>
          </a:p>
          <a:p>
            <a:pPr marL="342900" indent="-342900">
              <a:buFont typeface="+mj-ea"/>
              <a:buAutoNum type="circleNumDbPlain"/>
            </a:pPr>
            <a:r>
              <a:rPr lang="zh-CN" altLang="en-US"/>
              <a:t> 目标接口（Target）：客户所期待的接口。目标可以是具体的或抽象的类，也可以是接口。</a:t>
            </a:r>
            <a:endParaRPr lang="zh-CN" altLang="en-US"/>
          </a:p>
          <a:p>
            <a:pPr marL="342900" indent="-342900">
              <a:buFont typeface="+mj-ea"/>
              <a:buAutoNum type="circleNumDbPlain"/>
            </a:pPr>
            <a:endParaRPr lang="zh-CN" altLang="en-US"/>
          </a:p>
          <a:p>
            <a:pPr marL="342900" indent="-342900">
              <a:buFont typeface="+mj-ea"/>
              <a:buAutoNum type="circleNumDbPlain"/>
            </a:pPr>
            <a:r>
              <a:rPr lang="zh-CN" altLang="en-US"/>
              <a:t>需要适配的类（Adaptee）：需要适配的类或适配者类。</a:t>
            </a:r>
            <a:endParaRPr lang="zh-CN" altLang="en-US"/>
          </a:p>
          <a:p>
            <a:pPr marL="342900" indent="-342900">
              <a:buFont typeface="+mj-ea"/>
              <a:buAutoNum type="circleNumDbPlain"/>
            </a:pPr>
            <a:endParaRPr lang="zh-CN" altLang="en-US"/>
          </a:p>
          <a:p>
            <a:pPr marL="342900" indent="-342900">
              <a:buFont typeface="+mj-ea"/>
              <a:buAutoNum type="circleNumDbPlain"/>
            </a:pPr>
            <a:r>
              <a:rPr lang="zh-CN" altLang="en-US"/>
              <a:t>适配器（Adapter）：通过包装一个需要适配的对象，把原接口转换成目标接口。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337185" y="962660"/>
            <a:ext cx="8145780" cy="1482090"/>
          </a:xfrm>
          <a:prstGeom prst="rect">
            <a:avLst/>
          </a:prstGeom>
          <a:noFill/>
        </p:spPr>
        <p:txBody>
          <a:bodyPr wrap="square" rtlCol="0">
            <a:spAutoFit/>
          </a:bodyPr>
          <a:p>
            <a:r>
              <a:rPr lang="zh-CN" altLang="en-US"/>
              <a:t>示例：</a:t>
            </a:r>
            <a:endParaRPr lang="zh-CN" altLang="en-US"/>
          </a:p>
          <a:p>
            <a:r>
              <a:rPr lang="zh-CN" altLang="en-US"/>
              <a:t>在生活中，我们买的电器插头是2个孔的，但是我们家的插座只有三个孔的，此时我们就希望电器的插头可以转换为三个孔的就好，这样我们就可以直接把它插在插座上，此时三个孔插头就是客户端期待的另一种接口，自然两个孔的插头就是现有的接口，适配器模式就是用来完成这种转换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186055" y="942340"/>
            <a:ext cx="4467860" cy="2332990"/>
          </a:xfrm>
          <a:prstGeom prst="rect">
            <a:avLst/>
          </a:prstGeom>
          <a:noFill/>
        </p:spPr>
        <p:txBody>
          <a:bodyPr wrap="square" rtlCol="0">
            <a:spAutoFit/>
          </a:bodyPr>
          <a:p>
            <a:endParaRPr lang="zh-CN" altLang="en-US" sz="900"/>
          </a:p>
          <a:p>
            <a:r>
              <a:rPr lang="zh-CN" altLang="en-US" sz="900"/>
              <a:t>    /// 三个孔的插头，也就是适配器模式中的目标角色</a:t>
            </a:r>
            <a:endParaRPr lang="zh-CN" altLang="en-US" sz="900"/>
          </a:p>
          <a:p>
            <a:r>
              <a:rPr lang="zh-CN" altLang="en-US" sz="900"/>
              <a:t>    public interface IThreeHole</a:t>
            </a:r>
            <a:endParaRPr lang="zh-CN" altLang="en-US" sz="900"/>
          </a:p>
          <a:p>
            <a:r>
              <a:rPr lang="zh-CN" altLang="en-US" sz="900"/>
              <a:t>    {</a:t>
            </a:r>
            <a:endParaRPr lang="zh-CN" altLang="en-US" sz="900"/>
          </a:p>
          <a:p>
            <a:r>
              <a:rPr lang="zh-CN" altLang="en-US" sz="900"/>
              <a:t>        void Request();</a:t>
            </a:r>
            <a:endParaRPr lang="zh-CN" altLang="en-US" sz="900"/>
          </a:p>
          <a:p>
            <a:r>
              <a:rPr lang="zh-CN" altLang="en-US" sz="900"/>
              <a:t>    }</a:t>
            </a:r>
            <a:endParaRPr lang="zh-CN" altLang="en-US" sz="900"/>
          </a:p>
          <a:p>
            <a:r>
              <a:rPr lang="zh-CN" altLang="en-US" sz="900"/>
              <a:t> </a:t>
            </a:r>
            <a:endParaRPr lang="zh-CN" altLang="en-US" sz="900"/>
          </a:p>
          <a:p>
            <a:r>
              <a:rPr lang="zh-CN" altLang="en-US" sz="900"/>
              <a:t>    /// 两个孔的插头，源角色——需要适配的类</a:t>
            </a:r>
            <a:endParaRPr lang="zh-CN" altLang="en-US" sz="900"/>
          </a:p>
          <a:p>
            <a:r>
              <a:rPr lang="zh-CN" altLang="en-US" sz="900"/>
              <a:t>    public abstract class TwoHole</a:t>
            </a:r>
            <a:endParaRPr lang="zh-CN" altLang="en-US" sz="900"/>
          </a:p>
          <a:p>
            <a:r>
              <a:rPr lang="zh-CN" altLang="en-US" sz="900"/>
              <a:t>    {</a:t>
            </a:r>
            <a:endParaRPr lang="zh-CN" altLang="en-US" sz="900"/>
          </a:p>
          <a:p>
            <a:r>
              <a:rPr lang="zh-CN" altLang="en-US" sz="900"/>
              <a:t>        public void SpecificRequest()</a:t>
            </a:r>
            <a:endParaRPr lang="zh-CN" altLang="en-US" sz="900"/>
          </a:p>
          <a:p>
            <a:r>
              <a:rPr lang="zh-CN" altLang="en-US" sz="900"/>
              <a:t>        {</a:t>
            </a:r>
            <a:endParaRPr lang="zh-CN" altLang="en-US" sz="900"/>
          </a:p>
          <a:p>
            <a:r>
              <a:rPr lang="zh-CN" altLang="en-US" sz="900"/>
              <a:t>            Console.WriteLine("我是两个孔的插头");</a:t>
            </a:r>
            <a:endParaRPr lang="zh-CN" altLang="en-US" sz="900"/>
          </a:p>
          <a:p>
            <a:r>
              <a:rPr lang="zh-CN" altLang="en-US" sz="900"/>
              <a:t>        }</a:t>
            </a:r>
            <a:endParaRPr lang="zh-CN" altLang="en-US" sz="900"/>
          </a:p>
          <a:p>
            <a:r>
              <a:rPr lang="zh-CN" altLang="en-US" sz="900"/>
              <a:t>    }</a:t>
            </a:r>
            <a:endParaRPr lang="zh-CN" altLang="en-US" sz="900"/>
          </a:p>
          <a:p>
            <a:r>
              <a:rPr lang="zh-CN" altLang="en-US" sz="600"/>
              <a:t> </a:t>
            </a:r>
            <a:endParaRPr lang="zh-CN" altLang="en-US" sz="600"/>
          </a:p>
          <a:p>
            <a:r>
              <a:rPr lang="zh-CN" altLang="en-US" sz="600"/>
              <a:t>   </a:t>
            </a:r>
            <a:endParaRPr lang="zh-CN" altLang="en-US" sz="600"/>
          </a:p>
        </p:txBody>
      </p:sp>
      <p:sp>
        <p:nvSpPr>
          <p:cNvPr id="5" name="文本框 4"/>
          <p:cNvSpPr txBox="1"/>
          <p:nvPr/>
        </p:nvSpPr>
        <p:spPr>
          <a:xfrm>
            <a:off x="4838700" y="861060"/>
            <a:ext cx="3522980" cy="2235835"/>
          </a:xfrm>
          <a:prstGeom prst="rect">
            <a:avLst/>
          </a:prstGeom>
          <a:noFill/>
        </p:spPr>
        <p:txBody>
          <a:bodyPr wrap="square" rtlCol="0">
            <a:spAutoFit/>
          </a:bodyPr>
          <a:p>
            <a:r>
              <a:rPr lang="en-US" altLang="zh-CN" sz="1000">
                <a:sym typeface="+mn-ea"/>
              </a:rPr>
              <a:t>    </a:t>
            </a:r>
            <a:r>
              <a:rPr lang="zh-CN" altLang="en-US" sz="1000">
                <a:sym typeface="+mn-ea"/>
              </a:rPr>
              <a:t>/// 适配器类，接口要放在类的后面</a:t>
            </a:r>
            <a:endParaRPr lang="zh-CN" altLang="en-US" sz="1000">
              <a:sym typeface="+mn-ea"/>
            </a:endParaRPr>
          </a:p>
          <a:p>
            <a:r>
              <a:rPr lang="zh-CN" altLang="en-US" sz="1000">
                <a:sym typeface="+mn-ea"/>
              </a:rPr>
              <a:t>    /// 适配器类提供了三个孔插头的行为，但其本质是调用两个孔插头的方法</a:t>
            </a:r>
            <a:endParaRPr lang="zh-CN" altLang="en-US" sz="1000">
              <a:sym typeface="+mn-ea"/>
            </a:endParaRPr>
          </a:p>
          <a:p>
            <a:r>
              <a:rPr lang="zh-CN" altLang="en-US" sz="1000">
                <a:sym typeface="+mn-ea"/>
              </a:rPr>
              <a:t>    public class PowerAdapter:TwoHole,IThreeHole</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 &lt;summary&gt;</a:t>
            </a:r>
            <a:endParaRPr lang="zh-CN" altLang="en-US" sz="1000">
              <a:sym typeface="+mn-ea"/>
            </a:endParaRPr>
          </a:p>
          <a:p>
            <a:r>
              <a:rPr lang="zh-CN" altLang="en-US" sz="1000">
                <a:sym typeface="+mn-ea"/>
              </a:rPr>
              <a:t>        /// 实现三个孔插头接口方法</a:t>
            </a:r>
            <a:endParaRPr lang="zh-CN" altLang="en-US" sz="1000">
              <a:sym typeface="+mn-ea"/>
            </a:endParaRPr>
          </a:p>
          <a:p>
            <a:r>
              <a:rPr lang="zh-CN" altLang="en-US" sz="1000">
                <a:sym typeface="+mn-ea"/>
              </a:rPr>
              <a:t>        /// &lt;/summary&gt;</a:t>
            </a:r>
            <a:endParaRPr lang="zh-CN" altLang="en-US" sz="1000">
              <a:sym typeface="+mn-ea"/>
            </a:endParaRPr>
          </a:p>
          <a:p>
            <a:r>
              <a:rPr lang="zh-CN" altLang="en-US" sz="1000">
                <a:sym typeface="+mn-ea"/>
              </a:rPr>
              <a:t>        public void Request()</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 调用两个孔插头方法</a:t>
            </a:r>
            <a:endParaRPr lang="zh-CN" altLang="en-US" sz="1000">
              <a:sym typeface="+mn-ea"/>
            </a:endParaRPr>
          </a:p>
          <a:p>
            <a:r>
              <a:rPr lang="zh-CN" altLang="en-US" sz="1000">
                <a:sym typeface="+mn-ea"/>
              </a:rPr>
              <a:t>            this.SpecificRequest();</a:t>
            </a:r>
            <a:endParaRPr lang="zh-CN" altLang="en-US" sz="1000">
              <a:sym typeface="+mn-ea"/>
            </a:endParaRPr>
          </a:p>
          <a:p>
            <a:r>
              <a:rPr lang="zh-CN" altLang="en-US" sz="1000">
                <a:sym typeface="+mn-ea"/>
              </a:rPr>
              <a:t>        }</a:t>
            </a:r>
            <a:endParaRPr lang="zh-CN" altLang="en-US" sz="1000">
              <a:sym typeface="+mn-ea"/>
            </a:endParaRPr>
          </a:p>
          <a:p>
            <a:endParaRPr lang="zh-CN" altLang="en-US" sz="1000">
              <a:sym typeface="+mn-ea"/>
            </a:endParaRPr>
          </a:p>
        </p:txBody>
      </p:sp>
      <p:sp>
        <p:nvSpPr>
          <p:cNvPr id="6" name="文本框 5"/>
          <p:cNvSpPr txBox="1"/>
          <p:nvPr/>
        </p:nvSpPr>
        <p:spPr>
          <a:xfrm>
            <a:off x="457200" y="3282950"/>
            <a:ext cx="4196715" cy="2165350"/>
          </a:xfrm>
          <a:prstGeom prst="rect">
            <a:avLst/>
          </a:prstGeom>
          <a:noFill/>
        </p:spPr>
        <p:txBody>
          <a:bodyPr wrap="square" rtlCol="0">
            <a:spAutoFit/>
          </a:bodyPr>
          <a:p>
            <a:endParaRPr lang="zh-CN" altLang="en-US" sz="900">
              <a:sym typeface="+mn-ea"/>
            </a:endParaRPr>
          </a:p>
          <a:p>
            <a:r>
              <a:rPr lang="zh-CN" altLang="en-US" sz="900">
                <a:sym typeface="+mn-ea"/>
              </a:rPr>
              <a:t>    /// 客户端，客户想要把2个孔的插头 转变成三个孔的插头，这个转变交给适配器就好</a:t>
            </a:r>
            <a:endParaRPr lang="zh-CN" altLang="en-US" sz="900">
              <a:sym typeface="+mn-ea"/>
            </a:endParaRPr>
          </a:p>
          <a:p>
            <a:r>
              <a:rPr lang="zh-CN" altLang="en-US" sz="900">
                <a:sym typeface="+mn-ea"/>
              </a:rPr>
              <a:t>    /// 既然适配器需要完成这个功能，所以它必须同时具体2个孔插头和三个孔插头的特征</a:t>
            </a:r>
            <a:endParaRPr lang="zh-CN" altLang="en-US" sz="900">
              <a:sym typeface="+mn-ea"/>
            </a:endParaRPr>
          </a:p>
          <a:p>
            <a:r>
              <a:rPr lang="zh-CN" altLang="en-US" sz="900">
                <a:sym typeface="+mn-ea"/>
              </a:rPr>
              <a:t>    class Client</a:t>
            </a:r>
            <a:endParaRPr lang="zh-CN" altLang="en-US" sz="900">
              <a:sym typeface="+mn-ea"/>
            </a:endParaRPr>
          </a:p>
          <a:p>
            <a:r>
              <a:rPr lang="zh-CN" altLang="en-US" sz="900">
                <a:sym typeface="+mn-ea"/>
              </a:rPr>
              <a:t>    {</a:t>
            </a:r>
            <a:endParaRPr lang="zh-CN" altLang="en-US" sz="900">
              <a:sym typeface="+mn-ea"/>
            </a:endParaRPr>
          </a:p>
          <a:p>
            <a:r>
              <a:rPr lang="zh-CN" altLang="en-US" sz="900">
                <a:sym typeface="+mn-ea"/>
              </a:rPr>
              <a:t>        static void Main(string[] args)</a:t>
            </a:r>
            <a:endParaRPr lang="zh-CN" altLang="en-US" sz="900">
              <a:sym typeface="+mn-ea"/>
            </a:endParaRPr>
          </a:p>
          <a:p>
            <a:r>
              <a:rPr lang="zh-CN" altLang="en-US" sz="900">
                <a:sym typeface="+mn-ea"/>
              </a:rPr>
              <a:t>        {</a:t>
            </a:r>
            <a:endParaRPr lang="zh-CN" altLang="en-US" sz="900">
              <a:sym typeface="+mn-ea"/>
            </a:endParaRPr>
          </a:p>
          <a:p>
            <a:r>
              <a:rPr lang="zh-CN" altLang="en-US" sz="900">
                <a:sym typeface="+mn-ea"/>
              </a:rPr>
              <a:t>            // 现在客户端可以通过电适配要使用2个孔的插头了</a:t>
            </a:r>
            <a:endParaRPr lang="zh-CN" altLang="en-US" sz="900">
              <a:sym typeface="+mn-ea"/>
            </a:endParaRPr>
          </a:p>
          <a:p>
            <a:r>
              <a:rPr lang="zh-CN" altLang="en-US" sz="900">
                <a:sym typeface="+mn-ea"/>
              </a:rPr>
              <a:t>            IThreeHole threehole = new PowerAdapter();</a:t>
            </a:r>
            <a:endParaRPr lang="zh-CN" altLang="en-US" sz="900">
              <a:sym typeface="+mn-ea"/>
            </a:endParaRPr>
          </a:p>
          <a:p>
            <a:r>
              <a:rPr lang="zh-CN" altLang="en-US" sz="900">
                <a:sym typeface="+mn-ea"/>
              </a:rPr>
              <a:t>            threehole.Request();</a:t>
            </a:r>
            <a:endParaRPr lang="zh-CN" altLang="en-US" sz="900">
              <a:sym typeface="+mn-ea"/>
            </a:endParaRPr>
          </a:p>
          <a:p>
            <a:r>
              <a:rPr lang="zh-CN" altLang="en-US" sz="900">
                <a:sym typeface="+mn-ea"/>
              </a:rPr>
              <a:t>            Console.ReadLine();</a:t>
            </a:r>
            <a:endParaRPr lang="zh-CN" altLang="en-US" sz="900">
              <a:sym typeface="+mn-ea"/>
            </a:endParaRPr>
          </a:p>
          <a:p>
            <a:r>
              <a:rPr lang="zh-CN" altLang="en-US" sz="900">
                <a:sym typeface="+mn-ea"/>
              </a:rPr>
              <a:t>        }</a:t>
            </a:r>
            <a:endParaRPr lang="zh-CN" altLang="en-US" sz="900">
              <a:sym typeface="+mn-ea"/>
            </a:endParaRPr>
          </a:p>
          <a:p>
            <a:r>
              <a:rPr lang="zh-CN" altLang="en-US" sz="1000">
                <a:sym typeface="+mn-ea"/>
              </a:rPr>
              <a:t>    }</a:t>
            </a:r>
            <a:endParaRPr lang="zh-CN" altLang="en-US" sz="1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35" name="文本框 34"/>
          <p:cNvSpPr txBox="1"/>
          <p:nvPr/>
        </p:nvSpPr>
        <p:spPr>
          <a:xfrm>
            <a:off x="742315" y="1247775"/>
            <a:ext cx="4210685" cy="2030730"/>
          </a:xfrm>
          <a:prstGeom prst="rect">
            <a:avLst/>
          </a:prstGeom>
          <a:noFill/>
        </p:spPr>
        <p:txBody>
          <a:bodyPr wrap="square" rtlCol="0">
            <a:spAutoFit/>
          </a:bodyPr>
          <a:p>
            <a:pPr marL="342900" indent="-342900">
              <a:buAutoNum type="arabicPeriod"/>
            </a:pPr>
            <a:r>
              <a:rPr lang="zh-CN" altLang="en-US"/>
              <a:t>概念</a:t>
            </a:r>
            <a:endParaRPr lang="zh-CN" altLang="en-US"/>
          </a:p>
          <a:p>
            <a:pPr marL="342900" indent="-342900">
              <a:buAutoNum type="arabicPeriod"/>
            </a:pPr>
            <a:endParaRPr lang="zh-CN" altLang="en-US"/>
          </a:p>
          <a:p>
            <a:pPr marL="342900" indent="-342900">
              <a:buAutoNum type="arabicPeriod"/>
            </a:pPr>
            <a:r>
              <a:rPr lang="zh-CN" altLang="en-US"/>
              <a:t>示例（代码）</a:t>
            </a:r>
            <a:endParaRPr lang="zh-CN" altLang="en-US"/>
          </a:p>
          <a:p>
            <a:pPr marL="342900" indent="-342900">
              <a:buAutoNum type="arabicPeriod"/>
            </a:pPr>
            <a:endParaRPr lang="zh-CN" altLang="en-US"/>
          </a:p>
          <a:p>
            <a:pPr marL="342900" indent="-342900">
              <a:buAutoNum type="arabicPeriod"/>
            </a:pPr>
            <a:r>
              <a:rPr lang="zh-CN" altLang="en-US"/>
              <a:t>运用场景</a:t>
            </a:r>
            <a:endParaRPr lang="zh-CN" altLang="en-US"/>
          </a:p>
          <a:p>
            <a:pPr marL="342900" indent="-342900">
              <a:buAutoNum type="arabicPeriod"/>
            </a:pPr>
            <a:endParaRPr lang="zh-CN" altLang="en-US"/>
          </a:p>
          <a:p>
            <a:pPr marL="342900" indent="-342900">
              <a:buAutoNum type="arabicPeriod"/>
            </a:pPr>
            <a:r>
              <a:rPr lang="zh-CN" altLang="en-US"/>
              <a:t>优缺点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590550" y="1133475"/>
            <a:ext cx="7829550" cy="659130"/>
          </a:xfrm>
          <a:prstGeom prst="rect">
            <a:avLst/>
          </a:prstGeom>
          <a:noFill/>
        </p:spPr>
        <p:txBody>
          <a:bodyPr wrap="square" rtlCol="0">
            <a:spAutoFit/>
          </a:bodyPr>
          <a:p>
            <a:r>
              <a:rPr lang="zh-CN" altLang="en-US"/>
              <a:t>上面都是类的适配器模式的介绍，然而适配器模式还有另外一种形式——对象的适配器模式，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962525" y="3552825"/>
            <a:ext cx="4086860" cy="1373505"/>
          </a:xfrm>
          <a:prstGeom prst="rect">
            <a:avLst/>
          </a:prstGeom>
          <a:noFill/>
        </p:spPr>
        <p:txBody>
          <a:bodyPr wrap="square" rtlCol="0">
            <a:spAutoFit/>
          </a:bodyPr>
          <a:p>
            <a:r>
              <a:rPr lang="zh-CN" altLang="en-US" sz="1200"/>
              <a:t>class Client</a:t>
            </a:r>
            <a:endParaRPr lang="zh-CN" altLang="en-US" sz="1200"/>
          </a:p>
          <a:p>
            <a:r>
              <a:rPr lang="zh-CN" altLang="en-US" sz="1200"/>
              <a:t>    {</a:t>
            </a:r>
            <a:endParaRPr lang="zh-CN" altLang="en-US" sz="1200"/>
          </a:p>
          <a:p>
            <a:r>
              <a:rPr lang="zh-CN" altLang="en-US" sz="1200"/>
              <a:t>            // 现在客户端可以通过电适配要使用2个孔的插头了</a:t>
            </a:r>
            <a:endParaRPr lang="zh-CN" altLang="en-US" sz="1200"/>
          </a:p>
          <a:p>
            <a:r>
              <a:rPr lang="zh-CN" altLang="en-US" sz="1200"/>
              <a:t>            ThreeHole threehole = new PowerAdapter();</a:t>
            </a:r>
            <a:endParaRPr lang="zh-CN" altLang="en-US" sz="1200"/>
          </a:p>
          <a:p>
            <a:r>
              <a:rPr lang="zh-CN" altLang="en-US" sz="1200"/>
              <a:t>            threehole.Request();</a:t>
            </a:r>
            <a:endParaRPr lang="zh-CN" altLang="en-US" sz="1200"/>
          </a:p>
          <a:p>
            <a:r>
              <a:rPr lang="zh-CN" altLang="en-US" sz="1200"/>
              <a:t>            Console.ReadLine();</a:t>
            </a:r>
            <a:endParaRPr lang="zh-CN" altLang="en-US" sz="1200"/>
          </a:p>
          <a:p>
            <a:r>
              <a:rPr lang="zh-CN" altLang="en-US" sz="1200"/>
              <a:t>    }</a:t>
            </a:r>
            <a:endParaRPr lang="zh-CN" altLang="en-US" sz="1200"/>
          </a:p>
        </p:txBody>
      </p:sp>
      <p:sp>
        <p:nvSpPr>
          <p:cNvPr id="5" name="文本框 4"/>
          <p:cNvSpPr txBox="1"/>
          <p:nvPr/>
        </p:nvSpPr>
        <p:spPr>
          <a:xfrm>
            <a:off x="400050" y="1095375"/>
            <a:ext cx="4685665" cy="3395980"/>
          </a:xfrm>
          <a:prstGeom prst="rect">
            <a:avLst/>
          </a:prstGeom>
          <a:noFill/>
        </p:spPr>
        <p:txBody>
          <a:bodyPr wrap="square" rtlCol="0">
            <a:spAutoFit/>
          </a:bodyPr>
          <a:p>
            <a:r>
              <a:rPr lang="en-US" altLang="zh-CN" sz="1200"/>
              <a:t>  </a:t>
            </a:r>
            <a:r>
              <a:rPr lang="zh-CN" altLang="en-US" sz="1200"/>
              <a:t>// 三个孔的插头，也就是适配器模式中的目标(Target)角色</a:t>
            </a:r>
            <a:endParaRPr lang="zh-CN" altLang="en-US" sz="1200"/>
          </a:p>
          <a:p>
            <a:r>
              <a:rPr lang="zh-CN" altLang="en-US" sz="1200"/>
              <a:t>    public class ThreeHole</a:t>
            </a:r>
            <a:endParaRPr lang="zh-CN" altLang="en-US" sz="1200"/>
          </a:p>
          <a:p>
            <a:r>
              <a:rPr lang="zh-CN" altLang="en-US" sz="1200"/>
              <a:t>    {</a:t>
            </a:r>
            <a:endParaRPr lang="zh-CN" altLang="en-US" sz="1200"/>
          </a:p>
          <a:p>
            <a:r>
              <a:rPr lang="zh-CN" altLang="en-US" sz="1200"/>
              <a:t>        // 客户端需要的方法</a:t>
            </a:r>
            <a:endParaRPr lang="zh-CN" altLang="en-US" sz="1200"/>
          </a:p>
          <a:p>
            <a:r>
              <a:rPr lang="zh-CN" altLang="en-US" sz="1200"/>
              <a:t>        public virtual void Request()</a:t>
            </a:r>
            <a:endParaRPr lang="zh-CN" altLang="en-US" sz="1200"/>
          </a:p>
          <a:p>
            <a:r>
              <a:rPr lang="zh-CN" altLang="en-US" sz="1200"/>
              <a:t>        {</a:t>
            </a:r>
            <a:endParaRPr lang="zh-CN" altLang="en-US" sz="1200"/>
          </a:p>
          <a:p>
            <a:r>
              <a:rPr lang="zh-CN" altLang="en-US" sz="1200"/>
              <a:t>            // 可以把一般实现放在这里</a:t>
            </a:r>
            <a:endParaRPr lang="zh-CN" altLang="en-US" sz="1200"/>
          </a:p>
          <a:p>
            <a:r>
              <a:rPr lang="zh-CN" altLang="en-US" sz="1200"/>
              <a:t>        }</a:t>
            </a:r>
            <a:endParaRPr lang="zh-CN" altLang="en-US" sz="1200"/>
          </a:p>
          <a:p>
            <a:r>
              <a:rPr lang="zh-CN" altLang="en-US" sz="1200"/>
              <a:t>    }</a:t>
            </a:r>
            <a:endParaRPr lang="zh-CN" altLang="en-US" sz="1200"/>
          </a:p>
          <a:p>
            <a:endParaRPr lang="zh-CN" altLang="en-US" sz="1200"/>
          </a:p>
          <a:p>
            <a:r>
              <a:rPr lang="zh-CN" altLang="en-US" sz="1200"/>
              <a:t>    /// 两个孔的插头，源角色——需要适配的类</a:t>
            </a:r>
            <a:endParaRPr lang="zh-CN" altLang="en-US" sz="1200"/>
          </a:p>
          <a:p>
            <a:r>
              <a:rPr lang="zh-CN" altLang="en-US" sz="1200"/>
              <a:t>    public class TwoHole</a:t>
            </a:r>
            <a:endParaRPr lang="zh-CN" altLang="en-US" sz="1200"/>
          </a:p>
          <a:p>
            <a:r>
              <a:rPr lang="zh-CN" altLang="en-US" sz="1200"/>
              <a:t>    {</a:t>
            </a:r>
            <a:endParaRPr lang="zh-CN" altLang="en-US" sz="1200"/>
          </a:p>
          <a:p>
            <a:r>
              <a:rPr lang="zh-CN" altLang="en-US" sz="1200"/>
              <a:t>        public void SpecificRequest()</a:t>
            </a:r>
            <a:endParaRPr lang="zh-CN" altLang="en-US" sz="1200"/>
          </a:p>
          <a:p>
            <a:r>
              <a:rPr lang="zh-CN" altLang="en-US" sz="1200"/>
              <a:t>        {</a:t>
            </a:r>
            <a:endParaRPr lang="zh-CN" altLang="en-US" sz="1200"/>
          </a:p>
          <a:p>
            <a:r>
              <a:rPr lang="zh-CN" altLang="en-US" sz="1200"/>
              <a:t>            Console.WriteLine("我是两个孔的插头");</a:t>
            </a:r>
            <a:endParaRPr lang="zh-CN" altLang="en-US" sz="1200"/>
          </a:p>
          <a:p>
            <a:r>
              <a:rPr lang="zh-CN" altLang="en-US" sz="1200"/>
              <a:t>        }</a:t>
            </a:r>
            <a:endParaRPr lang="zh-CN" altLang="en-US" sz="1200"/>
          </a:p>
          <a:p>
            <a:r>
              <a:rPr lang="zh-CN" altLang="en-US" sz="1200"/>
              <a:t>    }</a:t>
            </a:r>
            <a:endParaRPr lang="zh-CN" altLang="en-US" sz="1200"/>
          </a:p>
        </p:txBody>
      </p:sp>
      <p:sp>
        <p:nvSpPr>
          <p:cNvPr id="6" name="文本框 5"/>
          <p:cNvSpPr txBox="1"/>
          <p:nvPr/>
        </p:nvSpPr>
        <p:spPr>
          <a:xfrm>
            <a:off x="4762500" y="638175"/>
            <a:ext cx="4152265" cy="2847340"/>
          </a:xfrm>
          <a:prstGeom prst="rect">
            <a:avLst/>
          </a:prstGeom>
          <a:noFill/>
        </p:spPr>
        <p:txBody>
          <a:bodyPr wrap="square" rtlCol="0">
            <a:spAutoFit/>
          </a:bodyPr>
          <a:p>
            <a:r>
              <a:rPr lang="en-US" altLang="zh-CN" sz="1200"/>
              <a:t>     </a:t>
            </a:r>
            <a:r>
              <a:rPr lang="zh-CN" altLang="en-US" sz="1200"/>
              <a:t>// 适配器类，这里适配器类没有TwoHole类，</a:t>
            </a:r>
            <a:endParaRPr lang="zh-CN" altLang="en-US" sz="1200"/>
          </a:p>
          <a:p>
            <a:r>
              <a:rPr lang="zh-CN" altLang="en-US" sz="1200"/>
              <a:t>    /// 而是引用了TwoHole对象，所以是对象的适配器模式的实现</a:t>
            </a:r>
            <a:endParaRPr lang="zh-CN" altLang="en-US" sz="1200"/>
          </a:p>
          <a:p>
            <a:r>
              <a:rPr lang="zh-CN" altLang="en-US" sz="1200"/>
              <a:t>    public class PowerAdapter : ThreeHole</a:t>
            </a:r>
            <a:endParaRPr lang="zh-CN" altLang="en-US" sz="1200"/>
          </a:p>
          <a:p>
            <a:r>
              <a:rPr lang="zh-CN" altLang="en-US" sz="1200"/>
              <a:t>    {</a:t>
            </a:r>
            <a:endParaRPr lang="zh-CN" altLang="en-US" sz="1200"/>
          </a:p>
          <a:p>
            <a:r>
              <a:rPr lang="zh-CN" altLang="en-US" sz="1200"/>
              <a:t>        // 引用两个孔插头的实例,从而将客户端与TwoHole联系起来</a:t>
            </a:r>
            <a:endParaRPr lang="zh-CN" altLang="en-US" sz="1200"/>
          </a:p>
          <a:p>
            <a:r>
              <a:rPr lang="zh-CN" altLang="en-US" sz="1200"/>
              <a:t>        public TwoHole twoholeAdaptee = new TwoHole();</a:t>
            </a:r>
            <a:endParaRPr lang="zh-CN" altLang="en-US" sz="1200"/>
          </a:p>
          <a:p>
            <a:endParaRPr lang="zh-CN" altLang="en-US" sz="1200"/>
          </a:p>
          <a:p>
            <a:r>
              <a:rPr lang="zh-CN" altLang="en-US" sz="1200"/>
              <a:t>        /// 实现三个孔插头接口方法</a:t>
            </a:r>
            <a:endParaRPr lang="zh-CN" altLang="en-US" sz="1200"/>
          </a:p>
          <a:p>
            <a:r>
              <a:rPr lang="zh-CN" altLang="en-US" sz="1200"/>
              <a:t>        public override void Request()</a:t>
            </a:r>
            <a:endParaRPr lang="zh-CN" altLang="en-US" sz="1200"/>
          </a:p>
          <a:p>
            <a:r>
              <a:rPr lang="zh-CN" altLang="en-US" sz="1200"/>
              <a:t>        {</a:t>
            </a:r>
            <a:endParaRPr lang="zh-CN" altLang="en-US" sz="1200"/>
          </a:p>
          <a:p>
            <a:r>
              <a:rPr lang="zh-CN" altLang="en-US" sz="1200"/>
              <a:t>            twoholeAdaptee.SpecificRequest();</a:t>
            </a:r>
            <a:endParaRPr lang="zh-CN" altLang="en-US" sz="1200"/>
          </a:p>
          <a:p>
            <a:r>
              <a:rPr lang="zh-CN" altLang="en-US" sz="1200"/>
              <a:t>        }</a:t>
            </a:r>
            <a:endParaRPr lang="zh-CN" altLang="en-US" sz="1200"/>
          </a:p>
          <a:p>
            <a:r>
              <a:rPr lang="zh-CN" altLang="en-US" sz="1200"/>
              <a:t>    }</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4" name="文本框 3"/>
          <p:cNvSpPr txBox="1"/>
          <p:nvPr/>
        </p:nvSpPr>
        <p:spPr>
          <a:xfrm>
            <a:off x="485140" y="1106805"/>
            <a:ext cx="3858260" cy="384810"/>
          </a:xfrm>
          <a:prstGeom prst="rect">
            <a:avLst/>
          </a:prstGeom>
          <a:noFill/>
        </p:spPr>
        <p:txBody>
          <a:bodyPr wrap="square" rtlCol="0">
            <a:spAutoFit/>
          </a:bodyPr>
          <a:p>
            <a:r>
              <a:rPr lang="en-US" altLang="zh-CN"/>
              <a:t>3.</a:t>
            </a:r>
            <a:r>
              <a:rPr lang="zh-CN" altLang="en-US"/>
              <a:t>使用场景</a:t>
            </a:r>
            <a:endParaRPr lang="zh-CN" altLang="en-US"/>
          </a:p>
        </p:txBody>
      </p:sp>
      <p:sp>
        <p:nvSpPr>
          <p:cNvPr id="5" name="文本框 4"/>
          <p:cNvSpPr txBox="1"/>
          <p:nvPr/>
        </p:nvSpPr>
        <p:spPr>
          <a:xfrm>
            <a:off x="486410" y="1727200"/>
            <a:ext cx="7561580" cy="2562860"/>
          </a:xfrm>
          <a:prstGeom prst="rect">
            <a:avLst/>
          </a:prstGeom>
          <a:noFill/>
        </p:spPr>
        <p:txBody>
          <a:bodyPr wrap="square" rtlCol="0">
            <a:spAutoFit/>
          </a:bodyPr>
          <a:p>
            <a:endParaRPr lang="zh-CN" altLang="en-US"/>
          </a:p>
          <a:p>
            <a:pPr marL="342900" indent="-342900">
              <a:buFont typeface="+mj-ea"/>
              <a:buAutoNum type="circleNumDbPlain"/>
            </a:pPr>
            <a:r>
              <a:rPr lang="zh-CN" altLang="en-US"/>
              <a:t>    系统需要复用现有类，而该类的接口不符合系统的需求</a:t>
            </a:r>
            <a:endParaRPr lang="zh-CN" altLang="en-US"/>
          </a:p>
          <a:p>
            <a:pPr marL="342900" indent="-342900">
              <a:buFont typeface="+mj-ea"/>
              <a:buAutoNum type="circleNumDbPlain"/>
            </a:pPr>
            <a:endParaRPr lang="zh-CN" altLang="en-US"/>
          </a:p>
          <a:p>
            <a:pPr marL="342900" indent="-342900">
              <a:buFont typeface="+mj-ea"/>
              <a:buAutoNum type="circleNumDbPlain"/>
            </a:pPr>
            <a:r>
              <a:rPr lang="zh-CN" altLang="en-US"/>
              <a:t>    想要建立一个可重复使用的类，用于与一些彼此之间没有太大关联的一些类，包括一些可能在将来引进的类一起工作。</a:t>
            </a:r>
            <a:endParaRPr lang="zh-CN" altLang="en-US"/>
          </a:p>
          <a:p>
            <a:pPr marL="342900" indent="-342900">
              <a:buFont typeface="+mj-ea"/>
              <a:buAutoNum type="circleNumDbPlain"/>
            </a:pPr>
            <a:endParaRPr lang="zh-CN" altLang="en-US"/>
          </a:p>
          <a:p>
            <a:pPr marL="342900" indent="-342900">
              <a:buFont typeface="+mj-ea"/>
              <a:buAutoNum type="circleNumDbPlain"/>
            </a:pPr>
            <a:r>
              <a:rPr lang="zh-CN" altLang="en-US"/>
              <a:t>    对于对象适配器模式，在设计里需要改变多个已有子类的接口，如果使用类的适配器模式，就要针对每一个子类做一个适配器，而这不太实际。</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647700" y="1056005"/>
            <a:ext cx="4076700" cy="384810"/>
          </a:xfrm>
          <a:prstGeom prst="rect">
            <a:avLst/>
          </a:prstGeom>
          <a:noFill/>
        </p:spPr>
        <p:txBody>
          <a:bodyPr wrap="square" rtlCol="0">
            <a:spAutoFit/>
          </a:bodyPr>
          <a:p>
            <a:r>
              <a:rPr lang="en-US" altLang="zh-CN"/>
              <a:t>4.</a:t>
            </a:r>
            <a:r>
              <a:rPr lang="zh-CN" altLang="en-US"/>
              <a:t>优缺点</a:t>
            </a:r>
            <a:endParaRPr lang="zh-CN" altLang="en-US"/>
          </a:p>
        </p:txBody>
      </p:sp>
      <p:sp>
        <p:nvSpPr>
          <p:cNvPr id="5" name="文本框 4"/>
          <p:cNvSpPr txBox="1"/>
          <p:nvPr/>
        </p:nvSpPr>
        <p:spPr>
          <a:xfrm>
            <a:off x="596900" y="1584960"/>
            <a:ext cx="7582535" cy="3184525"/>
          </a:xfrm>
          <a:prstGeom prst="rect">
            <a:avLst/>
          </a:prstGeom>
          <a:noFill/>
        </p:spPr>
        <p:txBody>
          <a:bodyPr wrap="square" rtlCol="0">
            <a:spAutoFit/>
          </a:bodyPr>
          <a:p>
            <a:r>
              <a:rPr lang="zh-CN" altLang="en-US" sz="1400"/>
              <a:t>类的适配器模式：</a:t>
            </a:r>
            <a:endParaRPr lang="zh-CN" altLang="en-US" sz="1400"/>
          </a:p>
          <a:p>
            <a:endParaRPr lang="zh-CN" altLang="en-US" sz="1200"/>
          </a:p>
          <a:p>
            <a:r>
              <a:rPr lang="zh-CN" altLang="en-US" sz="1400"/>
              <a:t>优点：</a:t>
            </a:r>
            <a:endParaRPr lang="zh-CN" altLang="en-US" sz="1400"/>
          </a:p>
          <a:p>
            <a:endParaRPr lang="zh-CN" altLang="en-US" sz="1200"/>
          </a:p>
          <a:p>
            <a:r>
              <a:rPr lang="zh-CN" altLang="en-US" sz="1400"/>
              <a:t>    可以在不修改原有代码的基础上来复用现有类，很好地符合 “开闭原则”</a:t>
            </a:r>
            <a:endParaRPr lang="zh-CN" altLang="en-US" sz="1400"/>
          </a:p>
          <a:p>
            <a:r>
              <a:rPr lang="zh-CN" altLang="en-US" sz="1400"/>
              <a:t>    可以重新定义Adaptee(被适配的类)的部分行为，因为在类适配器模式中，Adapter是Adaptee的子类</a:t>
            </a:r>
            <a:endParaRPr lang="zh-CN" altLang="en-US" sz="1400"/>
          </a:p>
          <a:p>
            <a:r>
              <a:rPr lang="zh-CN" altLang="en-US" sz="1400"/>
              <a:t>    仅仅引入一个对象，并不需要额外的字段来引用Adaptee实例（这个即是优点也是缺点）。</a:t>
            </a:r>
            <a:endParaRPr lang="zh-CN" altLang="en-US" sz="1400"/>
          </a:p>
          <a:p>
            <a:endParaRPr lang="zh-CN" altLang="en-US" sz="1200"/>
          </a:p>
          <a:p>
            <a:r>
              <a:rPr lang="zh-CN" altLang="en-US" sz="1400"/>
              <a:t>缺点：</a:t>
            </a:r>
            <a:endParaRPr lang="zh-CN" altLang="en-US" sz="1400"/>
          </a:p>
          <a:p>
            <a:endParaRPr lang="zh-CN" altLang="en-US" sz="1200"/>
          </a:p>
          <a:p>
            <a:r>
              <a:rPr lang="zh-CN" altLang="en-US" sz="1400"/>
              <a:t>    用一个具体的Adapter类对Adaptee和Target进行匹配，当如果想要匹配一个类以及所有它的子类时，类的适配器模式就不能胜任了。因为类的适配器模式中没有引入Adaptee的实例，光调用this.SpecificRequest方法并不能去调用它对应子类的SpecificRequest方法。</a:t>
            </a:r>
            <a:endParaRPr lang="zh-CN" altLang="en-US" sz="1400"/>
          </a:p>
          <a:p>
            <a:r>
              <a:rPr lang="zh-CN" altLang="en-US" sz="1400"/>
              <a:t>    采用了 “多继承”的实现方式，带来了不良的高耦合。</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适配器</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34340" y="1106805"/>
            <a:ext cx="8102600" cy="2544445"/>
          </a:xfrm>
          <a:prstGeom prst="rect">
            <a:avLst/>
          </a:prstGeom>
          <a:noFill/>
        </p:spPr>
        <p:txBody>
          <a:bodyPr wrap="square" rtlCol="0">
            <a:spAutoFit/>
          </a:bodyPr>
          <a:p>
            <a:r>
              <a:rPr lang="zh-CN" altLang="en-US" sz="1400"/>
              <a:t>对象的适配器模式</a:t>
            </a:r>
            <a:endParaRPr lang="zh-CN" altLang="en-US" sz="1400"/>
          </a:p>
          <a:p>
            <a:endParaRPr lang="zh-CN" altLang="en-US" sz="1200"/>
          </a:p>
          <a:p>
            <a:r>
              <a:rPr lang="zh-CN" altLang="en-US" sz="1400"/>
              <a:t>优点：</a:t>
            </a:r>
            <a:endParaRPr lang="zh-CN" altLang="en-US" sz="1400"/>
          </a:p>
          <a:p>
            <a:endParaRPr lang="zh-CN" altLang="en-US" sz="1200"/>
          </a:p>
          <a:p>
            <a:r>
              <a:rPr lang="zh-CN" altLang="en-US" sz="1400"/>
              <a:t>    可以在不修改原有代码的基础上来复用现有类，很好地符合 “开闭原则”（这点是两种实现方式都具有的）</a:t>
            </a:r>
            <a:endParaRPr lang="zh-CN" altLang="en-US" sz="1400"/>
          </a:p>
          <a:p>
            <a:r>
              <a:rPr lang="zh-CN" altLang="en-US" sz="1400"/>
              <a:t>    采用 “对象组合”的方式，更符合松耦合。</a:t>
            </a:r>
            <a:endParaRPr lang="zh-CN" altLang="en-US" sz="1400"/>
          </a:p>
          <a:p>
            <a:endParaRPr lang="zh-CN" altLang="en-US" sz="1200"/>
          </a:p>
          <a:p>
            <a:r>
              <a:rPr lang="zh-CN" altLang="en-US" sz="1400"/>
              <a:t>缺点：</a:t>
            </a:r>
            <a:endParaRPr lang="zh-CN" altLang="en-US" sz="1400"/>
          </a:p>
          <a:p>
            <a:endParaRPr lang="zh-CN" altLang="en-US" sz="1200"/>
          </a:p>
          <a:p>
            <a:r>
              <a:rPr lang="zh-CN" altLang="en-US" sz="1400"/>
              <a:t>    使得重定义Adaptee</a:t>
            </a:r>
            <a:r>
              <a:rPr lang="en-US" altLang="zh-CN" sz="1400"/>
              <a:t>(</a:t>
            </a:r>
            <a:r>
              <a:rPr lang="zh-CN" altLang="en-US" sz="1400">
                <a:sym typeface="+mn-ea"/>
              </a:rPr>
              <a:t>被改造着</a:t>
            </a:r>
            <a:r>
              <a:rPr lang="en-US" altLang="zh-CN" sz="1400">
                <a:sym typeface="+mn-ea"/>
              </a:rPr>
              <a:t>)</a:t>
            </a:r>
            <a:r>
              <a:rPr lang="zh-CN" altLang="en-US" sz="1400"/>
              <a:t>的行为较困难，这就需要生成Adaptee的子类并且使得Adapter引用这个子类而不是引用Adaptee本身。</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桥接</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34340" y="1280160"/>
            <a:ext cx="5661660" cy="1207770"/>
          </a:xfrm>
          <a:prstGeom prst="rect">
            <a:avLst/>
          </a:prstGeom>
          <a:noFill/>
        </p:spPr>
        <p:txBody>
          <a:bodyPr wrap="square" rtlCol="0">
            <a:spAutoFit/>
          </a:bodyPr>
          <a:p>
            <a:pPr marL="342900" indent="-342900">
              <a:buAutoNum type="arabicPeriod"/>
            </a:pPr>
            <a:r>
              <a:rPr lang="zh-CN" altLang="en-US"/>
              <a:t>概述</a:t>
            </a:r>
            <a:endParaRPr lang="zh-CN" altLang="en-US"/>
          </a:p>
          <a:p>
            <a:pPr marL="342900" indent="-342900">
              <a:buAutoNum type="arabicPeriod"/>
            </a:pPr>
            <a:r>
              <a:rPr lang="zh-CN" altLang="en-US"/>
              <a:t>示例（代码）</a:t>
            </a:r>
            <a:endParaRPr lang="zh-CN" altLang="en-US"/>
          </a:p>
          <a:p>
            <a:pPr marL="342900" indent="-342900">
              <a:buAutoNum type="arabicPeriod"/>
            </a:pPr>
            <a:r>
              <a:rPr lang="zh-CN" altLang="en-US"/>
              <a:t>运用场景</a:t>
            </a:r>
            <a:endParaRPr lang="zh-CN" altLang="en-US"/>
          </a:p>
          <a:p>
            <a:pPr marL="342900" indent="-342900">
              <a:buAutoNum type="arabicPeriod"/>
            </a:pPr>
            <a:r>
              <a:rPr lang="zh-CN" altLang="en-US"/>
              <a:t>优缺点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桥接</a:t>
            </a:r>
            <a:endParaRPr lang="en-US" altLang="zh-CN" dirty="0">
              <a:solidFill>
                <a:srgbClr val="0070C0"/>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199390" y="1168400"/>
            <a:ext cx="8656320" cy="933450"/>
          </a:xfrm>
          <a:prstGeom prst="rect">
            <a:avLst/>
          </a:prstGeom>
          <a:noFill/>
        </p:spPr>
        <p:txBody>
          <a:bodyPr wrap="square" rtlCol="0">
            <a:spAutoFit/>
          </a:bodyPr>
          <a:p>
            <a:r>
              <a:rPr lang="en-US" altLang="zh-CN"/>
              <a:t>1.</a:t>
            </a:r>
            <a:r>
              <a:rPr lang="zh-CN" altLang="zh-CN"/>
              <a:t>概述：</a:t>
            </a:r>
            <a:endParaRPr lang="zh-CN" altLang="en-US"/>
          </a:p>
          <a:p>
            <a:r>
              <a:rPr lang="zh-CN" altLang="en-US"/>
              <a:t>　　桥接模式的用意是将抽象化(Abstraction)与实现化(Implementation)脱耦，使得二者可以独立地变化。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桥接</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359275" y="98425"/>
            <a:ext cx="2313305" cy="1921510"/>
          </a:xfrm>
          <a:prstGeom prst="rect">
            <a:avLst/>
          </a:prstGeom>
          <a:noFill/>
        </p:spPr>
        <p:txBody>
          <a:bodyPr wrap="square" rtlCol="0">
            <a:spAutoFit/>
          </a:bodyPr>
          <a:p>
            <a:r>
              <a:rPr lang="zh-CN" altLang="en-US" sz="1000"/>
              <a:t>/// &lt;summary&gt;</a:t>
            </a:r>
            <a:endParaRPr lang="zh-CN" altLang="en-US" sz="1000"/>
          </a:p>
          <a:p>
            <a:r>
              <a:rPr lang="zh-CN" altLang="en-US" sz="1000"/>
              <a:t>    /// 电视机，提供抽象方法</a:t>
            </a:r>
            <a:endParaRPr lang="zh-CN" altLang="en-US" sz="1000"/>
          </a:p>
          <a:p>
            <a:r>
              <a:rPr lang="zh-CN" altLang="en-US" sz="1000"/>
              <a:t>    /// &lt;/summary&gt;</a:t>
            </a:r>
            <a:endParaRPr lang="zh-CN" altLang="en-US" sz="1000"/>
          </a:p>
          <a:p>
            <a:r>
              <a:rPr lang="zh-CN" altLang="en-US" sz="1000"/>
              <a:t>    public abstract class TV</a:t>
            </a:r>
            <a:endParaRPr lang="zh-CN" altLang="en-US" sz="1000"/>
          </a:p>
          <a:p>
            <a:r>
              <a:rPr lang="zh-CN" altLang="en-US" sz="1000"/>
              <a:t>    {</a:t>
            </a:r>
            <a:endParaRPr lang="zh-CN" altLang="en-US" sz="1000"/>
          </a:p>
          <a:p>
            <a:r>
              <a:rPr lang="zh-CN" altLang="en-US" sz="1000"/>
              <a:t>        public abstract void On();</a:t>
            </a:r>
            <a:endParaRPr lang="zh-CN" altLang="en-US" sz="1000"/>
          </a:p>
          <a:p>
            <a:r>
              <a:rPr lang="zh-CN" altLang="en-US" sz="1000"/>
              <a:t>        public abstract void Off();</a:t>
            </a:r>
            <a:endParaRPr lang="zh-CN" altLang="en-US" sz="1000"/>
          </a:p>
          <a:p>
            <a:r>
              <a:rPr lang="zh-CN" altLang="en-US" sz="1000"/>
              <a:t>        public abstract void tuneChannel();</a:t>
            </a:r>
            <a:endParaRPr lang="zh-CN" altLang="en-US" sz="1000"/>
          </a:p>
          <a:p>
            <a:r>
              <a:rPr lang="zh-CN" altLang="en-US" sz="1000"/>
              <a:t>    }</a:t>
            </a:r>
            <a:endParaRPr lang="zh-CN" altLang="en-US" sz="1000"/>
          </a:p>
          <a:p>
            <a:r>
              <a:rPr lang="zh-CN" altLang="en-US" sz="1000"/>
              <a:t> </a:t>
            </a:r>
            <a:endParaRPr lang="zh-CN" altLang="en-US" sz="1000"/>
          </a:p>
          <a:p>
            <a:r>
              <a:rPr lang="zh-CN" altLang="en-US" sz="1000"/>
              <a:t>         </a:t>
            </a:r>
            <a:endParaRPr lang="zh-CN" altLang="en-US" sz="1000"/>
          </a:p>
          <a:p>
            <a:r>
              <a:rPr lang="zh-CN" altLang="en-US" sz="1000"/>
              <a:t>    </a:t>
            </a:r>
            <a:endParaRPr lang="zh-CN" altLang="en-US" sz="1000"/>
          </a:p>
        </p:txBody>
      </p:sp>
      <p:sp>
        <p:nvSpPr>
          <p:cNvPr id="5" name="文本框 4"/>
          <p:cNvSpPr txBox="1"/>
          <p:nvPr/>
        </p:nvSpPr>
        <p:spPr>
          <a:xfrm>
            <a:off x="102870" y="1575435"/>
            <a:ext cx="4171950" cy="3302635"/>
          </a:xfrm>
          <a:prstGeom prst="rect">
            <a:avLst/>
          </a:prstGeom>
          <a:noFill/>
        </p:spPr>
        <p:txBody>
          <a:bodyPr wrap="square" rtlCol="0">
            <a:spAutoFit/>
          </a:bodyPr>
          <a:p>
            <a:r>
              <a:rPr lang="zh-CN" altLang="en-US" sz="1000">
                <a:sym typeface="+mn-ea"/>
              </a:rPr>
              <a:t>/// 长虹牌电视机，重写基类的抽象方法</a:t>
            </a:r>
            <a:endParaRPr lang="zh-CN" altLang="en-US" sz="1000">
              <a:sym typeface="+mn-ea"/>
            </a:endParaRPr>
          </a:p>
          <a:p>
            <a:r>
              <a:rPr lang="zh-CN" altLang="en-US" sz="1000">
                <a:sym typeface="+mn-ea"/>
              </a:rPr>
              <a:t>    /// 提供具体的实现</a:t>
            </a:r>
            <a:endParaRPr lang="zh-CN" altLang="en-US" sz="1000">
              <a:sym typeface="+mn-ea"/>
            </a:endParaRPr>
          </a:p>
          <a:p>
            <a:r>
              <a:rPr lang="zh-CN" altLang="en-US" sz="1000">
                <a:sym typeface="+mn-ea"/>
              </a:rPr>
              <a:t>    public class ChangHong : TV</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public override void On()</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Console.WriteLine("长虹牌电视机已经打开了");</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public override void Off()</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Console.WriteLine("长虹牌电视机已经关掉了");</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public override void tuneChannel()</a:t>
            </a:r>
            <a:endParaRPr lang="zh-CN" altLang="en-US" sz="1000"/>
          </a:p>
          <a:p>
            <a:r>
              <a:rPr lang="zh-CN" altLang="en-US" sz="1000">
                <a:sym typeface="+mn-ea"/>
              </a:rPr>
              <a:t>        {</a:t>
            </a:r>
            <a:endParaRPr lang="zh-CN" altLang="en-US" sz="1000"/>
          </a:p>
          <a:p>
            <a:r>
              <a:rPr lang="zh-CN" altLang="en-US" sz="1000">
                <a:sym typeface="+mn-ea"/>
              </a:rPr>
              <a:t>            Console.WriteLine("长虹牌电视机换频道");</a:t>
            </a:r>
            <a:endParaRPr lang="zh-CN" altLang="en-US" sz="1000"/>
          </a:p>
          <a:p>
            <a:r>
              <a:rPr lang="zh-CN" altLang="en-US" sz="1000">
                <a:sym typeface="+mn-ea"/>
              </a:rPr>
              <a:t>        }</a:t>
            </a:r>
            <a:endParaRPr lang="zh-CN" altLang="en-US" sz="1000"/>
          </a:p>
          <a:p>
            <a:r>
              <a:rPr lang="zh-CN" altLang="en-US" sz="1000">
                <a:sym typeface="+mn-ea"/>
              </a:rPr>
              <a:t>    }</a:t>
            </a:r>
            <a:endParaRPr lang="zh-CN" altLang="en-US" sz="1000"/>
          </a:p>
          <a:p>
            <a:endParaRPr lang="zh-CN" altLang="en-US" sz="1000">
              <a:sym typeface="+mn-ea"/>
            </a:endParaRPr>
          </a:p>
          <a:p>
            <a:r>
              <a:rPr lang="zh-CN" altLang="en-US" sz="1000">
                <a:sym typeface="+mn-ea"/>
              </a:rPr>
              <a:t> </a:t>
            </a:r>
            <a:endParaRPr lang="zh-CN" altLang="en-US" sz="1000">
              <a:sym typeface="+mn-ea"/>
            </a:endParaRPr>
          </a:p>
          <a:p>
            <a:endParaRPr lang="zh-CN" altLang="en-US" sz="1000">
              <a:sym typeface="+mn-ea"/>
            </a:endParaRPr>
          </a:p>
        </p:txBody>
      </p:sp>
      <p:sp>
        <p:nvSpPr>
          <p:cNvPr id="6" name="文本框 5"/>
          <p:cNvSpPr txBox="1"/>
          <p:nvPr/>
        </p:nvSpPr>
        <p:spPr>
          <a:xfrm>
            <a:off x="3917950" y="1783715"/>
            <a:ext cx="4749165" cy="2997835"/>
          </a:xfrm>
          <a:prstGeom prst="rect">
            <a:avLst/>
          </a:prstGeom>
          <a:noFill/>
        </p:spPr>
        <p:txBody>
          <a:bodyPr wrap="square" rtlCol="0">
            <a:spAutoFit/>
          </a:bodyPr>
          <a:p>
            <a:r>
              <a:rPr lang="zh-CN" altLang="en-US" sz="1000">
                <a:sym typeface="+mn-ea"/>
              </a:rPr>
              <a:t>/// 三星牌电视机，重写基类的抽象方法</a:t>
            </a:r>
            <a:endParaRPr lang="zh-CN" altLang="en-US" sz="1000">
              <a:sym typeface="+mn-ea"/>
            </a:endParaRPr>
          </a:p>
          <a:p>
            <a:r>
              <a:rPr lang="zh-CN" altLang="en-US" sz="1000">
                <a:sym typeface="+mn-ea"/>
              </a:rPr>
              <a:t>    public class Samsung : TV</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public override void On()</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Console.WriteLine("三星牌电视机已经打开了");</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public override void Off()</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Console.WriteLine("三星牌电视机已经关掉了");</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public override void tuneChannel()</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Console.WriteLine("三星牌电视机换频道");</a:t>
            </a:r>
            <a:endParaRPr lang="zh-CN" altLang="en-US" sz="1000">
              <a:sym typeface="+mn-ea"/>
            </a:endParaRPr>
          </a:p>
          <a:p>
            <a:r>
              <a:rPr lang="zh-CN" altLang="en-US" sz="1000">
                <a:sym typeface="+mn-ea"/>
              </a:rPr>
              <a:t>        }</a:t>
            </a:r>
            <a:endParaRPr lang="zh-CN" altLang="en-US" sz="1000">
              <a:sym typeface="+mn-ea"/>
            </a:endParaRPr>
          </a:p>
          <a:p>
            <a:r>
              <a:rPr lang="zh-CN" altLang="en-US" sz="1000">
                <a:sym typeface="+mn-ea"/>
              </a:rPr>
              <a:t>    }</a:t>
            </a:r>
            <a:endParaRPr lang="zh-CN" altLang="en-US" sz="1000">
              <a:sym typeface="+mn-ea"/>
            </a:endParaRPr>
          </a:p>
          <a:p>
            <a:endParaRPr lang="zh-CN" altLang="en-US" sz="1000">
              <a:sym typeface="+mn-ea"/>
            </a:endParaRPr>
          </a:p>
        </p:txBody>
      </p:sp>
      <p:sp>
        <p:nvSpPr>
          <p:cNvPr id="7" name="文本框 6"/>
          <p:cNvSpPr txBox="1"/>
          <p:nvPr/>
        </p:nvSpPr>
        <p:spPr>
          <a:xfrm>
            <a:off x="187325" y="1052195"/>
            <a:ext cx="4753610" cy="384810"/>
          </a:xfrm>
          <a:prstGeom prst="rect">
            <a:avLst/>
          </a:prstGeom>
          <a:noFill/>
        </p:spPr>
        <p:txBody>
          <a:bodyPr wrap="square" rtlCol="0">
            <a:spAutoFit/>
          </a:bodyPr>
          <a:p>
            <a:r>
              <a:rPr lang="en-US" altLang="zh-CN"/>
              <a:t>2.</a:t>
            </a:r>
            <a:r>
              <a:rPr lang="zh-CN" altLang="en-US"/>
              <a:t>示例：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桥接</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7" name="文本框 6"/>
          <p:cNvSpPr txBox="1"/>
          <p:nvPr/>
        </p:nvSpPr>
        <p:spPr>
          <a:xfrm>
            <a:off x="69215" y="2206625"/>
            <a:ext cx="2576195" cy="2481580"/>
          </a:xfrm>
          <a:prstGeom prst="rect">
            <a:avLst/>
          </a:prstGeom>
          <a:noFill/>
        </p:spPr>
        <p:txBody>
          <a:bodyPr wrap="square" rtlCol="0">
            <a:spAutoFit/>
          </a:bodyPr>
          <a:p>
            <a:r>
              <a:rPr lang="zh-CN" altLang="en-US" sz="1200"/>
              <a:t>/// 具体遥控器</a:t>
            </a:r>
            <a:endParaRPr lang="zh-CN" altLang="en-US" sz="1200"/>
          </a:p>
          <a:p>
            <a:r>
              <a:rPr lang="zh-CN" altLang="en-US" sz="1200"/>
              <a:t>    public class ConcreteRemote : RemoteControl</a:t>
            </a:r>
            <a:endParaRPr lang="zh-CN" altLang="en-US" sz="1200"/>
          </a:p>
          <a:p>
            <a:r>
              <a:rPr lang="zh-CN" altLang="en-US" sz="1200"/>
              <a:t>    {</a:t>
            </a:r>
            <a:endParaRPr lang="zh-CN" altLang="en-US" sz="1200"/>
          </a:p>
          <a:p>
            <a:r>
              <a:rPr lang="zh-CN" altLang="en-US" sz="1200"/>
              <a:t>        public override void SetChannel()</a:t>
            </a:r>
            <a:endParaRPr lang="zh-CN" altLang="en-US" sz="1200"/>
          </a:p>
          <a:p>
            <a:r>
              <a:rPr lang="zh-CN" altLang="en-US" sz="1200"/>
              <a:t>        {</a:t>
            </a:r>
            <a:endParaRPr lang="zh-CN" altLang="en-US" sz="1200"/>
          </a:p>
          <a:p>
            <a:r>
              <a:rPr lang="zh-CN" altLang="en-US" sz="1200"/>
              <a:t>            Console.WriteLine("---------------------");</a:t>
            </a:r>
            <a:endParaRPr lang="zh-CN" altLang="en-US" sz="1200"/>
          </a:p>
          <a:p>
            <a:r>
              <a:rPr lang="zh-CN" altLang="en-US" sz="1200"/>
              <a:t>            base.SetChannel();</a:t>
            </a:r>
            <a:endParaRPr lang="zh-CN" altLang="en-US" sz="1200"/>
          </a:p>
          <a:p>
            <a:r>
              <a:rPr lang="zh-CN" altLang="en-US" sz="1200"/>
              <a:t>            Console.WriteLine("---------------------");</a:t>
            </a:r>
            <a:endParaRPr lang="zh-CN" altLang="en-US" sz="1200"/>
          </a:p>
          <a:p>
            <a:r>
              <a:rPr lang="zh-CN" altLang="en-US" sz="1200"/>
              <a:t>        }</a:t>
            </a:r>
            <a:endParaRPr lang="zh-CN" altLang="en-US" sz="1200"/>
          </a:p>
          <a:p>
            <a:r>
              <a:rPr lang="zh-CN" altLang="en-US" sz="1200"/>
              <a:t>    }</a:t>
            </a:r>
            <a:endParaRPr lang="zh-CN" altLang="en-US" sz="1200"/>
          </a:p>
        </p:txBody>
      </p:sp>
      <p:sp>
        <p:nvSpPr>
          <p:cNvPr id="8" name="文本框 7"/>
          <p:cNvSpPr txBox="1"/>
          <p:nvPr/>
        </p:nvSpPr>
        <p:spPr>
          <a:xfrm>
            <a:off x="2545080" y="4445"/>
            <a:ext cx="6997700" cy="5072380"/>
          </a:xfrm>
          <a:prstGeom prst="rect">
            <a:avLst/>
          </a:prstGeom>
          <a:noFill/>
        </p:spPr>
        <p:txBody>
          <a:bodyPr wrap="square" rtlCol="0">
            <a:spAutoFit/>
          </a:bodyPr>
          <a:p>
            <a:r>
              <a:rPr lang="zh-CN" altLang="en-US" sz="1200">
                <a:sym typeface="+mn-ea"/>
              </a:rPr>
              <a:t>// 抽象概念中的遥控器，扮演抽象化角色</a:t>
            </a:r>
            <a:endParaRPr lang="zh-CN" altLang="en-US" sz="1200">
              <a:sym typeface="+mn-ea"/>
            </a:endParaRPr>
          </a:p>
          <a:p>
            <a:r>
              <a:rPr lang="zh-CN" altLang="en-US" sz="1200">
                <a:sym typeface="+mn-ea"/>
              </a:rPr>
              <a:t>    public class RemoteControl</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 字段</a:t>
            </a:r>
            <a:endParaRPr lang="zh-CN" altLang="en-US" sz="1200">
              <a:sym typeface="+mn-ea"/>
            </a:endParaRPr>
          </a:p>
          <a:p>
            <a:r>
              <a:rPr lang="zh-CN" altLang="en-US" sz="1200">
                <a:sym typeface="+mn-ea"/>
              </a:rPr>
              <a:t>        private TV implementor;</a:t>
            </a:r>
            <a:endParaRPr lang="zh-CN" altLang="en-US" sz="1200">
              <a:sym typeface="+mn-ea"/>
            </a:endParaRPr>
          </a:p>
          <a:p>
            <a:r>
              <a:rPr lang="zh-CN" altLang="en-US" sz="1200">
                <a:sym typeface="+mn-ea"/>
              </a:rPr>
              <a:t>        // 属性</a:t>
            </a:r>
            <a:endParaRPr lang="zh-CN" altLang="en-US" sz="1200">
              <a:sym typeface="+mn-ea"/>
            </a:endParaRPr>
          </a:p>
          <a:p>
            <a:r>
              <a:rPr lang="zh-CN" altLang="en-US" sz="1200">
                <a:sym typeface="+mn-ea"/>
              </a:rPr>
              <a:t>        public TV Implementor</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get { return implementor; }</a:t>
            </a:r>
            <a:endParaRPr lang="zh-CN" altLang="en-US" sz="1200">
              <a:sym typeface="+mn-ea"/>
            </a:endParaRPr>
          </a:p>
          <a:p>
            <a:r>
              <a:rPr lang="zh-CN" altLang="en-US" sz="1200">
                <a:sym typeface="+mn-ea"/>
              </a:rPr>
              <a:t>            set { implementor = value; }</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 开电视机，这里抽象类中不再提供实现了，而是调用实现类中的实现</a:t>
            </a:r>
            <a:endParaRPr lang="zh-CN" altLang="en-US" sz="1200">
              <a:sym typeface="+mn-ea"/>
            </a:endParaRPr>
          </a:p>
          <a:p>
            <a:r>
              <a:rPr lang="zh-CN" altLang="en-US" sz="1200">
                <a:sym typeface="+mn-ea"/>
              </a:rPr>
              <a:t>        public virtual void On()</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implementor.On();</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 关电视机</a:t>
            </a:r>
            <a:endParaRPr lang="zh-CN" altLang="en-US" sz="1200">
              <a:sym typeface="+mn-ea"/>
            </a:endParaRPr>
          </a:p>
          <a:p>
            <a:r>
              <a:rPr lang="zh-CN" altLang="en-US" sz="1200">
                <a:sym typeface="+mn-ea"/>
              </a:rPr>
              <a:t>        public virtual void Off()</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implementor.Off();</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 换频道</a:t>
            </a:r>
            <a:endParaRPr lang="zh-CN" altLang="en-US" sz="1200">
              <a:sym typeface="+mn-ea"/>
            </a:endParaRPr>
          </a:p>
          <a:p>
            <a:r>
              <a:rPr lang="zh-CN" altLang="en-US" sz="1200">
                <a:sym typeface="+mn-ea"/>
              </a:rPr>
              <a:t>        public virtual void SetChannel()</a:t>
            </a:r>
            <a:endParaRPr lang="zh-CN" altLang="en-US" sz="1200">
              <a:sym typeface="+mn-ea"/>
            </a:endParaRPr>
          </a:p>
          <a:p>
            <a:r>
              <a:rPr lang="zh-CN" altLang="en-US" sz="1200">
                <a:sym typeface="+mn-ea"/>
              </a:rPr>
              <a:t>        {</a:t>
            </a:r>
            <a:endParaRPr lang="zh-CN" altLang="en-US" sz="1200">
              <a:sym typeface="+mn-ea"/>
            </a:endParaRPr>
          </a:p>
          <a:p>
            <a:r>
              <a:rPr lang="zh-CN" altLang="en-US" sz="1200">
                <a:sym typeface="+mn-ea"/>
              </a:rPr>
              <a:t>            implementor.tuneChannel();</a:t>
            </a:r>
            <a:endParaRPr lang="zh-CN" altLang="en-US" sz="1200">
              <a:sym typeface="+mn-ea"/>
            </a:endParaRPr>
          </a:p>
          <a:p>
            <a:r>
              <a:rPr lang="zh-CN" altLang="en-US" sz="1200">
                <a:sym typeface="+mn-ea"/>
              </a:rPr>
              <a:t>        }</a:t>
            </a:r>
            <a:endParaRPr lang="zh-CN" altLang="en-US" sz="1200">
              <a:sym typeface="+mn-ea"/>
            </a:endParaRPr>
          </a:p>
          <a:p>
            <a:r>
              <a:rPr lang="zh-CN" altLang="en-US" sz="1400">
                <a:sym typeface="+mn-ea"/>
              </a:rPr>
              <a:t>    }</a:t>
            </a:r>
            <a:endParaRPr lang="zh-CN" altLang="en-US" sz="1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桥接</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613410" y="1031240"/>
            <a:ext cx="6473190" cy="3750310"/>
          </a:xfrm>
          <a:prstGeom prst="rect">
            <a:avLst/>
          </a:prstGeom>
          <a:noFill/>
        </p:spPr>
        <p:txBody>
          <a:bodyPr wrap="square" rtlCol="0">
            <a:spAutoFit/>
          </a:bodyPr>
          <a:p>
            <a:r>
              <a:rPr lang="zh-CN" altLang="en-US" sz="1000"/>
              <a:t>/// &lt;summary&gt;</a:t>
            </a:r>
            <a:endParaRPr lang="zh-CN" altLang="en-US" sz="1000"/>
          </a:p>
          <a:p>
            <a:r>
              <a:rPr lang="zh-CN" altLang="en-US" sz="1000"/>
              <a:t>    /// 以电视机遥控器的例子来演示桥接模式</a:t>
            </a:r>
            <a:endParaRPr lang="zh-CN" altLang="en-US" sz="1000"/>
          </a:p>
          <a:p>
            <a:r>
              <a:rPr lang="zh-CN" altLang="en-US" sz="1000"/>
              <a:t>    /// &lt;/summary&gt;</a:t>
            </a:r>
            <a:endParaRPr lang="zh-CN" altLang="en-US" sz="1000"/>
          </a:p>
          <a:p>
            <a:r>
              <a:rPr lang="zh-CN" altLang="en-US" sz="1000"/>
              <a:t>    class Client</a:t>
            </a:r>
            <a:endParaRPr lang="zh-CN" altLang="en-US" sz="1000"/>
          </a:p>
          <a:p>
            <a:r>
              <a:rPr lang="zh-CN" altLang="en-US" sz="1000"/>
              <a:t>    {</a:t>
            </a:r>
            <a:endParaRPr lang="zh-CN" altLang="en-US" sz="1000"/>
          </a:p>
          <a:p>
            <a:r>
              <a:rPr lang="zh-CN" altLang="en-US" sz="1000"/>
              <a:t>        static void Main(string[] args)</a:t>
            </a:r>
            <a:endParaRPr lang="zh-CN" altLang="en-US" sz="1000"/>
          </a:p>
          <a:p>
            <a:r>
              <a:rPr lang="zh-CN" altLang="en-US" sz="1000"/>
              <a:t>        {</a:t>
            </a:r>
            <a:endParaRPr lang="zh-CN" altLang="en-US" sz="1000"/>
          </a:p>
          <a:p>
            <a:r>
              <a:rPr lang="zh-CN" altLang="en-US" sz="1000"/>
              <a:t>            // 创建一个遥控器</a:t>
            </a:r>
            <a:endParaRPr lang="zh-CN" altLang="en-US" sz="1000"/>
          </a:p>
          <a:p>
            <a:r>
              <a:rPr lang="zh-CN" altLang="en-US" sz="1000"/>
              <a:t>            RemoteControl remoteControl = new ConcreteRemote();</a:t>
            </a:r>
            <a:endParaRPr lang="zh-CN" altLang="en-US" sz="1000"/>
          </a:p>
          <a:p>
            <a:r>
              <a:rPr lang="zh-CN" altLang="en-US" sz="1000"/>
              <a:t>            // 长虹电视机</a:t>
            </a:r>
            <a:endParaRPr lang="zh-CN" altLang="en-US" sz="1000"/>
          </a:p>
          <a:p>
            <a:r>
              <a:rPr lang="zh-CN" altLang="en-US" sz="1000"/>
              <a:t>            remoteControl.Implementor = new ChangHong();</a:t>
            </a:r>
            <a:endParaRPr lang="zh-CN" altLang="en-US" sz="1000"/>
          </a:p>
          <a:p>
            <a:r>
              <a:rPr lang="zh-CN" altLang="en-US" sz="1000"/>
              <a:t>            remoteControl.On();</a:t>
            </a:r>
            <a:endParaRPr lang="zh-CN" altLang="en-US" sz="1000"/>
          </a:p>
          <a:p>
            <a:r>
              <a:rPr lang="zh-CN" altLang="en-US" sz="1000"/>
              <a:t>            remoteControl.SetChannel();</a:t>
            </a:r>
            <a:endParaRPr lang="zh-CN" altLang="en-US" sz="1000"/>
          </a:p>
          <a:p>
            <a:r>
              <a:rPr lang="zh-CN" altLang="en-US" sz="1000"/>
              <a:t>            remoteControl.Off();</a:t>
            </a:r>
            <a:endParaRPr lang="zh-CN" altLang="en-US" sz="1000"/>
          </a:p>
          <a:p>
            <a:r>
              <a:rPr lang="zh-CN" altLang="en-US" sz="1000"/>
              <a:t>            Console.WriteLine();</a:t>
            </a:r>
            <a:endParaRPr lang="zh-CN" altLang="en-US" sz="1000"/>
          </a:p>
          <a:p>
            <a:r>
              <a:rPr lang="zh-CN" altLang="en-US" sz="1000"/>
              <a:t> </a:t>
            </a:r>
            <a:endParaRPr lang="zh-CN" altLang="en-US" sz="1000"/>
          </a:p>
          <a:p>
            <a:r>
              <a:rPr lang="zh-CN" altLang="en-US" sz="1000"/>
              <a:t>            // 三星牌电视机</a:t>
            </a:r>
            <a:endParaRPr lang="zh-CN" altLang="en-US" sz="1000"/>
          </a:p>
          <a:p>
            <a:r>
              <a:rPr lang="zh-CN" altLang="en-US" sz="1000"/>
              <a:t>            remoteControl.Implementor = new Samsung();</a:t>
            </a:r>
            <a:endParaRPr lang="zh-CN" altLang="en-US" sz="1000"/>
          </a:p>
          <a:p>
            <a:r>
              <a:rPr lang="zh-CN" altLang="en-US" sz="1000"/>
              <a:t>            remoteControl.On();</a:t>
            </a:r>
            <a:endParaRPr lang="zh-CN" altLang="en-US" sz="1000"/>
          </a:p>
          <a:p>
            <a:r>
              <a:rPr lang="zh-CN" altLang="en-US" sz="1000"/>
              <a:t>            remoteControl.SetChannel();</a:t>
            </a:r>
            <a:endParaRPr lang="zh-CN" altLang="en-US" sz="1000"/>
          </a:p>
          <a:p>
            <a:r>
              <a:rPr lang="zh-CN" altLang="en-US" sz="1000"/>
              <a:t>            remoteControl.Off();</a:t>
            </a:r>
            <a:endParaRPr lang="zh-CN" altLang="en-US" sz="1000"/>
          </a:p>
          <a:p>
            <a:r>
              <a:rPr lang="zh-CN" altLang="en-US" sz="1000"/>
              <a:t>            Console.Read();</a:t>
            </a:r>
            <a:endParaRPr lang="zh-CN" altLang="en-US" sz="1000"/>
          </a:p>
          <a:p>
            <a:r>
              <a:rPr lang="zh-CN" altLang="en-US" sz="1000"/>
              <a:t>        }</a:t>
            </a:r>
            <a:endParaRPr lang="zh-CN" altLang="en-US" sz="1000"/>
          </a:p>
          <a:p>
            <a:r>
              <a:rPr lang="zh-CN" altLang="en-US" sz="1000"/>
              <a:t>    }</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a:xfrm>
            <a:off x="457200" y="4781550"/>
            <a:ext cx="6629400" cy="292894"/>
          </a:xfrm>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659130" y="1143000"/>
            <a:ext cx="7200900" cy="659130"/>
          </a:xfrm>
          <a:prstGeom prst="rect">
            <a:avLst/>
          </a:prstGeom>
          <a:noFill/>
        </p:spPr>
        <p:txBody>
          <a:bodyPr wrap="square" rtlCol="0">
            <a:spAutoFit/>
          </a:bodyPr>
          <a:p>
            <a:r>
              <a:rPr lang="en-US" altLang="zh-CN"/>
              <a:t>1.</a:t>
            </a:r>
            <a:r>
              <a:rPr lang="zh-CN" altLang="en-US"/>
              <a:t>概念：</a:t>
            </a:r>
            <a:r>
              <a:rPr lang="zh-CN" altLang="en-US">
                <a:solidFill>
                  <a:srgbClr val="FF0000"/>
                </a:solidFill>
              </a:rPr>
              <a:t>通过复制一个已经存在的实例来创建一个新的实例。被复制的实例被称为原型，这个原型是可定制的</a:t>
            </a:r>
            <a:endParaRPr lang="zh-CN" altLang="en-US">
              <a:solidFill>
                <a:srgbClr val="FF0000"/>
              </a:solidFill>
            </a:endParaRPr>
          </a:p>
        </p:txBody>
      </p:sp>
      <p:sp>
        <p:nvSpPr>
          <p:cNvPr id="8" name="文本框 7"/>
          <p:cNvSpPr txBox="1"/>
          <p:nvPr/>
        </p:nvSpPr>
        <p:spPr>
          <a:xfrm>
            <a:off x="659130" y="2088515"/>
            <a:ext cx="6899275" cy="1756410"/>
          </a:xfrm>
          <a:prstGeom prst="rect">
            <a:avLst/>
          </a:prstGeom>
          <a:noFill/>
        </p:spPr>
        <p:txBody>
          <a:bodyPr wrap="square" rtlCol="0">
            <a:spAutoFit/>
          </a:bodyPr>
          <a:p>
            <a:r>
              <a:rPr lang="zh-CN" altLang="en-US"/>
              <a:t>模式中的角色</a:t>
            </a:r>
            <a:endParaRPr lang="zh-CN" altLang="en-US"/>
          </a:p>
          <a:p>
            <a:endParaRPr lang="zh-CN" altLang="en-US"/>
          </a:p>
          <a:p>
            <a:pPr marL="342900" indent="-342900">
              <a:buFont typeface="+mj-ea"/>
              <a:buAutoNum type="circleNumDbPlain"/>
            </a:pPr>
            <a:r>
              <a:rPr lang="zh-CN" altLang="en-US"/>
              <a:t> 抽象原型类（Abstract Prototype）：提供一个克隆接口</a:t>
            </a:r>
            <a:endParaRPr lang="zh-CN" altLang="en-US"/>
          </a:p>
          <a:p>
            <a:pPr marL="342900" indent="-342900">
              <a:buFont typeface="+mj-ea"/>
              <a:buAutoNum type="circleNumDbPlain"/>
            </a:pPr>
            <a:endParaRPr lang="zh-CN" altLang="en-US"/>
          </a:p>
          <a:p>
            <a:pPr marL="342900" indent="-342900">
              <a:buFont typeface="+mj-ea"/>
              <a:buAutoNum type="circleNumDbPlain"/>
            </a:pPr>
            <a:r>
              <a:rPr lang="zh-CN" altLang="en-US"/>
              <a:t> 具体原型类（Concrete Prototype）: 及实现了克隆接口的具体原型类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桥接</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19100" y="1028065"/>
            <a:ext cx="5143500" cy="384810"/>
          </a:xfrm>
          <a:prstGeom prst="rect">
            <a:avLst/>
          </a:prstGeom>
          <a:noFill/>
        </p:spPr>
        <p:txBody>
          <a:bodyPr wrap="square" rtlCol="0">
            <a:spAutoFit/>
          </a:bodyPr>
          <a:p>
            <a:r>
              <a:rPr lang="en-US" altLang="zh-CN"/>
              <a:t>3.</a:t>
            </a:r>
            <a:r>
              <a:rPr lang="zh-CN" altLang="en-US"/>
              <a:t>运用场景</a:t>
            </a:r>
            <a:endParaRPr lang="zh-CN" altLang="en-US"/>
          </a:p>
        </p:txBody>
      </p:sp>
      <p:sp>
        <p:nvSpPr>
          <p:cNvPr id="5" name="文本框 4"/>
          <p:cNvSpPr txBox="1"/>
          <p:nvPr/>
        </p:nvSpPr>
        <p:spPr>
          <a:xfrm>
            <a:off x="830580" y="1870075"/>
            <a:ext cx="7345680" cy="1207770"/>
          </a:xfrm>
          <a:prstGeom prst="rect">
            <a:avLst/>
          </a:prstGeom>
          <a:noFill/>
        </p:spPr>
        <p:txBody>
          <a:bodyPr wrap="square" rtlCol="0">
            <a:spAutoFit/>
          </a:bodyPr>
          <a:p>
            <a:pPr marL="342900" indent="-342900">
              <a:buFont typeface="+mj-ea"/>
              <a:buAutoNum type="circleNumDbPlain"/>
            </a:pPr>
            <a:r>
              <a:rPr lang="zh-CN" altLang="en-US"/>
              <a:t>如果一个系统需要在构件的抽象化角色和具体化角色之间添加更多的灵活性，避免在两个层次之间建立静态的联系。</a:t>
            </a:r>
            <a:endParaRPr lang="zh-CN" altLang="en-US"/>
          </a:p>
          <a:p>
            <a:pPr marL="342900" indent="-342900">
              <a:buFont typeface="+mj-ea"/>
              <a:buAutoNum type="circleNumDbPlain"/>
            </a:pPr>
            <a:endParaRPr lang="zh-CN" altLang="en-US"/>
          </a:p>
          <a:p>
            <a:pPr marL="342900" indent="-342900">
              <a:buFont typeface="+mj-ea"/>
              <a:buAutoNum type="circleNumDbPlain"/>
            </a:pPr>
            <a:r>
              <a:rPr lang="zh-CN" altLang="en-US"/>
              <a:t>一个类存在两个独立变化的维度，且两个维度都需要进行扩展。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桥接</a:t>
            </a:r>
            <a:endParaRPr lang="zh-CN" dirty="0">
              <a:solidFill>
                <a:schemeClr val="accent1"/>
              </a:solidFill>
              <a:effectLst>
                <a:outerShdw blurRad="38100" dist="25400" dir="5400000" algn="ctr" rotWithShape="0">
                  <a:srgbClr val="6E747A">
                    <a:alpha val="43000"/>
                  </a:srgbClr>
                </a:outerShdw>
              </a:effectLst>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839470" y="1112520"/>
            <a:ext cx="2818130" cy="384810"/>
          </a:xfrm>
          <a:prstGeom prst="rect">
            <a:avLst/>
          </a:prstGeom>
          <a:noFill/>
        </p:spPr>
        <p:txBody>
          <a:bodyPr wrap="square" rtlCol="0">
            <a:spAutoFit/>
          </a:bodyPr>
          <a:p>
            <a:r>
              <a:rPr lang="en-US" altLang="zh-CN"/>
              <a:t>4.</a:t>
            </a:r>
            <a:r>
              <a:rPr lang="zh-CN" altLang="en-US"/>
              <a:t>优缺点</a:t>
            </a:r>
            <a:endParaRPr lang="zh-CN" altLang="en-US"/>
          </a:p>
        </p:txBody>
      </p:sp>
      <p:sp>
        <p:nvSpPr>
          <p:cNvPr id="5" name="文本框 4"/>
          <p:cNvSpPr txBox="1"/>
          <p:nvPr/>
        </p:nvSpPr>
        <p:spPr>
          <a:xfrm>
            <a:off x="886460" y="1851025"/>
            <a:ext cx="5742940" cy="2579370"/>
          </a:xfrm>
          <a:prstGeom prst="rect">
            <a:avLst/>
          </a:prstGeom>
          <a:noFill/>
        </p:spPr>
        <p:txBody>
          <a:bodyPr wrap="square" rtlCol="0">
            <a:spAutoFit/>
          </a:bodyPr>
          <a:p>
            <a:r>
              <a:rPr lang="zh-CN" altLang="en-US"/>
              <a:t>优点：</a:t>
            </a:r>
            <a:endParaRPr lang="zh-CN" altLang="en-US"/>
          </a:p>
          <a:p>
            <a:endParaRPr lang="zh-CN" altLang="en-US"/>
          </a:p>
          <a:p>
            <a:r>
              <a:rPr lang="zh-CN" altLang="en-US"/>
              <a:t>把抽象接口与其实现解耦。</a:t>
            </a:r>
            <a:endParaRPr lang="zh-CN" altLang="en-US"/>
          </a:p>
          <a:p>
            <a:endParaRPr lang="zh-CN" altLang="en-US"/>
          </a:p>
          <a:p>
            <a:r>
              <a:rPr lang="zh-CN" altLang="en-US"/>
              <a:t>抽象和实现可以独立扩展，不会影响到对方。</a:t>
            </a:r>
            <a:endParaRPr lang="zh-CN" altLang="en-US"/>
          </a:p>
          <a:p>
            <a:endParaRPr lang="zh-CN" altLang="en-US"/>
          </a:p>
          <a:p>
            <a:r>
              <a:rPr lang="zh-CN" altLang="en-US"/>
              <a:t>实现细节对客户透明，对用于隐藏了具体实现细节。</a:t>
            </a:r>
            <a:endParaRPr lang="zh-CN" altLang="en-US"/>
          </a:p>
          <a:p>
            <a:endParaRPr lang="zh-CN" altLang="en-US"/>
          </a:p>
          <a:p>
            <a:r>
              <a:rPr lang="zh-CN" altLang="en-US"/>
              <a:t>缺点： 增加了系统的复杂度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pic>
        <p:nvPicPr>
          <p:cNvPr id="6" name="图片 5" descr="1350644040_5393"/>
          <p:cNvPicPr>
            <a:picLocks noChangeAspect="1"/>
          </p:cNvPicPr>
          <p:nvPr/>
        </p:nvPicPr>
        <p:blipFill>
          <a:blip r:embed="rId1"/>
          <a:stretch>
            <a:fillRect/>
          </a:stretch>
        </p:blipFill>
        <p:spPr>
          <a:xfrm>
            <a:off x="4959350" y="2699385"/>
            <a:ext cx="2127250" cy="1649095"/>
          </a:xfrm>
          <a:prstGeom prst="rect">
            <a:avLst/>
          </a:prstGeom>
        </p:spPr>
      </p:pic>
      <p:sp>
        <p:nvSpPr>
          <p:cNvPr id="5" name="文本框 4"/>
          <p:cNvSpPr txBox="1"/>
          <p:nvPr/>
        </p:nvSpPr>
        <p:spPr>
          <a:xfrm>
            <a:off x="228600" y="942975"/>
            <a:ext cx="7484110" cy="1756410"/>
          </a:xfrm>
          <a:prstGeom prst="rect">
            <a:avLst/>
          </a:prstGeom>
          <a:noFill/>
        </p:spPr>
        <p:txBody>
          <a:bodyPr wrap="square" rtlCol="0">
            <a:spAutoFit/>
          </a:bodyPr>
          <a:p>
            <a:r>
              <a:rPr lang="en-US" altLang="zh-CN"/>
              <a:t>2.</a:t>
            </a:r>
            <a:r>
              <a:rPr lang="zh-CN" altLang="en-US"/>
              <a:t>示例</a:t>
            </a:r>
            <a:endParaRPr lang="zh-CN" altLang="en-US"/>
          </a:p>
          <a:p>
            <a:endParaRPr lang="zh-CN" altLang="en-US"/>
          </a:p>
          <a:p>
            <a:r>
              <a:rPr lang="zh-CN" altLang="en-US"/>
              <a:t>《西游记》中，孙悟空可以根据自己的形状复制（克隆）出多个身外身，如图1所示，这种技巧在面向对象软件设计领域被称之为原型模式，孙悟空被称之为原型对象。</a:t>
            </a:r>
            <a:r>
              <a:rPr lang="zh-CN" altLang="en-US">
                <a:solidFill>
                  <a:srgbClr val="FF0000"/>
                </a:solidFill>
              </a:rPr>
              <a:t>原型模式通过复制一个原型对象得到多个与原型对象一模一样的新对象。</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68580" y="1685290"/>
            <a:ext cx="3796665" cy="1018540"/>
          </a:xfrm>
          <a:prstGeom prst="rect">
            <a:avLst/>
          </a:prstGeom>
          <a:noFill/>
        </p:spPr>
        <p:txBody>
          <a:bodyPr wrap="square" rtlCol="0">
            <a:spAutoFit/>
          </a:bodyPr>
          <a:p>
            <a:r>
              <a:rPr lang="en-US" altLang="zh-CN" sz="1200">
                <a:solidFill>
                  <a:schemeClr val="tx1"/>
                </a:solidFill>
                <a:effectLst/>
              </a:rPr>
              <a:t>//</a:t>
            </a:r>
            <a:r>
              <a:rPr lang="zh-CN" altLang="en-US" sz="1200">
                <a:solidFill>
                  <a:schemeClr val="tx1"/>
                </a:solidFill>
                <a:effectLst/>
              </a:rPr>
              <a:t>抽象原型类</a:t>
            </a:r>
            <a:endParaRPr lang="zh-CN" altLang="en-US" sz="1200">
              <a:solidFill>
                <a:schemeClr val="tx1"/>
              </a:solidFill>
              <a:effectLst/>
            </a:endParaRPr>
          </a:p>
          <a:p>
            <a:r>
              <a:rPr lang="zh-CN" altLang="en-US" sz="1200">
                <a:solidFill>
                  <a:schemeClr val="accent1"/>
                </a:solidFill>
                <a:effectLst>
                  <a:outerShdw blurRad="38100" dist="25400" dir="5400000" algn="ctr" rotWithShape="0">
                    <a:srgbClr val="6E747A">
                      <a:alpha val="43000"/>
                    </a:srgbClr>
                  </a:outerShdw>
                </a:effectLst>
              </a:rPr>
              <a:t>abstract</a:t>
            </a:r>
            <a:r>
              <a:rPr lang="zh-CN" altLang="en-US" sz="1200"/>
              <a:t> </a:t>
            </a:r>
            <a:r>
              <a:rPr lang="zh-CN" altLang="en-US" sz="1200">
                <a:solidFill>
                  <a:schemeClr val="accent1"/>
                </a:solidFill>
                <a:effectLst>
                  <a:outerShdw blurRad="38100" dist="25400" dir="5400000" algn="ctr" rotWithShape="0">
                    <a:srgbClr val="6E747A">
                      <a:alpha val="43000"/>
                    </a:srgbClr>
                  </a:outerShdw>
                </a:effectLst>
              </a:rPr>
              <a:t>class</a:t>
            </a:r>
            <a:r>
              <a:rPr lang="zh-CN" altLang="en-US" sz="1200"/>
              <a:t> Prototype  </a:t>
            </a:r>
            <a:endParaRPr lang="zh-CN" altLang="en-US" sz="1200"/>
          </a:p>
          <a:p>
            <a:r>
              <a:rPr lang="zh-CN" altLang="en-US" sz="1200"/>
              <a:t>{  </a:t>
            </a:r>
            <a:endParaRPr lang="zh-CN" altLang="en-US" sz="1200"/>
          </a:p>
          <a:p>
            <a:r>
              <a:rPr lang="zh-CN" altLang="en-US" sz="1200"/>
              <a:t>    </a:t>
            </a:r>
            <a:r>
              <a:rPr lang="zh-CN" altLang="en-US" sz="1200">
                <a:solidFill>
                  <a:schemeClr val="accent1"/>
                </a:solidFill>
                <a:effectLst>
                  <a:outerShdw blurRad="38100" dist="25400" dir="5400000" algn="ctr" rotWithShape="0">
                    <a:srgbClr val="6E747A">
                      <a:alpha val="43000"/>
                    </a:srgbClr>
                  </a:outerShdw>
                </a:effectLst>
              </a:rPr>
              <a:t>public abstract</a:t>
            </a:r>
            <a:r>
              <a:rPr lang="zh-CN" altLang="en-US" sz="1200"/>
              <a:t> Prototype Clone();  </a:t>
            </a:r>
            <a:endParaRPr lang="zh-CN" altLang="en-US" sz="1200"/>
          </a:p>
          <a:p>
            <a:r>
              <a:rPr lang="zh-CN" altLang="en-US" sz="1200"/>
              <a:t>}  </a:t>
            </a:r>
            <a:endParaRPr lang="zh-CN" altLang="en-US" sz="1200"/>
          </a:p>
        </p:txBody>
      </p:sp>
      <p:sp>
        <p:nvSpPr>
          <p:cNvPr id="5" name="文本框 4"/>
          <p:cNvSpPr txBox="1"/>
          <p:nvPr/>
        </p:nvSpPr>
        <p:spPr>
          <a:xfrm>
            <a:off x="3696335" y="1685290"/>
            <a:ext cx="5160010" cy="3385185"/>
          </a:xfrm>
          <a:prstGeom prst="rect">
            <a:avLst/>
          </a:prstGeom>
          <a:noFill/>
        </p:spPr>
        <p:txBody>
          <a:bodyPr wrap="square" rtlCol="0">
            <a:spAutoFit/>
          </a:bodyPr>
          <a:p>
            <a:r>
              <a:rPr lang="zh-CN" altLang="en-US" sz="1200">
                <a:solidFill>
                  <a:schemeClr val="accent1"/>
                </a:solidFill>
                <a:effectLst>
                  <a:outerShdw blurRad="38100" dist="25400" dir="5400000" algn="ctr" rotWithShape="0">
                    <a:srgbClr val="6E747A">
                      <a:alpha val="43000"/>
                    </a:srgbClr>
                  </a:outerShdw>
                </a:effectLst>
              </a:rPr>
              <a:t>class</a:t>
            </a:r>
            <a:r>
              <a:rPr lang="zh-CN" altLang="en-US" sz="1200"/>
              <a:t> ConcretePrototype : Prototype  </a:t>
            </a:r>
            <a:endParaRPr lang="zh-CN" altLang="en-US" sz="1200"/>
          </a:p>
          <a:p>
            <a:r>
              <a:rPr lang="zh-CN" altLang="en-US" sz="1200"/>
              <a:t>{  </a:t>
            </a:r>
            <a:endParaRPr lang="zh-CN" altLang="en-US" sz="1200"/>
          </a:p>
          <a:p>
            <a:r>
              <a:rPr lang="zh-CN" altLang="en-US" sz="1200"/>
              <a:t>    </a:t>
            </a:r>
            <a:r>
              <a:rPr lang="zh-CN" altLang="en-US" sz="1200">
                <a:solidFill>
                  <a:schemeClr val="accent1"/>
                </a:solidFill>
                <a:effectLst>
                  <a:outerShdw blurRad="38100" dist="25400" dir="5400000" algn="ctr" rotWithShape="0">
                    <a:srgbClr val="6E747A">
                      <a:alpha val="43000"/>
                    </a:srgbClr>
                  </a:outerShdw>
                </a:effectLst>
              </a:rPr>
              <a:t>private string</a:t>
            </a:r>
            <a:r>
              <a:rPr lang="zh-CN" altLang="en-US" sz="1200"/>
              <a:t> attr; //成员变量  </a:t>
            </a:r>
            <a:endParaRPr lang="zh-CN" altLang="en-US" sz="1200"/>
          </a:p>
          <a:p>
            <a:r>
              <a:rPr lang="zh-CN" altLang="en-US" sz="1200"/>
              <a:t>  </a:t>
            </a:r>
            <a:endParaRPr lang="zh-CN" altLang="en-US" sz="1200"/>
          </a:p>
          <a:p>
            <a:r>
              <a:rPr lang="zh-CN" altLang="en-US" sz="1200"/>
              <a:t>    </a:t>
            </a:r>
            <a:r>
              <a:rPr lang="zh-CN" altLang="en-US" sz="1200">
                <a:solidFill>
                  <a:schemeClr val="accent1"/>
                </a:solidFill>
                <a:effectLst>
                  <a:outerShdw blurRad="38100" dist="25400" dir="5400000" algn="ctr" rotWithShape="0">
                    <a:srgbClr val="6E747A">
                      <a:alpha val="43000"/>
                    </a:srgbClr>
                  </a:outerShdw>
                </a:effectLst>
              </a:rPr>
              <a:t>public string</a:t>
            </a:r>
            <a:r>
              <a:rPr lang="zh-CN" altLang="en-US" sz="1200"/>
              <a:t> Attr  </a:t>
            </a:r>
            <a:endParaRPr lang="zh-CN" altLang="en-US" sz="1200"/>
          </a:p>
          <a:p>
            <a:r>
              <a:rPr lang="zh-CN" altLang="en-US" sz="1200"/>
              <a:t>    {  </a:t>
            </a:r>
            <a:endParaRPr lang="zh-CN" altLang="en-US" sz="1200"/>
          </a:p>
          <a:p>
            <a:r>
              <a:rPr lang="zh-CN" altLang="en-US" sz="1200"/>
              <a:t>        get { return attr; }  </a:t>
            </a:r>
            <a:endParaRPr lang="zh-CN" altLang="en-US" sz="1200"/>
          </a:p>
          <a:p>
            <a:r>
              <a:rPr lang="zh-CN" altLang="en-US" sz="1200"/>
              <a:t>        set { attr = value; }  </a:t>
            </a:r>
            <a:endParaRPr lang="zh-CN" altLang="en-US" sz="1200"/>
          </a:p>
          <a:p>
            <a:r>
              <a:rPr lang="zh-CN" altLang="en-US" sz="1200"/>
              <a:t>    }  </a:t>
            </a:r>
            <a:endParaRPr lang="zh-CN" altLang="en-US" sz="1200"/>
          </a:p>
          <a:p>
            <a:r>
              <a:rPr lang="zh-CN" altLang="en-US" sz="1200"/>
              <a:t>  </a:t>
            </a:r>
            <a:endParaRPr lang="zh-CN" altLang="en-US" sz="1200"/>
          </a:p>
          <a:p>
            <a:r>
              <a:rPr lang="zh-CN" altLang="en-US" sz="1200"/>
              <a:t>    //克隆方法  </a:t>
            </a:r>
            <a:endParaRPr lang="zh-CN" altLang="en-US" sz="1200"/>
          </a:p>
          <a:p>
            <a:r>
              <a:rPr lang="zh-CN" altLang="en-US" sz="1200"/>
              <a:t>    </a:t>
            </a:r>
            <a:r>
              <a:rPr lang="zh-CN" altLang="en-US" sz="1200">
                <a:solidFill>
                  <a:schemeClr val="accent1"/>
                </a:solidFill>
                <a:effectLst>
                  <a:outerShdw blurRad="38100" dist="25400" dir="5400000" algn="ctr" rotWithShape="0">
                    <a:srgbClr val="6E747A">
                      <a:alpha val="43000"/>
                    </a:srgbClr>
                  </a:outerShdw>
                </a:effectLst>
              </a:rPr>
              <a:t>public override</a:t>
            </a:r>
            <a:r>
              <a:rPr lang="zh-CN" altLang="en-US" sz="1200"/>
              <a:t> Prototype Clone()  </a:t>
            </a:r>
            <a:endParaRPr lang="zh-CN" altLang="en-US" sz="1200"/>
          </a:p>
          <a:p>
            <a:r>
              <a:rPr lang="zh-CN" altLang="en-US" sz="1200"/>
              <a:t>    {  </a:t>
            </a:r>
            <a:endParaRPr lang="zh-CN" altLang="en-US" sz="1200"/>
          </a:p>
          <a:p>
            <a:r>
              <a:rPr lang="zh-CN" altLang="en-US" sz="1200"/>
              <a:t>        ConcretePrototype prototype = new ConcretePrototype();  </a:t>
            </a:r>
            <a:endParaRPr lang="zh-CN" altLang="en-US" sz="1200"/>
          </a:p>
          <a:p>
            <a:r>
              <a:rPr lang="zh-CN" altLang="en-US" sz="1200"/>
              <a:t>        prototype.Attr = attr;  </a:t>
            </a:r>
            <a:endParaRPr lang="zh-CN" altLang="en-US" sz="1200"/>
          </a:p>
          <a:p>
            <a:r>
              <a:rPr lang="zh-CN" altLang="en-US" sz="1200"/>
              <a:t>        return prototype;  </a:t>
            </a:r>
            <a:endParaRPr lang="zh-CN" altLang="en-US" sz="1200"/>
          </a:p>
          <a:p>
            <a:r>
              <a:rPr lang="zh-CN" altLang="en-US" sz="1200"/>
              <a:t>    }  </a:t>
            </a:r>
            <a:endParaRPr lang="zh-CN" altLang="en-US" sz="1200"/>
          </a:p>
          <a:p>
            <a:r>
              <a:rPr lang="zh-CN" altLang="en-US" sz="1200"/>
              <a:t> }  </a:t>
            </a:r>
            <a:endParaRPr lang="zh-CN" altLang="en-US" sz="1200"/>
          </a:p>
        </p:txBody>
      </p:sp>
      <p:sp>
        <p:nvSpPr>
          <p:cNvPr id="6" name="文本框 5"/>
          <p:cNvSpPr txBox="1"/>
          <p:nvPr/>
        </p:nvSpPr>
        <p:spPr>
          <a:xfrm>
            <a:off x="255905" y="948690"/>
            <a:ext cx="8340090" cy="532765"/>
          </a:xfrm>
          <a:prstGeom prst="rect">
            <a:avLst/>
          </a:prstGeom>
          <a:noFill/>
        </p:spPr>
        <p:txBody>
          <a:bodyPr wrap="square" rtlCol="0">
            <a:spAutoFit/>
          </a:bodyPr>
          <a:p>
            <a:r>
              <a:rPr lang="zh-CN" altLang="en-US" sz="1400"/>
              <a:t>通用的克隆实现方法是在具体原型类的克隆方法中实例化一个与自身类型相同的对象并将其返回，并将相关的参数传入新创建的对象中，保证它们的成员变量相同。示意代码如下：</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561975" y="1156970"/>
            <a:ext cx="7724775" cy="659130"/>
          </a:xfrm>
          <a:prstGeom prst="rect">
            <a:avLst/>
          </a:prstGeom>
          <a:noFill/>
        </p:spPr>
        <p:txBody>
          <a:bodyPr wrap="square" rtlCol="0">
            <a:spAutoFit/>
          </a:bodyPr>
          <a:p>
            <a:r>
              <a:rPr lang="zh-CN" altLang="en-US"/>
              <a:t> 在客户类中只需要创建一个ConcretePrototype对象作为原型对象，然后调用其Clone()方法即可得到对应的克隆对象，如下代码片段所示：</a:t>
            </a:r>
            <a:endParaRPr lang="zh-CN" altLang="en-US"/>
          </a:p>
        </p:txBody>
      </p:sp>
      <p:sp>
        <p:nvSpPr>
          <p:cNvPr id="5" name="文本框 4"/>
          <p:cNvSpPr txBox="1"/>
          <p:nvPr/>
        </p:nvSpPr>
        <p:spPr>
          <a:xfrm>
            <a:off x="548005" y="2067560"/>
            <a:ext cx="6538595" cy="1191260"/>
          </a:xfrm>
          <a:prstGeom prst="rect">
            <a:avLst/>
          </a:prstGeom>
          <a:noFill/>
        </p:spPr>
        <p:txBody>
          <a:bodyPr wrap="square" rtlCol="0">
            <a:spAutoFit/>
          </a:bodyPr>
          <a:p>
            <a:r>
              <a:rPr lang="zh-CN" altLang="en-US"/>
              <a:t>    ……  </a:t>
            </a:r>
            <a:endParaRPr lang="zh-CN" altLang="en-US"/>
          </a:p>
          <a:p>
            <a:r>
              <a:rPr lang="zh-CN" altLang="en-US"/>
              <a:t>    ConcretePrototype prototype = </a:t>
            </a:r>
            <a:r>
              <a:rPr lang="zh-CN" altLang="en-US">
                <a:solidFill>
                  <a:schemeClr val="accent1"/>
                </a:solidFill>
                <a:effectLst>
                  <a:outerShdw blurRad="38100" dist="25400" dir="5400000" algn="ctr" rotWithShape="0">
                    <a:srgbClr val="6E747A">
                      <a:alpha val="43000"/>
                    </a:srgbClr>
                  </a:outerShdw>
                </a:effectLst>
              </a:rPr>
              <a:t>new</a:t>
            </a:r>
            <a:r>
              <a:rPr lang="zh-CN" altLang="en-US"/>
              <a:t> </a:t>
            </a:r>
            <a:r>
              <a:rPr lang="zh-CN" altLang="en-US">
                <a:sym typeface="+mn-ea"/>
              </a:rPr>
              <a:t>ConcretePrototype</a:t>
            </a:r>
            <a:r>
              <a:rPr lang="zh-CN" altLang="en-US"/>
              <a:t>();  </a:t>
            </a:r>
            <a:endParaRPr lang="zh-CN" altLang="en-US"/>
          </a:p>
          <a:p>
            <a:r>
              <a:rPr lang="zh-CN" altLang="en-US"/>
              <a:t>    ConcretePrototype copy = (ConcretePrototype)prototype.Clone();  </a:t>
            </a:r>
            <a:endParaRPr lang="zh-CN" altLang="en-US"/>
          </a:p>
          <a:p>
            <a:r>
              <a:rPr lang="zh-CN" altLang="en-US"/>
              <a:t>    ……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652145" y="962025"/>
            <a:ext cx="4897120" cy="384810"/>
          </a:xfrm>
          <a:prstGeom prst="rect">
            <a:avLst/>
          </a:prstGeom>
          <a:noFill/>
        </p:spPr>
        <p:txBody>
          <a:bodyPr wrap="square" rtlCol="0">
            <a:spAutoFit/>
          </a:bodyPr>
          <a:p>
            <a:r>
              <a:rPr lang="zh-CN" altLang="en-US"/>
              <a:t>C#中的MemberwiseClone()方法和ICloneable接口</a:t>
            </a:r>
            <a:endParaRPr lang="zh-CN" altLang="en-US"/>
          </a:p>
        </p:txBody>
      </p:sp>
      <p:sp>
        <p:nvSpPr>
          <p:cNvPr id="5" name="文本框 4"/>
          <p:cNvSpPr txBox="1"/>
          <p:nvPr/>
        </p:nvSpPr>
        <p:spPr>
          <a:xfrm>
            <a:off x="652145" y="1346835"/>
            <a:ext cx="7494905" cy="532765"/>
          </a:xfrm>
          <a:prstGeom prst="rect">
            <a:avLst/>
          </a:prstGeom>
          <a:noFill/>
        </p:spPr>
        <p:txBody>
          <a:bodyPr wrap="square" rtlCol="0">
            <a:spAutoFit/>
          </a:bodyPr>
          <a:p>
            <a:r>
              <a:rPr lang="zh-CN" altLang="en-US" sz="1400"/>
              <a:t>在C#语言中，提供了一个MemberwiseClone()方法用于实现浅克隆，该方法使用起来很方便，直接调用一个已有对象的MemberwiseClone()方法即可实现克隆。如下代码所示：</a:t>
            </a:r>
            <a:endParaRPr lang="zh-CN" altLang="en-US" sz="1400"/>
          </a:p>
        </p:txBody>
      </p:sp>
      <p:sp>
        <p:nvSpPr>
          <p:cNvPr id="6" name="文本框 5"/>
          <p:cNvSpPr txBox="1"/>
          <p:nvPr/>
        </p:nvSpPr>
        <p:spPr>
          <a:xfrm>
            <a:off x="652145" y="1825625"/>
            <a:ext cx="7632700" cy="3248660"/>
          </a:xfrm>
          <a:prstGeom prst="rect">
            <a:avLst/>
          </a:prstGeom>
          <a:noFill/>
        </p:spPr>
        <p:txBody>
          <a:bodyPr wrap="square" rtlCol="0">
            <a:spAutoFit/>
          </a:bodyPr>
          <a:p>
            <a:r>
              <a:rPr lang="zh-CN" altLang="en-US"/>
              <a:t>    </a:t>
            </a:r>
            <a:r>
              <a:rPr lang="zh-CN" altLang="en-US" sz="900"/>
              <a:t>//成员类  </a:t>
            </a:r>
            <a:endParaRPr lang="zh-CN" altLang="en-US" sz="900"/>
          </a:p>
          <a:p>
            <a:r>
              <a:rPr lang="zh-CN" altLang="en-US" sz="900"/>
              <a:t>    </a:t>
            </a:r>
            <a:r>
              <a:rPr lang="zh-CN" altLang="en-US" sz="900">
                <a:solidFill>
                  <a:schemeClr val="accent1"/>
                </a:solidFill>
                <a:effectLst>
                  <a:outerShdw blurRad="38100" dist="25400" dir="5400000" algn="ctr" rotWithShape="0">
                    <a:srgbClr val="6E747A">
                      <a:alpha val="43000"/>
                    </a:srgbClr>
                  </a:outerShdw>
                </a:effectLst>
              </a:rPr>
              <a:t>class</a:t>
            </a:r>
            <a:r>
              <a:rPr lang="zh-CN" altLang="en-US" sz="900"/>
              <a:t> Member  </a:t>
            </a:r>
            <a:endParaRPr lang="zh-CN" altLang="en-US" sz="900"/>
          </a:p>
          <a:p>
            <a:r>
              <a:rPr lang="zh-CN" altLang="en-US" sz="900"/>
              <a:t>    {  </a:t>
            </a:r>
            <a:endParaRPr lang="zh-CN" altLang="en-US" sz="900"/>
          </a:p>
          <a:p>
            <a:r>
              <a:rPr lang="zh-CN" altLang="en-US" sz="900"/>
              <a:t>      </a:t>
            </a:r>
            <a:endParaRPr lang="zh-CN" altLang="en-US" sz="900"/>
          </a:p>
          <a:p>
            <a:r>
              <a:rPr lang="zh-CN" altLang="en-US" sz="900"/>
              <a:t>    }  </a:t>
            </a:r>
            <a:endParaRPr lang="zh-CN" altLang="en-US" sz="900"/>
          </a:p>
          <a:p>
            <a:r>
              <a:rPr lang="zh-CN" altLang="en-US" sz="900"/>
              <a:t>      </a:t>
            </a:r>
            <a:endParaRPr lang="zh-CN" altLang="en-US" sz="900"/>
          </a:p>
          <a:p>
            <a:r>
              <a:rPr lang="zh-CN" altLang="en-US" sz="900"/>
              <a:t>    </a:t>
            </a:r>
            <a:r>
              <a:rPr lang="zh-CN" altLang="en-US" sz="900">
                <a:solidFill>
                  <a:schemeClr val="accent1"/>
                </a:solidFill>
                <a:effectLst>
                  <a:outerShdw blurRad="38100" dist="25400" dir="5400000" algn="ctr" rotWithShape="0">
                    <a:srgbClr val="6E747A">
                      <a:alpha val="43000"/>
                    </a:srgbClr>
                  </a:outerShdw>
                </a:effectLst>
              </a:rPr>
              <a:t>class </a:t>
            </a:r>
            <a:r>
              <a:rPr lang="zh-CN" altLang="en-US" sz="900"/>
              <a:t>ConcretePrototypeA  </a:t>
            </a:r>
            <a:endParaRPr lang="zh-CN" altLang="en-US" sz="900"/>
          </a:p>
          <a:p>
            <a:r>
              <a:rPr lang="zh-CN" altLang="en-US" sz="900"/>
              <a:t>    {  </a:t>
            </a:r>
            <a:endParaRPr lang="zh-CN" altLang="en-US" sz="900"/>
          </a:p>
          <a:p>
            <a:r>
              <a:rPr lang="zh-CN" altLang="en-US" sz="900"/>
              <a:t>       </a:t>
            </a:r>
            <a:r>
              <a:rPr lang="zh-CN" altLang="en-US" sz="900">
                <a:solidFill>
                  <a:schemeClr val="accent1"/>
                </a:solidFill>
                <a:effectLst>
                  <a:outerShdw blurRad="38100" dist="25400" dir="5400000" algn="ctr" rotWithShape="0">
                    <a:srgbClr val="6E747A">
                      <a:alpha val="43000"/>
                    </a:srgbClr>
                  </a:outerShdw>
                </a:effectLst>
              </a:rPr>
              <a:t>private </a:t>
            </a:r>
            <a:r>
              <a:rPr lang="zh-CN" altLang="en-US" sz="900"/>
              <a:t>Member member; //成员对象  </a:t>
            </a:r>
            <a:endParaRPr lang="zh-CN" altLang="en-US" sz="900"/>
          </a:p>
          <a:p>
            <a:r>
              <a:rPr lang="zh-CN" altLang="en-US" sz="900"/>
              <a:t>      </a:t>
            </a:r>
            <a:endParaRPr lang="zh-CN" altLang="en-US" sz="900"/>
          </a:p>
          <a:p>
            <a:r>
              <a:rPr lang="zh-CN" altLang="en-US" sz="900"/>
              <a:t>        </a:t>
            </a:r>
            <a:r>
              <a:rPr lang="zh-CN" altLang="en-US" sz="900">
                <a:solidFill>
                  <a:schemeClr val="accent1"/>
                </a:solidFill>
                <a:effectLst>
                  <a:outerShdw blurRad="38100" dist="25400" dir="5400000" algn="ctr" rotWithShape="0">
                    <a:srgbClr val="6E747A">
                      <a:alpha val="43000"/>
                    </a:srgbClr>
                  </a:outerShdw>
                </a:effectLst>
              </a:rPr>
              <a:t>public Member </a:t>
            </a:r>
            <a:r>
              <a:rPr lang="zh-CN" altLang="en-US" sz="900"/>
              <a:t>Member  </a:t>
            </a:r>
            <a:endParaRPr lang="zh-CN" altLang="en-US" sz="900"/>
          </a:p>
          <a:p>
            <a:r>
              <a:rPr lang="zh-CN" altLang="en-US" sz="900"/>
              <a:t>       {  </a:t>
            </a:r>
            <a:endParaRPr lang="zh-CN" altLang="en-US" sz="900"/>
          </a:p>
          <a:p>
            <a:r>
              <a:rPr lang="zh-CN" altLang="en-US" sz="900"/>
              <a:t>          get { return member; }  </a:t>
            </a:r>
            <a:endParaRPr lang="zh-CN" altLang="en-US" sz="900"/>
          </a:p>
          <a:p>
            <a:r>
              <a:rPr lang="zh-CN" altLang="en-US" sz="900"/>
              <a:t>          set { member = value; }  </a:t>
            </a:r>
            <a:endParaRPr lang="zh-CN" altLang="en-US" sz="900"/>
          </a:p>
          <a:p>
            <a:r>
              <a:rPr lang="zh-CN" altLang="en-US" sz="900"/>
              <a:t>       }  </a:t>
            </a:r>
            <a:endParaRPr lang="zh-CN" altLang="en-US" sz="900"/>
          </a:p>
          <a:p>
            <a:r>
              <a:rPr lang="zh-CN" altLang="en-US" sz="900"/>
              <a:t>      </a:t>
            </a:r>
            <a:endParaRPr lang="zh-CN" altLang="en-US" sz="900"/>
          </a:p>
          <a:p>
            <a:r>
              <a:rPr lang="zh-CN" altLang="en-US" sz="900"/>
              <a:t>        //克隆方法  </a:t>
            </a:r>
            <a:endParaRPr lang="zh-CN" altLang="en-US" sz="900"/>
          </a:p>
          <a:p>
            <a:r>
              <a:rPr lang="zh-CN" altLang="en-US" sz="900"/>
              <a:t>        </a:t>
            </a:r>
            <a:r>
              <a:rPr lang="zh-CN" altLang="en-US" sz="900">
                <a:solidFill>
                  <a:schemeClr val="accent1"/>
                </a:solidFill>
                <a:effectLst>
                  <a:outerShdw blurRad="38100" dist="25400" dir="5400000" algn="ctr" rotWithShape="0">
                    <a:srgbClr val="6E747A">
                      <a:alpha val="43000"/>
                    </a:srgbClr>
                  </a:outerShdw>
                </a:effectLst>
              </a:rPr>
              <a:t>public ConcretePrototypeA </a:t>
            </a:r>
            <a:r>
              <a:rPr lang="zh-CN" altLang="en-US" sz="900"/>
              <a:t>Clone()  </a:t>
            </a:r>
            <a:endParaRPr lang="zh-CN" altLang="en-US" sz="900"/>
          </a:p>
          <a:p>
            <a:r>
              <a:rPr lang="zh-CN" altLang="en-US" sz="900"/>
              <a:t>       {  </a:t>
            </a:r>
            <a:endParaRPr lang="zh-CN" altLang="en-US" sz="900"/>
          </a:p>
          <a:p>
            <a:r>
              <a:rPr lang="zh-CN" altLang="en-US" sz="900"/>
              <a:t>          </a:t>
            </a:r>
            <a:r>
              <a:rPr lang="zh-CN" altLang="en-US" sz="900">
                <a:solidFill>
                  <a:schemeClr val="accent1"/>
                </a:solidFill>
                <a:effectLst>
                  <a:outerShdw blurRad="38100" dist="25400" dir="5400000" algn="ctr" rotWithShape="0">
                    <a:srgbClr val="6E747A">
                      <a:alpha val="43000"/>
                    </a:srgbClr>
                  </a:outerShdw>
                </a:effectLst>
              </a:rPr>
              <a:t>return </a:t>
            </a:r>
            <a:r>
              <a:rPr lang="zh-CN" altLang="en-US" sz="900"/>
              <a:t>(</a:t>
            </a:r>
            <a:r>
              <a:rPr lang="zh-CN" altLang="en-US" sz="900">
                <a:solidFill>
                  <a:schemeClr val="accent1"/>
                </a:solidFill>
                <a:effectLst>
                  <a:outerShdw blurRad="38100" dist="25400" dir="5400000" algn="ctr" rotWithShape="0">
                    <a:srgbClr val="6E747A">
                      <a:alpha val="43000"/>
                    </a:srgbClr>
                  </a:outerShdw>
                </a:effectLst>
              </a:rPr>
              <a:t>ConcretePrototypeA</a:t>
            </a:r>
            <a:r>
              <a:rPr lang="zh-CN" altLang="en-US" sz="900"/>
              <a:t>)this.MemberwiseClone(); //浅克隆  </a:t>
            </a:r>
            <a:endParaRPr lang="zh-CN" altLang="en-US" sz="900"/>
          </a:p>
          <a:p>
            <a:r>
              <a:rPr lang="zh-CN" altLang="en-US" sz="900"/>
              <a:t>        }  </a:t>
            </a:r>
            <a:endParaRPr lang="zh-CN" altLang="en-US" sz="900"/>
          </a:p>
          <a:p>
            <a:r>
              <a:rPr lang="zh-CN" altLang="en-US" sz="900"/>
              <a:t>    }  </a:t>
            </a:r>
            <a:endParaRPr lang="zh-CN" alt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586105" y="1083310"/>
            <a:ext cx="7754620" cy="659130"/>
          </a:xfrm>
          <a:prstGeom prst="rect">
            <a:avLst/>
          </a:prstGeom>
          <a:noFill/>
        </p:spPr>
        <p:txBody>
          <a:bodyPr wrap="square" rtlCol="0">
            <a:spAutoFit/>
          </a:bodyPr>
          <a:p>
            <a:r>
              <a:rPr lang="zh-CN" altLang="en-US"/>
              <a:t> 在客户类中可以直接调用原型对象的Clone()方法来创建新的对象，如下代码片段所示：</a:t>
            </a:r>
            <a:endParaRPr lang="zh-CN" altLang="en-US"/>
          </a:p>
        </p:txBody>
      </p:sp>
      <p:sp>
        <p:nvSpPr>
          <p:cNvPr id="5" name="文本框 4"/>
          <p:cNvSpPr txBox="1"/>
          <p:nvPr/>
        </p:nvSpPr>
        <p:spPr>
          <a:xfrm>
            <a:off x="508000" y="2032000"/>
            <a:ext cx="7340600" cy="2014220"/>
          </a:xfrm>
          <a:prstGeom prst="rect">
            <a:avLst/>
          </a:prstGeom>
          <a:noFill/>
        </p:spPr>
        <p:txBody>
          <a:bodyPr wrap="square" rtlCol="0">
            <a:spAutoFit/>
          </a:bodyPr>
          <a:p>
            <a:r>
              <a:rPr lang="zh-CN" altLang="en-US"/>
              <a:t>    ……  </a:t>
            </a:r>
            <a:endParaRPr lang="zh-CN" altLang="en-US"/>
          </a:p>
          <a:p>
            <a:r>
              <a:rPr lang="zh-CN" altLang="en-US"/>
              <a:t>    ConcretePrototypeA prototype, copy;  </a:t>
            </a:r>
            <a:endParaRPr lang="zh-CN" altLang="en-US"/>
          </a:p>
          <a:p>
            <a:r>
              <a:rPr lang="zh-CN" altLang="en-US"/>
              <a:t>    prototype = </a:t>
            </a:r>
            <a:r>
              <a:rPr lang="zh-CN" altLang="en-US">
                <a:solidFill>
                  <a:schemeClr val="accent1"/>
                </a:solidFill>
                <a:effectLst>
                  <a:outerShdw blurRad="38100" dist="25400" dir="5400000" algn="ctr" rotWithShape="0">
                    <a:srgbClr val="6E747A">
                      <a:alpha val="43000"/>
                    </a:srgbClr>
                  </a:outerShdw>
                </a:effectLst>
              </a:rPr>
              <a:t>new</a:t>
            </a:r>
            <a:r>
              <a:rPr lang="zh-CN" altLang="en-US"/>
              <a:t> ConcretePrototypeA();  </a:t>
            </a:r>
            <a:endParaRPr lang="zh-CN" altLang="en-US"/>
          </a:p>
          <a:p>
            <a:r>
              <a:rPr lang="zh-CN" altLang="en-US"/>
              <a:t>    copy = prototype.Clone();  </a:t>
            </a:r>
            <a:endParaRPr lang="zh-CN" altLang="en-US"/>
          </a:p>
          <a:p>
            <a:r>
              <a:rPr lang="zh-CN" altLang="en-US"/>
              <a:t>    Console.WriteLine(prototype == copy);  </a:t>
            </a:r>
            <a:endParaRPr lang="zh-CN" altLang="en-US"/>
          </a:p>
          <a:p>
            <a:r>
              <a:rPr lang="zh-CN" altLang="en-US"/>
              <a:t>    Console.WriteLine(prototype.Member == copy.Member);  </a:t>
            </a:r>
            <a:endParaRPr lang="zh-CN" altLang="en-US"/>
          </a:p>
          <a:p>
            <a:r>
              <a:rPr lang="zh-CN" altLang="en-US"/>
              <a:t>    ……  </a:t>
            </a:r>
            <a:endParaRPr lang="zh-CN" altLang="en-US"/>
          </a:p>
        </p:txBody>
      </p:sp>
      <p:sp>
        <p:nvSpPr>
          <p:cNvPr id="6" name="文本框 5"/>
          <p:cNvSpPr txBox="1"/>
          <p:nvPr/>
        </p:nvSpPr>
        <p:spPr>
          <a:xfrm>
            <a:off x="640080" y="4140835"/>
            <a:ext cx="7700645" cy="933450"/>
          </a:xfrm>
          <a:prstGeom prst="rect">
            <a:avLst/>
          </a:prstGeom>
          <a:noFill/>
        </p:spPr>
        <p:txBody>
          <a:bodyPr wrap="square" rtlCol="0">
            <a:spAutoFit/>
          </a:bodyPr>
          <a:p>
            <a:r>
              <a:rPr lang="zh-CN" altLang="en-US"/>
              <a:t>在上述客户类代码片段中，输出语句“Console.WriteLine(prototype == copy);”的输出结果为“False”，输出语句“Console.WriteLine(prototype.Member == copy.Member);”的输出结果为“True”，表明此处的克隆方法为浅克隆。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zh-CN" altLang="en-US" dirty="0">
                <a:solidFill>
                  <a:srgbClr val="0070C0"/>
                </a:solidFill>
                <a:latin typeface="+mn-lt"/>
                <a:ea typeface="+mn-ea"/>
                <a:cs typeface="+mn-ea"/>
                <a:sym typeface="+mn-lt"/>
              </a:rPr>
              <a:t>原型模式</a:t>
            </a:r>
            <a:endParaRPr lang="zh-CN" altLang="en-US" dirty="0">
              <a:solidFill>
                <a:srgbClr val="0070C0"/>
              </a:solidFill>
              <a:latin typeface="+mn-lt"/>
              <a:ea typeface="+mn-ea"/>
              <a:cs typeface="+mn-ea"/>
              <a:sym typeface="+mn-lt"/>
            </a:endParaRPr>
          </a:p>
        </p:txBody>
      </p:sp>
      <p:sp>
        <p:nvSpPr>
          <p:cNvPr id="3" name="Footer Placeholder 2"/>
          <p:cNvSpPr>
            <a:spLocks noGrp="1"/>
          </p:cNvSpPr>
          <p:nvPr>
            <p:ph type="ftr" sz="quarter" idx="11"/>
          </p:nvPr>
        </p:nvSpPr>
        <p:spPr/>
        <p:txBody>
          <a:bodyPr/>
          <a:lstStyle/>
          <a:p>
            <a:r>
              <a:rPr lang="en-US" dirty="0" smtClean="0">
                <a:cs typeface="+mn-ea"/>
                <a:sym typeface="+mn-lt"/>
              </a:rPr>
              <a:t> </a:t>
            </a:r>
            <a:endParaRPr lang="en-US" dirty="0">
              <a:cs typeface="+mn-ea"/>
              <a:sym typeface="+mn-lt"/>
            </a:endParaRPr>
          </a:p>
        </p:txBody>
      </p:sp>
      <p:sp>
        <p:nvSpPr>
          <p:cNvPr id="4" name="文本框 3"/>
          <p:cNvSpPr txBox="1"/>
          <p:nvPr/>
        </p:nvSpPr>
        <p:spPr>
          <a:xfrm>
            <a:off x="457200" y="962660"/>
            <a:ext cx="7906385" cy="659130"/>
          </a:xfrm>
          <a:prstGeom prst="rect">
            <a:avLst/>
          </a:prstGeom>
          <a:noFill/>
        </p:spPr>
        <p:txBody>
          <a:bodyPr wrap="square" rtlCol="0">
            <a:spAutoFit/>
          </a:bodyPr>
          <a:p>
            <a:r>
              <a:rPr lang="zh-CN" altLang="en-US"/>
              <a:t> 除了MemberwiseClone()方法，在C#语言中还提供了一个ICloneable接口，它也可以用来创建当前对象的拷贝，其代码如下：</a:t>
            </a:r>
            <a:endParaRPr lang="zh-CN" altLang="en-US"/>
          </a:p>
        </p:txBody>
      </p:sp>
      <p:sp>
        <p:nvSpPr>
          <p:cNvPr id="5" name="文本框 4"/>
          <p:cNvSpPr txBox="1"/>
          <p:nvPr/>
        </p:nvSpPr>
        <p:spPr>
          <a:xfrm>
            <a:off x="457200" y="1621790"/>
            <a:ext cx="4107180" cy="946785"/>
          </a:xfrm>
          <a:prstGeom prst="rect">
            <a:avLst/>
          </a:prstGeom>
          <a:noFill/>
        </p:spPr>
        <p:txBody>
          <a:bodyPr wrap="square" rtlCol="0">
            <a:spAutoFit/>
          </a:bodyPr>
          <a:p>
            <a:r>
              <a:rPr lang="zh-CN" altLang="en-US" sz="1400"/>
              <a:t>    public interface ICloneable  </a:t>
            </a:r>
            <a:endParaRPr lang="zh-CN" altLang="en-US" sz="1400"/>
          </a:p>
          <a:p>
            <a:r>
              <a:rPr lang="zh-CN" altLang="en-US" sz="1400"/>
              <a:t>    {  </a:t>
            </a:r>
            <a:endParaRPr lang="zh-CN" altLang="en-US" sz="1400"/>
          </a:p>
          <a:p>
            <a:r>
              <a:rPr lang="zh-CN" altLang="en-US" sz="1400"/>
              <a:t>        object Clone();  </a:t>
            </a:r>
            <a:endParaRPr lang="zh-CN" altLang="en-US" sz="1400"/>
          </a:p>
          <a:p>
            <a:r>
              <a:rPr lang="zh-CN" altLang="en-US" sz="1400"/>
              <a:t>    }  </a:t>
            </a:r>
            <a:endParaRPr lang="zh-CN" altLang="en-US" sz="1400"/>
          </a:p>
        </p:txBody>
      </p:sp>
      <p:sp>
        <p:nvSpPr>
          <p:cNvPr id="6" name="文本框 5"/>
          <p:cNvSpPr txBox="1"/>
          <p:nvPr/>
        </p:nvSpPr>
        <p:spPr>
          <a:xfrm>
            <a:off x="335915" y="2568575"/>
            <a:ext cx="7633970" cy="659130"/>
          </a:xfrm>
          <a:prstGeom prst="rect">
            <a:avLst/>
          </a:prstGeom>
          <a:noFill/>
        </p:spPr>
        <p:txBody>
          <a:bodyPr wrap="square" rtlCol="0">
            <a:spAutoFit/>
          </a:bodyPr>
          <a:p>
            <a:r>
              <a:rPr lang="zh-CN" altLang="en-US"/>
              <a:t> ICloneable接口充当了抽象原型类的角色，具体原型类通常作为实现该接口的子类，如下代码所示：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11017</Words>
  <Application>WPS 演示</Application>
  <PresentationFormat>全屏显示(16:9)</PresentationFormat>
  <Paragraphs>637</Paragraphs>
  <Slides>31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Wingdings</vt:lpstr>
      <vt:lpstr>Bebas Neue</vt:lpstr>
      <vt:lpstr>Calibri</vt:lpstr>
      <vt:lpstr>微软雅黑</vt:lpstr>
      <vt:lpstr>Segoe Print</vt:lpstr>
      <vt:lpstr>Wingdings</vt:lpstr>
      <vt:lpstr>第一PPT，www.1ppt.com</vt:lpstr>
      <vt:lpstr>PowerPoint 演示文稿</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适配器</vt:lpstr>
      <vt:lpstr>适配器</vt:lpstr>
      <vt:lpstr>适配器</vt:lpstr>
      <vt:lpstr>适配器</vt:lpstr>
      <vt:lpstr>适配器</vt:lpstr>
      <vt:lpstr>适配器</vt:lpstr>
      <vt:lpstr>适配器</vt:lpstr>
      <vt:lpstr>适配器</vt:lpstr>
      <vt:lpstr>适配器</vt:lpstr>
      <vt:lpstr>桥接</vt:lpstr>
      <vt:lpstr>桥接</vt:lpstr>
      <vt:lpstr>桥接</vt:lpstr>
      <vt:lpstr>桥接</vt:lpstr>
      <vt:lpstr>桥接</vt:lpstr>
      <vt:lpstr>桥接</vt:lpstr>
      <vt:lpstr>桥接</vt:lpstr>
    </vt:vector>
  </TitlesOfParts>
  <Company>LIME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admin</cp:lastModifiedBy>
  <cp:revision>214</cp:revision>
  <dcterms:created xsi:type="dcterms:W3CDTF">2011-12-26T17:46:00Z</dcterms:created>
  <dcterms:modified xsi:type="dcterms:W3CDTF">2017-02-10T10:16:04Z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