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wdp" ContentType="image/vnd.ms-phot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notesMasterIdLst>
    <p:notesMasterId r:id="rId19"/>
  </p:notesMasterIdLst>
  <p:handoutMasterIdLst>
    <p:handoutMasterId r:id="rId20"/>
  </p:handoutMasterIdLst>
  <p:sldIdLst>
    <p:sldId id="447" r:id="rId2"/>
    <p:sldId id="734" r:id="rId3"/>
    <p:sldId id="737" r:id="rId4"/>
    <p:sldId id="738" r:id="rId5"/>
    <p:sldId id="739" r:id="rId6"/>
    <p:sldId id="746" r:id="rId7"/>
    <p:sldId id="735" r:id="rId8"/>
    <p:sldId id="747" r:id="rId9"/>
    <p:sldId id="736" r:id="rId10"/>
    <p:sldId id="740" r:id="rId11"/>
    <p:sldId id="741" r:id="rId12"/>
    <p:sldId id="748" r:id="rId13"/>
    <p:sldId id="742" r:id="rId14"/>
    <p:sldId id="743" r:id="rId15"/>
    <p:sldId id="744" r:id="rId16"/>
    <p:sldId id="745" r:id="rId17"/>
    <p:sldId id="733" r:id="rId18"/>
  </p:sldIdLst>
  <p:sldSz cx="9906000" cy="6858000" type="A4"/>
  <p:notesSz cx="6858000" cy="9144000"/>
  <p:embeddedFontLst>
    <p:embeddedFont>
      <p:font typeface="Calibri" pitchFamily="34" charset="0"/>
      <p:regular r:id="rId21"/>
      <p:bold r:id="rId22"/>
      <p:italic r:id="rId23"/>
      <p:boldItalic r:id="rId24"/>
    </p:embeddedFont>
    <p:embeddedFont>
      <p:font typeface="微软雅黑" pitchFamily="34" charset="-122"/>
      <p:regular r:id="rId25"/>
      <p:bold r:id="rId26"/>
    </p:embeddedFont>
    <p:embeddedFont>
      <p:font typeface="华文新魏" charset="-122"/>
      <p:regular r:id="rId27"/>
    </p:embeddedFont>
    <p:embeddedFont>
      <p:font typeface="华文隶书" charset="-122"/>
      <p:regular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13835E57-D2AD-4D27-A621-5858F1238FF3}">
          <p14:sldIdLst>
            <p14:sldId id="447"/>
            <p14:sldId id="734"/>
            <p14:sldId id="735"/>
            <p14:sldId id="736"/>
          </p14:sldIdLst>
        </p14:section>
        <p14:section name="无标题节" id="{E4809ED4-7E19-43CD-95C1-50C940E70706}">
          <p14:sldIdLst>
            <p14:sldId id="733"/>
          </p14:sldIdLst>
        </p14:section>
      </p14:sectionLst>
    </p:ex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C4"/>
    <a:srgbClr val="FF6600"/>
    <a:srgbClr val="000000"/>
    <a:srgbClr val="FF00FF"/>
    <a:srgbClr val="FFFFFF"/>
    <a:srgbClr val="FFFFCC"/>
    <a:srgbClr val="CCFFCC"/>
    <a:srgbClr val="37CBFF"/>
    <a:srgbClr val="0000FF"/>
    <a:srgbClr val="007E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6424" autoAdjust="0"/>
  </p:normalViewPr>
  <p:slideViewPr>
    <p:cSldViewPr>
      <p:cViewPr varScale="1">
        <p:scale>
          <a:sx n="68" d="100"/>
          <a:sy n="68" d="100"/>
        </p:scale>
        <p:origin x="-1350"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034"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dirty="0" smtClean="0"/>
              <a:t>2011-11-25</a:t>
            </a: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C20692-455D-410F-8ABF-9922BE87F230}" type="slidenum">
              <a:rPr lang="zh-CN" altLang="en-US" smtClean="0"/>
              <a:pPr/>
              <a:t>‹#›</a:t>
            </a:fld>
            <a:endParaRPr lang="zh-CN" altLang="en-US"/>
          </a:p>
        </p:txBody>
      </p:sp>
    </p:spTree>
    <p:extLst>
      <p:ext uri="{BB962C8B-B14F-4D97-AF65-F5344CB8AC3E}">
        <p14:creationId xmlns="" xmlns:p14="http://schemas.microsoft.com/office/powerpoint/2010/main" val="7836866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dirty="0" smtClean="0"/>
              <a:t>2011-11-25</a:t>
            </a:r>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202C43-BD0E-4A4A-B765-005F2AF5263F}" type="slidenum">
              <a:rPr lang="zh-CN" altLang="en-US" smtClean="0"/>
              <a:pPr/>
              <a:t>‹#›</a:t>
            </a:fld>
            <a:endParaRPr lang="zh-CN" altLang="en-US"/>
          </a:p>
        </p:txBody>
      </p:sp>
    </p:spTree>
    <p:extLst>
      <p:ext uri="{BB962C8B-B14F-4D97-AF65-F5344CB8AC3E}">
        <p14:creationId xmlns="" xmlns:p14="http://schemas.microsoft.com/office/powerpoint/2010/main" val="114008973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685800"/>
            <a:ext cx="4953000" cy="34290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 xmlns:p14="http://schemas.microsoft.com/office/powerpoint/2010/main" val="410378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685800"/>
            <a:ext cx="4953000" cy="34290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 xmlns:p14="http://schemas.microsoft.com/office/powerpoint/2010/main" val="4103784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685800"/>
            <a:ext cx="4953000" cy="3429000"/>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 xmlns:p14="http://schemas.microsoft.com/office/powerpoint/2010/main" val="410378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2" name="Rectangle 14"/>
          <p:cNvSpPr>
            <a:spLocks noChangeArrowheads="1"/>
          </p:cNvSpPr>
          <p:nvPr userDrawn="1"/>
        </p:nvSpPr>
        <p:spPr bwMode="auto">
          <a:xfrm>
            <a:off x="0" y="714357"/>
            <a:ext cx="9906000" cy="71438"/>
          </a:xfrm>
          <a:prstGeom prst="rect">
            <a:avLst/>
          </a:prstGeom>
          <a:solidFill>
            <a:schemeClr val="bg1">
              <a:lumMod val="85000"/>
            </a:schemeClr>
          </a:solidFill>
          <a:ln>
            <a:noFill/>
          </a:ln>
          <a:effectLst/>
        </p:spPr>
        <p:txBody>
          <a:bodyPr wrap="none" anchor="ctr"/>
          <a:lstStyle/>
          <a:p>
            <a:pPr>
              <a:defRPr/>
            </a:pPr>
            <a:endParaRPr lang="zh-CN" altLang="en-US">
              <a:latin typeface="Arial" charset="0"/>
            </a:endParaRPr>
          </a:p>
        </p:txBody>
      </p:sp>
      <p:sp>
        <p:nvSpPr>
          <p:cNvPr id="23" name="Rectangle 8"/>
          <p:cNvSpPr>
            <a:spLocks noChangeArrowheads="1"/>
          </p:cNvSpPr>
          <p:nvPr userDrawn="1"/>
        </p:nvSpPr>
        <p:spPr bwMode="auto">
          <a:xfrm>
            <a:off x="0" y="1"/>
            <a:ext cx="9906000" cy="714356"/>
          </a:xfrm>
          <a:prstGeom prst="rect">
            <a:avLst/>
          </a:prstGeom>
          <a:solidFill>
            <a:srgbClr val="0091C4"/>
          </a:solidFill>
          <a:ln w="9525">
            <a:noFill/>
            <a:miter lim="800000"/>
            <a:headEnd/>
            <a:tailEnd/>
          </a:ln>
        </p:spPr>
        <p:txBody>
          <a:bodyPr wrap="none" anchor="ctr"/>
          <a:lstStyle/>
          <a:p>
            <a:endParaRPr lang="zh-CN" altLang="en-US"/>
          </a:p>
        </p:txBody>
      </p:sp>
      <p:pic>
        <p:nvPicPr>
          <p:cNvPr id="8" name="Picture 2" descr="D:\MWF\Document\地大公司\资料\infoEarth-1.pn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92968" y="6381328"/>
            <a:ext cx="1619672" cy="37903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文本占位符 8"/>
          <p:cNvSpPr>
            <a:spLocks noGrp="1"/>
          </p:cNvSpPr>
          <p:nvPr>
            <p:ph type="body" sz="quarter" idx="10"/>
          </p:nvPr>
        </p:nvSpPr>
        <p:spPr>
          <a:xfrm>
            <a:off x="116657" y="115888"/>
            <a:ext cx="9545191" cy="523220"/>
          </a:xfrm>
          <a:noFill/>
          <a:ln w="9525">
            <a:noFill/>
            <a:miter lim="800000"/>
            <a:headEnd/>
            <a:tailEnd/>
          </a:ln>
          <a:effectLst/>
        </p:spPr>
        <p:txBody>
          <a:bodyPr wrap="square">
            <a:spAutoFit/>
          </a:bodyPr>
          <a:lstStyle>
            <a:lvl1pPr marL="0" indent="0">
              <a:buNone/>
              <a:defRPr lang="zh-CN" altLang="en-US" sz="2800" b="1" dirty="0">
                <a:solidFill>
                  <a:schemeClr val="bg1"/>
                </a:solidFill>
                <a:latin typeface="微软雅黑" pitchFamily="34" charset="-122"/>
                <a:ea typeface="微软雅黑" pitchFamily="34" charset="-122"/>
              </a:defRPr>
            </a:lvl1pPr>
          </a:lstStyle>
          <a:p>
            <a:pPr marL="0"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2" name="Rectangle 14"/>
          <p:cNvSpPr>
            <a:spLocks noChangeArrowheads="1"/>
          </p:cNvSpPr>
          <p:nvPr userDrawn="1"/>
        </p:nvSpPr>
        <p:spPr bwMode="auto">
          <a:xfrm>
            <a:off x="0" y="714357"/>
            <a:ext cx="9906000" cy="71438"/>
          </a:xfrm>
          <a:prstGeom prst="rect">
            <a:avLst/>
          </a:prstGeom>
          <a:solidFill>
            <a:schemeClr val="bg1">
              <a:lumMod val="85000"/>
            </a:schemeClr>
          </a:solidFill>
          <a:ln>
            <a:noFill/>
          </a:ln>
          <a:effectLst/>
        </p:spPr>
        <p:txBody>
          <a:bodyPr wrap="none" anchor="ctr"/>
          <a:lstStyle/>
          <a:p>
            <a:pPr>
              <a:defRPr/>
            </a:pPr>
            <a:endParaRPr lang="zh-CN" altLang="en-US">
              <a:latin typeface="Arial" charset="0"/>
            </a:endParaRPr>
          </a:p>
        </p:txBody>
      </p:sp>
      <p:sp>
        <p:nvSpPr>
          <p:cNvPr id="23" name="Rectangle 8"/>
          <p:cNvSpPr>
            <a:spLocks noChangeArrowheads="1"/>
          </p:cNvSpPr>
          <p:nvPr userDrawn="1"/>
        </p:nvSpPr>
        <p:spPr bwMode="auto">
          <a:xfrm>
            <a:off x="0" y="1"/>
            <a:ext cx="9906000" cy="714356"/>
          </a:xfrm>
          <a:prstGeom prst="rect">
            <a:avLst/>
          </a:prstGeom>
          <a:solidFill>
            <a:srgbClr val="0091C4"/>
          </a:solidFill>
          <a:ln w="9525">
            <a:noFill/>
            <a:miter lim="800000"/>
            <a:headEnd/>
            <a:tailEnd/>
          </a:ln>
        </p:spPr>
        <p:txBody>
          <a:bodyPr wrap="none" anchor="ctr"/>
          <a:lstStyle/>
          <a:p>
            <a:endParaRPr lang="zh-CN" altLang="en-US"/>
          </a:p>
        </p:txBody>
      </p:sp>
      <p:pic>
        <p:nvPicPr>
          <p:cNvPr id="8" name="Picture 2" descr="D:\MWF\Document\地大公司\资料\infoEarth-1.pn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a:ext>
            </a:extLst>
          </a:blip>
          <a:srcRect/>
          <a:stretch>
            <a:fillRect/>
          </a:stretch>
        </p:blipFill>
        <p:spPr bwMode="auto">
          <a:xfrm>
            <a:off x="92968" y="6381328"/>
            <a:ext cx="1619672" cy="37903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文本占位符 8"/>
          <p:cNvSpPr>
            <a:spLocks noGrp="1"/>
          </p:cNvSpPr>
          <p:nvPr>
            <p:ph type="body" sz="quarter" idx="10"/>
          </p:nvPr>
        </p:nvSpPr>
        <p:spPr>
          <a:xfrm>
            <a:off x="116657" y="115888"/>
            <a:ext cx="9545191" cy="523220"/>
          </a:xfrm>
          <a:noFill/>
          <a:ln w="9525">
            <a:noFill/>
            <a:miter lim="800000"/>
            <a:headEnd/>
            <a:tailEnd/>
          </a:ln>
          <a:effectLst/>
        </p:spPr>
        <p:txBody>
          <a:bodyPr wrap="square">
            <a:spAutoFit/>
          </a:bodyPr>
          <a:lstStyle>
            <a:lvl1pPr marL="0" indent="0">
              <a:buNone/>
              <a:defRPr lang="zh-CN" altLang="en-US" sz="2800" b="1" dirty="0">
                <a:solidFill>
                  <a:schemeClr val="bg1"/>
                </a:solidFill>
                <a:latin typeface="微软雅黑" pitchFamily="34" charset="-122"/>
                <a:ea typeface="微软雅黑" pitchFamily="34" charset="-122"/>
              </a:defRPr>
            </a:lvl1pPr>
          </a:lstStyle>
          <a:p>
            <a:pPr marL="0" lvl="0"/>
            <a:r>
              <a:rPr lang="zh-CN" altLang="en-US" smtClean="0"/>
              <a:t>单击此处编辑母版文本样式</a:t>
            </a:r>
          </a:p>
        </p:txBody>
      </p:sp>
      <p:sp>
        <p:nvSpPr>
          <p:cNvPr id="3" name="内容占位符 2"/>
          <p:cNvSpPr>
            <a:spLocks noGrp="1"/>
          </p:cNvSpPr>
          <p:nvPr>
            <p:ph sz="quarter" idx="11"/>
          </p:nvPr>
        </p:nvSpPr>
        <p:spPr>
          <a:xfrm>
            <a:off x="482600" y="1125538"/>
            <a:ext cx="8934450" cy="1905137"/>
          </a:xfrm>
          <a:noFill/>
        </p:spPr>
        <p:txBody>
          <a:bodyPr>
            <a:spAutoFit/>
          </a:bodyPr>
          <a:lstStyle>
            <a:lvl1pPr marL="342900" indent="-342900">
              <a:buFont typeface="Arial" pitchFamily="34" charset="0"/>
              <a:buChar char="•"/>
              <a:defRPr lang="zh-CN" altLang="en-US" sz="2000" b="1" dirty="0" smtClean="0">
                <a:solidFill>
                  <a:srgbClr val="0091C4"/>
                </a:solidFill>
                <a:latin typeface="微软雅黑" pitchFamily="34" charset="-122"/>
                <a:ea typeface="微软雅黑" pitchFamily="34" charset="-122"/>
              </a:defRPr>
            </a:lvl1pPr>
            <a:lvl2pPr>
              <a:defRPr lang="zh-CN" altLang="en-US" sz="2000" b="1" dirty="0" smtClean="0">
                <a:solidFill>
                  <a:srgbClr val="0091C4"/>
                </a:solidFill>
                <a:latin typeface="微软雅黑" pitchFamily="34" charset="-122"/>
                <a:ea typeface="微软雅黑" pitchFamily="34" charset="-122"/>
              </a:defRPr>
            </a:lvl2pPr>
            <a:lvl3pPr>
              <a:defRPr lang="zh-CN" altLang="en-US" sz="1800" b="1" dirty="0" smtClean="0">
                <a:solidFill>
                  <a:srgbClr val="0091C4"/>
                </a:solidFill>
                <a:latin typeface="微软雅黑" pitchFamily="34" charset="-122"/>
                <a:ea typeface="微软雅黑" pitchFamily="34" charset="-122"/>
              </a:defRPr>
            </a:lvl3pPr>
            <a:lvl4pPr>
              <a:defRPr lang="zh-CN" altLang="en-US" sz="1800" b="1" dirty="0" smtClean="0">
                <a:solidFill>
                  <a:srgbClr val="0091C4"/>
                </a:solidFill>
                <a:latin typeface="微软雅黑" pitchFamily="34" charset="-122"/>
                <a:ea typeface="微软雅黑" pitchFamily="34" charset="-122"/>
              </a:defRPr>
            </a:lvl4pPr>
            <a:lvl5pPr>
              <a:defRPr lang="zh-CN" altLang="en-US" sz="1800" b="1" dirty="0">
                <a:solidFill>
                  <a:srgbClr val="0091C4"/>
                </a:solidFill>
                <a:latin typeface="微软雅黑" pitchFamily="34" charset="-122"/>
                <a:ea typeface="微软雅黑" pitchFamily="34" charset="-122"/>
              </a:defRPr>
            </a:lvl5pPr>
          </a:lstStyle>
          <a:p>
            <a:pPr lvl="0">
              <a:lnSpc>
                <a:spcPct val="120000"/>
              </a:lnSpc>
              <a:spcBef>
                <a:spcPts val="600"/>
              </a:spcBef>
              <a:buFont typeface="Wingdings" pitchFamily="2" charset="2"/>
              <a:buChar char="Ø"/>
            </a:pPr>
            <a:r>
              <a:rPr lang="zh-CN" altLang="en-US" smtClean="0"/>
              <a:t>单击此处编辑母版文本样式</a:t>
            </a:r>
          </a:p>
          <a:p>
            <a:pPr lvl="1">
              <a:lnSpc>
                <a:spcPct val="120000"/>
              </a:lnSpc>
              <a:spcBef>
                <a:spcPts val="600"/>
              </a:spcBef>
              <a:buFont typeface="Wingdings" pitchFamily="2" charset="2"/>
              <a:buChar char="Ø"/>
            </a:pPr>
            <a:r>
              <a:rPr lang="zh-CN" altLang="en-US" smtClean="0"/>
              <a:t>第二级</a:t>
            </a:r>
          </a:p>
          <a:p>
            <a:pPr lvl="2">
              <a:lnSpc>
                <a:spcPct val="120000"/>
              </a:lnSpc>
              <a:spcBef>
                <a:spcPts val="600"/>
              </a:spcBef>
              <a:buFont typeface="Wingdings" pitchFamily="2" charset="2"/>
              <a:buChar char="Ø"/>
            </a:pPr>
            <a:r>
              <a:rPr lang="zh-CN" altLang="en-US" smtClean="0"/>
              <a:t>第三级</a:t>
            </a:r>
          </a:p>
          <a:p>
            <a:pPr lvl="3">
              <a:lnSpc>
                <a:spcPct val="120000"/>
              </a:lnSpc>
              <a:spcBef>
                <a:spcPts val="600"/>
              </a:spcBef>
              <a:buFont typeface="Wingdings" pitchFamily="2" charset="2"/>
              <a:buChar char="Ø"/>
            </a:pPr>
            <a:r>
              <a:rPr lang="zh-CN" altLang="en-US" smtClean="0"/>
              <a:t>第四级</a:t>
            </a:r>
          </a:p>
          <a:p>
            <a:pPr lvl="4">
              <a:lnSpc>
                <a:spcPct val="120000"/>
              </a:lnSpc>
              <a:spcBef>
                <a:spcPts val="600"/>
              </a:spcBef>
              <a:buFont typeface="Wingdings" pitchFamily="2" charset="2"/>
              <a:buChar char="Ø"/>
            </a:pPr>
            <a:r>
              <a:rPr lang="zh-CN" altLang="en-US" smtClean="0"/>
              <a:t>第五级</a:t>
            </a:r>
            <a:endParaRPr lang="zh-CN" altLang="en-US" dirty="0"/>
          </a:p>
        </p:txBody>
      </p:sp>
    </p:spTree>
    <p:extLst>
      <p:ext uri="{BB962C8B-B14F-4D97-AF65-F5344CB8AC3E}">
        <p14:creationId xmlns="" xmlns:p14="http://schemas.microsoft.com/office/powerpoint/2010/main" val="11701315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9402C9-AA40-4450-8C91-0F82348A6098}" type="datetime1">
              <a:rPr lang="zh-CN" altLang="en-US" smtClean="0"/>
              <a:pPr/>
              <a:t>2017/2/22/Wed</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7099300" y="6356357"/>
            <a:ext cx="2311400" cy="365125"/>
          </a:xfrm>
          <a:prstGeom prst="rect">
            <a:avLst/>
          </a:prstGeom>
        </p:spPr>
        <p:txBody>
          <a:bodyPr/>
          <a:lstStyle/>
          <a:p>
            <a:fld id="{CD9CC66F-0D55-40FB-BCBD-CFD815F958E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7"/>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30CF5-7D0A-4688-A626-C4343472D6A3}" type="datetime1">
              <a:rPr lang="zh-CN" altLang="en-US" smtClean="0"/>
              <a:pPr/>
              <a:t>2017/2/22/Wed</a:t>
            </a:fld>
            <a:endParaRPr lang="zh-CN" altLang="en-US"/>
          </a:p>
        </p:txBody>
      </p:sp>
      <p:sp>
        <p:nvSpPr>
          <p:cNvPr id="5" name="页脚占位符 4"/>
          <p:cNvSpPr>
            <a:spLocks noGrp="1"/>
          </p:cNvSpPr>
          <p:nvPr>
            <p:ph type="ftr" sz="quarter" idx="3"/>
          </p:nvPr>
        </p:nvSpPr>
        <p:spPr>
          <a:xfrm>
            <a:off x="3384550" y="6356357"/>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 Id="rId4" Type="http://schemas.openxmlformats.org/officeDocument/2006/relationships/hyperlink" Target="http://www.cnblogs.com/doubleliang/archive/2011/12/27/2304104.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log.csdn.net/hguisu/article/details/753078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7491" y="3212977"/>
            <a:ext cx="2509837" cy="1044000"/>
          </a:xfrm>
          <a:prstGeom prst="rect">
            <a:avLst/>
          </a:prstGeom>
          <a:solidFill>
            <a:srgbClr val="0091C4"/>
          </a:solidFill>
          <a:ln w="9525">
            <a:noFill/>
            <a:miter lim="800000"/>
            <a:headEnd/>
            <a:tailEnd/>
          </a:ln>
        </p:spPr>
        <p:txBody>
          <a:bodyPr wrap="none" anchor="ctr"/>
          <a:lstStyle/>
          <a:p>
            <a:endParaRPr lang="zh-CN" altLang="en-US"/>
          </a:p>
        </p:txBody>
      </p:sp>
      <p:sp>
        <p:nvSpPr>
          <p:cNvPr id="4" name="标题 1"/>
          <p:cNvSpPr txBox="1">
            <a:spLocks/>
          </p:cNvSpPr>
          <p:nvPr/>
        </p:nvSpPr>
        <p:spPr>
          <a:xfrm>
            <a:off x="2468742" y="2276872"/>
            <a:ext cx="7020762" cy="791915"/>
          </a:xfrm>
          <a:prstGeom prst="rect">
            <a:avLst/>
          </a:prstGeom>
        </p:spPr>
        <p:txBody>
          <a:bodyPr vert="horz" lIns="91440" tIns="45720" rIns="91440" bIns="45720" rtlCol="0" anchor="ctr">
            <a:noAutofit/>
          </a:bodyPr>
          <a:lstStyle>
            <a:defPPr>
              <a:defRPr lang="en-US"/>
            </a:defPPr>
            <a:lvl1pPr lvl="0" fontAlgn="base">
              <a:spcBef>
                <a:spcPct val="0"/>
              </a:spcBef>
              <a:spcAft>
                <a:spcPct val="0"/>
              </a:spcAft>
              <a:buNone/>
              <a:defRPr sz="3800" b="1" cap="all" spc="100" baseline="0">
                <a:solidFill>
                  <a:srgbClr val="0091C4"/>
                </a:solidFill>
                <a:effectLst/>
                <a:latin typeface="Arial" pitchFamily="34" charset="0"/>
                <a:ea typeface="微软雅黑" pitchFamily="34" charset="-122"/>
                <a:cs typeface="+mj-cs"/>
              </a:defRPr>
            </a:lvl1pPr>
          </a:lstStyle>
          <a:p>
            <a:pPr algn="l"/>
            <a:r>
              <a:rPr lang="zh-CN" altLang="en-US" sz="3400" spc="0" dirty="0" smtClean="0"/>
              <a:t>设</a:t>
            </a:r>
            <a:r>
              <a:rPr lang="zh-CN" altLang="en-US" sz="3400" spc="0" dirty="0"/>
              <a:t>计模</a:t>
            </a:r>
            <a:r>
              <a:rPr lang="zh-CN" altLang="en-US" sz="3400" spc="0" dirty="0" smtClean="0"/>
              <a:t>式 </a:t>
            </a:r>
            <a:r>
              <a:rPr lang="en-US" altLang="zh-CN" sz="3400" spc="0" dirty="0" smtClean="0"/>
              <a:t>—— </a:t>
            </a:r>
            <a:r>
              <a:rPr lang="zh-CN" altLang="en-US" sz="3400" spc="0" dirty="0" smtClean="0"/>
              <a:t>组</a:t>
            </a:r>
            <a:r>
              <a:rPr lang="zh-CN" altLang="en-US" sz="3400" spc="0" dirty="0" smtClean="0"/>
              <a:t>合模式</a:t>
            </a:r>
            <a:endParaRPr lang="zh-CN" altLang="en-US" sz="3400" spc="0" dirty="0">
              <a:solidFill>
                <a:srgbClr val="0091C4"/>
              </a:solidFill>
            </a:endParaRPr>
          </a:p>
        </p:txBody>
      </p:sp>
      <p:sp>
        <p:nvSpPr>
          <p:cNvPr id="5" name="矩形 4"/>
          <p:cNvSpPr/>
          <p:nvPr/>
        </p:nvSpPr>
        <p:spPr>
          <a:xfrm>
            <a:off x="1064568" y="564509"/>
            <a:ext cx="6336704" cy="417678"/>
          </a:xfrm>
          <a:prstGeom prst="rect">
            <a:avLst/>
          </a:prstGeom>
        </p:spPr>
        <p:txBody>
          <a:bodyPr wrap="square">
            <a:spAutoFit/>
          </a:bodyPr>
          <a:lstStyle/>
          <a:p>
            <a:pPr marL="182880" lvl="0" indent="-182880" algn="just">
              <a:lnSpc>
                <a:spcPct val="110000"/>
              </a:lnSpc>
              <a:buClr>
                <a:srgbClr val="4F81BD"/>
              </a:buClr>
              <a:buSzPct val="85000"/>
            </a:pPr>
            <a:r>
              <a:rPr lang="zh-CN" altLang="en-US" sz="2000" b="1" dirty="0" smtClean="0">
                <a:solidFill>
                  <a:schemeClr val="bg1">
                    <a:lumMod val="50000"/>
                  </a:schemeClr>
                </a:solidFill>
                <a:latin typeface="华文新魏" pitchFamily="2" charset="-122"/>
                <a:ea typeface="华文新魏" pitchFamily="2" charset="-122"/>
              </a:rPr>
              <a:t>专</a:t>
            </a:r>
            <a:r>
              <a:rPr lang="zh-CN" altLang="en-US" sz="2000" b="1" dirty="0">
                <a:solidFill>
                  <a:schemeClr val="bg1">
                    <a:lumMod val="50000"/>
                  </a:schemeClr>
                </a:solidFill>
                <a:latin typeface="华文新魏" pitchFamily="2" charset="-122"/>
                <a:ea typeface="华文新魏" pitchFamily="2" charset="-122"/>
              </a:rPr>
              <a:t>业的地学信息服务与解决方案供应商</a:t>
            </a:r>
          </a:p>
        </p:txBody>
      </p:sp>
      <p:pic>
        <p:nvPicPr>
          <p:cNvPr id="6" name="Picture 2" descr="D:\MWF\Document\地大公司\资料\logo大尺寸197-143.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0472" y="473052"/>
            <a:ext cx="825906" cy="600592"/>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3"/>
          <p:cNvPicPr>
            <a:picLocks noChangeAspect="1" noChangeArrowheads="1"/>
          </p:cNvPicPr>
          <p:nvPr/>
        </p:nvPicPr>
        <p:blipFill rotWithShape="1">
          <a:blip r:embed="rId4" cstate="print"/>
          <a:srcRect/>
          <a:stretch/>
        </p:blipFill>
        <p:spPr bwMode="auto">
          <a:xfrm>
            <a:off x="2566543" y="3212978"/>
            <a:ext cx="1093714" cy="1044000"/>
          </a:xfrm>
          <a:prstGeom prst="rect">
            <a:avLst/>
          </a:prstGeom>
          <a:noFill/>
          <a:ln w="6350">
            <a:noFill/>
            <a:miter lim="800000"/>
            <a:headEnd/>
            <a:tailEnd/>
          </a:ln>
          <a:effectLst/>
        </p:spPr>
      </p:pic>
      <p:pic>
        <p:nvPicPr>
          <p:cNvPr id="8" name="Picture 2"/>
          <p:cNvPicPr>
            <a:picLocks noChangeAspect="1" noChangeArrowheads="1"/>
          </p:cNvPicPr>
          <p:nvPr/>
        </p:nvPicPr>
        <p:blipFill rotWithShape="1">
          <a:blip r:embed="rId5" cstate="print">
            <a:extLst>
              <a:ext uri="{BEBA8EAE-BF5A-486C-A8C5-ECC9F3942E4B}">
                <a14:imgProps xmlns="" xmlns:a14="http://schemas.microsoft.com/office/drawing/2010/main">
                  <a14:imgLayer r:embed="rId6">
                    <a14:imgEffect>
                      <a14:brightnessContrast bright="20000" contrast="20000"/>
                    </a14:imgEffect>
                  </a14:imgLayer>
                </a14:imgProps>
              </a:ext>
              <a:ext uri="{28A0092B-C50C-407E-A947-70E740481C1C}">
                <a14:useLocalDpi xmlns="" xmlns:a14="http://schemas.microsoft.com/office/drawing/2010/main"/>
              </a:ext>
            </a:extLst>
          </a:blip>
          <a:srcRect/>
          <a:stretch/>
        </p:blipFill>
        <p:spPr bwMode="auto">
          <a:xfrm>
            <a:off x="3699472" y="3212977"/>
            <a:ext cx="1739897" cy="1044000"/>
          </a:xfrm>
          <a:prstGeom prst="rect">
            <a:avLst/>
          </a:prstGeom>
          <a:noFill/>
          <a:ln w="6350">
            <a:noFill/>
            <a:miter lim="800000"/>
            <a:headEnd/>
            <a:tailEnd/>
          </a:ln>
          <a:effectLst/>
          <a:extLst>
            <a:ext uri="{909E8E84-426E-40DD-AFC4-6F175D3DCCD1}">
              <a14:hiddenFill xmlns="" xmlns:a14="http://schemas.microsoft.com/office/drawing/2010/main">
                <a:solidFill>
                  <a:schemeClr val="accent1"/>
                </a:solidFill>
              </a14:hiddenFill>
            </a:ext>
          </a:extLst>
        </p:spPr>
      </p:pic>
      <p:pic>
        <p:nvPicPr>
          <p:cNvPr id="9" name="Picture 2"/>
          <p:cNvPicPr>
            <a:picLocks noChangeAspect="1" noChangeArrowheads="1"/>
          </p:cNvPicPr>
          <p:nvPr/>
        </p:nvPicPr>
        <p:blipFill rotWithShape="1">
          <a:blip r:embed="rId7" cstate="print">
            <a:extLst>
              <a:ext uri="{28A0092B-C50C-407E-A947-70E740481C1C}">
                <a14:useLocalDpi xmlns="" xmlns:a14="http://schemas.microsoft.com/office/drawing/2010/main"/>
              </a:ext>
            </a:extLst>
          </a:blip>
          <a:srcRect/>
          <a:stretch/>
        </p:blipFill>
        <p:spPr bwMode="auto">
          <a:xfrm>
            <a:off x="5478584" y="3212977"/>
            <a:ext cx="1511729" cy="1044000"/>
          </a:xfrm>
          <a:prstGeom prst="rect">
            <a:avLst/>
          </a:prstGeom>
          <a:noFill/>
          <a:ln w="6350">
            <a:noFill/>
            <a:miter lim="800000"/>
            <a:headEnd/>
            <a:tailEnd/>
          </a:ln>
          <a:effectLst/>
        </p:spPr>
      </p:pic>
      <p:pic>
        <p:nvPicPr>
          <p:cNvPr id="10" name="Picture 1"/>
          <p:cNvPicPr>
            <a:picLocks noChangeAspect="1" noChangeArrowheads="1"/>
          </p:cNvPicPr>
          <p:nvPr/>
        </p:nvPicPr>
        <p:blipFill rotWithShape="1">
          <a:blip r:embed="rId8" cstate="print">
            <a:extLst>
              <a:ext uri="{28A0092B-C50C-407E-A947-70E740481C1C}">
                <a14:useLocalDpi xmlns="" xmlns:a14="http://schemas.microsoft.com/office/drawing/2010/main"/>
              </a:ext>
            </a:extLst>
          </a:blip>
          <a:srcRect r="-1918"/>
          <a:stretch/>
        </p:blipFill>
        <p:spPr bwMode="auto">
          <a:xfrm>
            <a:off x="7029529" y="3212975"/>
            <a:ext cx="1739895" cy="1044000"/>
          </a:xfrm>
          <a:prstGeom prst="rect">
            <a:avLst/>
          </a:prstGeom>
          <a:solidFill>
            <a:schemeClr val="tx1"/>
          </a:solidFill>
        </p:spPr>
      </p:pic>
      <p:sp>
        <p:nvSpPr>
          <p:cNvPr id="11" name="矩形 10"/>
          <p:cNvSpPr/>
          <p:nvPr/>
        </p:nvSpPr>
        <p:spPr>
          <a:xfrm>
            <a:off x="6105128" y="5836505"/>
            <a:ext cx="3744416" cy="904863"/>
          </a:xfrm>
          <a:prstGeom prst="rect">
            <a:avLst/>
          </a:prstGeom>
        </p:spPr>
        <p:txBody>
          <a:bodyPr wrap="square">
            <a:spAutoFit/>
          </a:bodyPr>
          <a:lstStyle/>
          <a:p>
            <a:pPr>
              <a:lnSpc>
                <a:spcPct val="110000"/>
              </a:lnSpc>
            </a:pPr>
            <a:r>
              <a:rPr lang="zh-CN" altLang="zh-CN" sz="1200" b="1" dirty="0">
                <a:solidFill>
                  <a:schemeClr val="bg1">
                    <a:lumMod val="50000"/>
                  </a:schemeClr>
                </a:solidFill>
                <a:ea typeface="微软雅黑" pitchFamily="34" charset="-122"/>
              </a:rPr>
              <a:t>地址</a:t>
            </a:r>
            <a:r>
              <a:rPr lang="en-US" altLang="zh-CN" sz="1200" b="1" dirty="0" smtClean="0">
                <a:solidFill>
                  <a:schemeClr val="bg1">
                    <a:lumMod val="50000"/>
                  </a:schemeClr>
                </a:solidFill>
                <a:ea typeface="微软雅黑" pitchFamily="34" charset="-122"/>
              </a:rPr>
              <a:t>:</a:t>
            </a:r>
            <a:r>
              <a:rPr lang="zh-CN" altLang="en-US" sz="1200" b="1" dirty="0">
                <a:solidFill>
                  <a:schemeClr val="bg1">
                    <a:lumMod val="50000"/>
                  </a:schemeClr>
                </a:solidFill>
                <a:ea typeface="微软雅黑" pitchFamily="34" charset="-122"/>
              </a:rPr>
              <a:t>武汉市洪</a:t>
            </a:r>
            <a:r>
              <a:rPr lang="zh-CN" altLang="en-US" sz="1200" b="1" dirty="0" smtClean="0">
                <a:solidFill>
                  <a:schemeClr val="bg1">
                    <a:lumMod val="50000"/>
                  </a:schemeClr>
                </a:solidFill>
                <a:ea typeface="微软雅黑" pitchFamily="34" charset="-122"/>
              </a:rPr>
              <a:t>山区光</a:t>
            </a:r>
            <a:r>
              <a:rPr lang="zh-CN" altLang="en-US" sz="1200" b="1" dirty="0">
                <a:solidFill>
                  <a:schemeClr val="bg1">
                    <a:lumMod val="50000"/>
                  </a:schemeClr>
                </a:solidFill>
                <a:ea typeface="微软雅黑" pitchFamily="34" charset="-122"/>
              </a:rPr>
              <a:t>谷软件</a:t>
            </a:r>
            <a:r>
              <a:rPr lang="zh-CN" altLang="en-US" sz="1200" b="1" dirty="0" smtClean="0">
                <a:solidFill>
                  <a:schemeClr val="bg1">
                    <a:lumMod val="50000"/>
                  </a:schemeClr>
                </a:solidFill>
                <a:ea typeface="微软雅黑" pitchFamily="34" charset="-122"/>
              </a:rPr>
              <a:t>园</a:t>
            </a:r>
            <a:r>
              <a:rPr lang="en-US" altLang="zh-CN" sz="1200" b="1" dirty="0" smtClean="0">
                <a:solidFill>
                  <a:schemeClr val="bg1">
                    <a:lumMod val="50000"/>
                  </a:schemeClr>
                </a:solidFill>
                <a:ea typeface="微软雅黑" pitchFamily="34" charset="-122"/>
              </a:rPr>
              <a:t>F1</a:t>
            </a:r>
            <a:r>
              <a:rPr lang="zh-CN" altLang="en-US" sz="1200" b="1" dirty="0" smtClean="0">
                <a:solidFill>
                  <a:schemeClr val="bg1">
                    <a:lumMod val="50000"/>
                  </a:schemeClr>
                </a:solidFill>
                <a:ea typeface="微软雅黑" pitchFamily="34" charset="-122"/>
              </a:rPr>
              <a:t>栋</a:t>
            </a:r>
            <a:r>
              <a:rPr lang="en-US" altLang="zh-CN" sz="1200" b="1" dirty="0" smtClean="0">
                <a:solidFill>
                  <a:schemeClr val="bg1">
                    <a:lumMod val="50000"/>
                  </a:schemeClr>
                </a:solidFill>
                <a:ea typeface="微软雅黑" pitchFamily="34" charset="-122"/>
              </a:rPr>
              <a:t>15</a:t>
            </a:r>
            <a:r>
              <a:rPr lang="zh-CN" altLang="en-US" sz="1200" b="1" smtClean="0">
                <a:solidFill>
                  <a:schemeClr val="bg1">
                    <a:lumMod val="50000"/>
                  </a:schemeClr>
                </a:solidFill>
                <a:ea typeface="微软雅黑" pitchFamily="34" charset="-122"/>
              </a:rPr>
              <a:t>楼</a:t>
            </a:r>
            <a:endParaRPr lang="en-US" altLang="zh-CN" sz="1200" b="1" smtClean="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邮政编码</a:t>
            </a:r>
            <a:r>
              <a:rPr lang="en-US" altLang="zh-CN" sz="1200" b="1" dirty="0">
                <a:solidFill>
                  <a:schemeClr val="bg1">
                    <a:lumMod val="50000"/>
                  </a:schemeClr>
                </a:solidFill>
                <a:ea typeface="微软雅黑" pitchFamily="34" charset="-122"/>
              </a:rPr>
              <a:t>:430074</a:t>
            </a:r>
            <a:endParaRPr lang="zh-CN" altLang="zh-CN" sz="1200" b="1" dirty="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电话</a:t>
            </a:r>
            <a:r>
              <a:rPr lang="en-US" altLang="zh-CN" sz="1200" b="1" dirty="0" smtClean="0">
                <a:solidFill>
                  <a:schemeClr val="bg1">
                    <a:lumMod val="50000"/>
                  </a:schemeClr>
                </a:solidFill>
                <a:ea typeface="微软雅黑" pitchFamily="34" charset="-122"/>
              </a:rPr>
              <a:t>: 027-59808866/59808803       </a:t>
            </a:r>
            <a:r>
              <a:rPr lang="zh-CN" altLang="zh-CN" sz="1200" b="1" dirty="0" smtClean="0">
                <a:solidFill>
                  <a:schemeClr val="bg1">
                    <a:lumMod val="50000"/>
                  </a:schemeClr>
                </a:solidFill>
                <a:ea typeface="微软雅黑" pitchFamily="34" charset="-122"/>
              </a:rPr>
              <a:t>传真</a:t>
            </a:r>
            <a:r>
              <a:rPr lang="en-US" altLang="zh-CN" sz="1200" b="1" dirty="0">
                <a:solidFill>
                  <a:schemeClr val="bg1">
                    <a:lumMod val="50000"/>
                  </a:schemeClr>
                </a:solidFill>
                <a:ea typeface="微软雅黑" pitchFamily="34" charset="-122"/>
              </a:rPr>
              <a:t>:027-59808825</a:t>
            </a:r>
            <a:endParaRPr lang="zh-CN" altLang="zh-CN" sz="1200" b="1" dirty="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网址</a:t>
            </a:r>
            <a:r>
              <a:rPr lang="en-US" altLang="zh-CN" sz="1200" b="1" dirty="0" smtClean="0">
                <a:solidFill>
                  <a:schemeClr val="bg1">
                    <a:lumMod val="50000"/>
                  </a:schemeClr>
                </a:solidFill>
                <a:ea typeface="微软雅黑" pitchFamily="34" charset="-122"/>
              </a:rPr>
              <a:t>: </a:t>
            </a:r>
            <a:r>
              <a:rPr lang="en-US" altLang="zh-CN" sz="1200" b="1" dirty="0">
                <a:solidFill>
                  <a:schemeClr val="bg1">
                    <a:lumMod val="50000"/>
                  </a:schemeClr>
                </a:solidFill>
                <a:ea typeface="微软雅黑" pitchFamily="34" charset="-122"/>
              </a:rPr>
              <a:t>http://www.infoearth.com </a:t>
            </a:r>
            <a:endParaRPr lang="zh-CN" altLang="zh-CN" sz="1200" b="1" dirty="0">
              <a:solidFill>
                <a:schemeClr val="bg1">
                  <a:lumMod val="50000"/>
                </a:schemeClr>
              </a:solidFill>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装饰模式</a:t>
            </a:r>
            <a:endParaRPr lang="zh-CN" altLang="en-US" dirty="0"/>
          </a:p>
        </p:txBody>
      </p:sp>
      <p:sp>
        <p:nvSpPr>
          <p:cNvPr id="4" name="TextBox 3"/>
          <p:cNvSpPr txBox="1"/>
          <p:nvPr/>
        </p:nvSpPr>
        <p:spPr>
          <a:xfrm>
            <a:off x="848544" y="1052736"/>
            <a:ext cx="2592288" cy="369332"/>
          </a:xfrm>
          <a:prstGeom prst="rect">
            <a:avLst/>
          </a:prstGeom>
          <a:noFill/>
        </p:spPr>
        <p:txBody>
          <a:bodyPr wrap="square" rtlCol="0">
            <a:spAutoFit/>
          </a:bodyPr>
          <a:lstStyle/>
          <a:p>
            <a:r>
              <a:rPr lang="zh-CN" altLang="en-US" b="1" dirty="0" smtClean="0">
                <a:hlinkClick r:id="rId2"/>
              </a:rPr>
              <a:t>经典实例</a:t>
            </a:r>
            <a:r>
              <a:rPr lang="zh-CN" altLang="en-US" dirty="0" smtClean="0">
                <a:hlinkClick r:id="rId2"/>
              </a:rPr>
              <a:t>：</a:t>
            </a:r>
            <a:endParaRPr lang="zh-CN" altLang="en-US" dirty="0"/>
          </a:p>
        </p:txBody>
      </p:sp>
      <p:sp>
        <p:nvSpPr>
          <p:cNvPr id="5" name="TextBox 4"/>
          <p:cNvSpPr txBox="1"/>
          <p:nvPr/>
        </p:nvSpPr>
        <p:spPr>
          <a:xfrm>
            <a:off x="1136576" y="1556792"/>
            <a:ext cx="7776864" cy="5078313"/>
          </a:xfrm>
          <a:prstGeom prst="rect">
            <a:avLst/>
          </a:prstGeom>
          <a:noFill/>
        </p:spPr>
        <p:txBody>
          <a:bodyPr wrap="square" rtlCol="0">
            <a:spAutoFit/>
          </a:bodyPr>
          <a:lstStyle/>
          <a:p>
            <a:r>
              <a:rPr lang="zh-CN" altLang="en-US" b="1" dirty="0" smtClean="0"/>
              <a:t>装饰者模式的优缺点</a:t>
            </a:r>
            <a:endParaRPr lang="en-US" altLang="zh-CN" b="1" dirty="0" smtClean="0"/>
          </a:p>
          <a:p>
            <a:endParaRPr lang="en-US" altLang="zh-CN" b="1" dirty="0" smtClean="0"/>
          </a:p>
          <a:p>
            <a:r>
              <a:rPr lang="zh-CN" altLang="en-US" b="1" dirty="0" smtClean="0"/>
              <a:t>优点：</a:t>
            </a:r>
          </a:p>
          <a:p>
            <a:r>
              <a:rPr lang="en-US" altLang="zh-CN" dirty="0" smtClean="0"/>
              <a:t>1.</a:t>
            </a:r>
            <a:r>
              <a:rPr lang="zh-CN" altLang="en-US" dirty="0" smtClean="0"/>
              <a:t>装饰这模式和继承的目的都是扩展对象的功能，但装饰者模式比继承更灵活</a:t>
            </a:r>
          </a:p>
          <a:p>
            <a:endParaRPr lang="en-US" altLang="zh-CN" dirty="0" smtClean="0"/>
          </a:p>
          <a:p>
            <a:r>
              <a:rPr lang="en-US" altLang="zh-CN" dirty="0" smtClean="0"/>
              <a:t>2.</a:t>
            </a:r>
            <a:r>
              <a:rPr lang="zh-CN" altLang="en-US" dirty="0" smtClean="0"/>
              <a:t>通过使用不同的具体装饰类以及这些类的排列组合，设计师可以创造出很多不同行为的组合</a:t>
            </a:r>
          </a:p>
          <a:p>
            <a:endParaRPr lang="en-US" altLang="zh-CN" dirty="0" smtClean="0"/>
          </a:p>
          <a:p>
            <a:r>
              <a:rPr lang="en-US" altLang="zh-CN" dirty="0" smtClean="0"/>
              <a:t>3.</a:t>
            </a:r>
            <a:r>
              <a:rPr lang="zh-CN" altLang="en-US" dirty="0" smtClean="0"/>
              <a:t>装饰者模式有很好地可扩展性</a:t>
            </a:r>
          </a:p>
          <a:p>
            <a:endParaRPr lang="en-US" altLang="zh-CN" b="1" dirty="0" smtClean="0"/>
          </a:p>
          <a:p>
            <a:r>
              <a:rPr lang="zh-CN" altLang="en-US" b="1" dirty="0" smtClean="0"/>
              <a:t>缺点</a:t>
            </a:r>
            <a:r>
              <a:rPr lang="zh-CN" altLang="en-US" dirty="0" smtClean="0"/>
              <a:t>：</a:t>
            </a:r>
            <a:endParaRPr lang="en-US" altLang="zh-CN" dirty="0" smtClean="0"/>
          </a:p>
          <a:p>
            <a:r>
              <a:rPr lang="zh-CN" altLang="en-US" dirty="0" smtClean="0"/>
              <a:t>装饰者模式会导致设计中出现许多小对象，如果过度使用，会让程序变的更复杂。并且更多的对象会是的差错变得困难，特别是这些对象看上去都很像。</a:t>
            </a:r>
          </a:p>
          <a:p>
            <a:endParaRPr lang="en-US" altLang="zh-CN" b="1" dirty="0" smtClean="0"/>
          </a:p>
          <a:p>
            <a:endParaRPr lang="zh-CN" altLang="en-US" b="1" dirty="0" smtClean="0"/>
          </a:p>
          <a:p>
            <a:endParaRPr lang="en-US" altLang="zh-CN" b="1" dirty="0" smtClean="0"/>
          </a:p>
          <a:p>
            <a:endParaRPr lang="zh-CN" altLang="en-US" b="1" dirty="0"/>
          </a:p>
        </p:txBody>
      </p:sp>
    </p:spTree>
    <p:extLst>
      <p:ext uri="{BB962C8B-B14F-4D97-AF65-F5344CB8AC3E}">
        <p14:creationId xmlns="" xmlns:p14="http://schemas.microsoft.com/office/powerpoint/2010/main" val="35113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装饰模式</a:t>
            </a:r>
            <a:endParaRPr lang="zh-CN" altLang="en-US" dirty="0"/>
          </a:p>
        </p:txBody>
      </p:sp>
      <p:sp>
        <p:nvSpPr>
          <p:cNvPr id="4" name="TextBox 3"/>
          <p:cNvSpPr txBox="1"/>
          <p:nvPr/>
        </p:nvSpPr>
        <p:spPr>
          <a:xfrm>
            <a:off x="848544" y="1052736"/>
            <a:ext cx="2592288" cy="369332"/>
          </a:xfrm>
          <a:prstGeom prst="rect">
            <a:avLst/>
          </a:prstGeom>
          <a:noFill/>
        </p:spPr>
        <p:txBody>
          <a:bodyPr wrap="square" rtlCol="0">
            <a:spAutoFit/>
          </a:bodyPr>
          <a:lstStyle/>
          <a:p>
            <a:r>
              <a:rPr lang="zh-CN" altLang="en-US" b="1" dirty="0" smtClean="0">
                <a:hlinkClick r:id="rId2"/>
              </a:rPr>
              <a:t>经典实例</a:t>
            </a:r>
            <a:r>
              <a:rPr lang="zh-CN" altLang="en-US" dirty="0" smtClean="0">
                <a:hlinkClick r:id="rId2"/>
              </a:rPr>
              <a:t>：</a:t>
            </a:r>
            <a:endParaRPr lang="zh-CN" altLang="en-US" dirty="0"/>
          </a:p>
        </p:txBody>
      </p:sp>
      <p:sp>
        <p:nvSpPr>
          <p:cNvPr id="5" name="TextBox 4"/>
          <p:cNvSpPr txBox="1"/>
          <p:nvPr/>
        </p:nvSpPr>
        <p:spPr>
          <a:xfrm>
            <a:off x="776536" y="1772816"/>
            <a:ext cx="7776864" cy="4247317"/>
          </a:xfrm>
          <a:prstGeom prst="rect">
            <a:avLst/>
          </a:prstGeom>
          <a:noFill/>
        </p:spPr>
        <p:txBody>
          <a:bodyPr wrap="square" rtlCol="0">
            <a:spAutoFit/>
          </a:bodyPr>
          <a:lstStyle/>
          <a:p>
            <a:r>
              <a:rPr lang="zh-CN" altLang="en-US" b="1" dirty="0" smtClean="0"/>
              <a:t>使用场景</a:t>
            </a:r>
          </a:p>
          <a:p>
            <a:endParaRPr lang="en-US" altLang="zh-CN" dirty="0" smtClean="0"/>
          </a:p>
          <a:p>
            <a:r>
              <a:rPr lang="zh-CN" altLang="en-US" dirty="0" smtClean="0"/>
              <a:t>下面让我们看看装饰者模式具体在哪些情况下使用，在以下情况下应当使用装饰者模式：</a:t>
            </a:r>
          </a:p>
          <a:p>
            <a:endParaRPr lang="en-US" altLang="zh-CN" dirty="0" smtClean="0"/>
          </a:p>
          <a:p>
            <a:r>
              <a:rPr lang="en-US" altLang="zh-CN" dirty="0" smtClean="0"/>
              <a:t>1.</a:t>
            </a:r>
            <a:r>
              <a:rPr lang="zh-CN" altLang="en-US" dirty="0" smtClean="0"/>
              <a:t>需要扩展一个类的功能或给一个类增加附加责任。</a:t>
            </a:r>
          </a:p>
          <a:p>
            <a:endParaRPr lang="en-US" altLang="zh-CN" dirty="0" smtClean="0"/>
          </a:p>
          <a:p>
            <a:r>
              <a:rPr lang="en-US" altLang="zh-CN" dirty="0" smtClean="0"/>
              <a:t>2.</a:t>
            </a:r>
            <a:r>
              <a:rPr lang="zh-CN" altLang="en-US" dirty="0" smtClean="0"/>
              <a:t>需要动态地给一个对象增加功能，这些功能可以再动态地撤销。</a:t>
            </a:r>
          </a:p>
          <a:p>
            <a:endParaRPr lang="en-US" altLang="zh-CN" dirty="0" smtClean="0"/>
          </a:p>
          <a:p>
            <a:r>
              <a:rPr lang="en-US" altLang="zh-CN" dirty="0" smtClean="0"/>
              <a:t>3.</a:t>
            </a:r>
            <a:r>
              <a:rPr lang="zh-CN" altLang="en-US" dirty="0" smtClean="0"/>
              <a:t>需要增加由一些基本功能的排列组合而产生的非常大量的功能。</a:t>
            </a:r>
          </a:p>
          <a:p>
            <a:endParaRPr lang="zh-CN" altLang="en-US" dirty="0" smtClean="0"/>
          </a:p>
          <a:p>
            <a:endParaRPr lang="en-US" altLang="zh-CN" b="1" dirty="0" smtClean="0"/>
          </a:p>
          <a:p>
            <a:endParaRPr lang="zh-CN" altLang="en-US" b="1" dirty="0" smtClean="0"/>
          </a:p>
          <a:p>
            <a:endParaRPr lang="en-US" altLang="zh-CN" b="1" dirty="0" smtClean="0"/>
          </a:p>
          <a:p>
            <a:endParaRPr lang="zh-CN" altLang="en-US" b="1" dirty="0"/>
          </a:p>
        </p:txBody>
      </p:sp>
    </p:spTree>
    <p:extLst>
      <p:ext uri="{BB962C8B-B14F-4D97-AF65-F5344CB8AC3E}">
        <p14:creationId xmlns="" xmlns:p14="http://schemas.microsoft.com/office/powerpoint/2010/main" val="35113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7491" y="3212977"/>
            <a:ext cx="2509837" cy="1044000"/>
          </a:xfrm>
          <a:prstGeom prst="rect">
            <a:avLst/>
          </a:prstGeom>
          <a:solidFill>
            <a:srgbClr val="0091C4"/>
          </a:solidFill>
          <a:ln w="9525">
            <a:noFill/>
            <a:miter lim="800000"/>
            <a:headEnd/>
            <a:tailEnd/>
          </a:ln>
        </p:spPr>
        <p:txBody>
          <a:bodyPr wrap="none" anchor="ctr"/>
          <a:lstStyle/>
          <a:p>
            <a:endParaRPr lang="zh-CN" altLang="en-US"/>
          </a:p>
        </p:txBody>
      </p:sp>
      <p:sp>
        <p:nvSpPr>
          <p:cNvPr id="4" name="标题 1"/>
          <p:cNvSpPr txBox="1">
            <a:spLocks/>
          </p:cNvSpPr>
          <p:nvPr/>
        </p:nvSpPr>
        <p:spPr>
          <a:xfrm>
            <a:off x="2468742" y="2276872"/>
            <a:ext cx="7020762" cy="791915"/>
          </a:xfrm>
          <a:prstGeom prst="rect">
            <a:avLst/>
          </a:prstGeom>
        </p:spPr>
        <p:txBody>
          <a:bodyPr vert="horz" lIns="91440" tIns="45720" rIns="91440" bIns="45720" rtlCol="0" anchor="ctr">
            <a:noAutofit/>
          </a:bodyPr>
          <a:lstStyle>
            <a:defPPr>
              <a:defRPr lang="en-US"/>
            </a:defPPr>
            <a:lvl1pPr lvl="0" fontAlgn="base">
              <a:spcBef>
                <a:spcPct val="0"/>
              </a:spcBef>
              <a:spcAft>
                <a:spcPct val="0"/>
              </a:spcAft>
              <a:buNone/>
              <a:defRPr sz="3800" b="1" cap="all" spc="100" baseline="0">
                <a:solidFill>
                  <a:srgbClr val="0091C4"/>
                </a:solidFill>
                <a:effectLst/>
                <a:latin typeface="Arial" pitchFamily="34" charset="0"/>
                <a:ea typeface="微软雅黑" pitchFamily="34" charset="-122"/>
                <a:cs typeface="+mj-cs"/>
              </a:defRPr>
            </a:lvl1pPr>
          </a:lstStyle>
          <a:p>
            <a:pPr algn="l"/>
            <a:r>
              <a:rPr lang="zh-CN" altLang="en-US" sz="3400" spc="0" dirty="0" smtClean="0"/>
              <a:t>设</a:t>
            </a:r>
            <a:r>
              <a:rPr lang="zh-CN" altLang="en-US" sz="3400" spc="0" dirty="0"/>
              <a:t>计模</a:t>
            </a:r>
            <a:r>
              <a:rPr lang="zh-CN" altLang="en-US" sz="3400" spc="0" dirty="0" smtClean="0"/>
              <a:t>式 </a:t>
            </a:r>
            <a:r>
              <a:rPr lang="en-US" altLang="zh-CN" sz="3400" spc="0" dirty="0" smtClean="0"/>
              <a:t>—— </a:t>
            </a:r>
            <a:r>
              <a:rPr lang="zh-CN" altLang="en-US" sz="3400" spc="0" dirty="0" smtClean="0"/>
              <a:t>外观</a:t>
            </a:r>
            <a:r>
              <a:rPr lang="zh-CN" altLang="en-US" sz="3400" spc="0" dirty="0" smtClean="0"/>
              <a:t>模式</a:t>
            </a:r>
            <a:endParaRPr lang="zh-CN" altLang="en-US" sz="3400" spc="0" dirty="0">
              <a:solidFill>
                <a:srgbClr val="0091C4"/>
              </a:solidFill>
            </a:endParaRPr>
          </a:p>
        </p:txBody>
      </p:sp>
      <p:sp>
        <p:nvSpPr>
          <p:cNvPr id="5" name="矩形 4"/>
          <p:cNvSpPr/>
          <p:nvPr/>
        </p:nvSpPr>
        <p:spPr>
          <a:xfrm>
            <a:off x="1064568" y="564509"/>
            <a:ext cx="6336704" cy="417678"/>
          </a:xfrm>
          <a:prstGeom prst="rect">
            <a:avLst/>
          </a:prstGeom>
        </p:spPr>
        <p:txBody>
          <a:bodyPr wrap="square">
            <a:spAutoFit/>
          </a:bodyPr>
          <a:lstStyle/>
          <a:p>
            <a:pPr marL="182880" lvl="0" indent="-182880" algn="just">
              <a:lnSpc>
                <a:spcPct val="110000"/>
              </a:lnSpc>
              <a:buClr>
                <a:srgbClr val="4F81BD"/>
              </a:buClr>
              <a:buSzPct val="85000"/>
            </a:pPr>
            <a:r>
              <a:rPr lang="zh-CN" altLang="en-US" sz="2000" b="1" dirty="0" smtClean="0">
                <a:solidFill>
                  <a:schemeClr val="bg1">
                    <a:lumMod val="50000"/>
                  </a:schemeClr>
                </a:solidFill>
                <a:latin typeface="华文新魏" pitchFamily="2" charset="-122"/>
                <a:ea typeface="华文新魏" pitchFamily="2" charset="-122"/>
              </a:rPr>
              <a:t>专</a:t>
            </a:r>
            <a:r>
              <a:rPr lang="zh-CN" altLang="en-US" sz="2000" b="1" dirty="0">
                <a:solidFill>
                  <a:schemeClr val="bg1">
                    <a:lumMod val="50000"/>
                  </a:schemeClr>
                </a:solidFill>
                <a:latin typeface="华文新魏" pitchFamily="2" charset="-122"/>
                <a:ea typeface="华文新魏" pitchFamily="2" charset="-122"/>
              </a:rPr>
              <a:t>业的地学信息服务与解决方案供应商</a:t>
            </a:r>
          </a:p>
        </p:txBody>
      </p:sp>
      <p:pic>
        <p:nvPicPr>
          <p:cNvPr id="6" name="Picture 2" descr="D:\MWF\Document\地大公司\资料\logo大尺寸197-143.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0472" y="473052"/>
            <a:ext cx="825906" cy="600592"/>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3"/>
          <p:cNvPicPr>
            <a:picLocks noChangeAspect="1" noChangeArrowheads="1"/>
          </p:cNvPicPr>
          <p:nvPr/>
        </p:nvPicPr>
        <p:blipFill rotWithShape="1">
          <a:blip r:embed="rId4" cstate="print"/>
          <a:srcRect/>
          <a:stretch/>
        </p:blipFill>
        <p:spPr bwMode="auto">
          <a:xfrm>
            <a:off x="2566543" y="3212978"/>
            <a:ext cx="1093714" cy="1044000"/>
          </a:xfrm>
          <a:prstGeom prst="rect">
            <a:avLst/>
          </a:prstGeom>
          <a:noFill/>
          <a:ln w="6350">
            <a:noFill/>
            <a:miter lim="800000"/>
            <a:headEnd/>
            <a:tailEnd/>
          </a:ln>
          <a:effectLst/>
        </p:spPr>
      </p:pic>
      <p:pic>
        <p:nvPicPr>
          <p:cNvPr id="8" name="Picture 2"/>
          <p:cNvPicPr>
            <a:picLocks noChangeAspect="1" noChangeArrowheads="1"/>
          </p:cNvPicPr>
          <p:nvPr/>
        </p:nvPicPr>
        <p:blipFill rotWithShape="1">
          <a:blip r:embed="rId5" cstate="print">
            <a:extLst>
              <a:ext uri="{BEBA8EAE-BF5A-486C-A8C5-ECC9F3942E4B}">
                <a14:imgProps xmlns="" xmlns:a14="http://schemas.microsoft.com/office/drawing/2010/main">
                  <a14:imgLayer r:embed="rId6">
                    <a14:imgEffect>
                      <a14:brightnessContrast bright="20000" contrast="20000"/>
                    </a14:imgEffect>
                  </a14:imgLayer>
                </a14:imgProps>
              </a:ext>
              <a:ext uri="{28A0092B-C50C-407E-A947-70E740481C1C}">
                <a14:useLocalDpi xmlns="" xmlns:a14="http://schemas.microsoft.com/office/drawing/2010/main"/>
              </a:ext>
            </a:extLst>
          </a:blip>
          <a:srcRect/>
          <a:stretch/>
        </p:blipFill>
        <p:spPr bwMode="auto">
          <a:xfrm>
            <a:off x="3699472" y="3212977"/>
            <a:ext cx="1739897" cy="1044000"/>
          </a:xfrm>
          <a:prstGeom prst="rect">
            <a:avLst/>
          </a:prstGeom>
          <a:noFill/>
          <a:ln w="6350">
            <a:noFill/>
            <a:miter lim="800000"/>
            <a:headEnd/>
            <a:tailEnd/>
          </a:ln>
          <a:effectLst/>
          <a:extLst>
            <a:ext uri="{909E8E84-426E-40DD-AFC4-6F175D3DCCD1}">
              <a14:hiddenFill xmlns="" xmlns:a14="http://schemas.microsoft.com/office/drawing/2010/main">
                <a:solidFill>
                  <a:schemeClr val="accent1"/>
                </a:solidFill>
              </a14:hiddenFill>
            </a:ext>
          </a:extLst>
        </p:spPr>
      </p:pic>
      <p:pic>
        <p:nvPicPr>
          <p:cNvPr id="9" name="Picture 2"/>
          <p:cNvPicPr>
            <a:picLocks noChangeAspect="1" noChangeArrowheads="1"/>
          </p:cNvPicPr>
          <p:nvPr/>
        </p:nvPicPr>
        <p:blipFill rotWithShape="1">
          <a:blip r:embed="rId7" cstate="print">
            <a:extLst>
              <a:ext uri="{28A0092B-C50C-407E-A947-70E740481C1C}">
                <a14:useLocalDpi xmlns="" xmlns:a14="http://schemas.microsoft.com/office/drawing/2010/main"/>
              </a:ext>
            </a:extLst>
          </a:blip>
          <a:srcRect/>
          <a:stretch/>
        </p:blipFill>
        <p:spPr bwMode="auto">
          <a:xfrm>
            <a:off x="5478584" y="3212977"/>
            <a:ext cx="1511729" cy="1044000"/>
          </a:xfrm>
          <a:prstGeom prst="rect">
            <a:avLst/>
          </a:prstGeom>
          <a:noFill/>
          <a:ln w="6350">
            <a:noFill/>
            <a:miter lim="800000"/>
            <a:headEnd/>
            <a:tailEnd/>
          </a:ln>
          <a:effectLst/>
        </p:spPr>
      </p:pic>
      <p:pic>
        <p:nvPicPr>
          <p:cNvPr id="10" name="Picture 1"/>
          <p:cNvPicPr>
            <a:picLocks noChangeAspect="1" noChangeArrowheads="1"/>
          </p:cNvPicPr>
          <p:nvPr/>
        </p:nvPicPr>
        <p:blipFill rotWithShape="1">
          <a:blip r:embed="rId8" cstate="print">
            <a:extLst>
              <a:ext uri="{28A0092B-C50C-407E-A947-70E740481C1C}">
                <a14:useLocalDpi xmlns="" xmlns:a14="http://schemas.microsoft.com/office/drawing/2010/main"/>
              </a:ext>
            </a:extLst>
          </a:blip>
          <a:srcRect r="-1918"/>
          <a:stretch/>
        </p:blipFill>
        <p:spPr bwMode="auto">
          <a:xfrm>
            <a:off x="7029529" y="3212975"/>
            <a:ext cx="1739895" cy="1044000"/>
          </a:xfrm>
          <a:prstGeom prst="rect">
            <a:avLst/>
          </a:prstGeom>
          <a:solidFill>
            <a:schemeClr val="tx1"/>
          </a:solidFill>
        </p:spPr>
      </p:pic>
      <p:sp>
        <p:nvSpPr>
          <p:cNvPr id="11" name="矩形 10"/>
          <p:cNvSpPr/>
          <p:nvPr/>
        </p:nvSpPr>
        <p:spPr>
          <a:xfrm>
            <a:off x="6105128" y="5836505"/>
            <a:ext cx="3744416" cy="904863"/>
          </a:xfrm>
          <a:prstGeom prst="rect">
            <a:avLst/>
          </a:prstGeom>
        </p:spPr>
        <p:txBody>
          <a:bodyPr wrap="square">
            <a:spAutoFit/>
          </a:bodyPr>
          <a:lstStyle/>
          <a:p>
            <a:pPr>
              <a:lnSpc>
                <a:spcPct val="110000"/>
              </a:lnSpc>
            </a:pPr>
            <a:r>
              <a:rPr lang="zh-CN" altLang="zh-CN" sz="1200" b="1" dirty="0">
                <a:solidFill>
                  <a:schemeClr val="bg1">
                    <a:lumMod val="50000"/>
                  </a:schemeClr>
                </a:solidFill>
                <a:ea typeface="微软雅黑" pitchFamily="34" charset="-122"/>
              </a:rPr>
              <a:t>地址</a:t>
            </a:r>
            <a:r>
              <a:rPr lang="en-US" altLang="zh-CN" sz="1200" b="1" dirty="0" smtClean="0">
                <a:solidFill>
                  <a:schemeClr val="bg1">
                    <a:lumMod val="50000"/>
                  </a:schemeClr>
                </a:solidFill>
                <a:ea typeface="微软雅黑" pitchFamily="34" charset="-122"/>
              </a:rPr>
              <a:t>:</a:t>
            </a:r>
            <a:r>
              <a:rPr lang="zh-CN" altLang="en-US" sz="1200" b="1" dirty="0">
                <a:solidFill>
                  <a:schemeClr val="bg1">
                    <a:lumMod val="50000"/>
                  </a:schemeClr>
                </a:solidFill>
                <a:ea typeface="微软雅黑" pitchFamily="34" charset="-122"/>
              </a:rPr>
              <a:t>武汉市洪</a:t>
            </a:r>
            <a:r>
              <a:rPr lang="zh-CN" altLang="en-US" sz="1200" b="1" dirty="0" smtClean="0">
                <a:solidFill>
                  <a:schemeClr val="bg1">
                    <a:lumMod val="50000"/>
                  </a:schemeClr>
                </a:solidFill>
                <a:ea typeface="微软雅黑" pitchFamily="34" charset="-122"/>
              </a:rPr>
              <a:t>山区光</a:t>
            </a:r>
            <a:r>
              <a:rPr lang="zh-CN" altLang="en-US" sz="1200" b="1" dirty="0">
                <a:solidFill>
                  <a:schemeClr val="bg1">
                    <a:lumMod val="50000"/>
                  </a:schemeClr>
                </a:solidFill>
                <a:ea typeface="微软雅黑" pitchFamily="34" charset="-122"/>
              </a:rPr>
              <a:t>谷软件</a:t>
            </a:r>
            <a:r>
              <a:rPr lang="zh-CN" altLang="en-US" sz="1200" b="1" dirty="0" smtClean="0">
                <a:solidFill>
                  <a:schemeClr val="bg1">
                    <a:lumMod val="50000"/>
                  </a:schemeClr>
                </a:solidFill>
                <a:ea typeface="微软雅黑" pitchFamily="34" charset="-122"/>
              </a:rPr>
              <a:t>园</a:t>
            </a:r>
            <a:r>
              <a:rPr lang="en-US" altLang="zh-CN" sz="1200" b="1" dirty="0" smtClean="0">
                <a:solidFill>
                  <a:schemeClr val="bg1">
                    <a:lumMod val="50000"/>
                  </a:schemeClr>
                </a:solidFill>
                <a:ea typeface="微软雅黑" pitchFamily="34" charset="-122"/>
              </a:rPr>
              <a:t>F1</a:t>
            </a:r>
            <a:r>
              <a:rPr lang="zh-CN" altLang="en-US" sz="1200" b="1" dirty="0" smtClean="0">
                <a:solidFill>
                  <a:schemeClr val="bg1">
                    <a:lumMod val="50000"/>
                  </a:schemeClr>
                </a:solidFill>
                <a:ea typeface="微软雅黑" pitchFamily="34" charset="-122"/>
              </a:rPr>
              <a:t>栋</a:t>
            </a:r>
            <a:r>
              <a:rPr lang="en-US" altLang="zh-CN" sz="1200" b="1" dirty="0" smtClean="0">
                <a:solidFill>
                  <a:schemeClr val="bg1">
                    <a:lumMod val="50000"/>
                  </a:schemeClr>
                </a:solidFill>
                <a:ea typeface="微软雅黑" pitchFamily="34" charset="-122"/>
              </a:rPr>
              <a:t>15</a:t>
            </a:r>
            <a:r>
              <a:rPr lang="zh-CN" altLang="en-US" sz="1200" b="1" smtClean="0">
                <a:solidFill>
                  <a:schemeClr val="bg1">
                    <a:lumMod val="50000"/>
                  </a:schemeClr>
                </a:solidFill>
                <a:ea typeface="微软雅黑" pitchFamily="34" charset="-122"/>
              </a:rPr>
              <a:t>楼</a:t>
            </a:r>
            <a:endParaRPr lang="en-US" altLang="zh-CN" sz="1200" b="1" smtClean="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邮政编码</a:t>
            </a:r>
            <a:r>
              <a:rPr lang="en-US" altLang="zh-CN" sz="1200" b="1" dirty="0">
                <a:solidFill>
                  <a:schemeClr val="bg1">
                    <a:lumMod val="50000"/>
                  </a:schemeClr>
                </a:solidFill>
                <a:ea typeface="微软雅黑" pitchFamily="34" charset="-122"/>
              </a:rPr>
              <a:t>:430074</a:t>
            </a:r>
            <a:endParaRPr lang="zh-CN" altLang="zh-CN" sz="1200" b="1" dirty="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电话</a:t>
            </a:r>
            <a:r>
              <a:rPr lang="en-US" altLang="zh-CN" sz="1200" b="1" dirty="0" smtClean="0">
                <a:solidFill>
                  <a:schemeClr val="bg1">
                    <a:lumMod val="50000"/>
                  </a:schemeClr>
                </a:solidFill>
                <a:ea typeface="微软雅黑" pitchFamily="34" charset="-122"/>
              </a:rPr>
              <a:t>: 027-59808866/59808803       </a:t>
            </a:r>
            <a:r>
              <a:rPr lang="zh-CN" altLang="zh-CN" sz="1200" b="1" dirty="0" smtClean="0">
                <a:solidFill>
                  <a:schemeClr val="bg1">
                    <a:lumMod val="50000"/>
                  </a:schemeClr>
                </a:solidFill>
                <a:ea typeface="微软雅黑" pitchFamily="34" charset="-122"/>
              </a:rPr>
              <a:t>传真</a:t>
            </a:r>
            <a:r>
              <a:rPr lang="en-US" altLang="zh-CN" sz="1200" b="1" dirty="0">
                <a:solidFill>
                  <a:schemeClr val="bg1">
                    <a:lumMod val="50000"/>
                  </a:schemeClr>
                </a:solidFill>
                <a:ea typeface="微软雅黑" pitchFamily="34" charset="-122"/>
              </a:rPr>
              <a:t>:027-59808825</a:t>
            </a:r>
            <a:endParaRPr lang="zh-CN" altLang="zh-CN" sz="1200" b="1" dirty="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网址</a:t>
            </a:r>
            <a:r>
              <a:rPr lang="en-US" altLang="zh-CN" sz="1200" b="1" dirty="0" smtClean="0">
                <a:solidFill>
                  <a:schemeClr val="bg1">
                    <a:lumMod val="50000"/>
                  </a:schemeClr>
                </a:solidFill>
                <a:ea typeface="微软雅黑" pitchFamily="34" charset="-122"/>
              </a:rPr>
              <a:t>: </a:t>
            </a:r>
            <a:r>
              <a:rPr lang="en-US" altLang="zh-CN" sz="1200" b="1" dirty="0">
                <a:solidFill>
                  <a:schemeClr val="bg1">
                    <a:lumMod val="50000"/>
                  </a:schemeClr>
                </a:solidFill>
                <a:ea typeface="微软雅黑" pitchFamily="34" charset="-122"/>
              </a:rPr>
              <a:t>http://www.infoearth.com </a:t>
            </a:r>
            <a:endParaRPr lang="zh-CN" altLang="zh-CN" sz="1200" b="1" dirty="0">
              <a:solidFill>
                <a:schemeClr val="bg1">
                  <a:lumMod val="50000"/>
                </a:schemeClr>
              </a:solidFill>
              <a:ea typeface="微软雅黑" pitchFamily="34"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外观模式</a:t>
            </a:r>
            <a:endParaRPr lang="zh-CN" altLang="en-US" dirty="0"/>
          </a:p>
        </p:txBody>
      </p:sp>
      <p:sp>
        <p:nvSpPr>
          <p:cNvPr id="4" name="TextBox 3"/>
          <p:cNvSpPr txBox="1"/>
          <p:nvPr/>
        </p:nvSpPr>
        <p:spPr>
          <a:xfrm>
            <a:off x="848544" y="1052736"/>
            <a:ext cx="8640960" cy="646331"/>
          </a:xfrm>
          <a:prstGeom prst="rect">
            <a:avLst/>
          </a:prstGeom>
          <a:noFill/>
        </p:spPr>
        <p:txBody>
          <a:bodyPr wrap="square" rtlCol="0">
            <a:spAutoFit/>
          </a:bodyPr>
          <a:lstStyle/>
          <a:p>
            <a:r>
              <a:rPr lang="zh-CN" altLang="en-US" b="1" dirty="0" smtClean="0">
                <a:hlinkClick r:id="rId2"/>
              </a:rPr>
              <a:t>外观模式：</a:t>
            </a:r>
            <a:r>
              <a:rPr lang="zh-CN" altLang="en-US" b="1" dirty="0" smtClean="0"/>
              <a:t>为子系统中的一组接口提供一个一致的界面，用来访问子系统中的一群接口。</a:t>
            </a:r>
            <a:endParaRPr lang="zh-CN" altLang="en-US" b="1" dirty="0"/>
          </a:p>
        </p:txBody>
      </p:sp>
      <p:sp>
        <p:nvSpPr>
          <p:cNvPr id="7" name="TextBox 6"/>
          <p:cNvSpPr txBox="1"/>
          <p:nvPr/>
        </p:nvSpPr>
        <p:spPr>
          <a:xfrm>
            <a:off x="488504" y="4797152"/>
            <a:ext cx="8928992" cy="1200329"/>
          </a:xfrm>
          <a:prstGeom prst="rect">
            <a:avLst/>
          </a:prstGeom>
          <a:noFill/>
        </p:spPr>
        <p:txBody>
          <a:bodyPr wrap="square" rtlCol="0">
            <a:spAutoFit/>
          </a:bodyPr>
          <a:lstStyle/>
          <a:p>
            <a:r>
              <a:rPr lang="zh-CN" altLang="en-US" dirty="0" smtClean="0"/>
              <a:t>上面其实反映的是现今软件开发系统中的一个比较常见的现象，客户端程序经常和复杂系统的内部子系统产生直接联系，导致客户程序随着子系统的变化而变化。要想解决上面的这一串问题，必须要简化客户程序与子系统之间的交互接口，解除客户程序和子系统之间的耦合，而外观模式正好可以解决这个问题。</a:t>
            </a:r>
            <a:endParaRPr lang="zh-CN" altLang="en-US" dirty="0"/>
          </a:p>
        </p:txBody>
      </p:sp>
      <p:pic>
        <p:nvPicPr>
          <p:cNvPr id="8" name="图片 7" descr="外观1.png"/>
          <p:cNvPicPr>
            <a:picLocks noChangeAspect="1"/>
          </p:cNvPicPr>
          <p:nvPr/>
        </p:nvPicPr>
        <p:blipFill>
          <a:blip r:embed="rId3" cstate="print"/>
          <a:stretch>
            <a:fillRect/>
          </a:stretch>
        </p:blipFill>
        <p:spPr>
          <a:xfrm>
            <a:off x="1738883" y="1490663"/>
            <a:ext cx="5518373" cy="3255040"/>
          </a:xfrm>
          <a:prstGeom prst="rect">
            <a:avLst/>
          </a:prstGeom>
        </p:spPr>
      </p:pic>
    </p:spTree>
    <p:extLst>
      <p:ext uri="{BB962C8B-B14F-4D97-AF65-F5344CB8AC3E}">
        <p14:creationId xmlns="" xmlns:p14="http://schemas.microsoft.com/office/powerpoint/2010/main" val="35113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外观模式</a:t>
            </a:r>
            <a:endParaRPr lang="zh-CN" altLang="en-US" dirty="0"/>
          </a:p>
        </p:txBody>
      </p:sp>
      <p:sp>
        <p:nvSpPr>
          <p:cNvPr id="4" name="TextBox 3"/>
          <p:cNvSpPr txBox="1"/>
          <p:nvPr/>
        </p:nvSpPr>
        <p:spPr>
          <a:xfrm>
            <a:off x="848544" y="1052736"/>
            <a:ext cx="2592288" cy="369332"/>
          </a:xfrm>
          <a:prstGeom prst="rect">
            <a:avLst/>
          </a:prstGeom>
          <a:noFill/>
        </p:spPr>
        <p:txBody>
          <a:bodyPr wrap="square" rtlCol="0">
            <a:spAutoFit/>
          </a:bodyPr>
          <a:lstStyle/>
          <a:p>
            <a:r>
              <a:rPr lang="zh-CN" altLang="en-US" b="1" dirty="0" smtClean="0">
                <a:hlinkClick r:id="rId2"/>
              </a:rPr>
              <a:t>经典实例</a:t>
            </a:r>
            <a:r>
              <a:rPr lang="zh-CN" altLang="en-US" dirty="0" smtClean="0">
                <a:hlinkClick r:id="rId2"/>
              </a:rPr>
              <a:t>：</a:t>
            </a:r>
            <a:endParaRPr lang="zh-CN" altLang="en-US" dirty="0"/>
          </a:p>
        </p:txBody>
      </p:sp>
      <p:sp>
        <p:nvSpPr>
          <p:cNvPr id="6" name="TextBox 5"/>
          <p:cNvSpPr txBox="1"/>
          <p:nvPr/>
        </p:nvSpPr>
        <p:spPr>
          <a:xfrm>
            <a:off x="704528" y="1556792"/>
            <a:ext cx="8928992" cy="646331"/>
          </a:xfrm>
          <a:prstGeom prst="rect">
            <a:avLst/>
          </a:prstGeom>
          <a:noFill/>
        </p:spPr>
        <p:txBody>
          <a:bodyPr wrap="square" rtlCol="0">
            <a:spAutoFit/>
          </a:bodyPr>
          <a:lstStyle/>
          <a:p>
            <a:r>
              <a:rPr lang="zh-CN" altLang="en-US" dirty="0" smtClean="0"/>
              <a:t>通过上图可以看出，外观模式实现提供简单的接口（</a:t>
            </a:r>
            <a:r>
              <a:rPr lang="en-US" altLang="zh-CN" dirty="0" smtClean="0"/>
              <a:t>OpenMovie </a:t>
            </a:r>
            <a:r>
              <a:rPr lang="zh-CN" altLang="en-US" dirty="0" smtClean="0"/>
              <a:t>和 </a:t>
            </a:r>
            <a:r>
              <a:rPr lang="en-US" altLang="zh-CN" dirty="0" smtClean="0"/>
              <a:t>CloseMovie</a:t>
            </a:r>
            <a:r>
              <a:rPr lang="zh-CN" altLang="en-US" dirty="0" smtClean="0"/>
              <a:t>）给客户端，也给客户端和子系统之间实现了解耦。下面通过代码来实现上面的这个 </a:t>
            </a:r>
            <a:r>
              <a:rPr lang="en-US" altLang="zh-CN" dirty="0" smtClean="0"/>
              <a:t>Demo</a:t>
            </a:r>
            <a:r>
              <a:rPr lang="zh-CN" altLang="en-US" dirty="0" smtClean="0"/>
              <a:t>。</a:t>
            </a:r>
            <a:endParaRPr lang="zh-CN" altLang="en-US" dirty="0"/>
          </a:p>
        </p:txBody>
      </p:sp>
      <p:sp>
        <p:nvSpPr>
          <p:cNvPr id="8" name="TextBox 7"/>
          <p:cNvSpPr txBox="1"/>
          <p:nvPr/>
        </p:nvSpPr>
        <p:spPr>
          <a:xfrm>
            <a:off x="1496616" y="3501008"/>
            <a:ext cx="6696744" cy="923330"/>
          </a:xfrm>
          <a:prstGeom prst="rect">
            <a:avLst/>
          </a:prstGeom>
          <a:noFill/>
        </p:spPr>
        <p:txBody>
          <a:bodyPr wrap="square" rtlCol="0">
            <a:spAutoFit/>
          </a:bodyPr>
          <a:lstStyle/>
          <a:p>
            <a:r>
              <a:rPr lang="zh-CN" altLang="en-US" sz="5400" b="1" dirty="0" smtClean="0">
                <a:solidFill>
                  <a:srgbClr val="FF0000"/>
                </a:solidFill>
              </a:rPr>
              <a:t>具体实现代码请见</a:t>
            </a:r>
            <a:r>
              <a:rPr lang="en-US" altLang="zh-CN" sz="5400" b="1" dirty="0" smtClean="0">
                <a:solidFill>
                  <a:srgbClr val="FF0000"/>
                </a:solidFill>
              </a:rPr>
              <a:t>VS</a:t>
            </a:r>
            <a:endParaRPr lang="zh-CN" altLang="en-US" sz="5400" b="1" dirty="0">
              <a:solidFill>
                <a:srgbClr val="FF0000"/>
              </a:solidFill>
            </a:endParaRPr>
          </a:p>
        </p:txBody>
      </p:sp>
    </p:spTree>
    <p:extLst>
      <p:ext uri="{BB962C8B-B14F-4D97-AF65-F5344CB8AC3E}">
        <p14:creationId xmlns="" xmlns:p14="http://schemas.microsoft.com/office/powerpoint/2010/main" val="35113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外观模式</a:t>
            </a:r>
            <a:endParaRPr lang="zh-CN" altLang="en-US" dirty="0"/>
          </a:p>
        </p:txBody>
      </p:sp>
      <p:sp>
        <p:nvSpPr>
          <p:cNvPr id="4" name="TextBox 3"/>
          <p:cNvSpPr txBox="1"/>
          <p:nvPr/>
        </p:nvSpPr>
        <p:spPr>
          <a:xfrm>
            <a:off x="848544" y="1052736"/>
            <a:ext cx="2592288" cy="369332"/>
          </a:xfrm>
          <a:prstGeom prst="rect">
            <a:avLst/>
          </a:prstGeom>
          <a:noFill/>
        </p:spPr>
        <p:txBody>
          <a:bodyPr wrap="square" rtlCol="0">
            <a:spAutoFit/>
          </a:bodyPr>
          <a:lstStyle/>
          <a:p>
            <a:r>
              <a:rPr lang="zh-CN" altLang="en-US" b="1" dirty="0" smtClean="0">
                <a:hlinkClick r:id="rId2"/>
              </a:rPr>
              <a:t>外观模式优缺点</a:t>
            </a:r>
            <a:r>
              <a:rPr lang="zh-CN" altLang="en-US" dirty="0" smtClean="0">
                <a:hlinkClick r:id="rId2"/>
              </a:rPr>
              <a:t>：</a:t>
            </a:r>
            <a:endParaRPr lang="zh-CN" altLang="en-US" dirty="0"/>
          </a:p>
        </p:txBody>
      </p:sp>
      <p:sp>
        <p:nvSpPr>
          <p:cNvPr id="6" name="TextBox 5"/>
          <p:cNvSpPr txBox="1"/>
          <p:nvPr/>
        </p:nvSpPr>
        <p:spPr>
          <a:xfrm>
            <a:off x="704528" y="1197907"/>
            <a:ext cx="8928992" cy="4247317"/>
          </a:xfrm>
          <a:prstGeom prst="rect">
            <a:avLst/>
          </a:prstGeom>
          <a:noFill/>
        </p:spPr>
        <p:txBody>
          <a:bodyPr wrap="square" rtlCol="0">
            <a:spAutoFit/>
          </a:bodyPr>
          <a:lstStyle/>
          <a:p>
            <a:r>
              <a:rPr lang="en-US" altLang="zh-CN" dirty="0" smtClean="0"/>
              <a:t> </a:t>
            </a:r>
          </a:p>
          <a:p>
            <a:endParaRPr lang="en-US" altLang="zh-CN" dirty="0" smtClean="0"/>
          </a:p>
          <a:p>
            <a:r>
              <a:rPr lang="zh-CN" altLang="en-US" dirty="0" smtClean="0"/>
              <a:t>优点</a:t>
            </a:r>
          </a:p>
          <a:p>
            <a:r>
              <a:rPr lang="zh-CN" altLang="en-US" dirty="0" smtClean="0"/>
              <a:t>　　　　</a:t>
            </a:r>
            <a:r>
              <a:rPr lang="en-US" altLang="zh-CN" dirty="0" smtClean="0"/>
              <a:t>1 Facade</a:t>
            </a:r>
            <a:r>
              <a:rPr lang="zh-CN" altLang="en-US" dirty="0" smtClean="0"/>
              <a:t>模式降低了客户端对子系统使用的复杂性。</a:t>
            </a:r>
          </a:p>
          <a:p>
            <a:r>
              <a:rPr lang="zh-CN" altLang="en-US" dirty="0" smtClean="0"/>
              <a:t>　　　　</a:t>
            </a:r>
            <a:endParaRPr lang="en-US" altLang="zh-CN" dirty="0" smtClean="0"/>
          </a:p>
          <a:p>
            <a:r>
              <a:rPr lang="en-US" altLang="zh-CN" dirty="0" smtClean="0"/>
              <a:t>                 2 </a:t>
            </a:r>
            <a:r>
              <a:rPr lang="zh-CN" altLang="en-US" dirty="0" smtClean="0"/>
              <a:t>外观模式松散了客户端与子系统的耦合关系，让子系统内部的模块能更容易               </a:t>
            </a:r>
            <a:endParaRPr lang="en-US" altLang="zh-CN" dirty="0" smtClean="0"/>
          </a:p>
          <a:p>
            <a:endParaRPr lang="en-US" altLang="zh-CN" dirty="0" smtClean="0"/>
          </a:p>
          <a:p>
            <a:r>
              <a:rPr lang="en-US" altLang="zh-CN" dirty="0" smtClean="0"/>
              <a:t>                     </a:t>
            </a:r>
            <a:r>
              <a:rPr lang="zh-CN" altLang="en-US" dirty="0" smtClean="0"/>
              <a:t>扩展和维护。</a:t>
            </a:r>
          </a:p>
          <a:p>
            <a:r>
              <a:rPr lang="zh-CN" altLang="en-US" dirty="0" smtClean="0"/>
              <a:t>　　　　</a:t>
            </a:r>
            <a:endParaRPr lang="en-US" altLang="zh-CN" dirty="0" smtClean="0"/>
          </a:p>
          <a:p>
            <a:r>
              <a:rPr lang="en-US" altLang="zh-CN" dirty="0" smtClean="0"/>
              <a:t>                3 </a:t>
            </a:r>
            <a:r>
              <a:rPr lang="zh-CN" altLang="en-US" dirty="0" smtClean="0"/>
              <a:t>通过合理使用</a:t>
            </a:r>
            <a:r>
              <a:rPr lang="en-US" altLang="zh-CN" dirty="0" smtClean="0"/>
              <a:t>Facade</a:t>
            </a:r>
            <a:r>
              <a:rPr lang="zh-CN" altLang="en-US" dirty="0" smtClean="0"/>
              <a:t>，可以帮助我们更好的划分访问的层次。</a:t>
            </a:r>
          </a:p>
          <a:p>
            <a:endParaRPr lang="en-US" altLang="zh-CN" dirty="0" smtClean="0"/>
          </a:p>
          <a:p>
            <a:r>
              <a:rPr lang="zh-CN" altLang="en-US" dirty="0" smtClean="0"/>
              <a:t>缺点</a:t>
            </a:r>
          </a:p>
          <a:p>
            <a:r>
              <a:rPr lang="zh-CN" altLang="en-US" dirty="0" smtClean="0"/>
              <a:t>　　　　</a:t>
            </a:r>
            <a:r>
              <a:rPr lang="en-US" altLang="zh-CN" dirty="0" smtClean="0"/>
              <a:t>1.</a:t>
            </a:r>
            <a:r>
              <a:rPr lang="zh-CN" altLang="en-US" dirty="0" smtClean="0"/>
              <a:t>过多的或者是不太合理的</a:t>
            </a:r>
            <a:r>
              <a:rPr lang="en-US" altLang="zh-CN" dirty="0" smtClean="0"/>
              <a:t>Facade</a:t>
            </a:r>
            <a:r>
              <a:rPr lang="zh-CN" altLang="en-US" dirty="0" smtClean="0"/>
              <a:t>也容易让人迷惑，到底是调用</a:t>
            </a:r>
            <a:r>
              <a:rPr lang="en-US" altLang="zh-CN" dirty="0" smtClean="0"/>
              <a:t>Facade</a:t>
            </a:r>
            <a:r>
              <a:rPr lang="zh-CN" altLang="en-US" dirty="0" smtClean="0"/>
              <a:t>好呢， </a:t>
            </a:r>
            <a:endParaRPr lang="en-US" altLang="zh-CN" dirty="0" smtClean="0"/>
          </a:p>
          <a:p>
            <a:endParaRPr lang="en-US" altLang="zh-CN" dirty="0" smtClean="0"/>
          </a:p>
          <a:p>
            <a:r>
              <a:rPr lang="en-US" altLang="zh-CN" dirty="0" smtClean="0"/>
              <a:t>                    </a:t>
            </a:r>
            <a:r>
              <a:rPr lang="zh-CN" altLang="en-US" dirty="0" smtClean="0"/>
              <a:t>还是直接调用模块好。</a:t>
            </a:r>
          </a:p>
        </p:txBody>
      </p:sp>
    </p:spTree>
    <p:extLst>
      <p:ext uri="{BB962C8B-B14F-4D97-AF65-F5344CB8AC3E}">
        <p14:creationId xmlns="" xmlns:p14="http://schemas.microsoft.com/office/powerpoint/2010/main" val="35113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外观模式</a:t>
            </a:r>
            <a:endParaRPr lang="zh-CN" altLang="en-US" dirty="0"/>
          </a:p>
        </p:txBody>
      </p:sp>
      <p:sp>
        <p:nvSpPr>
          <p:cNvPr id="4" name="TextBox 3"/>
          <p:cNvSpPr txBox="1"/>
          <p:nvPr/>
        </p:nvSpPr>
        <p:spPr>
          <a:xfrm>
            <a:off x="848544" y="1052736"/>
            <a:ext cx="2592288" cy="369332"/>
          </a:xfrm>
          <a:prstGeom prst="rect">
            <a:avLst/>
          </a:prstGeom>
          <a:noFill/>
        </p:spPr>
        <p:txBody>
          <a:bodyPr wrap="square" rtlCol="0">
            <a:spAutoFit/>
          </a:bodyPr>
          <a:lstStyle/>
          <a:p>
            <a:r>
              <a:rPr lang="zh-CN" altLang="en-US" b="1" dirty="0" smtClean="0">
                <a:hlinkClick r:id="rId2"/>
              </a:rPr>
              <a:t>适用场景</a:t>
            </a:r>
            <a:r>
              <a:rPr lang="zh-CN" altLang="en-US" dirty="0" smtClean="0">
                <a:hlinkClick r:id="rId2"/>
              </a:rPr>
              <a:t>：</a:t>
            </a:r>
            <a:endParaRPr lang="zh-CN" altLang="en-US" dirty="0"/>
          </a:p>
        </p:txBody>
      </p:sp>
      <p:sp>
        <p:nvSpPr>
          <p:cNvPr id="6" name="TextBox 5"/>
          <p:cNvSpPr txBox="1"/>
          <p:nvPr/>
        </p:nvSpPr>
        <p:spPr>
          <a:xfrm>
            <a:off x="632520" y="1484784"/>
            <a:ext cx="8928992" cy="4247317"/>
          </a:xfrm>
          <a:prstGeom prst="rect">
            <a:avLst/>
          </a:prstGeom>
          <a:noFill/>
        </p:spPr>
        <p:txBody>
          <a:bodyPr wrap="square" rtlCol="0">
            <a:spAutoFit/>
          </a:bodyPr>
          <a:lstStyle/>
          <a:p>
            <a:r>
              <a:rPr lang="en-US" altLang="zh-CN" dirty="0" smtClean="0"/>
              <a:t> </a:t>
            </a:r>
          </a:p>
          <a:p>
            <a:endParaRPr lang="en-US" altLang="zh-CN" dirty="0" smtClean="0"/>
          </a:p>
          <a:p>
            <a:r>
              <a:rPr lang="zh-CN" altLang="en-US" dirty="0" smtClean="0"/>
              <a:t>　　         </a:t>
            </a:r>
            <a:r>
              <a:rPr lang="en-US" altLang="zh-CN" dirty="0" smtClean="0"/>
              <a:t>1 </a:t>
            </a:r>
            <a:r>
              <a:rPr lang="zh-CN" altLang="en-US" dirty="0" smtClean="0"/>
              <a:t>需要将设计进行分层时考虑</a:t>
            </a:r>
            <a:r>
              <a:rPr lang="en-US" altLang="zh-CN" dirty="0" smtClean="0"/>
              <a:t>Facade</a:t>
            </a:r>
            <a:r>
              <a:rPr lang="zh-CN" altLang="en-US" dirty="0" smtClean="0"/>
              <a:t>模式。</a:t>
            </a:r>
          </a:p>
          <a:p>
            <a:r>
              <a:rPr lang="zh-CN" altLang="en-US" dirty="0" smtClean="0"/>
              <a:t>　　　　</a:t>
            </a:r>
            <a:endParaRPr lang="en-US" altLang="zh-CN" dirty="0" smtClean="0"/>
          </a:p>
          <a:p>
            <a:r>
              <a:rPr lang="en-US" altLang="zh-CN" dirty="0" smtClean="0"/>
              <a:t>                  2 </a:t>
            </a:r>
            <a:r>
              <a:rPr lang="zh-CN" altLang="en-US" dirty="0" smtClean="0"/>
              <a:t>在开发阶段，子系统往往因为重构变得越来越复杂，增加外观模式可以提供 </a:t>
            </a:r>
            <a:endParaRPr lang="en-US" altLang="zh-CN" dirty="0" smtClean="0"/>
          </a:p>
          <a:p>
            <a:endParaRPr lang="en-US" altLang="zh-CN" dirty="0" smtClean="0"/>
          </a:p>
          <a:p>
            <a:r>
              <a:rPr lang="en-US" altLang="zh-CN" dirty="0" smtClean="0"/>
              <a:t>                    </a:t>
            </a:r>
            <a:r>
              <a:rPr lang="zh-CN" altLang="en-US" dirty="0" smtClean="0"/>
              <a:t>一个简单的接口，减少它们之间的依赖。</a:t>
            </a:r>
          </a:p>
          <a:p>
            <a:r>
              <a:rPr lang="zh-CN" altLang="en-US" dirty="0" smtClean="0"/>
              <a:t>　　　　</a:t>
            </a:r>
            <a:endParaRPr lang="en-US" altLang="zh-CN" dirty="0" smtClean="0"/>
          </a:p>
          <a:p>
            <a:r>
              <a:rPr lang="en-US" altLang="zh-CN" dirty="0" smtClean="0"/>
              <a:t>                  3 </a:t>
            </a:r>
            <a:r>
              <a:rPr lang="zh-CN" altLang="en-US" dirty="0" smtClean="0"/>
              <a:t>在维护一个遗留的大型系统时，可以这个系统已经非常难以维护和扩展，可</a:t>
            </a:r>
            <a:endParaRPr lang="en-US" altLang="zh-CN" dirty="0" smtClean="0"/>
          </a:p>
          <a:p>
            <a:endParaRPr lang="en-US" altLang="zh-CN" dirty="0" smtClean="0"/>
          </a:p>
          <a:p>
            <a:r>
              <a:rPr lang="zh-CN" altLang="en-US" dirty="0" smtClean="0"/>
              <a:t>                      以为新系统开发一个</a:t>
            </a:r>
            <a:r>
              <a:rPr lang="en-US" altLang="zh-CN" dirty="0" smtClean="0"/>
              <a:t>Facade</a:t>
            </a:r>
            <a:r>
              <a:rPr lang="zh-CN" altLang="en-US" dirty="0" smtClean="0"/>
              <a:t>类，来提供设计粗糙或高度复杂的遗留代码的比   </a:t>
            </a:r>
            <a:endParaRPr lang="en-US" altLang="zh-CN" dirty="0" smtClean="0"/>
          </a:p>
          <a:p>
            <a:endParaRPr lang="en-US" altLang="zh-CN" dirty="0" smtClean="0"/>
          </a:p>
          <a:p>
            <a:r>
              <a:rPr lang="en-US" altLang="zh-CN" dirty="0" smtClean="0"/>
              <a:t>                     </a:t>
            </a:r>
            <a:r>
              <a:rPr lang="zh-CN" altLang="en-US" dirty="0" smtClean="0"/>
              <a:t>较清晰简单的接口，让新系统与</a:t>
            </a:r>
            <a:r>
              <a:rPr lang="en-US" altLang="zh-CN" dirty="0" smtClean="0"/>
              <a:t>Facade</a:t>
            </a:r>
            <a:r>
              <a:rPr lang="zh-CN" altLang="en-US" dirty="0" smtClean="0"/>
              <a:t>对象交互，</a:t>
            </a:r>
            <a:r>
              <a:rPr lang="en-US" altLang="zh-CN" dirty="0" smtClean="0"/>
              <a:t>Facade</a:t>
            </a:r>
            <a:r>
              <a:rPr lang="zh-CN" altLang="en-US" dirty="0" smtClean="0"/>
              <a:t>与遗留代码交互所</a:t>
            </a:r>
            <a:endParaRPr lang="en-US" altLang="zh-CN" dirty="0" smtClean="0"/>
          </a:p>
          <a:p>
            <a:endParaRPr lang="en-US" altLang="zh-CN" dirty="0" smtClean="0"/>
          </a:p>
          <a:p>
            <a:r>
              <a:rPr lang="en-US" altLang="zh-CN" dirty="0" smtClean="0"/>
              <a:t>                     </a:t>
            </a:r>
            <a:r>
              <a:rPr lang="zh-CN" altLang="en-US" dirty="0" smtClean="0"/>
              <a:t>有复杂的工作。</a:t>
            </a:r>
            <a:endParaRPr lang="zh-CN" altLang="en-US" dirty="0"/>
          </a:p>
        </p:txBody>
      </p:sp>
    </p:spTree>
    <p:extLst>
      <p:ext uri="{BB962C8B-B14F-4D97-AF65-F5344CB8AC3E}">
        <p14:creationId xmlns="" xmlns:p14="http://schemas.microsoft.com/office/powerpoint/2010/main" val="351131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027652" y="2169812"/>
            <a:ext cx="5859973" cy="1973810"/>
            <a:chOff x="1737157" y="4627113"/>
            <a:chExt cx="5859973" cy="1973810"/>
          </a:xfrm>
        </p:grpSpPr>
        <p:cxnSp>
          <p:nvCxnSpPr>
            <p:cNvPr id="14" name="直接连接符 13"/>
            <p:cNvCxnSpPr/>
            <p:nvPr/>
          </p:nvCxnSpPr>
          <p:spPr>
            <a:xfrm>
              <a:off x="1863470" y="5958309"/>
              <a:ext cx="5544000" cy="0"/>
            </a:xfrm>
            <a:prstGeom prst="line">
              <a:avLst/>
            </a:prstGeom>
            <a:noFill/>
            <a:ln w="38100" cap="flat" cmpd="sng" algn="ctr">
              <a:solidFill>
                <a:sysClr val="window" lastClr="FFFFFF">
                  <a:lumMod val="50000"/>
                </a:sysClr>
              </a:solidFill>
              <a:prstDash val="solid"/>
              <a:tailEnd type="none"/>
            </a:ln>
            <a:effectLst/>
          </p:spPr>
        </p:cxnSp>
        <p:sp>
          <p:nvSpPr>
            <p:cNvPr id="15" name="标题 1"/>
            <p:cNvSpPr txBox="1">
              <a:spLocks/>
            </p:cNvSpPr>
            <p:nvPr/>
          </p:nvSpPr>
          <p:spPr>
            <a:xfrm>
              <a:off x="3456073" y="4627113"/>
              <a:ext cx="4141057" cy="1259188"/>
            </a:xfrm>
            <a:prstGeom prst="rect">
              <a:avLst/>
            </a:prstGeom>
          </p:spPr>
          <p:txBody>
            <a:bodyPr vert="horz" lIns="91440" tIns="45720" rIns="91440" bIns="45720" rtlCol="0" anchor="b">
              <a:noAutofit/>
            </a:bodyPr>
            <a:lstStyle>
              <a:lvl1pPr algn="l" defTabSz="914400" rtl="0" eaLnBrk="1" latinLnBrk="0" hangingPunct="1">
                <a:spcBef>
                  <a:spcPct val="0"/>
                </a:spcBef>
                <a:buNone/>
                <a:defRPr sz="4800" b="1" kern="1200" cap="all" spc="0" baseline="0">
                  <a:solidFill>
                    <a:srgbClr val="FF6600"/>
                  </a:solidFill>
                  <a:effectLst>
                    <a:outerShdw blurRad="38100" dist="38100" dir="2700000" algn="tl">
                      <a:srgbClr val="000000">
                        <a:alpha val="43137"/>
                      </a:srgbClr>
                    </a:outerShdw>
                  </a:effectLst>
                  <a:latin typeface="Arial" pitchFamily="34" charset="0"/>
                  <a:ea typeface="微软雅黑" pitchFamily="34" charset="-122"/>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1200" cap="all" spc="100" normalizeH="0" baseline="0" noProof="0" dirty="0" smtClean="0">
                  <a:ln>
                    <a:noFill/>
                  </a:ln>
                  <a:solidFill>
                    <a:srgbClr val="0091C4"/>
                  </a:solidFill>
                  <a:effectLst/>
                  <a:uLnTx/>
                  <a:uFillTx/>
                  <a:latin typeface="华文隶书" pitchFamily="2" charset="-122"/>
                  <a:ea typeface="华文隶书" pitchFamily="2" charset="-122"/>
                </a:rPr>
                <a:t>地</a:t>
              </a:r>
              <a:r>
                <a:rPr kumimoji="0" lang="zh-CN" altLang="en-US" sz="7200" b="1" i="0" u="none" strike="noStrike" kern="1200" cap="all" spc="100" normalizeH="0" baseline="0" noProof="0" dirty="0">
                  <a:ln>
                    <a:noFill/>
                  </a:ln>
                  <a:solidFill>
                    <a:srgbClr val="0091C4"/>
                  </a:solidFill>
                  <a:effectLst/>
                  <a:uLnTx/>
                  <a:uFillTx/>
                  <a:latin typeface="华文隶书" pitchFamily="2" charset="-122"/>
                  <a:ea typeface="华文隶书" pitchFamily="2" charset="-122"/>
                </a:rPr>
                <a:t>大</a:t>
              </a:r>
              <a:r>
                <a:rPr kumimoji="0" lang="zh-CN" altLang="en-US" sz="7200" b="1" i="0" u="none" strike="noStrike" kern="1200" cap="all" spc="100" normalizeH="0" baseline="0" noProof="0" dirty="0" smtClean="0">
                  <a:ln>
                    <a:noFill/>
                  </a:ln>
                  <a:solidFill>
                    <a:srgbClr val="0091C4"/>
                  </a:solidFill>
                  <a:effectLst/>
                  <a:uLnTx/>
                  <a:uFillTx/>
                  <a:latin typeface="华文隶书" pitchFamily="2" charset="-122"/>
                  <a:ea typeface="华文隶书" pitchFamily="2" charset="-122"/>
                </a:rPr>
                <a:t>信息</a:t>
              </a:r>
              <a:endParaRPr kumimoji="0" lang="zh-CN" altLang="en-US" sz="7200" b="1" i="0" u="none" strike="noStrike" kern="1200" cap="all" spc="100" normalizeH="0" baseline="0" noProof="0" dirty="0">
                <a:ln>
                  <a:noFill/>
                </a:ln>
                <a:solidFill>
                  <a:srgbClr val="0091C4"/>
                </a:solidFill>
                <a:effectLst/>
                <a:uLnTx/>
                <a:uFillTx/>
                <a:latin typeface="华文隶书" pitchFamily="2" charset="-122"/>
                <a:ea typeface="华文隶书" pitchFamily="2" charset="-122"/>
              </a:endParaRPr>
            </a:p>
          </p:txBody>
        </p:sp>
        <p:sp>
          <p:nvSpPr>
            <p:cNvPr id="16" name="矩形 15"/>
            <p:cNvSpPr/>
            <p:nvPr/>
          </p:nvSpPr>
          <p:spPr>
            <a:xfrm>
              <a:off x="1737157" y="6102325"/>
              <a:ext cx="5733660" cy="498598"/>
            </a:xfrm>
            <a:prstGeom prst="rect">
              <a:avLst/>
            </a:prstGeom>
          </p:spPr>
          <p:txBody>
            <a:bodyPr wrap="square">
              <a:spAutoFit/>
            </a:bodyPr>
            <a:lstStyle/>
            <a:p>
              <a:pPr marL="182880" marR="0" lvl="0" indent="-182880" algn="dist" defTabSz="1221913" eaLnBrk="1" fontAlgn="auto" latinLnBrk="0" hangingPunct="1">
                <a:lnSpc>
                  <a:spcPct val="110000"/>
                </a:lnSpc>
                <a:spcBef>
                  <a:spcPts val="0"/>
                </a:spcBef>
                <a:spcAft>
                  <a:spcPts val="0"/>
                </a:spcAft>
                <a:buClr>
                  <a:srgbClr val="4F81BD"/>
                </a:buClr>
                <a:buSzPct val="85000"/>
                <a:buFontTx/>
                <a:buNone/>
                <a:tabLst/>
                <a:defRPr/>
              </a:pPr>
              <a:r>
                <a:rPr kumimoji="0" lang="zh-CN" altLang="en-US" sz="2400" b="1" i="0" u="none" strike="noStrike" kern="0" cap="none" spc="0" normalizeH="0" noProof="0" dirty="0" smtClean="0">
                  <a:ln>
                    <a:noFill/>
                  </a:ln>
                  <a:solidFill>
                    <a:prstClr val="black">
                      <a:lumMod val="50000"/>
                      <a:lumOff val="50000"/>
                    </a:prstClr>
                  </a:solidFill>
                  <a:effectLst/>
                  <a:uLnTx/>
                  <a:uFillTx/>
                  <a:latin typeface="华文新魏" pitchFamily="2" charset="-122"/>
                  <a:ea typeface="华文新魏" pitchFamily="2" charset="-122"/>
                </a:rPr>
                <a:t>专业的地学信息服务与解决方案供应商</a:t>
              </a:r>
            </a:p>
          </p:txBody>
        </p:sp>
        <p:pic>
          <p:nvPicPr>
            <p:cNvPr id="17" name="Picture 2" descr="D:\MWF\Document\地大公司\资料\logo大尺寸197-143.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35499" y="4627113"/>
              <a:ext cx="1485167" cy="1080000"/>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2911136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组合模式</a:t>
            </a:r>
            <a:endParaRPr lang="zh-CN" altLang="en-US" dirty="0"/>
          </a:p>
        </p:txBody>
      </p:sp>
      <p:sp>
        <p:nvSpPr>
          <p:cNvPr id="23" name="TextBox 22"/>
          <p:cNvSpPr txBox="1"/>
          <p:nvPr/>
        </p:nvSpPr>
        <p:spPr>
          <a:xfrm>
            <a:off x="1352600" y="1052736"/>
            <a:ext cx="7704856" cy="923330"/>
          </a:xfrm>
          <a:prstGeom prst="rect">
            <a:avLst/>
          </a:prstGeom>
          <a:noFill/>
        </p:spPr>
        <p:txBody>
          <a:bodyPr wrap="square" rtlCol="0">
            <a:spAutoFit/>
          </a:bodyPr>
          <a:lstStyle/>
          <a:p>
            <a:r>
              <a:rPr lang="zh-CN" altLang="en-US" b="1" dirty="0" smtClean="0">
                <a:hlinkClick r:id="rId2"/>
              </a:rPr>
              <a:t>组合模式</a:t>
            </a:r>
            <a:r>
              <a:rPr lang="zh-CN" altLang="en-US" dirty="0" smtClean="0">
                <a:hlinkClick r:id="rId2"/>
              </a:rPr>
              <a:t>：</a:t>
            </a:r>
            <a:r>
              <a:rPr lang="zh-CN" altLang="en-US" dirty="0" smtClean="0"/>
              <a:t>在</a:t>
            </a:r>
            <a:r>
              <a:rPr lang="en-US" altLang="zh-CN" dirty="0" smtClean="0"/>
              <a:t>《</a:t>
            </a:r>
            <a:r>
              <a:rPr lang="zh-CN" altLang="en-US" dirty="0" smtClean="0"/>
              <a:t>大话设计模式一书中</a:t>
            </a:r>
            <a:r>
              <a:rPr lang="en-US" altLang="zh-CN" dirty="0" smtClean="0"/>
              <a:t>》</a:t>
            </a:r>
            <a:r>
              <a:rPr lang="zh-CN" altLang="en-US" dirty="0" smtClean="0"/>
              <a:t>组合模式的定义为：“</a:t>
            </a:r>
            <a:r>
              <a:rPr lang="zh-CN" altLang="en-US" b="1" dirty="0" smtClean="0"/>
              <a:t>将对象组合成树形结构以表示‘部分</a:t>
            </a:r>
            <a:r>
              <a:rPr lang="en-US" altLang="zh-CN" b="1" dirty="0" smtClean="0"/>
              <a:t>-</a:t>
            </a:r>
            <a:r>
              <a:rPr lang="zh-CN" altLang="en-US" b="1" dirty="0" smtClean="0"/>
              <a:t>整体’的层次结构。组合模式使得用户对单个对象和组合对象的使用具有一致性。</a:t>
            </a:r>
            <a:r>
              <a:rPr lang="zh-CN" altLang="en-US" dirty="0" smtClean="0"/>
              <a:t>”</a:t>
            </a:r>
            <a:endParaRPr lang="zh-CN" altLang="en-US" dirty="0"/>
          </a:p>
        </p:txBody>
      </p:sp>
      <p:pic>
        <p:nvPicPr>
          <p:cNvPr id="26" name="图片 25" descr="QQ截图20170221171553.png"/>
          <p:cNvPicPr>
            <a:picLocks noChangeAspect="1"/>
          </p:cNvPicPr>
          <p:nvPr/>
        </p:nvPicPr>
        <p:blipFill>
          <a:blip r:embed="rId3" cstate="print"/>
          <a:stretch>
            <a:fillRect/>
          </a:stretch>
        </p:blipFill>
        <p:spPr>
          <a:xfrm>
            <a:off x="1496616" y="2060848"/>
            <a:ext cx="6048672" cy="3257758"/>
          </a:xfrm>
          <a:prstGeom prst="rect">
            <a:avLst/>
          </a:prstGeom>
        </p:spPr>
      </p:pic>
      <p:sp>
        <p:nvSpPr>
          <p:cNvPr id="27" name="TextBox 26"/>
          <p:cNvSpPr txBox="1"/>
          <p:nvPr/>
        </p:nvSpPr>
        <p:spPr>
          <a:xfrm>
            <a:off x="1136576" y="5517232"/>
            <a:ext cx="8136904" cy="923330"/>
          </a:xfrm>
          <a:prstGeom prst="rect">
            <a:avLst/>
          </a:prstGeom>
          <a:noFill/>
        </p:spPr>
        <p:txBody>
          <a:bodyPr wrap="square" rtlCol="0">
            <a:spAutoFit/>
          </a:bodyPr>
          <a:lstStyle/>
          <a:p>
            <a:r>
              <a:rPr lang="en-US" altLang="zh-CN" dirty="0" smtClean="0">
                <a:hlinkClick r:id="rId2"/>
              </a:rPr>
              <a:t>http://blog.csdn.net/hguisu/article/details/7530783</a:t>
            </a:r>
            <a:endParaRPr lang="en-US" altLang="zh-CN" dirty="0" smtClean="0"/>
          </a:p>
          <a:p>
            <a:r>
              <a:rPr lang="en-US" altLang="zh-CN" dirty="0" smtClean="0">
                <a:hlinkClick r:id="rId4"/>
              </a:rPr>
              <a:t>http://www.cnblogs.com/doubleliang/archive/2011/12/27/2304104.html</a:t>
            </a:r>
            <a:endParaRPr lang="en-US" altLang="zh-CN" dirty="0" smtClean="0"/>
          </a:p>
          <a:p>
            <a:r>
              <a:rPr lang="en-US" altLang="zh-CN" dirty="0" smtClean="0"/>
              <a:t>http://www.cnblogs.com/libingql/p/3496345.html</a:t>
            </a:r>
            <a:endParaRPr lang="zh-CN" altLang="en-US" dirty="0"/>
          </a:p>
        </p:txBody>
      </p:sp>
    </p:spTree>
    <p:extLst>
      <p:ext uri="{BB962C8B-B14F-4D97-AF65-F5344CB8AC3E}">
        <p14:creationId xmlns="" xmlns:p14="http://schemas.microsoft.com/office/powerpoint/2010/main" val="35113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组合模式</a:t>
            </a:r>
            <a:endParaRPr lang="zh-CN" altLang="en-US" dirty="0"/>
          </a:p>
        </p:txBody>
      </p:sp>
      <p:sp>
        <p:nvSpPr>
          <p:cNvPr id="23" name="TextBox 22"/>
          <p:cNvSpPr txBox="1"/>
          <p:nvPr/>
        </p:nvSpPr>
        <p:spPr>
          <a:xfrm>
            <a:off x="776536" y="1484784"/>
            <a:ext cx="8640960" cy="1754326"/>
          </a:xfrm>
          <a:prstGeom prst="rect">
            <a:avLst/>
          </a:prstGeom>
          <a:noFill/>
        </p:spPr>
        <p:txBody>
          <a:bodyPr wrap="square" rtlCol="0">
            <a:spAutoFit/>
          </a:bodyPr>
          <a:lstStyle/>
          <a:p>
            <a:r>
              <a:rPr lang="en-US" altLang="zh-CN" b="1" dirty="0" smtClean="0"/>
              <a:t>1.</a:t>
            </a:r>
            <a:r>
              <a:rPr lang="zh-CN" altLang="en-US" b="1" dirty="0" smtClean="0"/>
              <a:t>应用场景需求分析</a:t>
            </a:r>
            <a:endParaRPr lang="en-US" altLang="zh-CN" dirty="0" smtClean="0"/>
          </a:p>
          <a:p>
            <a:r>
              <a:rPr lang="zh-CN" altLang="en-US" dirty="0" smtClean="0"/>
              <a:t>那就拿我剪发办卡的事情来分析一下吧。</a:t>
            </a:r>
          </a:p>
          <a:p>
            <a:r>
              <a:rPr lang="zh-CN" altLang="en-US" dirty="0" smtClean="0"/>
              <a:t>       首先，一张卡可以在总部，分店，加盟店使用，那么总部可以刷卡，分店也可以刷卡，加盟店也可以刷卡，这个属性结构的店面层级关系就明确啦。</a:t>
            </a:r>
          </a:p>
          <a:p>
            <a:r>
              <a:rPr lang="zh-CN" altLang="en-US" dirty="0" smtClean="0"/>
              <a:t>       那么，总店刷卡消费与分店刷卡消费是一样的道理，那么总店与分店对会员卡的使用也具有一致性。</a:t>
            </a:r>
            <a:endParaRPr lang="zh-CN" altLang="en-US" dirty="0"/>
          </a:p>
        </p:txBody>
      </p:sp>
      <p:sp>
        <p:nvSpPr>
          <p:cNvPr id="6" name="TextBox 5"/>
          <p:cNvSpPr txBox="1"/>
          <p:nvPr/>
        </p:nvSpPr>
        <p:spPr>
          <a:xfrm>
            <a:off x="848544" y="1052736"/>
            <a:ext cx="2592288" cy="369332"/>
          </a:xfrm>
          <a:prstGeom prst="rect">
            <a:avLst/>
          </a:prstGeom>
          <a:noFill/>
        </p:spPr>
        <p:txBody>
          <a:bodyPr wrap="square" rtlCol="0">
            <a:spAutoFit/>
          </a:bodyPr>
          <a:lstStyle/>
          <a:p>
            <a:r>
              <a:rPr lang="zh-CN" altLang="en-US" b="1" dirty="0" smtClean="0">
                <a:hlinkClick r:id="rId2"/>
              </a:rPr>
              <a:t>经典实例</a:t>
            </a:r>
            <a:r>
              <a:rPr lang="zh-CN" altLang="en-US" dirty="0" smtClean="0">
                <a:hlinkClick r:id="rId2"/>
              </a:rPr>
              <a:t>：</a:t>
            </a:r>
            <a:endParaRPr lang="zh-CN" altLang="en-US" dirty="0"/>
          </a:p>
        </p:txBody>
      </p:sp>
      <p:sp>
        <p:nvSpPr>
          <p:cNvPr id="10" name="TextBox 9"/>
          <p:cNvSpPr txBox="1"/>
          <p:nvPr/>
        </p:nvSpPr>
        <p:spPr>
          <a:xfrm>
            <a:off x="1568624" y="3657798"/>
            <a:ext cx="6696744" cy="923330"/>
          </a:xfrm>
          <a:prstGeom prst="rect">
            <a:avLst/>
          </a:prstGeom>
          <a:noFill/>
        </p:spPr>
        <p:txBody>
          <a:bodyPr wrap="square" rtlCol="0">
            <a:spAutoFit/>
          </a:bodyPr>
          <a:lstStyle/>
          <a:p>
            <a:r>
              <a:rPr lang="zh-CN" altLang="en-US" sz="5400" b="1" dirty="0" smtClean="0">
                <a:solidFill>
                  <a:srgbClr val="FF0000"/>
                </a:solidFill>
              </a:rPr>
              <a:t>具体实现代码请见</a:t>
            </a:r>
            <a:r>
              <a:rPr lang="en-US" altLang="zh-CN" sz="5400" b="1" dirty="0" smtClean="0">
                <a:solidFill>
                  <a:srgbClr val="FF0000"/>
                </a:solidFill>
              </a:rPr>
              <a:t>VS</a:t>
            </a:r>
            <a:endParaRPr lang="zh-CN" altLang="en-US" sz="5400" b="1" dirty="0">
              <a:solidFill>
                <a:srgbClr val="FF0000"/>
              </a:solidFill>
            </a:endParaRPr>
          </a:p>
        </p:txBody>
      </p:sp>
    </p:spTree>
    <p:extLst>
      <p:ext uri="{BB962C8B-B14F-4D97-AF65-F5344CB8AC3E}">
        <p14:creationId xmlns="" xmlns:p14="http://schemas.microsoft.com/office/powerpoint/2010/main" val="35113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组合模式</a:t>
            </a:r>
            <a:endParaRPr lang="zh-CN" altLang="en-US" dirty="0"/>
          </a:p>
        </p:txBody>
      </p:sp>
      <p:sp>
        <p:nvSpPr>
          <p:cNvPr id="23" name="TextBox 22"/>
          <p:cNvSpPr txBox="1"/>
          <p:nvPr/>
        </p:nvSpPr>
        <p:spPr>
          <a:xfrm>
            <a:off x="848544" y="2420888"/>
            <a:ext cx="8640960" cy="2308324"/>
          </a:xfrm>
          <a:prstGeom prst="rect">
            <a:avLst/>
          </a:prstGeom>
          <a:noFill/>
        </p:spPr>
        <p:txBody>
          <a:bodyPr wrap="square" rtlCol="0">
            <a:spAutoFit/>
          </a:bodyPr>
          <a:lstStyle/>
          <a:p>
            <a:r>
              <a:rPr lang="zh-CN" altLang="en-US" b="1" dirty="0" smtClean="0"/>
              <a:t> </a:t>
            </a:r>
            <a:r>
              <a:rPr lang="en-US" altLang="zh-CN" b="1" dirty="0" smtClean="0"/>
              <a:t>2.</a:t>
            </a:r>
            <a:r>
              <a:rPr lang="zh-CN" altLang="en-US" b="1" dirty="0" smtClean="0"/>
              <a:t>应用组合模式的会员卡消费</a:t>
            </a:r>
            <a:endParaRPr lang="zh-CN" altLang="en-US" dirty="0" smtClean="0"/>
          </a:p>
          <a:p>
            <a:r>
              <a:rPr lang="zh-CN" altLang="en-US" dirty="0" smtClean="0"/>
              <a:t>        那么我们就根据我们会员卡的消费，来模拟一下组合模式的实现吧！</a:t>
            </a:r>
            <a:r>
              <a:rPr lang="en-US" altLang="zh-CN" dirty="0" smtClean="0"/>
              <a:t>let's go</a:t>
            </a:r>
            <a:r>
              <a:rPr lang="zh-CN" altLang="en-US" dirty="0" smtClean="0"/>
              <a:t>！</a:t>
            </a:r>
          </a:p>
          <a:p>
            <a:r>
              <a:rPr lang="zh-CN" altLang="en-US" dirty="0" smtClean="0"/>
              <a:t>        首先：</a:t>
            </a:r>
          </a:p>
          <a:p>
            <a:r>
              <a:rPr lang="zh-CN" altLang="en-US" dirty="0" smtClean="0"/>
              <a:t>               </a:t>
            </a:r>
            <a:r>
              <a:rPr lang="en-US" altLang="zh-CN" dirty="0" smtClean="0"/>
              <a:t>1.</a:t>
            </a:r>
            <a:r>
              <a:rPr lang="zh-CN" altLang="en-US" dirty="0" smtClean="0"/>
              <a:t>我们的部件有，总店，分店，加盟店！</a:t>
            </a:r>
          </a:p>
          <a:p>
            <a:r>
              <a:rPr lang="zh-CN" altLang="en-US" dirty="0" smtClean="0"/>
              <a:t>               </a:t>
            </a:r>
            <a:r>
              <a:rPr lang="en-US" altLang="zh-CN" dirty="0" smtClean="0"/>
              <a:t>2.</a:t>
            </a:r>
            <a:r>
              <a:rPr lang="zh-CN" altLang="en-US" dirty="0" smtClean="0"/>
              <a:t>我们的部件共有的行为是：刷会员卡</a:t>
            </a:r>
          </a:p>
          <a:p>
            <a:r>
              <a:rPr lang="zh-CN" altLang="en-US" dirty="0" smtClean="0"/>
              <a:t>               </a:t>
            </a:r>
            <a:r>
              <a:rPr lang="en-US" altLang="zh-CN" dirty="0" smtClean="0"/>
              <a:t>3.</a:t>
            </a:r>
            <a:r>
              <a:rPr lang="zh-CN" altLang="en-US" dirty="0" smtClean="0"/>
              <a:t>部件之间的层次关系，也就是店面的层次关系是，总店下有分店、分店下可以拥有加盟店。</a:t>
            </a:r>
          </a:p>
          <a:p>
            <a:r>
              <a:rPr lang="zh-CN" altLang="en-US" dirty="0" smtClean="0"/>
              <a:t>。</a:t>
            </a:r>
            <a:endParaRPr lang="zh-CN" altLang="en-US" dirty="0"/>
          </a:p>
        </p:txBody>
      </p:sp>
      <p:sp>
        <p:nvSpPr>
          <p:cNvPr id="6" name="TextBox 5"/>
          <p:cNvSpPr txBox="1"/>
          <p:nvPr/>
        </p:nvSpPr>
        <p:spPr>
          <a:xfrm>
            <a:off x="848544" y="1052736"/>
            <a:ext cx="2592288" cy="369332"/>
          </a:xfrm>
          <a:prstGeom prst="rect">
            <a:avLst/>
          </a:prstGeom>
          <a:noFill/>
        </p:spPr>
        <p:txBody>
          <a:bodyPr wrap="square" rtlCol="0">
            <a:spAutoFit/>
          </a:bodyPr>
          <a:lstStyle/>
          <a:p>
            <a:r>
              <a:rPr lang="zh-CN" altLang="en-US" b="1" dirty="0" smtClean="0">
                <a:hlinkClick r:id="rId2"/>
              </a:rPr>
              <a:t>经典实例</a:t>
            </a:r>
            <a:r>
              <a:rPr lang="zh-CN" altLang="en-US" dirty="0" smtClean="0">
                <a:hlinkClick r:id="rId2"/>
              </a:rPr>
              <a:t>：</a:t>
            </a:r>
            <a:endParaRPr lang="zh-CN" altLang="en-US" dirty="0"/>
          </a:p>
        </p:txBody>
      </p:sp>
    </p:spTree>
    <p:extLst>
      <p:ext uri="{BB962C8B-B14F-4D97-AF65-F5344CB8AC3E}">
        <p14:creationId xmlns="" xmlns:p14="http://schemas.microsoft.com/office/powerpoint/2010/main" val="35113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组合模式</a:t>
            </a:r>
            <a:endParaRPr lang="zh-CN" altLang="en-US" dirty="0"/>
          </a:p>
        </p:txBody>
      </p:sp>
      <p:sp>
        <p:nvSpPr>
          <p:cNvPr id="23" name="TextBox 22"/>
          <p:cNvSpPr txBox="1"/>
          <p:nvPr/>
        </p:nvSpPr>
        <p:spPr>
          <a:xfrm>
            <a:off x="776536" y="1844824"/>
            <a:ext cx="8640960" cy="3970318"/>
          </a:xfrm>
          <a:prstGeom prst="rect">
            <a:avLst/>
          </a:prstGeom>
          <a:noFill/>
        </p:spPr>
        <p:txBody>
          <a:bodyPr wrap="square" rtlCol="0">
            <a:spAutoFit/>
          </a:bodyPr>
          <a:lstStyle/>
          <a:p>
            <a:r>
              <a:rPr lang="en-US" altLang="zh-CN" b="1" dirty="0" smtClean="0"/>
              <a:t>3</a:t>
            </a:r>
            <a:r>
              <a:rPr lang="zh-CN" altLang="en-US" b="1" dirty="0" smtClean="0"/>
              <a:t>、组合模式应用分析</a:t>
            </a:r>
            <a:endParaRPr lang="zh-CN" altLang="en-US" dirty="0" smtClean="0"/>
          </a:p>
          <a:p>
            <a:r>
              <a:rPr lang="zh-CN" altLang="en-US" dirty="0" smtClean="0"/>
              <a:t>　　组合模式可以适用以下情形：</a:t>
            </a:r>
          </a:p>
          <a:p>
            <a:r>
              <a:rPr lang="zh-CN" altLang="en-US" dirty="0" smtClean="0"/>
              <a:t>　　◊ 希望把对象表示成部分</a:t>
            </a:r>
            <a:r>
              <a:rPr lang="en-US" altLang="zh-CN" dirty="0" smtClean="0"/>
              <a:t>—</a:t>
            </a:r>
            <a:r>
              <a:rPr lang="zh-CN" altLang="en-US" dirty="0" smtClean="0"/>
              <a:t>整体层次结构；</a:t>
            </a:r>
          </a:p>
          <a:p>
            <a:r>
              <a:rPr lang="zh-CN" altLang="en-US" dirty="0" smtClean="0"/>
              <a:t>　　◊ 希望用户忽略组合对象与单个对象的不同，用户将统一地使用组合结构中所有对象。</a:t>
            </a:r>
          </a:p>
          <a:p>
            <a:r>
              <a:rPr lang="zh-CN" altLang="en-US" dirty="0" smtClean="0"/>
              <a:t>　　组合模式具有以下特点：</a:t>
            </a:r>
          </a:p>
          <a:p>
            <a:r>
              <a:rPr lang="zh-CN" altLang="en-US" dirty="0" smtClean="0"/>
              <a:t>　　◊ 定义了包含基本对象和组合对象的类层次结构。基本对象可以被组合成更复杂的组合对象，而这个组合对象又可以被组合，不断的递归下去。客户代码中，任何用到基本对象的地方都可以使用组合对象；</a:t>
            </a:r>
          </a:p>
          <a:p>
            <a:r>
              <a:rPr lang="zh-CN" altLang="en-US" dirty="0" smtClean="0"/>
              <a:t>　　◊ 简化客户代码。客户可以一致地使用组合结构和单个对象。这样用户就不必关心处理的是一个叶子节点还是一个组合组件，从而简化了客户代码；</a:t>
            </a:r>
          </a:p>
          <a:p>
            <a:r>
              <a:rPr lang="zh-CN" altLang="en-US" dirty="0" smtClean="0"/>
              <a:t>　　◊ 使得新增类型的组件更加容易。新定义的</a:t>
            </a:r>
            <a:r>
              <a:rPr lang="en-US" altLang="zh-CN" dirty="0" smtClean="0"/>
              <a:t>Composite</a:t>
            </a:r>
            <a:r>
              <a:rPr lang="zh-CN" altLang="en-US" dirty="0" smtClean="0"/>
              <a:t>或</a:t>
            </a:r>
            <a:r>
              <a:rPr lang="en-US" altLang="zh-CN" dirty="0" smtClean="0"/>
              <a:t>Leaf</a:t>
            </a:r>
            <a:r>
              <a:rPr lang="zh-CN" altLang="en-US" dirty="0" smtClean="0"/>
              <a:t>子类自动地与已有的结构和客户代码一起协同工作，客户程序不需因新的</a:t>
            </a:r>
            <a:r>
              <a:rPr lang="en-US" altLang="zh-CN" dirty="0" smtClean="0"/>
              <a:t>Component</a:t>
            </a:r>
            <a:r>
              <a:rPr lang="zh-CN" altLang="en-US" dirty="0" smtClean="0"/>
              <a:t>类而改变。</a:t>
            </a:r>
          </a:p>
          <a:p>
            <a:r>
              <a:rPr lang="zh-CN" altLang="en-US" dirty="0" smtClean="0"/>
              <a:t>。</a:t>
            </a:r>
            <a:endParaRPr lang="zh-CN" altLang="en-US" dirty="0"/>
          </a:p>
        </p:txBody>
      </p:sp>
      <p:sp>
        <p:nvSpPr>
          <p:cNvPr id="6" name="TextBox 5"/>
          <p:cNvSpPr txBox="1"/>
          <p:nvPr/>
        </p:nvSpPr>
        <p:spPr>
          <a:xfrm>
            <a:off x="848544" y="1052736"/>
            <a:ext cx="2592288" cy="369332"/>
          </a:xfrm>
          <a:prstGeom prst="rect">
            <a:avLst/>
          </a:prstGeom>
          <a:noFill/>
        </p:spPr>
        <p:txBody>
          <a:bodyPr wrap="square" rtlCol="0">
            <a:spAutoFit/>
          </a:bodyPr>
          <a:lstStyle/>
          <a:p>
            <a:r>
              <a:rPr lang="zh-CN" altLang="en-US" b="1" dirty="0" smtClean="0">
                <a:hlinkClick r:id="rId2"/>
              </a:rPr>
              <a:t>经典实例</a:t>
            </a:r>
            <a:r>
              <a:rPr lang="zh-CN" altLang="en-US" dirty="0" smtClean="0">
                <a:hlinkClick r:id="rId2"/>
              </a:rPr>
              <a:t>：</a:t>
            </a:r>
            <a:endParaRPr lang="zh-CN" altLang="en-US" dirty="0"/>
          </a:p>
        </p:txBody>
      </p:sp>
    </p:spTree>
    <p:extLst>
      <p:ext uri="{BB962C8B-B14F-4D97-AF65-F5344CB8AC3E}">
        <p14:creationId xmlns="" xmlns:p14="http://schemas.microsoft.com/office/powerpoint/2010/main" val="35113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7491" y="3212977"/>
            <a:ext cx="2509837" cy="1044000"/>
          </a:xfrm>
          <a:prstGeom prst="rect">
            <a:avLst/>
          </a:prstGeom>
          <a:solidFill>
            <a:srgbClr val="0091C4"/>
          </a:solidFill>
          <a:ln w="9525">
            <a:noFill/>
            <a:miter lim="800000"/>
            <a:headEnd/>
            <a:tailEnd/>
          </a:ln>
        </p:spPr>
        <p:txBody>
          <a:bodyPr wrap="none" anchor="ctr"/>
          <a:lstStyle/>
          <a:p>
            <a:endParaRPr lang="zh-CN" altLang="en-US"/>
          </a:p>
        </p:txBody>
      </p:sp>
      <p:sp>
        <p:nvSpPr>
          <p:cNvPr id="4" name="标题 1"/>
          <p:cNvSpPr txBox="1">
            <a:spLocks/>
          </p:cNvSpPr>
          <p:nvPr/>
        </p:nvSpPr>
        <p:spPr>
          <a:xfrm>
            <a:off x="2468742" y="2276872"/>
            <a:ext cx="7020762" cy="791915"/>
          </a:xfrm>
          <a:prstGeom prst="rect">
            <a:avLst/>
          </a:prstGeom>
        </p:spPr>
        <p:txBody>
          <a:bodyPr vert="horz" lIns="91440" tIns="45720" rIns="91440" bIns="45720" rtlCol="0" anchor="ctr">
            <a:noAutofit/>
          </a:bodyPr>
          <a:lstStyle>
            <a:defPPr>
              <a:defRPr lang="en-US"/>
            </a:defPPr>
            <a:lvl1pPr lvl="0" fontAlgn="base">
              <a:spcBef>
                <a:spcPct val="0"/>
              </a:spcBef>
              <a:spcAft>
                <a:spcPct val="0"/>
              </a:spcAft>
              <a:buNone/>
              <a:defRPr sz="3800" b="1" cap="all" spc="100" baseline="0">
                <a:solidFill>
                  <a:srgbClr val="0091C4"/>
                </a:solidFill>
                <a:effectLst/>
                <a:latin typeface="Arial" pitchFamily="34" charset="0"/>
                <a:ea typeface="微软雅黑" pitchFamily="34" charset="-122"/>
                <a:cs typeface="+mj-cs"/>
              </a:defRPr>
            </a:lvl1pPr>
          </a:lstStyle>
          <a:p>
            <a:pPr algn="l"/>
            <a:r>
              <a:rPr lang="zh-CN" altLang="en-US" sz="3400" spc="0" dirty="0" smtClean="0"/>
              <a:t>设</a:t>
            </a:r>
            <a:r>
              <a:rPr lang="zh-CN" altLang="en-US" sz="3400" spc="0" dirty="0"/>
              <a:t>计模</a:t>
            </a:r>
            <a:r>
              <a:rPr lang="zh-CN" altLang="en-US" sz="3400" spc="0" dirty="0" smtClean="0"/>
              <a:t>式 </a:t>
            </a:r>
            <a:r>
              <a:rPr lang="en-US" altLang="zh-CN" sz="3400" spc="0" dirty="0" smtClean="0"/>
              <a:t>—— </a:t>
            </a:r>
            <a:r>
              <a:rPr lang="zh-CN" altLang="en-US" sz="3400" spc="0" dirty="0" smtClean="0"/>
              <a:t>装饰</a:t>
            </a:r>
            <a:r>
              <a:rPr lang="zh-CN" altLang="en-US" sz="3400" spc="0" dirty="0" smtClean="0"/>
              <a:t>模式</a:t>
            </a:r>
            <a:endParaRPr lang="zh-CN" altLang="en-US" sz="3400" spc="0" dirty="0">
              <a:solidFill>
                <a:srgbClr val="0091C4"/>
              </a:solidFill>
            </a:endParaRPr>
          </a:p>
        </p:txBody>
      </p:sp>
      <p:sp>
        <p:nvSpPr>
          <p:cNvPr id="5" name="矩形 4"/>
          <p:cNvSpPr/>
          <p:nvPr/>
        </p:nvSpPr>
        <p:spPr>
          <a:xfrm>
            <a:off x="1064568" y="564509"/>
            <a:ext cx="6336704" cy="417678"/>
          </a:xfrm>
          <a:prstGeom prst="rect">
            <a:avLst/>
          </a:prstGeom>
        </p:spPr>
        <p:txBody>
          <a:bodyPr wrap="square">
            <a:spAutoFit/>
          </a:bodyPr>
          <a:lstStyle/>
          <a:p>
            <a:pPr marL="182880" lvl="0" indent="-182880" algn="just">
              <a:lnSpc>
                <a:spcPct val="110000"/>
              </a:lnSpc>
              <a:buClr>
                <a:srgbClr val="4F81BD"/>
              </a:buClr>
              <a:buSzPct val="85000"/>
            </a:pPr>
            <a:r>
              <a:rPr lang="zh-CN" altLang="en-US" sz="2000" b="1" dirty="0" smtClean="0">
                <a:solidFill>
                  <a:schemeClr val="bg1">
                    <a:lumMod val="50000"/>
                  </a:schemeClr>
                </a:solidFill>
                <a:latin typeface="华文新魏" pitchFamily="2" charset="-122"/>
                <a:ea typeface="华文新魏" pitchFamily="2" charset="-122"/>
              </a:rPr>
              <a:t>专</a:t>
            </a:r>
            <a:r>
              <a:rPr lang="zh-CN" altLang="en-US" sz="2000" b="1" dirty="0">
                <a:solidFill>
                  <a:schemeClr val="bg1">
                    <a:lumMod val="50000"/>
                  </a:schemeClr>
                </a:solidFill>
                <a:latin typeface="华文新魏" pitchFamily="2" charset="-122"/>
                <a:ea typeface="华文新魏" pitchFamily="2" charset="-122"/>
              </a:rPr>
              <a:t>业的地学信息服务与解决方案供应商</a:t>
            </a:r>
          </a:p>
        </p:txBody>
      </p:sp>
      <p:pic>
        <p:nvPicPr>
          <p:cNvPr id="6" name="Picture 2" descr="D:\MWF\Document\地大公司\资料\logo大尺寸197-143.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0472" y="473052"/>
            <a:ext cx="825906" cy="600592"/>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3"/>
          <p:cNvPicPr>
            <a:picLocks noChangeAspect="1" noChangeArrowheads="1"/>
          </p:cNvPicPr>
          <p:nvPr/>
        </p:nvPicPr>
        <p:blipFill rotWithShape="1">
          <a:blip r:embed="rId4" cstate="print"/>
          <a:srcRect/>
          <a:stretch/>
        </p:blipFill>
        <p:spPr bwMode="auto">
          <a:xfrm>
            <a:off x="2566543" y="3212978"/>
            <a:ext cx="1093714" cy="1044000"/>
          </a:xfrm>
          <a:prstGeom prst="rect">
            <a:avLst/>
          </a:prstGeom>
          <a:noFill/>
          <a:ln w="6350">
            <a:noFill/>
            <a:miter lim="800000"/>
            <a:headEnd/>
            <a:tailEnd/>
          </a:ln>
          <a:effectLst/>
        </p:spPr>
      </p:pic>
      <p:pic>
        <p:nvPicPr>
          <p:cNvPr id="8" name="Picture 2"/>
          <p:cNvPicPr>
            <a:picLocks noChangeAspect="1" noChangeArrowheads="1"/>
          </p:cNvPicPr>
          <p:nvPr/>
        </p:nvPicPr>
        <p:blipFill rotWithShape="1">
          <a:blip r:embed="rId5" cstate="print">
            <a:extLst>
              <a:ext uri="{BEBA8EAE-BF5A-486C-A8C5-ECC9F3942E4B}">
                <a14:imgProps xmlns="" xmlns:a14="http://schemas.microsoft.com/office/drawing/2010/main">
                  <a14:imgLayer r:embed="rId6">
                    <a14:imgEffect>
                      <a14:brightnessContrast bright="20000" contrast="20000"/>
                    </a14:imgEffect>
                  </a14:imgLayer>
                </a14:imgProps>
              </a:ext>
              <a:ext uri="{28A0092B-C50C-407E-A947-70E740481C1C}">
                <a14:useLocalDpi xmlns="" xmlns:a14="http://schemas.microsoft.com/office/drawing/2010/main"/>
              </a:ext>
            </a:extLst>
          </a:blip>
          <a:srcRect/>
          <a:stretch/>
        </p:blipFill>
        <p:spPr bwMode="auto">
          <a:xfrm>
            <a:off x="3699472" y="3212977"/>
            <a:ext cx="1739897" cy="1044000"/>
          </a:xfrm>
          <a:prstGeom prst="rect">
            <a:avLst/>
          </a:prstGeom>
          <a:noFill/>
          <a:ln w="6350">
            <a:noFill/>
            <a:miter lim="800000"/>
            <a:headEnd/>
            <a:tailEnd/>
          </a:ln>
          <a:effectLst/>
          <a:extLst>
            <a:ext uri="{909E8E84-426E-40DD-AFC4-6F175D3DCCD1}">
              <a14:hiddenFill xmlns="" xmlns:a14="http://schemas.microsoft.com/office/drawing/2010/main">
                <a:solidFill>
                  <a:schemeClr val="accent1"/>
                </a:solidFill>
              </a14:hiddenFill>
            </a:ext>
          </a:extLst>
        </p:spPr>
      </p:pic>
      <p:pic>
        <p:nvPicPr>
          <p:cNvPr id="9" name="Picture 2"/>
          <p:cNvPicPr>
            <a:picLocks noChangeAspect="1" noChangeArrowheads="1"/>
          </p:cNvPicPr>
          <p:nvPr/>
        </p:nvPicPr>
        <p:blipFill rotWithShape="1">
          <a:blip r:embed="rId7" cstate="print">
            <a:extLst>
              <a:ext uri="{28A0092B-C50C-407E-A947-70E740481C1C}">
                <a14:useLocalDpi xmlns="" xmlns:a14="http://schemas.microsoft.com/office/drawing/2010/main"/>
              </a:ext>
            </a:extLst>
          </a:blip>
          <a:srcRect/>
          <a:stretch/>
        </p:blipFill>
        <p:spPr bwMode="auto">
          <a:xfrm>
            <a:off x="5478584" y="3212977"/>
            <a:ext cx="1511729" cy="1044000"/>
          </a:xfrm>
          <a:prstGeom prst="rect">
            <a:avLst/>
          </a:prstGeom>
          <a:noFill/>
          <a:ln w="6350">
            <a:noFill/>
            <a:miter lim="800000"/>
            <a:headEnd/>
            <a:tailEnd/>
          </a:ln>
          <a:effectLst/>
        </p:spPr>
      </p:pic>
      <p:pic>
        <p:nvPicPr>
          <p:cNvPr id="10" name="Picture 1"/>
          <p:cNvPicPr>
            <a:picLocks noChangeAspect="1" noChangeArrowheads="1"/>
          </p:cNvPicPr>
          <p:nvPr/>
        </p:nvPicPr>
        <p:blipFill rotWithShape="1">
          <a:blip r:embed="rId8" cstate="print">
            <a:extLst>
              <a:ext uri="{28A0092B-C50C-407E-A947-70E740481C1C}">
                <a14:useLocalDpi xmlns="" xmlns:a14="http://schemas.microsoft.com/office/drawing/2010/main"/>
              </a:ext>
            </a:extLst>
          </a:blip>
          <a:srcRect r="-1918"/>
          <a:stretch/>
        </p:blipFill>
        <p:spPr bwMode="auto">
          <a:xfrm>
            <a:off x="7029529" y="3212975"/>
            <a:ext cx="1739895" cy="1044000"/>
          </a:xfrm>
          <a:prstGeom prst="rect">
            <a:avLst/>
          </a:prstGeom>
          <a:solidFill>
            <a:schemeClr val="tx1"/>
          </a:solidFill>
        </p:spPr>
      </p:pic>
      <p:sp>
        <p:nvSpPr>
          <p:cNvPr id="11" name="矩形 10"/>
          <p:cNvSpPr/>
          <p:nvPr/>
        </p:nvSpPr>
        <p:spPr>
          <a:xfrm>
            <a:off x="6105128" y="5836505"/>
            <a:ext cx="3744416" cy="904863"/>
          </a:xfrm>
          <a:prstGeom prst="rect">
            <a:avLst/>
          </a:prstGeom>
        </p:spPr>
        <p:txBody>
          <a:bodyPr wrap="square">
            <a:spAutoFit/>
          </a:bodyPr>
          <a:lstStyle/>
          <a:p>
            <a:pPr>
              <a:lnSpc>
                <a:spcPct val="110000"/>
              </a:lnSpc>
            </a:pPr>
            <a:r>
              <a:rPr lang="zh-CN" altLang="zh-CN" sz="1200" b="1" dirty="0">
                <a:solidFill>
                  <a:schemeClr val="bg1">
                    <a:lumMod val="50000"/>
                  </a:schemeClr>
                </a:solidFill>
                <a:ea typeface="微软雅黑" pitchFamily="34" charset="-122"/>
              </a:rPr>
              <a:t>地址</a:t>
            </a:r>
            <a:r>
              <a:rPr lang="en-US" altLang="zh-CN" sz="1200" b="1" dirty="0" smtClean="0">
                <a:solidFill>
                  <a:schemeClr val="bg1">
                    <a:lumMod val="50000"/>
                  </a:schemeClr>
                </a:solidFill>
                <a:ea typeface="微软雅黑" pitchFamily="34" charset="-122"/>
              </a:rPr>
              <a:t>:</a:t>
            </a:r>
            <a:r>
              <a:rPr lang="zh-CN" altLang="en-US" sz="1200" b="1" dirty="0">
                <a:solidFill>
                  <a:schemeClr val="bg1">
                    <a:lumMod val="50000"/>
                  </a:schemeClr>
                </a:solidFill>
                <a:ea typeface="微软雅黑" pitchFamily="34" charset="-122"/>
              </a:rPr>
              <a:t>武汉市洪</a:t>
            </a:r>
            <a:r>
              <a:rPr lang="zh-CN" altLang="en-US" sz="1200" b="1" dirty="0" smtClean="0">
                <a:solidFill>
                  <a:schemeClr val="bg1">
                    <a:lumMod val="50000"/>
                  </a:schemeClr>
                </a:solidFill>
                <a:ea typeface="微软雅黑" pitchFamily="34" charset="-122"/>
              </a:rPr>
              <a:t>山区光</a:t>
            </a:r>
            <a:r>
              <a:rPr lang="zh-CN" altLang="en-US" sz="1200" b="1" dirty="0">
                <a:solidFill>
                  <a:schemeClr val="bg1">
                    <a:lumMod val="50000"/>
                  </a:schemeClr>
                </a:solidFill>
                <a:ea typeface="微软雅黑" pitchFamily="34" charset="-122"/>
              </a:rPr>
              <a:t>谷软件</a:t>
            </a:r>
            <a:r>
              <a:rPr lang="zh-CN" altLang="en-US" sz="1200" b="1" dirty="0" smtClean="0">
                <a:solidFill>
                  <a:schemeClr val="bg1">
                    <a:lumMod val="50000"/>
                  </a:schemeClr>
                </a:solidFill>
                <a:ea typeface="微软雅黑" pitchFamily="34" charset="-122"/>
              </a:rPr>
              <a:t>园</a:t>
            </a:r>
            <a:r>
              <a:rPr lang="en-US" altLang="zh-CN" sz="1200" b="1" dirty="0" smtClean="0">
                <a:solidFill>
                  <a:schemeClr val="bg1">
                    <a:lumMod val="50000"/>
                  </a:schemeClr>
                </a:solidFill>
                <a:ea typeface="微软雅黑" pitchFamily="34" charset="-122"/>
              </a:rPr>
              <a:t>F1</a:t>
            </a:r>
            <a:r>
              <a:rPr lang="zh-CN" altLang="en-US" sz="1200" b="1" dirty="0" smtClean="0">
                <a:solidFill>
                  <a:schemeClr val="bg1">
                    <a:lumMod val="50000"/>
                  </a:schemeClr>
                </a:solidFill>
                <a:ea typeface="微软雅黑" pitchFamily="34" charset="-122"/>
              </a:rPr>
              <a:t>栋</a:t>
            </a:r>
            <a:r>
              <a:rPr lang="en-US" altLang="zh-CN" sz="1200" b="1" dirty="0" smtClean="0">
                <a:solidFill>
                  <a:schemeClr val="bg1">
                    <a:lumMod val="50000"/>
                  </a:schemeClr>
                </a:solidFill>
                <a:ea typeface="微软雅黑" pitchFamily="34" charset="-122"/>
              </a:rPr>
              <a:t>15</a:t>
            </a:r>
            <a:r>
              <a:rPr lang="zh-CN" altLang="en-US" sz="1200" b="1" smtClean="0">
                <a:solidFill>
                  <a:schemeClr val="bg1">
                    <a:lumMod val="50000"/>
                  </a:schemeClr>
                </a:solidFill>
                <a:ea typeface="微软雅黑" pitchFamily="34" charset="-122"/>
              </a:rPr>
              <a:t>楼</a:t>
            </a:r>
            <a:endParaRPr lang="en-US" altLang="zh-CN" sz="1200" b="1" smtClean="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邮政编码</a:t>
            </a:r>
            <a:r>
              <a:rPr lang="en-US" altLang="zh-CN" sz="1200" b="1" dirty="0">
                <a:solidFill>
                  <a:schemeClr val="bg1">
                    <a:lumMod val="50000"/>
                  </a:schemeClr>
                </a:solidFill>
                <a:ea typeface="微软雅黑" pitchFamily="34" charset="-122"/>
              </a:rPr>
              <a:t>:430074</a:t>
            </a:r>
            <a:endParaRPr lang="zh-CN" altLang="zh-CN" sz="1200" b="1" dirty="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电话</a:t>
            </a:r>
            <a:r>
              <a:rPr lang="en-US" altLang="zh-CN" sz="1200" b="1" dirty="0" smtClean="0">
                <a:solidFill>
                  <a:schemeClr val="bg1">
                    <a:lumMod val="50000"/>
                  </a:schemeClr>
                </a:solidFill>
                <a:ea typeface="微软雅黑" pitchFamily="34" charset="-122"/>
              </a:rPr>
              <a:t>: 027-59808866/59808803       </a:t>
            </a:r>
            <a:r>
              <a:rPr lang="zh-CN" altLang="zh-CN" sz="1200" b="1" dirty="0" smtClean="0">
                <a:solidFill>
                  <a:schemeClr val="bg1">
                    <a:lumMod val="50000"/>
                  </a:schemeClr>
                </a:solidFill>
                <a:ea typeface="微软雅黑" pitchFamily="34" charset="-122"/>
              </a:rPr>
              <a:t>传真</a:t>
            </a:r>
            <a:r>
              <a:rPr lang="en-US" altLang="zh-CN" sz="1200" b="1" dirty="0">
                <a:solidFill>
                  <a:schemeClr val="bg1">
                    <a:lumMod val="50000"/>
                  </a:schemeClr>
                </a:solidFill>
                <a:ea typeface="微软雅黑" pitchFamily="34" charset="-122"/>
              </a:rPr>
              <a:t>:027-59808825</a:t>
            </a:r>
            <a:endParaRPr lang="zh-CN" altLang="zh-CN" sz="1200" b="1" dirty="0">
              <a:solidFill>
                <a:schemeClr val="bg1">
                  <a:lumMod val="50000"/>
                </a:schemeClr>
              </a:solidFill>
              <a:ea typeface="微软雅黑" pitchFamily="34" charset="-122"/>
            </a:endParaRPr>
          </a:p>
          <a:p>
            <a:pPr>
              <a:lnSpc>
                <a:spcPct val="110000"/>
              </a:lnSpc>
            </a:pPr>
            <a:r>
              <a:rPr lang="zh-CN" altLang="zh-CN" sz="1200" b="1" dirty="0" smtClean="0">
                <a:solidFill>
                  <a:schemeClr val="bg1">
                    <a:lumMod val="50000"/>
                  </a:schemeClr>
                </a:solidFill>
                <a:ea typeface="微软雅黑" pitchFamily="34" charset="-122"/>
              </a:rPr>
              <a:t>网址</a:t>
            </a:r>
            <a:r>
              <a:rPr lang="en-US" altLang="zh-CN" sz="1200" b="1" dirty="0" smtClean="0">
                <a:solidFill>
                  <a:schemeClr val="bg1">
                    <a:lumMod val="50000"/>
                  </a:schemeClr>
                </a:solidFill>
                <a:ea typeface="微软雅黑" pitchFamily="34" charset="-122"/>
              </a:rPr>
              <a:t>: </a:t>
            </a:r>
            <a:r>
              <a:rPr lang="en-US" altLang="zh-CN" sz="1200" b="1" dirty="0">
                <a:solidFill>
                  <a:schemeClr val="bg1">
                    <a:lumMod val="50000"/>
                  </a:schemeClr>
                </a:solidFill>
                <a:ea typeface="微软雅黑" pitchFamily="34" charset="-122"/>
              </a:rPr>
              <a:t>http://www.infoearth.com </a:t>
            </a:r>
            <a:endParaRPr lang="zh-CN" altLang="zh-CN" sz="1200" b="1" dirty="0">
              <a:solidFill>
                <a:schemeClr val="bg1">
                  <a:lumMod val="50000"/>
                </a:schemeClr>
              </a:solidFill>
              <a:ea typeface="微软雅黑" pitchFamily="34"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装饰模式</a:t>
            </a:r>
            <a:endParaRPr lang="zh-CN" altLang="en-US" dirty="0"/>
          </a:p>
        </p:txBody>
      </p:sp>
      <p:sp>
        <p:nvSpPr>
          <p:cNvPr id="4" name="TextBox 3"/>
          <p:cNvSpPr txBox="1"/>
          <p:nvPr/>
        </p:nvSpPr>
        <p:spPr>
          <a:xfrm>
            <a:off x="1136576" y="1052736"/>
            <a:ext cx="7704856" cy="923330"/>
          </a:xfrm>
          <a:prstGeom prst="rect">
            <a:avLst/>
          </a:prstGeom>
          <a:noFill/>
        </p:spPr>
        <p:txBody>
          <a:bodyPr wrap="square" rtlCol="0">
            <a:spAutoFit/>
          </a:bodyPr>
          <a:lstStyle/>
          <a:p>
            <a:r>
              <a:rPr lang="zh-CN" altLang="en-US" b="1" dirty="0" smtClean="0">
                <a:hlinkClick r:id="rId2"/>
              </a:rPr>
              <a:t>装饰模式</a:t>
            </a:r>
            <a:r>
              <a:rPr lang="zh-CN" altLang="en-US" dirty="0" smtClean="0">
                <a:hlinkClick r:id="rId2"/>
              </a:rPr>
              <a:t>：</a:t>
            </a:r>
            <a:r>
              <a:rPr lang="zh-CN" altLang="en-US" b="1" spc="300" dirty="0" smtClean="0"/>
              <a:t>装饰者模式以对客户透明的方式动态地给一个对象附加上更多的责任，装饰者模式相比生成子类可以更灵活地增加功能。</a:t>
            </a:r>
            <a:endParaRPr lang="zh-CN" altLang="en-US" b="1" spc="300" dirty="0"/>
          </a:p>
        </p:txBody>
      </p:sp>
      <p:pic>
        <p:nvPicPr>
          <p:cNvPr id="5" name="图片 4" descr="QQ截图20170221181803.png"/>
          <p:cNvPicPr>
            <a:picLocks noChangeAspect="1"/>
          </p:cNvPicPr>
          <p:nvPr/>
        </p:nvPicPr>
        <p:blipFill>
          <a:blip r:embed="rId3" cstate="print"/>
          <a:stretch>
            <a:fillRect/>
          </a:stretch>
        </p:blipFill>
        <p:spPr>
          <a:xfrm>
            <a:off x="1781175" y="1801482"/>
            <a:ext cx="5476081" cy="4579846"/>
          </a:xfrm>
          <a:prstGeom prst="rect">
            <a:avLst/>
          </a:prstGeom>
        </p:spPr>
      </p:pic>
    </p:spTree>
    <p:extLst>
      <p:ext uri="{BB962C8B-B14F-4D97-AF65-F5344CB8AC3E}">
        <p14:creationId xmlns="" xmlns:p14="http://schemas.microsoft.com/office/powerpoint/2010/main" val="35113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装饰模式</a:t>
            </a:r>
            <a:endParaRPr lang="zh-CN" altLang="en-US" dirty="0"/>
          </a:p>
        </p:txBody>
      </p:sp>
      <p:sp>
        <p:nvSpPr>
          <p:cNvPr id="4" name="TextBox 3"/>
          <p:cNvSpPr txBox="1"/>
          <p:nvPr/>
        </p:nvSpPr>
        <p:spPr>
          <a:xfrm>
            <a:off x="1136576" y="1052736"/>
            <a:ext cx="7704856" cy="923330"/>
          </a:xfrm>
          <a:prstGeom prst="rect">
            <a:avLst/>
          </a:prstGeom>
          <a:noFill/>
        </p:spPr>
        <p:txBody>
          <a:bodyPr wrap="square" rtlCol="0">
            <a:spAutoFit/>
          </a:bodyPr>
          <a:lstStyle/>
          <a:p>
            <a:r>
              <a:rPr lang="zh-CN" altLang="en-US" b="1" dirty="0" smtClean="0">
                <a:hlinkClick r:id="rId2"/>
              </a:rPr>
              <a:t>装饰模式</a:t>
            </a:r>
            <a:r>
              <a:rPr lang="zh-CN" altLang="en-US" dirty="0" smtClean="0">
                <a:hlinkClick r:id="rId2"/>
              </a:rPr>
              <a:t>：</a:t>
            </a:r>
            <a:r>
              <a:rPr lang="zh-CN" altLang="en-US" b="1" spc="300" dirty="0" smtClean="0"/>
              <a:t>装饰者模式以对客户透明的方式动态地给一个对象附加上更多的责任，装饰者模式相比生成子类可以更灵活地增加功能。</a:t>
            </a:r>
            <a:endParaRPr lang="zh-CN" altLang="en-US" b="1" spc="300" dirty="0"/>
          </a:p>
        </p:txBody>
      </p:sp>
      <p:pic>
        <p:nvPicPr>
          <p:cNvPr id="5" name="图片 4" descr="QQ截图20170221181803.png"/>
          <p:cNvPicPr>
            <a:picLocks noChangeAspect="1"/>
          </p:cNvPicPr>
          <p:nvPr/>
        </p:nvPicPr>
        <p:blipFill>
          <a:blip r:embed="rId3" cstate="print"/>
          <a:stretch>
            <a:fillRect/>
          </a:stretch>
        </p:blipFill>
        <p:spPr>
          <a:xfrm>
            <a:off x="1781175" y="1801482"/>
            <a:ext cx="5476081" cy="4579846"/>
          </a:xfrm>
          <a:prstGeom prst="rect">
            <a:avLst/>
          </a:prstGeom>
        </p:spPr>
      </p:pic>
    </p:spTree>
    <p:extLst>
      <p:ext uri="{BB962C8B-B14F-4D97-AF65-F5344CB8AC3E}">
        <p14:creationId xmlns="" xmlns:p14="http://schemas.microsoft.com/office/powerpoint/2010/main" val="35113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装饰模式</a:t>
            </a:r>
            <a:endParaRPr lang="zh-CN" altLang="en-US" dirty="0"/>
          </a:p>
        </p:txBody>
      </p:sp>
      <p:sp>
        <p:nvSpPr>
          <p:cNvPr id="4" name="TextBox 3"/>
          <p:cNvSpPr txBox="1"/>
          <p:nvPr/>
        </p:nvSpPr>
        <p:spPr>
          <a:xfrm>
            <a:off x="848544" y="1052736"/>
            <a:ext cx="2592288" cy="369332"/>
          </a:xfrm>
          <a:prstGeom prst="rect">
            <a:avLst/>
          </a:prstGeom>
          <a:noFill/>
        </p:spPr>
        <p:txBody>
          <a:bodyPr wrap="square" rtlCol="0">
            <a:spAutoFit/>
          </a:bodyPr>
          <a:lstStyle/>
          <a:p>
            <a:r>
              <a:rPr lang="zh-CN" altLang="en-US" b="1" dirty="0" smtClean="0">
                <a:hlinkClick r:id="rId2"/>
              </a:rPr>
              <a:t>经典实例</a:t>
            </a:r>
            <a:r>
              <a:rPr lang="zh-CN" altLang="en-US" dirty="0" smtClean="0">
                <a:hlinkClick r:id="rId2"/>
              </a:rPr>
              <a:t>：</a:t>
            </a:r>
            <a:endParaRPr lang="zh-CN" altLang="en-US" dirty="0"/>
          </a:p>
        </p:txBody>
      </p:sp>
      <p:sp>
        <p:nvSpPr>
          <p:cNvPr id="5" name="TextBox 4"/>
          <p:cNvSpPr txBox="1"/>
          <p:nvPr/>
        </p:nvSpPr>
        <p:spPr>
          <a:xfrm>
            <a:off x="704528" y="1700808"/>
            <a:ext cx="7776864" cy="2862322"/>
          </a:xfrm>
          <a:prstGeom prst="rect">
            <a:avLst/>
          </a:prstGeom>
          <a:noFill/>
        </p:spPr>
        <p:txBody>
          <a:bodyPr wrap="square" rtlCol="0">
            <a:spAutoFit/>
          </a:bodyPr>
          <a:lstStyle/>
          <a:p>
            <a:r>
              <a:rPr lang="zh-CN" altLang="en-US" b="1" dirty="0" smtClean="0"/>
              <a:t>装饰模式分析：</a:t>
            </a:r>
            <a:endParaRPr lang="en-US" altLang="zh-CN" b="1" dirty="0" smtClean="0"/>
          </a:p>
          <a:p>
            <a:r>
              <a:rPr lang="zh-CN" altLang="en-US" dirty="0" smtClean="0"/>
              <a:t>在装饰者模式中各个角色有：</a:t>
            </a:r>
          </a:p>
          <a:p>
            <a:r>
              <a:rPr lang="zh-CN" altLang="en-US" dirty="0" smtClean="0"/>
              <a:t>抽象构件（</a:t>
            </a:r>
            <a:r>
              <a:rPr lang="en-US" altLang="zh-CN" dirty="0" smtClean="0"/>
              <a:t>Phone</a:t>
            </a:r>
            <a:r>
              <a:rPr lang="zh-CN" altLang="en-US" dirty="0" smtClean="0"/>
              <a:t>）角色：给出一个抽象接口，以规范准备接受附加责任的对象。</a:t>
            </a:r>
          </a:p>
          <a:p>
            <a:r>
              <a:rPr lang="zh-CN" altLang="en-US" dirty="0" smtClean="0"/>
              <a:t>具体构件（</a:t>
            </a:r>
            <a:r>
              <a:rPr lang="en-US" altLang="zh-CN" dirty="0" smtClean="0"/>
              <a:t>AppPhone</a:t>
            </a:r>
            <a:r>
              <a:rPr lang="zh-CN" altLang="en-US" dirty="0" smtClean="0"/>
              <a:t>）角色：定义一个将要接收附加责任的类。</a:t>
            </a:r>
          </a:p>
          <a:p>
            <a:r>
              <a:rPr lang="zh-CN" altLang="en-US" dirty="0" smtClean="0"/>
              <a:t>装饰（</a:t>
            </a:r>
            <a:r>
              <a:rPr lang="en-US" altLang="zh-CN" dirty="0" smtClean="0"/>
              <a:t>Dicorator</a:t>
            </a:r>
            <a:r>
              <a:rPr lang="zh-CN" altLang="en-US" dirty="0" smtClean="0"/>
              <a:t>）角色：持有一个构件（</a:t>
            </a:r>
            <a:r>
              <a:rPr lang="en-US" altLang="zh-CN" dirty="0" smtClean="0"/>
              <a:t>Component</a:t>
            </a:r>
            <a:r>
              <a:rPr lang="zh-CN" altLang="en-US" dirty="0" smtClean="0"/>
              <a:t>）对象的实例，并定义一个与抽象构件接口一致的接口。</a:t>
            </a:r>
          </a:p>
          <a:p>
            <a:r>
              <a:rPr lang="zh-CN" altLang="en-US" dirty="0" smtClean="0"/>
              <a:t>具体装饰（</a:t>
            </a:r>
            <a:r>
              <a:rPr lang="en-US" altLang="zh-CN" dirty="0" smtClean="0"/>
              <a:t>Sticker</a:t>
            </a:r>
            <a:r>
              <a:rPr lang="zh-CN" altLang="en-US" dirty="0" smtClean="0"/>
              <a:t>和</a:t>
            </a:r>
            <a:r>
              <a:rPr lang="en-US" altLang="zh-CN" dirty="0" smtClean="0"/>
              <a:t>Accessories</a:t>
            </a:r>
            <a:r>
              <a:rPr lang="zh-CN" altLang="en-US" dirty="0" smtClean="0"/>
              <a:t>）角色：负责给构件对象 ”贴上“附加的责任。</a:t>
            </a:r>
          </a:p>
          <a:p>
            <a:endParaRPr lang="zh-CN" altLang="en-US" b="1" dirty="0"/>
          </a:p>
        </p:txBody>
      </p:sp>
      <p:sp>
        <p:nvSpPr>
          <p:cNvPr id="7" name="TextBox 6"/>
          <p:cNvSpPr txBox="1"/>
          <p:nvPr/>
        </p:nvSpPr>
        <p:spPr>
          <a:xfrm>
            <a:off x="992560" y="4437112"/>
            <a:ext cx="6696744" cy="923330"/>
          </a:xfrm>
          <a:prstGeom prst="rect">
            <a:avLst/>
          </a:prstGeom>
          <a:noFill/>
        </p:spPr>
        <p:txBody>
          <a:bodyPr wrap="square" rtlCol="0">
            <a:spAutoFit/>
          </a:bodyPr>
          <a:lstStyle/>
          <a:p>
            <a:r>
              <a:rPr lang="zh-CN" altLang="en-US" sz="5400" b="1" dirty="0" smtClean="0">
                <a:solidFill>
                  <a:srgbClr val="FF0000"/>
                </a:solidFill>
              </a:rPr>
              <a:t>具体实现代码请见</a:t>
            </a:r>
            <a:r>
              <a:rPr lang="en-US" altLang="zh-CN" sz="5400" b="1" dirty="0" smtClean="0">
                <a:solidFill>
                  <a:srgbClr val="FF0000"/>
                </a:solidFill>
              </a:rPr>
              <a:t>VS</a:t>
            </a:r>
            <a:endParaRPr lang="zh-CN" altLang="en-US" sz="5400" b="1" dirty="0">
              <a:solidFill>
                <a:srgbClr val="FF0000"/>
              </a:solidFill>
            </a:endParaRPr>
          </a:p>
        </p:txBody>
      </p:sp>
    </p:spTree>
    <p:extLst>
      <p:ext uri="{BB962C8B-B14F-4D97-AF65-F5344CB8AC3E}">
        <p14:creationId xmlns="" xmlns:p14="http://schemas.microsoft.com/office/powerpoint/2010/main" val="351131752"/>
      </p:ext>
    </p:extLst>
  </p:cSld>
  <p:clrMapOvr>
    <a:masterClrMapping/>
  </p:clrMapOvr>
</p:sld>
</file>

<file path=ppt/theme/theme1.xml><?xml version="1.0" encoding="utf-8"?>
<a:theme xmlns:a="http://schemas.openxmlformats.org/drawingml/2006/main" name="地大信息2013 A4宽版PPT模版">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地大信息2013 A4宽版PPT模版</Template>
  <TotalTime>1755</TotalTime>
  <Words>1277</Words>
  <Application>Microsoft Office PowerPoint</Application>
  <PresentationFormat>A4 纸张(210x297 毫米)</PresentationFormat>
  <Paragraphs>135</Paragraphs>
  <Slides>17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Calibri</vt:lpstr>
      <vt:lpstr>微软雅黑</vt:lpstr>
      <vt:lpstr>华文新魏</vt:lpstr>
      <vt:lpstr>华文隶书</vt:lpstr>
      <vt:lpstr>Wingdings</vt:lpstr>
      <vt:lpstr>地大信息2013 A4宽版PPT模版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InfoEarth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武汉地大信息工程股份有限公司</dc:creator>
  <cp:lastModifiedBy>xbany</cp:lastModifiedBy>
  <cp:revision>174</cp:revision>
  <dcterms:created xsi:type="dcterms:W3CDTF">2013-07-18T07:13:51Z</dcterms:created>
  <dcterms:modified xsi:type="dcterms:W3CDTF">2017-02-22T12:52:43Z</dcterms:modified>
</cp:coreProperties>
</file>