
<file path=[Content_Types].xml><?xml version="1.0" encoding="utf-8"?>
<Types xmlns="http://schemas.openxmlformats.org/package/2006/content-types">
  <Default Extension="wdp" ContentType="image/vnd.ms-photo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embedTrueTypeFonts="1" saveSubsetFonts="1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447" r:id="rId3"/>
    <p:sldId id="734" r:id="rId5"/>
    <p:sldId id="741" r:id="rId6"/>
    <p:sldId id="743" r:id="rId7"/>
    <p:sldId id="746" r:id="rId8"/>
    <p:sldId id="736" r:id="rId9"/>
    <p:sldId id="738" r:id="rId10"/>
    <p:sldId id="751" r:id="rId11"/>
    <p:sldId id="756" r:id="rId12"/>
    <p:sldId id="754" r:id="rId13"/>
    <p:sldId id="753" r:id="rId14"/>
    <p:sldId id="755" r:id="rId15"/>
    <p:sldId id="757" r:id="rId16"/>
    <p:sldId id="758" r:id="rId17"/>
    <p:sldId id="759" r:id="rId18"/>
    <p:sldId id="760" r:id="rId19"/>
    <p:sldId id="761" r:id="rId20"/>
    <p:sldId id="733" r:id="rId21"/>
  </p:sldIdLst>
  <p:sldSz cx="9906000" cy="6858000" type="A4"/>
  <p:notesSz cx="6858000" cy="9144000"/>
  <p:embeddedFontLst>
    <p:embeddedFont>
      <p:font typeface="微软雅黑" panose="020B0503020204020204" pitchFamily="34" charset="-122"/>
      <p:regular r:id="rId26"/>
    </p:embeddedFont>
    <p:embeddedFont>
      <p:font typeface="华文新魏" panose="02010800040101010101" pitchFamily="2" charset="-122"/>
      <p:regular r:id="rId27"/>
    </p:embeddedFont>
    <p:embeddedFont>
      <p:font typeface="华文隶书" panose="02010800040101010101" pitchFamily="2" charset="-122"/>
      <p:regular r:id="rId28"/>
    </p:embeddedFont>
    <p:embeddedFont>
      <p:font typeface="Calibri" panose="020F0502020204030204" charset="0"/>
      <p:regular r:id="rId29"/>
      <p:bold r:id="rId30"/>
      <p:italic r:id="rId31"/>
      <p:boldItalic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3835E57-D2AD-4D27-A621-5858F1238FF3}">
          <p14:sldIdLst>
            <p14:sldId id="447"/>
            <p14:sldId id="734"/>
            <p14:sldId id="743"/>
            <p14:sldId id="738"/>
            <p14:sldId id="751"/>
            <p14:sldId id="756"/>
            <p14:sldId id="753"/>
            <p14:sldId id="755"/>
            <p14:sldId id="757"/>
            <p14:sldId id="758"/>
            <p14:sldId id="754"/>
            <p14:sldId id="759"/>
            <p14:sldId id="760"/>
            <p14:sldId id="761"/>
            <p14:sldId id="746"/>
            <p14:sldId id="736"/>
            <p14:sldId id="741"/>
          </p14:sldIdLst>
        </p14:section>
        <p14:section name="无标题节" id="{E4809ED4-7E19-43CD-95C1-50C940E70706}">
          <p14:sldIdLst>
            <p14:sldId id="7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C4"/>
    <a:srgbClr val="FF6600"/>
    <a:srgbClr val="000000"/>
    <a:srgbClr val="FF00FF"/>
    <a:srgbClr val="FFFFFF"/>
    <a:srgbClr val="FFFFCC"/>
    <a:srgbClr val="CCFFCC"/>
    <a:srgbClr val="37CBFF"/>
    <a:srgbClr val="0000FF"/>
    <a:srgbClr val="007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6424" autoAdjust="0"/>
  </p:normalViewPr>
  <p:slideViewPr>
    <p:cSldViewPr>
      <p:cViewPr varScale="1">
        <p:scale>
          <a:sx n="112" d="100"/>
          <a:sy n="112" d="100"/>
        </p:scale>
        <p:origin x="1428" y="102"/>
      </p:cViewPr>
      <p:guideLst>
        <p:guide orient="horz" pos="2167"/>
        <p:guide pos="3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34" y="-120"/>
      </p:cViewPr>
      <p:guideLst>
        <p:guide orient="horz" pos="2889"/>
        <p:guide pos="2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dirty="0" smtClean="0"/>
              <a:t>2011-11-25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20692-455D-410F-8ABF-9922BE87F2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dirty="0" smtClean="0"/>
              <a:t>2011-11-25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02C43-BD0E-4A4A-B765-005F2AF526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解释器是一个简单语法分析工具，它最显著的优点就是扩展性，修改语法规则只要修改相应的非终结符表达式就可以了，若扩展语法，则只要增加非终结符类就可以了。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/>
          <p:cNvSpPr>
            <a:spLocks noChangeArrowheads="1"/>
          </p:cNvSpPr>
          <p:nvPr userDrawn="1"/>
        </p:nvSpPr>
        <p:spPr bwMode="auto">
          <a:xfrm>
            <a:off x="0" y="714357"/>
            <a:ext cx="9906000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" name="Rectangle 8"/>
          <p:cNvSpPr>
            <a:spLocks noChangeArrowheads="1"/>
          </p:cNvSpPr>
          <p:nvPr userDrawn="1"/>
        </p:nvSpPr>
        <p:spPr bwMode="auto">
          <a:xfrm>
            <a:off x="0" y="1"/>
            <a:ext cx="9906000" cy="714356"/>
          </a:xfrm>
          <a:prstGeom prst="rect">
            <a:avLst/>
          </a:prstGeom>
          <a:solidFill>
            <a:srgbClr val="0091C4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" name="Picture 2" descr="D:\MWF\Document\地大公司\资料\infoEarth-1.p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968" y="6381328"/>
            <a:ext cx="1619672" cy="37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23220"/>
          </a:xfr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marL="0" indent="0">
              <a:buNone/>
              <a:def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/>
          <p:cNvSpPr>
            <a:spLocks noChangeArrowheads="1"/>
          </p:cNvSpPr>
          <p:nvPr userDrawn="1"/>
        </p:nvSpPr>
        <p:spPr bwMode="auto">
          <a:xfrm>
            <a:off x="0" y="714357"/>
            <a:ext cx="9906000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" name="Rectangle 8"/>
          <p:cNvSpPr>
            <a:spLocks noChangeArrowheads="1"/>
          </p:cNvSpPr>
          <p:nvPr userDrawn="1"/>
        </p:nvSpPr>
        <p:spPr bwMode="auto">
          <a:xfrm>
            <a:off x="0" y="1"/>
            <a:ext cx="9906000" cy="714356"/>
          </a:xfrm>
          <a:prstGeom prst="rect">
            <a:avLst/>
          </a:prstGeom>
          <a:solidFill>
            <a:srgbClr val="0091C4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" name="Picture 2" descr="D:\MWF\Document\地大公司\资料\infoEarth-1.p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968" y="6381328"/>
            <a:ext cx="1619672" cy="37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23220"/>
          </a:xfr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marL="0" indent="0">
              <a:buNone/>
              <a:def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82600" y="1125538"/>
            <a:ext cx="8934450" cy="1905137"/>
          </a:xfrm>
          <a:noFill/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buChar char="•"/>
              <a:defRPr lang="zh-CN" altLang="en-US" sz="2000" b="1" dirty="0" smtClean="0">
                <a:solidFill>
                  <a:srgbClr val="0091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000" b="1" dirty="0" smtClean="0">
                <a:solidFill>
                  <a:srgbClr val="0091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1800" b="1" dirty="0" smtClean="0">
                <a:solidFill>
                  <a:srgbClr val="0091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1800" b="1" dirty="0" smtClean="0">
                <a:solidFill>
                  <a:srgbClr val="0091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1800" b="1" dirty="0">
                <a:solidFill>
                  <a:srgbClr val="0091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lvl="2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lvl="3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lvl="4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02C9-AA40-4450-8C91-0F82348A609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CD9CC66F-0D55-40FB-BCBD-CFD815F95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0CF5-7D0A-4688-A626-C4343472D6A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491" y="3212977"/>
            <a:ext cx="2509837" cy="1044000"/>
          </a:xfrm>
          <a:prstGeom prst="rect">
            <a:avLst/>
          </a:prstGeom>
          <a:solidFill>
            <a:srgbClr val="0091C4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2468742" y="2276872"/>
            <a:ext cx="7020762" cy="791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fontAlgn="base">
              <a:spcBef>
                <a:spcPct val="0"/>
              </a:spcBef>
              <a:spcAft>
                <a:spcPct val="0"/>
              </a:spcAft>
              <a:buNone/>
              <a:defRPr sz="3800" b="1" cap="all" spc="100" baseline="0">
                <a:solidFill>
                  <a:srgbClr val="0091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3400" spc="0" dirty="0" smtClean="0"/>
              <a:t>设</a:t>
            </a:r>
            <a:r>
              <a:rPr lang="zh-CN" altLang="en-US" sz="3400" spc="0" dirty="0"/>
              <a:t>计模</a:t>
            </a:r>
            <a:r>
              <a:rPr lang="zh-CN" altLang="en-US" sz="3400" spc="0" dirty="0" smtClean="0"/>
              <a:t>式 </a:t>
            </a:r>
            <a:r>
              <a:rPr lang="en-US" altLang="zh-CN" sz="3400" spc="0" dirty="0" smtClean="0"/>
              <a:t>—— </a:t>
            </a:r>
            <a:r>
              <a:rPr lang="zh-CN" altLang="en-US" sz="3400" spc="0" dirty="0" smtClean="0"/>
              <a:t>命令模式</a:t>
            </a:r>
            <a:endParaRPr lang="zh-CN" altLang="en-US" sz="3400" spc="0" dirty="0">
              <a:solidFill>
                <a:srgbClr val="0091C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4568" y="564509"/>
            <a:ext cx="6336704" cy="417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0" indent="-182880" algn="just">
              <a:lnSpc>
                <a:spcPct val="110000"/>
              </a:lnSpc>
              <a:buClr>
                <a:srgbClr val="4F81BD"/>
              </a:buClr>
              <a:buSzPct val="85000"/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专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业的地学信息服务与解决方案供应商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Picture 2" descr="D:\MWF\Document\地大公司\资料\logo大尺寸197-143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473052"/>
            <a:ext cx="825906" cy="60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 bwMode="auto">
          <a:xfrm>
            <a:off x="2566543" y="3212978"/>
            <a:ext cx="1093714" cy="104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699472" y="3212977"/>
            <a:ext cx="1739897" cy="104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 bwMode="auto">
          <a:xfrm>
            <a:off x="5478584" y="3212977"/>
            <a:ext cx="1511729" cy="104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 rotWithShape="1">
          <a:blip r:embed="rId6" cstate="print"/>
          <a:srcRect r="-1918"/>
          <a:stretch>
            <a:fillRect/>
          </a:stretch>
        </p:blipFill>
        <p:spPr bwMode="auto">
          <a:xfrm>
            <a:off x="7029529" y="3212975"/>
            <a:ext cx="1739895" cy="1044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矩形 10"/>
          <p:cNvSpPr/>
          <p:nvPr/>
        </p:nvSpPr>
        <p:spPr>
          <a:xfrm>
            <a:off x="6105128" y="5836505"/>
            <a:ext cx="374441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12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地址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武汉市洪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山区光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谷软件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园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F1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栋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15</a:t>
            </a:r>
            <a:r>
              <a:rPr lang="zh-CN" altLang="en-US" sz="1200" b="1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楼</a:t>
            </a:r>
            <a:endParaRPr lang="en-US" altLang="zh-CN" sz="1200" b="1" smtClean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邮政编码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:430074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电话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: 027-59808866/59808803       </a:t>
            </a: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传真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:027-59808825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网址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: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http://www.infoearth.com 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48640"/>
          </a:xfrm>
        </p:spPr>
        <p:txBody>
          <a:bodyPr/>
          <a:lstStyle/>
          <a:p>
            <a:r>
              <a:rPr smtClean="0">
                <a:sym typeface="+mn-ea"/>
              </a:rPr>
              <a:t>解释器模式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66825" y="856615"/>
            <a:ext cx="7244715" cy="39344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//测试类Client </a:t>
            </a:r>
            <a:r>
              <a:rPr lang="en-US" altLang="zh-CN"/>
              <a:t>——</a:t>
            </a:r>
            <a:r>
              <a:rPr lang="zh-CN" altLang="en-US">
                <a:sym typeface="+mn-ea"/>
              </a:rPr>
              <a:t>创建规则，并解析</a:t>
            </a:r>
            <a:endParaRPr lang="zh-CN" altLang="en-US"/>
          </a:p>
          <a:p>
            <a:r>
              <a:rPr lang="zh-CN" altLang="en-US"/>
              <a:t>public class Client {  </a:t>
            </a:r>
            <a:endParaRPr lang="zh-CN" altLang="en-US"/>
          </a:p>
          <a:p>
            <a:r>
              <a:rPr lang="zh-CN" altLang="en-US"/>
              <a:t>　//规则：Robert 和 John 是男性</a:t>
            </a:r>
            <a:endParaRPr lang="zh-CN" altLang="en-US"/>
          </a:p>
          <a:p>
            <a:r>
              <a:rPr lang="zh-CN" altLang="en-US"/>
              <a:t>  public static Expression getMaleExpression(){</a:t>
            </a:r>
            <a:endParaRPr lang="zh-CN" altLang="en-US"/>
          </a:p>
          <a:p>
            <a:r>
              <a:rPr lang="zh-CN" altLang="en-US"/>
              <a:t>      Expression robert = new TerminalExpression("Robert");</a:t>
            </a:r>
            <a:endParaRPr lang="zh-CN" altLang="en-US"/>
          </a:p>
          <a:p>
            <a:r>
              <a:rPr lang="zh-CN" altLang="en-US"/>
              <a:t>      Expression john = new TerminalExpression("John");</a:t>
            </a:r>
            <a:endParaRPr lang="zh-CN" altLang="en-US"/>
          </a:p>
          <a:p>
            <a:r>
              <a:rPr lang="zh-CN" altLang="en-US"/>
              <a:t>      return new OrExpression(robert, john);		</a:t>
            </a:r>
            <a:endParaRPr lang="zh-CN" altLang="en-US"/>
          </a:p>
          <a:p>
            <a:r>
              <a:rPr lang="zh-CN" altLang="en-US"/>
              <a:t>   }  </a:t>
            </a:r>
            <a:endParaRPr lang="zh-CN" altLang="en-US"/>
          </a:p>
          <a:p>
            <a:r>
              <a:rPr lang="zh-CN" altLang="en-US"/>
              <a:t> public static void main(String[] args) {</a:t>
            </a:r>
            <a:endParaRPr lang="zh-CN" altLang="en-US"/>
          </a:p>
          <a:p>
            <a:r>
              <a:rPr lang="zh-CN" altLang="en-US"/>
              <a:t>      Expression isMale = getMaleExpression();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  System.out.println("John is male? " + isMale.interpret("John"));</a:t>
            </a:r>
            <a:endParaRPr lang="zh-CN" altLang="en-US"/>
          </a:p>
          <a:p>
            <a:r>
              <a:rPr lang="zh-CN" altLang="en-US"/>
              <a:t>   }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48640"/>
          </a:xfrm>
        </p:spPr>
        <p:txBody>
          <a:bodyPr/>
          <a:lstStyle/>
          <a:p>
            <a:r>
              <a:rPr smtClean="0">
                <a:sym typeface="+mn-ea"/>
              </a:rPr>
              <a:t>解释器模式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6095" y="1325880"/>
            <a:ext cx="8043545" cy="2148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/>
              <a:t>优点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、可扩展性比较好，灵活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、增加了新的解释表达式的方式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、易于实现简单文法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06095" y="3714750"/>
            <a:ext cx="8043545" cy="2148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/>
              <a:t>缺点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、可利用场景比较少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、对于复杂的文法比较难维护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、解释器模式会引起类膨胀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4</a:t>
            </a:r>
            <a:r>
              <a:rPr lang="zh-CN" altLang="en-US"/>
              <a:t>、解释器模式采用递归调用的方法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48640"/>
          </a:xfrm>
        </p:spPr>
        <p:txBody>
          <a:bodyPr/>
          <a:lstStyle/>
          <a:p>
            <a:r>
              <a:rPr smtClean="0">
                <a:sym typeface="+mn-ea"/>
              </a:rPr>
              <a:t>解释器模式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6095" y="894715"/>
            <a:ext cx="8043545" cy="3794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/>
              <a:t>适用场景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重复发生的问题可以使用解释器模式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  例如，多个应用服务器，每天产生大量的日志，需要对日志文件进行分析处理，由于各个服务器的日志格式不同，但是数据要素是相同的，按照解释器的说法就是终结符表达式都是相同的，但是非终结符表达式就需要制定了。在这种情况下，可以通过程序来一劳永逸地解决该问题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一个简单语法需要解释的场景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 例如，SQL语法分析。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48640"/>
          </a:xfrm>
        </p:spPr>
        <p:txBody>
          <a:bodyPr/>
          <a:lstStyle/>
          <a:p>
            <a:r>
              <a:rPr smtClean="0">
                <a:sym typeface="+mn-ea"/>
              </a:rPr>
              <a:t>迭代器模式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6095" y="894715"/>
            <a:ext cx="8043545" cy="1325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定义：迭代器模式（Iterator Pattern）是 Java 和 .Net 编程环境中非常常用的设计模式。这种模式用于顺序访问集合对象的元素，不需要知道集合对象的底层表示。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3690" y="2918460"/>
            <a:ext cx="9013825" cy="2560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意图：提供一种方法顺序访问一个集合对象中各个元素, 而又无须暴露该对象的内部表示。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主要解决：不同的方式来遍历整个集合对象。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何时使用：遍历一个集合对象。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如何解决：把在元素之间游走的责任交给迭代器，而不是集合对象。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关键代码：定义接口：hasNext, next。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应用实例：JAVA 中的 iterator。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48640"/>
          </a:xfrm>
        </p:spPr>
        <p:txBody>
          <a:bodyPr/>
          <a:lstStyle/>
          <a:p>
            <a:r>
              <a:rPr smtClean="0">
                <a:sym typeface="+mn-ea"/>
              </a:rPr>
              <a:t>迭代器模式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6840" y="787400"/>
            <a:ext cx="4192905" cy="14655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//</a:t>
            </a:r>
            <a:r>
              <a:rPr>
                <a:sym typeface="+mn-ea"/>
              </a:rPr>
              <a:t>Iterator </a:t>
            </a:r>
            <a:r>
              <a:rPr lang="zh-CN" altLang="en-US"/>
              <a:t>接口  </a:t>
            </a:r>
            <a:endParaRPr lang="zh-CN" altLang="en-US"/>
          </a:p>
          <a:p>
            <a:r>
              <a:t>public interface Iterator {</a:t>
            </a:r>
          </a:p>
          <a:p>
            <a:r>
              <a:t>   public boolean hasNext();</a:t>
            </a:r>
          </a:p>
          <a:p>
            <a:r>
              <a:t>   public Object next();</a:t>
            </a:r>
          </a:p>
          <a:p>
            <a: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6840" y="2376170"/>
            <a:ext cx="4121785" cy="28371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//终结符表达式  </a:t>
            </a:r>
            <a:endParaRPr lang="zh-CN" altLang="en-US"/>
          </a:p>
          <a:p>
            <a:r>
              <a:rPr lang="zh-CN" altLang="en-US">
                <a:sym typeface="+mn-ea"/>
              </a:rPr>
              <a:t>public class NameRepository implements Container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public String names[] = {"Robert" , "John" ,"Julie" };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@Override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public Iterator getIterator()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return new NameIterator();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41570" y="924560"/>
            <a:ext cx="4192905" cy="11912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//</a:t>
            </a:r>
            <a:r>
              <a:rPr lang="en-US" altLang="zh-CN"/>
              <a:t>Container</a:t>
            </a:r>
            <a:r>
              <a:rPr>
                <a:sym typeface="+mn-ea"/>
              </a:rPr>
              <a:t> </a:t>
            </a:r>
            <a:r>
              <a:rPr lang="zh-CN" altLang="en-US"/>
              <a:t>接口  </a:t>
            </a:r>
            <a:endParaRPr lang="zh-CN" altLang="en-US"/>
          </a:p>
          <a:p>
            <a:r>
              <a:t>public interface Container {</a:t>
            </a:r>
          </a:p>
          <a:p>
            <a:r>
              <a:t>   public Iterator getIterator();</a:t>
            </a:r>
          </a:p>
          <a:p>
            <a: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82820" y="2376170"/>
            <a:ext cx="4740910" cy="503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private class NameIterator implements Iterator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int index;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@Override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public boolean hasNext()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if(index &lt; names.length){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return true;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return false;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@Override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public Object next()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if(this.hasNext()){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return names[index++];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return null;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}		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48640"/>
          </a:xfrm>
        </p:spPr>
        <p:txBody>
          <a:bodyPr/>
          <a:lstStyle/>
          <a:p>
            <a:r>
              <a:rPr smtClean="0">
                <a:sym typeface="+mn-ea"/>
              </a:rPr>
              <a:t>迭代器模式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67460" y="1664335"/>
            <a:ext cx="7244715" cy="3111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//测试类Client </a:t>
            </a:r>
            <a:r>
              <a:rPr lang="en-US" altLang="zh-CN"/>
              <a:t>——</a:t>
            </a:r>
            <a:r>
              <a:rPr lang="zh-CN" altLang="en-US">
                <a:sym typeface="+mn-ea"/>
              </a:rPr>
              <a:t>创建规则，并解析</a:t>
            </a:r>
            <a:endParaRPr lang="zh-CN" altLang="en-US"/>
          </a:p>
          <a:p>
            <a:r>
              <a:rPr lang="zh-CN" altLang="en-US"/>
              <a:t>public class </a:t>
            </a:r>
            <a:r>
              <a:rPr lang="en-US" altLang="zh-CN"/>
              <a:t>Client</a:t>
            </a:r>
            <a:r>
              <a:rPr lang="zh-CN" altLang="en-US"/>
              <a:t>{	</a:t>
            </a:r>
            <a:endParaRPr lang="zh-CN" altLang="en-US"/>
          </a:p>
          <a:p>
            <a:r>
              <a:rPr lang="zh-CN" altLang="en-US"/>
              <a:t>   public static void main(String[] args) {</a:t>
            </a:r>
            <a:endParaRPr lang="zh-CN" altLang="en-US"/>
          </a:p>
          <a:p>
            <a:r>
              <a:rPr lang="zh-CN" altLang="en-US"/>
              <a:t>      NameRepository namesRepository = new NameRepository();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for(Iterator iter = namesRepository.getIterator(); iter.hasNext();){</a:t>
            </a:r>
            <a:endParaRPr lang="zh-CN" altLang="en-US"/>
          </a:p>
          <a:p>
            <a:r>
              <a:rPr lang="zh-CN" altLang="en-US"/>
              <a:t>         String name = (String)iter.next();</a:t>
            </a:r>
            <a:endParaRPr lang="zh-CN" altLang="en-US"/>
          </a:p>
          <a:p>
            <a:r>
              <a:rPr lang="zh-CN" altLang="en-US"/>
              <a:t>         System.out.println("Name : " + name);</a:t>
            </a:r>
            <a:endParaRPr lang="zh-CN" altLang="en-US"/>
          </a:p>
          <a:p>
            <a:r>
              <a:rPr lang="zh-CN" altLang="en-US"/>
              <a:t>      } 	</a:t>
            </a:r>
            <a:endParaRPr lang="zh-CN" altLang="en-US"/>
          </a:p>
          <a:p>
            <a:r>
              <a:rPr lang="zh-CN" altLang="en-US"/>
              <a:t>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48640"/>
          </a:xfrm>
        </p:spPr>
        <p:txBody>
          <a:bodyPr/>
          <a:lstStyle/>
          <a:p>
            <a:r>
              <a:rPr smtClean="0">
                <a:sym typeface="+mn-ea"/>
              </a:rPr>
              <a:t>迭代器模式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8510" y="878205"/>
            <a:ext cx="6828155" cy="4617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优点：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1、它支持以不同的方式遍历一个聚合对象。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2、迭代器简化了聚合类。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3、在同一个聚合上可以有多个遍历。 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4、在迭代器模式中，增加新的聚合类和迭代器类都很方便，无须修改原有代码。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缺点：由于迭代器模式将存储数据和遍历数据的职责分离，增加新的聚合类需要对应增加新的迭代器类，类的个数成对增加，这在一定程度上增加了系统的复杂性。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48640"/>
          </a:xfrm>
        </p:spPr>
        <p:txBody>
          <a:bodyPr/>
          <a:lstStyle/>
          <a:p>
            <a:r>
              <a:rPr smtClean="0">
                <a:sym typeface="+mn-ea"/>
              </a:rPr>
              <a:t>迭代器模式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3125" y="1692910"/>
            <a:ext cx="6157595" cy="2148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适用场景： 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1、访问一个聚合对象的内容而无须暴露它的内部表示。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 2、需要为聚合对象提供多种遍历方式。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 3、为遍历不同的聚合结构提供一个统一的接口。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027652" y="2169812"/>
            <a:ext cx="5859973" cy="1973810"/>
            <a:chOff x="1737157" y="4627113"/>
            <a:chExt cx="5859973" cy="197381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863470" y="5958309"/>
              <a:ext cx="5544000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none"/>
            </a:ln>
            <a:effectLst/>
          </p:spPr>
        </p:cxnSp>
        <p:sp>
          <p:nvSpPr>
            <p:cNvPr id="15" name="标题 1"/>
            <p:cNvSpPr txBox="1"/>
            <p:nvPr/>
          </p:nvSpPr>
          <p:spPr>
            <a:xfrm>
              <a:off x="3456073" y="4627113"/>
              <a:ext cx="4141057" cy="12591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800" b="1" kern="1200" cap="all" spc="0" baseline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7200" b="1" i="0" u="none" strike="noStrike" kern="1200" cap="all" spc="100" normalizeH="0" baseline="0" noProof="0" dirty="0" smtClean="0">
                  <a:ln>
                    <a:noFill/>
                  </a:ln>
                  <a:solidFill>
                    <a:srgbClr val="0091C4"/>
                  </a:solidFill>
                  <a:effectLst/>
                  <a:uLnTx/>
                  <a:uFillTx/>
                  <a:latin typeface="华文隶书" panose="02010800040101010101" pitchFamily="2" charset="-122"/>
                  <a:ea typeface="华文隶书" panose="02010800040101010101" pitchFamily="2" charset="-122"/>
                </a:rPr>
                <a:t>地</a:t>
              </a:r>
              <a:r>
                <a:rPr kumimoji="0" lang="zh-CN" altLang="en-US" sz="7200" b="1" i="0" u="none" strike="noStrike" kern="1200" cap="all" spc="100" normalizeH="0" baseline="0" noProof="0" dirty="0">
                  <a:ln>
                    <a:noFill/>
                  </a:ln>
                  <a:solidFill>
                    <a:srgbClr val="0091C4"/>
                  </a:solidFill>
                  <a:effectLst/>
                  <a:uLnTx/>
                  <a:uFillTx/>
                  <a:latin typeface="华文隶书" panose="02010800040101010101" pitchFamily="2" charset="-122"/>
                  <a:ea typeface="华文隶书" panose="02010800040101010101" pitchFamily="2" charset="-122"/>
                </a:rPr>
                <a:t>大</a:t>
              </a:r>
              <a:r>
                <a:rPr kumimoji="0" lang="zh-CN" altLang="en-US" sz="7200" b="1" i="0" u="none" strike="noStrike" kern="1200" cap="all" spc="100" normalizeH="0" baseline="0" noProof="0" dirty="0" smtClean="0">
                  <a:ln>
                    <a:noFill/>
                  </a:ln>
                  <a:solidFill>
                    <a:srgbClr val="0091C4"/>
                  </a:solidFill>
                  <a:effectLst/>
                  <a:uLnTx/>
                  <a:uFillTx/>
                  <a:latin typeface="华文隶书" panose="02010800040101010101" pitchFamily="2" charset="-122"/>
                  <a:ea typeface="华文隶书" panose="02010800040101010101" pitchFamily="2" charset="-122"/>
                </a:rPr>
                <a:t>信息</a:t>
              </a:r>
              <a:endParaRPr kumimoji="0" lang="zh-CN" altLang="en-US" sz="7200" b="1" i="0" u="none" strike="noStrike" kern="1200" cap="all" spc="100" normalizeH="0" baseline="0" noProof="0" dirty="0">
                <a:ln>
                  <a:noFill/>
                </a:ln>
                <a:solidFill>
                  <a:srgbClr val="0091C4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737157" y="6102325"/>
              <a:ext cx="5733660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2880" marR="0" lvl="0" indent="-182880" algn="dist" defTabSz="122174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Pct val="85000"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</a:rPr>
                <a:t>专业的地学信息服务与解决方案供应商</a:t>
              </a:r>
              <a:endPara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pic>
          <p:nvPicPr>
            <p:cNvPr id="17" name="Picture 2" descr="D:\MWF\Document\地大公司\资料\logo大尺寸197-143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499" y="4627113"/>
              <a:ext cx="1485167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48640"/>
          </a:xfrm>
        </p:spPr>
        <p:txBody>
          <a:bodyPr/>
          <a:lstStyle/>
          <a:p>
            <a:r>
              <a:rPr lang="zh-CN" altLang="en-US" dirty="0" smtClean="0"/>
              <a:t>命令模式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1803400"/>
            <a:ext cx="8361045" cy="47815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8504" y="1196752"/>
            <a:ext cx="8352928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dirty="0" smtClean="0"/>
              <a:t>定义：将客户端的请求作为对象传入，从而使你可用不同的请求对客户进行参数化。用于“行为请求者”与“行为实现者”解耦，可实现二者之间的松耦合，以便适应变化。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endCxn id="21" idx="1"/>
          </p:cNvCxnSpPr>
          <p:nvPr/>
        </p:nvCxnSpPr>
        <p:spPr>
          <a:xfrm>
            <a:off x="6593205" y="3836670"/>
            <a:ext cx="904875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498080" y="38366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Command 命令 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59155" y="2552700"/>
            <a:ext cx="22866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invoker 调用命令对象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62280" y="6128385"/>
            <a:ext cx="3079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received 真正的命令执行对象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569085" y="5778500"/>
            <a:ext cx="720090" cy="50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784985" y="2826385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024120" y="6128385"/>
            <a:ext cx="2676525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mm </a:t>
            </a:r>
            <a:r>
              <a:rPr lang="zh-CN" altLang="en-US"/>
              <a:t>调用命令对象</a:t>
            </a:r>
            <a:endParaRPr lang="zh-CN" altLang="en-US"/>
          </a:p>
          <a:p>
            <a:r>
              <a:rPr lang="en-US" altLang="zh-CN"/>
              <a:t>boy  </a:t>
            </a:r>
            <a:r>
              <a:rPr lang="zh-CN" altLang="en-US"/>
              <a:t>执行命令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48640"/>
          </a:xfrm>
        </p:spPr>
        <p:txBody>
          <a:bodyPr/>
          <a:lstStyle/>
          <a:p>
            <a:r>
              <a:rPr smtClean="0">
                <a:sym typeface="+mn-ea"/>
              </a:rPr>
              <a:t>命令模式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59455" y="959485"/>
            <a:ext cx="2834640" cy="11912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//执行命令的接口  </a:t>
            </a:r>
            <a:endParaRPr lang="zh-CN" altLang="en-US"/>
          </a:p>
          <a:p>
            <a:r>
              <a:rPr lang="zh-CN" altLang="en-US"/>
              <a:t>public interface </a:t>
            </a:r>
            <a:r>
              <a:rPr lang="en-US" altLang="zh-CN"/>
              <a:t>c</a:t>
            </a:r>
            <a:r>
              <a:rPr lang="zh-CN" altLang="en-US"/>
              <a:t>ommand {  </a:t>
            </a:r>
            <a:endParaRPr lang="zh-CN" altLang="en-US"/>
          </a:p>
          <a:p>
            <a:r>
              <a:rPr lang="zh-CN" altLang="en-US"/>
              <a:t>　　void execute();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68570" y="2749550"/>
            <a:ext cx="4795520" cy="3111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//关机命令ConcreteCommand  </a:t>
            </a:r>
            <a:endParaRPr lang="zh-CN" altLang="en-US"/>
          </a:p>
          <a:p>
            <a:r>
              <a:rPr lang="zh-CN" altLang="en-US"/>
              <a:t>public class CommandOff implements Command {  </a:t>
            </a:r>
            <a:endParaRPr lang="zh-CN" altLang="en-US"/>
          </a:p>
          <a:p>
            <a:r>
              <a:rPr lang="zh-CN" altLang="en-US"/>
              <a:t>　　private Tv myTv;    </a:t>
            </a:r>
            <a:endParaRPr lang="zh-CN" altLang="en-US"/>
          </a:p>
          <a:p>
            <a:r>
              <a:rPr lang="zh-CN" altLang="en-US"/>
              <a:t>　　public CommandOff(Tv tv) {  </a:t>
            </a:r>
            <a:endParaRPr lang="zh-CN" altLang="en-US"/>
          </a:p>
          <a:p>
            <a:r>
              <a:rPr lang="zh-CN" altLang="en-US"/>
              <a:t>　　   myTv = tv;  </a:t>
            </a:r>
            <a:endParaRPr lang="zh-CN" altLang="en-US"/>
          </a:p>
          <a:p>
            <a:r>
              <a:rPr lang="zh-CN" altLang="en-US"/>
              <a:t>　　}    </a:t>
            </a:r>
            <a:endParaRPr lang="zh-CN" altLang="en-US"/>
          </a:p>
          <a:p>
            <a:r>
              <a:rPr lang="zh-CN" altLang="en-US"/>
              <a:t>　　public void execute() {  </a:t>
            </a:r>
            <a:endParaRPr lang="zh-CN" altLang="en-US"/>
          </a:p>
          <a:p>
            <a:r>
              <a:rPr lang="zh-CN" altLang="en-US"/>
              <a:t>　　   myTv.turnOff();  </a:t>
            </a:r>
            <a:endParaRPr lang="zh-CN" altLang="en-US"/>
          </a:p>
          <a:p>
            <a:r>
              <a:rPr lang="zh-CN" altLang="en-US"/>
              <a:t>　　}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6840" y="2749550"/>
            <a:ext cx="4708525" cy="3111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//开机命令ConcreteCommand  </a:t>
            </a:r>
            <a:endParaRPr lang="zh-CN" altLang="en-US"/>
          </a:p>
          <a:p>
            <a:r>
              <a:rPr lang="zh-CN" altLang="en-US">
                <a:sym typeface="+mn-ea"/>
              </a:rPr>
              <a:t>public class CommandOn implements Command {  </a:t>
            </a:r>
            <a:endParaRPr lang="zh-CN" altLang="en-US"/>
          </a:p>
          <a:p>
            <a:r>
              <a:rPr lang="zh-CN" altLang="en-US">
                <a:sym typeface="+mn-ea"/>
              </a:rPr>
              <a:t>　　private Tv myTv;    </a:t>
            </a:r>
            <a:endParaRPr lang="zh-CN" altLang="en-US"/>
          </a:p>
          <a:p>
            <a:r>
              <a:rPr lang="zh-CN" altLang="en-US">
                <a:sym typeface="+mn-ea"/>
              </a:rPr>
              <a:t>　　public CommandOn(Tv tv) {  </a:t>
            </a:r>
            <a:endParaRPr lang="zh-CN" altLang="en-US"/>
          </a:p>
          <a:p>
            <a:r>
              <a:rPr lang="zh-CN" altLang="en-US">
                <a:sym typeface="+mn-ea"/>
              </a:rPr>
              <a:t>　　   myTv = tv;  </a:t>
            </a:r>
            <a:endParaRPr lang="zh-CN" altLang="en-US"/>
          </a:p>
          <a:p>
            <a:r>
              <a:rPr lang="zh-CN" altLang="en-US">
                <a:sym typeface="+mn-ea"/>
              </a:rPr>
              <a:t>　　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}   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sym typeface="+mn-ea"/>
              </a:rPr>
              <a:t>　　public void execute() {  </a:t>
            </a:r>
            <a:endParaRPr lang="zh-CN" altLang="en-US"/>
          </a:p>
          <a:p>
            <a:r>
              <a:rPr lang="zh-CN" altLang="en-US">
                <a:sym typeface="+mn-ea"/>
              </a:rPr>
              <a:t>　　   myTv.turnOn();  </a:t>
            </a:r>
            <a:endParaRPr lang="zh-CN" altLang="en-US"/>
          </a:p>
          <a:p>
            <a:r>
              <a:rPr lang="zh-CN" altLang="en-US">
                <a:sym typeface="+mn-ea"/>
              </a:rPr>
              <a:t>　　}  </a:t>
            </a:r>
            <a:endParaRPr lang="zh-CN" altLang="en-US"/>
          </a:p>
          <a:p>
            <a:r>
              <a:rPr lang="zh-CN" altLang="en-US">
                <a:sym typeface="+mn-ea"/>
              </a:rPr>
              <a:t>} 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06070" y="1102995"/>
            <a:ext cx="2676525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遥控器</a:t>
            </a:r>
            <a:r>
              <a:rPr lang="en-US" altLang="zh-CN"/>
              <a:t>   </a:t>
            </a:r>
            <a:r>
              <a:rPr lang="zh-CN" altLang="en-US"/>
              <a:t>调用命令对象</a:t>
            </a:r>
            <a:endParaRPr lang="zh-CN" altLang="en-US"/>
          </a:p>
          <a:p>
            <a:r>
              <a:rPr lang="zh-CN" altLang="en-US"/>
              <a:t>电     视 </a:t>
            </a:r>
            <a:r>
              <a:rPr lang="en-US" altLang="zh-CN"/>
              <a:t>  </a:t>
            </a:r>
            <a:r>
              <a:rPr lang="zh-CN" altLang="en-US"/>
              <a:t>执行命令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48640"/>
          </a:xfrm>
        </p:spPr>
        <p:txBody>
          <a:bodyPr/>
          <a:lstStyle/>
          <a:p>
            <a:r>
              <a:rPr smtClean="0">
                <a:sym typeface="+mn-ea"/>
              </a:rPr>
              <a:t>命令模式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75" y="770255"/>
            <a:ext cx="5092065" cy="39344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//可以看作是遥控器Invoker  </a:t>
            </a:r>
            <a:endParaRPr lang="zh-CN" altLang="en-US"/>
          </a:p>
          <a:p>
            <a:r>
              <a:rPr lang="zh-CN" altLang="en-US"/>
              <a:t>public class Control {  </a:t>
            </a:r>
            <a:endParaRPr lang="zh-CN" altLang="en-US"/>
          </a:p>
          <a:p>
            <a:r>
              <a:rPr lang="zh-CN" altLang="en-US"/>
              <a:t>　　private Command onCommand, offCommand</a:t>
            </a:r>
            <a:r>
              <a:rPr lang="en-US" altLang="zh-CN"/>
              <a:t>;</a:t>
            </a:r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　　public Control(Command on, Command off) {  </a:t>
            </a:r>
            <a:endParaRPr lang="zh-CN" altLang="en-US"/>
          </a:p>
          <a:p>
            <a:r>
              <a:rPr lang="zh-CN" altLang="en-US"/>
              <a:t> 　　  onCommand = on;  </a:t>
            </a:r>
            <a:endParaRPr lang="zh-CN" altLang="en-US"/>
          </a:p>
          <a:p>
            <a:r>
              <a:rPr lang="zh-CN" altLang="en-US"/>
              <a:t> 　　  offCommand = off;  </a:t>
            </a:r>
            <a:endParaRPr lang="zh-CN" altLang="en-US"/>
          </a:p>
          <a:p>
            <a:r>
              <a:rPr lang="zh-CN" altLang="en-US"/>
              <a:t>　　}    </a:t>
            </a:r>
            <a:endParaRPr lang="zh-CN" altLang="en-US"/>
          </a:p>
          <a:p>
            <a:r>
              <a:rPr lang="zh-CN" altLang="en-US"/>
              <a:t>　　public void turnOn() {  </a:t>
            </a:r>
            <a:endParaRPr lang="zh-CN" altLang="en-US"/>
          </a:p>
          <a:p>
            <a:r>
              <a:rPr lang="zh-CN" altLang="en-US"/>
              <a:t>　　   onCommand.execute();  </a:t>
            </a:r>
            <a:endParaRPr lang="zh-CN" altLang="en-US"/>
          </a:p>
          <a:p>
            <a:r>
              <a:rPr lang="zh-CN" altLang="en-US"/>
              <a:t>　　}    </a:t>
            </a:r>
            <a:endParaRPr lang="zh-CN" altLang="en-US"/>
          </a:p>
          <a:p>
            <a:r>
              <a:rPr lang="zh-CN" altLang="en-US"/>
              <a:t>　　public void turnOff() {  </a:t>
            </a:r>
            <a:endParaRPr lang="zh-CN" altLang="en-US"/>
          </a:p>
          <a:p>
            <a:r>
              <a:rPr lang="zh-CN" altLang="en-US"/>
              <a:t>　　   offCommand.execute();  </a:t>
            </a:r>
            <a:endParaRPr lang="zh-CN" altLang="en-US"/>
          </a:p>
          <a:p>
            <a:r>
              <a:rPr lang="zh-CN" altLang="en-US"/>
              <a:t>　　}  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54145" y="2919730"/>
            <a:ext cx="5960110" cy="39344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/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命令接收者Receiver  </a:t>
            </a:r>
            <a:endParaRPr lang="zh-CN" altLang="en-US"/>
          </a:p>
          <a:p>
            <a:r>
              <a:rPr lang="zh-CN" altLang="en-US">
                <a:sym typeface="+mn-ea"/>
              </a:rPr>
              <a:t>public class Tv {  </a:t>
            </a:r>
            <a:endParaRPr lang="zh-CN" altLang="en-US"/>
          </a:p>
          <a:p>
            <a:r>
              <a:rPr lang="zh-CN" altLang="en-US">
                <a:sym typeface="+mn-ea"/>
              </a:rPr>
              <a:t>　　public int currentChannel = 0;    </a:t>
            </a:r>
            <a:endParaRPr lang="zh-CN" altLang="en-US"/>
          </a:p>
          <a:p>
            <a:r>
              <a:rPr lang="zh-CN" altLang="en-US">
                <a:sym typeface="+mn-ea"/>
              </a:rPr>
              <a:t>　　public void turnOn() {  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System.out.println("The televisino is on.");  </a:t>
            </a:r>
            <a:endParaRPr lang="zh-CN" altLang="en-US"/>
          </a:p>
          <a:p>
            <a:r>
              <a:rPr lang="zh-CN" altLang="en-US">
                <a:sym typeface="+mn-ea"/>
              </a:rPr>
              <a:t>　　}    </a:t>
            </a:r>
            <a:endParaRPr lang="zh-CN" altLang="en-US"/>
          </a:p>
          <a:p>
            <a:r>
              <a:rPr lang="zh-CN" altLang="en-US">
                <a:sym typeface="+mn-ea"/>
              </a:rPr>
              <a:t>　　public void turnOff() {  </a:t>
            </a:r>
            <a:endParaRPr lang="zh-CN" altLang="en-US"/>
          </a:p>
          <a:p>
            <a:r>
              <a:rPr lang="zh-CN" altLang="en-US">
                <a:sym typeface="+mn-ea"/>
              </a:rPr>
              <a:t>　　 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System.out.println("The television is off.");  </a:t>
            </a:r>
            <a:endParaRPr lang="zh-CN" altLang="en-US"/>
          </a:p>
          <a:p>
            <a:r>
              <a:rPr lang="zh-CN" altLang="en-US">
                <a:sym typeface="+mn-ea"/>
              </a:rPr>
              <a:t>　　}    </a:t>
            </a:r>
            <a:endParaRPr lang="zh-CN" altLang="en-US"/>
          </a:p>
          <a:p>
            <a:r>
              <a:rPr lang="zh-CN" altLang="en-US">
                <a:sym typeface="+mn-ea"/>
              </a:rPr>
              <a:t>　　public void changeChannel(int channel) {  </a:t>
            </a:r>
            <a:endParaRPr lang="zh-CN" altLang="en-US"/>
          </a:p>
          <a:p>
            <a:r>
              <a:rPr lang="zh-CN" altLang="en-US">
                <a:sym typeface="+mn-ea"/>
              </a:rPr>
              <a:t>　　 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this.currentChannel = channel;  </a:t>
            </a:r>
            <a:endParaRPr lang="zh-CN" altLang="en-US"/>
          </a:p>
          <a:p>
            <a:r>
              <a:rPr lang="zh-CN" altLang="en-US">
                <a:sym typeface="+mn-ea"/>
              </a:rPr>
              <a:t>　　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 System.out.println("Now TV channel is " + channel);  </a:t>
            </a:r>
            <a:endParaRPr lang="zh-CN" altLang="en-US"/>
          </a:p>
          <a:p>
            <a:r>
              <a:rPr lang="zh-CN" altLang="en-US">
                <a:sym typeface="+mn-ea"/>
              </a:rPr>
              <a:t>　　}  </a:t>
            </a:r>
            <a:endParaRPr lang="zh-CN" altLang="en-US"/>
          </a:p>
          <a:p>
            <a:r>
              <a:rPr lang="zh-CN" altLang="en-US">
                <a:sym typeface="+mn-ea"/>
              </a:rPr>
              <a:t>} 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48640"/>
          </a:xfrm>
        </p:spPr>
        <p:txBody>
          <a:bodyPr/>
          <a:lstStyle/>
          <a:p>
            <a:r>
              <a:rPr smtClean="0">
                <a:sym typeface="+mn-ea"/>
              </a:rPr>
              <a:t>命令模式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6595" y="842010"/>
            <a:ext cx="7244715" cy="50317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//测试类Client  </a:t>
            </a:r>
            <a:endParaRPr lang="zh-CN" altLang="en-US"/>
          </a:p>
          <a:p>
            <a:r>
              <a:rPr lang="zh-CN" altLang="en-US"/>
              <a:t>public class Client {  </a:t>
            </a:r>
            <a:endParaRPr lang="zh-CN" altLang="en-US"/>
          </a:p>
          <a:p>
            <a:r>
              <a:rPr lang="zh-CN" altLang="en-US"/>
              <a:t>　　public static void main(String[] args) {  </a:t>
            </a:r>
            <a:endParaRPr lang="zh-CN" altLang="en-US"/>
          </a:p>
          <a:p>
            <a:r>
              <a:rPr lang="zh-CN" altLang="en-US"/>
              <a:t>  　　 // 命令接收者Receiver  </a:t>
            </a:r>
            <a:endParaRPr lang="zh-CN" altLang="en-US"/>
          </a:p>
          <a:p>
            <a:r>
              <a:rPr lang="zh-CN" altLang="en-US"/>
              <a:t> 　　  Tv myTv = new Tv();  </a:t>
            </a:r>
            <a:endParaRPr lang="zh-CN" altLang="en-US"/>
          </a:p>
          <a:p>
            <a:r>
              <a:rPr lang="zh-CN" altLang="en-US"/>
              <a:t> 　　  // 开机命令ConcreteCommond  </a:t>
            </a:r>
            <a:endParaRPr lang="zh-CN" altLang="en-US"/>
          </a:p>
          <a:p>
            <a:r>
              <a:rPr lang="zh-CN" altLang="en-US"/>
              <a:t>  　　 CommandOn on = new CommandOn(myTv);  </a:t>
            </a:r>
            <a:endParaRPr lang="zh-CN" altLang="en-US"/>
          </a:p>
          <a:p>
            <a:r>
              <a:rPr lang="zh-CN" altLang="en-US"/>
              <a:t>  　　 // 关机命令ConcreteCommond  </a:t>
            </a:r>
            <a:endParaRPr lang="zh-CN" altLang="en-US"/>
          </a:p>
          <a:p>
            <a:r>
              <a:rPr lang="zh-CN" altLang="en-US"/>
              <a:t>  　　 CommandOff off = new CommandOff(myTv);  </a:t>
            </a:r>
            <a:endParaRPr lang="zh-CN" altLang="en-US"/>
          </a:p>
          <a:p>
            <a:r>
              <a:rPr lang="zh-CN" altLang="en-US"/>
              <a:t> 　　  // 命令控制对象Invoker  </a:t>
            </a:r>
            <a:endParaRPr lang="zh-CN" altLang="en-US"/>
          </a:p>
          <a:p>
            <a:r>
              <a:rPr lang="zh-CN" altLang="en-US"/>
              <a:t>　　   Control control = new Control(on, off, channel);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　　 // 开机  </a:t>
            </a:r>
            <a:endParaRPr lang="zh-CN" altLang="en-US"/>
          </a:p>
          <a:p>
            <a:r>
              <a:rPr lang="zh-CN" altLang="en-US"/>
              <a:t>  　　 control.turnOn();  </a:t>
            </a:r>
            <a:endParaRPr lang="zh-CN" altLang="en-US"/>
          </a:p>
          <a:p>
            <a:r>
              <a:rPr lang="zh-CN" altLang="en-US"/>
              <a:t> 　　  // 关机  </a:t>
            </a:r>
            <a:endParaRPr lang="zh-CN" altLang="en-US"/>
          </a:p>
          <a:p>
            <a:r>
              <a:rPr lang="zh-CN" altLang="en-US"/>
              <a:t> 　　  control.turnOff();  </a:t>
            </a:r>
            <a:endParaRPr lang="zh-CN" altLang="en-US"/>
          </a:p>
          <a:p>
            <a:r>
              <a:rPr lang="zh-CN" altLang="en-US"/>
              <a:t>　　}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48640"/>
          </a:xfrm>
        </p:spPr>
        <p:txBody>
          <a:bodyPr/>
          <a:lstStyle/>
          <a:p>
            <a:r>
              <a:rPr smtClean="0">
                <a:sym typeface="+mn-ea"/>
              </a:rPr>
              <a:t>命令模式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0725" y="1291590"/>
            <a:ext cx="8043545" cy="2148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/>
              <a:t>适用场景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/>
              <a:t>1.系统需要将请求调用者和请求接收者解耦，使得调用者和接收者不直接交互。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2.系统需要在不同的时间指定请求、将请求排队和执行请求。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3.系统需要支持命令的撤销(Undo)操作和恢复(Redo)操作。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4.系统需要将一组操作组合在一起，即支持宏命令。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48640"/>
          </a:xfrm>
        </p:spPr>
        <p:txBody>
          <a:bodyPr/>
          <a:lstStyle/>
          <a:p>
            <a:r>
              <a:rPr smtClean="0">
                <a:sym typeface="+mn-ea"/>
              </a:rPr>
              <a:t>命令模式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6095" y="1325880"/>
            <a:ext cx="8043545" cy="420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/>
              <a:t>优点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/>
              <a:t>1.降低对象之间的耦合度。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2.新的命令可以很容易地加入到系统中。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3.可以比较容易地设计一个组合命令。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4.调用同一方法实现不同的功能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 b="1"/>
              <a:t>缺点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/>
              <a:t>使用命令模式可能会导致某些系统有过多的具体命令类。因为针对每一个命令都需要设计一个具体命令类，因此某些系统可能需要大量具体命令类，这将影响命令模式的使用。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48640"/>
          </a:xfrm>
        </p:spPr>
        <p:txBody>
          <a:bodyPr/>
          <a:lstStyle/>
          <a:p>
            <a:r>
              <a:rPr smtClean="0">
                <a:sym typeface="+mn-ea"/>
              </a:rPr>
              <a:t>解释器模式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88504" y="1196752"/>
            <a:ext cx="8352928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dirty="0" smtClean="0"/>
              <a:t>定义：给定一个语言, 定义它的文法的一种表示，并定义一个解释器，该解释器使用该表示来解释语言中的句子。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9585" y="2385695"/>
            <a:ext cx="5809615" cy="327596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5024120" y="2277110"/>
            <a:ext cx="793115" cy="347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817235" y="1882775"/>
            <a:ext cx="1104900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dirty="0" smtClean="0"/>
              <a:t>环境角色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44235" y="2780665"/>
            <a:ext cx="1352550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dirty="0"/>
              <a:t>抽象解释器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360035" y="3148330"/>
            <a:ext cx="793115" cy="347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432685" y="5373370"/>
            <a:ext cx="1224280" cy="287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94385" y="5373370"/>
            <a:ext cx="4500880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dirty="0"/>
              <a:t>终结符表达式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实现与文法中的元素相关联的解释操作，通常一个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276340" y="5373370"/>
            <a:ext cx="589280" cy="28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817235" y="5661660"/>
            <a:ext cx="4028440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dirty="0"/>
              <a:t>非终结符表达式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原则上，文法中的每条规则对应于一个非终结表达式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6840" y="4458970"/>
            <a:ext cx="2475865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dirty="0" smtClean="0"/>
              <a:t>最终、最小的文法规则就是终结符表达式。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48640"/>
          </a:xfrm>
        </p:spPr>
        <p:txBody>
          <a:bodyPr/>
          <a:lstStyle/>
          <a:p>
            <a:r>
              <a:rPr smtClean="0">
                <a:sym typeface="+mn-ea"/>
              </a:rPr>
              <a:t>解释器模式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59455" y="959485"/>
            <a:ext cx="4192905" cy="11912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//表达式接口  </a:t>
            </a:r>
            <a:endParaRPr lang="zh-CN" altLang="en-US"/>
          </a:p>
          <a:p>
            <a:r>
              <a:t>public interface Expression {</a:t>
            </a:r>
          </a:p>
          <a:p>
            <a:r>
              <a:t>   public boolean interpret(String context);</a:t>
            </a:r>
          </a:p>
          <a:p>
            <a: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42535" y="2376170"/>
            <a:ext cx="4795520" cy="4483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//非终结符表达式  </a:t>
            </a:r>
            <a:endParaRPr lang="zh-CN" altLang="en-US"/>
          </a:p>
          <a:p>
            <a:r>
              <a:rPr lang="zh-CN" altLang="en-US"/>
              <a:t>public class OrExpression implements Expression {	 </a:t>
            </a:r>
            <a:endParaRPr lang="zh-CN" altLang="en-US"/>
          </a:p>
          <a:p>
            <a:r>
              <a:rPr lang="zh-CN" altLang="en-US"/>
              <a:t>   private Expression expr1 = null;</a:t>
            </a:r>
            <a:endParaRPr lang="zh-CN" altLang="en-US"/>
          </a:p>
          <a:p>
            <a:r>
              <a:rPr lang="zh-CN" altLang="en-US"/>
              <a:t>   private Expression expr2 = null;</a:t>
            </a:r>
            <a:endParaRPr lang="zh-CN" altLang="en-US"/>
          </a:p>
          <a:p>
            <a:r>
              <a:rPr lang="zh-CN" altLang="en-US"/>
              <a:t>   public OrExpression(Expression expr1, Expression expr2) { </a:t>
            </a:r>
            <a:endParaRPr lang="zh-CN" altLang="en-US"/>
          </a:p>
          <a:p>
            <a:r>
              <a:rPr lang="zh-CN" altLang="en-US"/>
              <a:t>      this.expr1 = expr1;</a:t>
            </a:r>
            <a:endParaRPr lang="zh-CN" altLang="en-US"/>
          </a:p>
          <a:p>
            <a:r>
              <a:rPr lang="zh-CN" altLang="en-US"/>
              <a:t>      this.expr2 = expr2;</a:t>
            </a:r>
            <a:endParaRPr lang="zh-CN" altLang="en-US"/>
          </a:p>
          <a:p>
            <a:r>
              <a:rPr lang="zh-CN" altLang="en-US"/>
              <a:t>   }</a:t>
            </a:r>
            <a:endParaRPr lang="zh-CN" altLang="en-US"/>
          </a:p>
          <a:p>
            <a:r>
              <a:rPr lang="zh-CN" altLang="en-US"/>
              <a:t>   @Override</a:t>
            </a:r>
            <a:endParaRPr lang="zh-CN" altLang="en-US"/>
          </a:p>
          <a:p>
            <a:r>
              <a:rPr lang="zh-CN" altLang="en-US"/>
              <a:t>   public boolean interpret(String context) {	</a:t>
            </a:r>
            <a:endParaRPr lang="zh-CN" altLang="en-US"/>
          </a:p>
          <a:p>
            <a:r>
              <a:rPr lang="zh-CN" altLang="en-US"/>
              <a:t>      return expr1.interpret(context) || expr2.interpret(context);</a:t>
            </a:r>
            <a:endParaRPr lang="zh-CN" altLang="en-US"/>
          </a:p>
          <a:p>
            <a:r>
              <a:rPr lang="zh-CN" altLang="en-US"/>
              <a:t>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6840" y="2376170"/>
            <a:ext cx="4824730" cy="4208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//终结符表达式  </a:t>
            </a:r>
            <a:endParaRPr lang="zh-CN" altLang="en-US"/>
          </a:p>
          <a:p>
            <a:r>
              <a:rPr lang="zh-CN" altLang="en-US">
                <a:sym typeface="+mn-ea"/>
              </a:rPr>
              <a:t>public class TerminalExpression implements Expression {	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private String data;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public TerminalExpression(String data){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this.data = data;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@Override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public boolean interpret(String context)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if(context.contains(data)){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return true;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return false;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}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地大信息2013 A4宽版PPT模版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地大信息2013 A4宽版PPT模版</Template>
  <TotalTime>0</TotalTime>
  <Words>5422</Words>
  <Application>WPS 演示</Application>
  <PresentationFormat>A4 纸张(210x297 毫米)</PresentationFormat>
  <Paragraphs>307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华文新魏</vt:lpstr>
      <vt:lpstr>华文隶书</vt:lpstr>
      <vt:lpstr>Calibri</vt:lpstr>
      <vt:lpstr>地大信息2013 A4宽版PPT模版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InfoEarth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武汉地大信息工程股份有限公司</dc:creator>
  <cp:lastModifiedBy>HM</cp:lastModifiedBy>
  <cp:revision>129</cp:revision>
  <dcterms:created xsi:type="dcterms:W3CDTF">2013-07-18T07:13:00Z</dcterms:created>
  <dcterms:modified xsi:type="dcterms:W3CDTF">2017-03-01T08:25:06Z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