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849" autoAdjust="0"/>
  </p:normalViewPr>
  <p:slideViewPr>
    <p:cSldViewPr>
      <p:cViewPr varScale="1">
        <p:scale>
          <a:sx n="101" d="100"/>
          <a:sy n="101" d="100"/>
        </p:scale>
        <p:origin x="-16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28.1.2015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28.1.2015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28.1.2015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28.1.2015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28.1.2015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28.1.2015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28.1.2015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28.1.2015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28.1.2015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28.1.2015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28.1.2015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481B-5154-415F-B752-558547769AA3}" type="datetimeFigureOut">
              <a:rPr lang="cs-CZ" smtClean="0"/>
              <a:pPr/>
              <a:t>28.1.2015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www.edu2000.cz/" TargetMode="External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gismentors.eu/skoleni/qg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raugustyn\Desktop\gismentors.github.io\img\gisimages\programs\qgislogo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116632"/>
            <a:ext cx="1598613" cy="170973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bdélník 11"/>
          <p:cNvSpPr/>
          <p:nvPr/>
        </p:nvSpPr>
        <p:spPr>
          <a:xfrm>
            <a:off x="1547664" y="116632"/>
            <a:ext cx="2880320" cy="1728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cs-CZ" sz="3200" b="1" dirty="0" smtClean="0">
                <a:solidFill>
                  <a:schemeClr val="tx2"/>
                </a:solidFill>
              </a:rPr>
              <a:t>Základní kurz</a:t>
            </a:r>
          </a:p>
          <a:p>
            <a:pPr algn="r"/>
            <a:r>
              <a:rPr lang="cs-CZ" sz="4400" b="1" dirty="0" smtClean="0">
                <a:solidFill>
                  <a:schemeClr val="tx2"/>
                </a:solidFill>
              </a:rPr>
              <a:t>QGIS</a:t>
            </a:r>
          </a:p>
          <a:p>
            <a:pPr algn="r"/>
            <a:r>
              <a:rPr lang="cs-CZ" sz="2000" b="1" dirty="0" smtClean="0">
                <a:solidFill>
                  <a:schemeClr val="tx2"/>
                </a:solidFill>
              </a:rPr>
              <a:t>Úvod do systému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72008" y="1844824"/>
            <a:ext cx="442798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 tomto kurzu Vás naučíme samostatně pracovat s prostorovými informacemi v prostředí QGIS, vytvářet mapy a analyzovat data. Naučíte se pracovat s rastrovými a vektorovými daty včetně dat online a pracovat se zásuvnými moduly.</a:t>
            </a:r>
          </a:p>
        </p:txBody>
      </p:sp>
      <p:sp>
        <p:nvSpPr>
          <p:cNvPr id="15" name="Obdélník 14"/>
          <p:cNvSpPr/>
          <p:nvPr/>
        </p:nvSpPr>
        <p:spPr>
          <a:xfrm>
            <a:off x="35496" y="5229200"/>
            <a:ext cx="4248472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Kdy: </a:t>
            </a: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jaro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2015 (</a:t>
            </a:r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bude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up</a:t>
            </a:r>
            <a:r>
              <a:rPr lang="cs-CZ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řesněno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Kde: 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www.edu2000.cz</a:t>
            </a:r>
            <a:endParaRPr lang="cs-CZ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Oldřichova 49, Praha 2</a:t>
            </a:r>
          </a:p>
          <a:p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Tram Svatoplukova</a:t>
            </a:r>
          </a:p>
          <a:p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50°04’N, 14°25’E</a:t>
            </a: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Cena: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1000,- Kč student </a:t>
            </a:r>
            <a:r>
              <a:rPr lang="cs-CZ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při 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cs-CZ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časné registraci maximálně 5 míst </a:t>
            </a:r>
          </a:p>
          <a:p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6000,- Kč včasná registrace</a:t>
            </a:r>
          </a:p>
          <a:p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8000,- Kč plná cena      </a:t>
            </a:r>
            <a:endParaRPr lang="cs-CZ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bdélník 15"/>
          <p:cNvSpPr/>
          <p:nvPr/>
        </p:nvSpPr>
        <p:spPr>
          <a:xfrm>
            <a:off x="4644008" y="332656"/>
            <a:ext cx="4427984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QGIS je multiplatformní Geografický informační systém (GIS) s širokou komunitou uživatelů a nepřeberným množstvím zásuvných modulů. Má minimální požadavky na hardware a je zdarma, je proto vhodný jak pro občasné použití, tak pro nejnáročnější aplikace. Je vyvíjen jako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Open Source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což zaručuje dlouhodobou udržitelnost fungování vyvinutého pracovního postupu i jeho rozšiřitelnost. Je klíčovou komponentou systému produktů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Open Source Geospatial Foundation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který umožňuje komplexní a profesionální využití Vašich geografických dat.</a:t>
            </a:r>
            <a:endParaRPr lang="cs-CZ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bdélník 19"/>
          <p:cNvSpPr/>
          <p:nvPr/>
        </p:nvSpPr>
        <p:spPr>
          <a:xfrm>
            <a:off x="72008" y="2708920"/>
            <a:ext cx="421196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Maximální počet účastníků kurzu: 12 osob</a:t>
            </a:r>
          </a:p>
        </p:txBody>
      </p:sp>
      <p:cxnSp>
        <p:nvCxnSpPr>
          <p:cNvPr id="24" name="Přímá spojovací čára 23"/>
          <p:cNvCxnSpPr/>
          <p:nvPr/>
        </p:nvCxnSpPr>
        <p:spPr>
          <a:xfrm>
            <a:off x="4572000" y="0"/>
            <a:ext cx="0" cy="68580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bdélník 31"/>
          <p:cNvSpPr/>
          <p:nvPr/>
        </p:nvSpPr>
        <p:spPr>
          <a:xfrm>
            <a:off x="4572000" y="6624736"/>
            <a:ext cx="4572000" cy="260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  <a:hlinkClick r:id="rId4"/>
              </a:rPr>
              <a:t>http://</a:t>
            </a:r>
            <a:r>
              <a:rPr lang="cs-CZ" sz="1000" dirty="0" smtClean="0">
                <a:solidFill>
                  <a:schemeClr val="tx2"/>
                </a:solidFill>
                <a:hlinkClick r:id="rId4"/>
              </a:rPr>
              <a:t>www.</a:t>
            </a:r>
            <a:r>
              <a:rPr lang="cs-CZ" sz="1000" dirty="0" err="1" smtClean="0">
                <a:solidFill>
                  <a:schemeClr val="tx2"/>
                </a:solidFill>
                <a:hlinkClick r:id="rId4"/>
              </a:rPr>
              <a:t>gismentors.eu</a:t>
            </a:r>
            <a:r>
              <a:rPr lang="en-US" sz="1000" dirty="0" smtClean="0">
                <a:solidFill>
                  <a:schemeClr val="tx2"/>
                </a:solidFill>
                <a:hlinkClick r:id="rId4"/>
              </a:rPr>
              <a:t>/</a:t>
            </a:r>
            <a:r>
              <a:rPr lang="en-US" sz="1000" dirty="0" err="1" smtClean="0">
                <a:solidFill>
                  <a:schemeClr val="tx2"/>
                </a:solidFill>
                <a:hlinkClick r:id="rId4"/>
              </a:rPr>
              <a:t>skoleni</a:t>
            </a:r>
            <a:r>
              <a:rPr lang="en-US" sz="1000" dirty="0" smtClean="0">
                <a:solidFill>
                  <a:schemeClr val="tx2"/>
                </a:solidFill>
                <a:hlinkClick r:id="rId4"/>
              </a:rPr>
              <a:t>/</a:t>
            </a:r>
            <a:r>
              <a:rPr lang="en-US" sz="1000" dirty="0" err="1" smtClean="0">
                <a:solidFill>
                  <a:schemeClr val="tx2"/>
                </a:solidFill>
                <a:hlinkClick r:id="rId4"/>
              </a:rPr>
              <a:t>qgis</a:t>
            </a:r>
            <a:endParaRPr lang="cs-CZ" sz="1000" dirty="0" smtClean="0">
              <a:solidFill>
                <a:schemeClr val="tx2"/>
              </a:solidFill>
            </a:endParaRPr>
          </a:p>
        </p:txBody>
      </p:sp>
      <p:sp>
        <p:nvSpPr>
          <p:cNvPr id="33" name="Obdélník 32"/>
          <p:cNvSpPr/>
          <p:nvPr/>
        </p:nvSpPr>
        <p:spPr>
          <a:xfrm>
            <a:off x="-36512" y="6624736"/>
            <a:ext cx="4572000" cy="260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cs-CZ" sz="1000" dirty="0" smtClean="0">
                <a:solidFill>
                  <a:schemeClr val="tx2"/>
                </a:solidFill>
                <a:hlinkClick r:id="rId4"/>
              </a:rPr>
              <a:t>http</a:t>
            </a:r>
            <a:r>
              <a:rPr lang="en-US" sz="1000" dirty="0" smtClean="0">
                <a:solidFill>
                  <a:schemeClr val="tx2"/>
                </a:solidFill>
                <a:hlinkClick r:id="rId4"/>
              </a:rPr>
              <a:t>://</a:t>
            </a:r>
            <a:r>
              <a:rPr lang="cs-CZ" sz="1000" dirty="0" smtClean="0">
                <a:solidFill>
                  <a:schemeClr val="tx2"/>
                </a:solidFill>
                <a:hlinkClick r:id="rId4"/>
              </a:rPr>
              <a:t>www.</a:t>
            </a:r>
            <a:r>
              <a:rPr lang="cs-CZ" sz="1000" dirty="0" err="1" smtClean="0">
                <a:solidFill>
                  <a:schemeClr val="tx2"/>
                </a:solidFill>
                <a:hlinkClick r:id="rId4"/>
              </a:rPr>
              <a:t>gismentors.eu</a:t>
            </a:r>
            <a:r>
              <a:rPr lang="en-US" sz="1000" dirty="0" smtClean="0">
                <a:solidFill>
                  <a:schemeClr val="tx2"/>
                </a:solidFill>
                <a:hlinkClick r:id="rId4"/>
              </a:rPr>
              <a:t>/</a:t>
            </a:r>
            <a:r>
              <a:rPr lang="en-US" sz="1000" dirty="0" err="1" smtClean="0">
                <a:solidFill>
                  <a:schemeClr val="tx2"/>
                </a:solidFill>
                <a:hlinkClick r:id="rId4"/>
              </a:rPr>
              <a:t>skoleni</a:t>
            </a:r>
            <a:r>
              <a:rPr lang="en-US" sz="1000" dirty="0" smtClean="0">
                <a:solidFill>
                  <a:schemeClr val="tx2"/>
                </a:solidFill>
                <a:hlinkClick r:id="rId4"/>
              </a:rPr>
              <a:t>/</a:t>
            </a:r>
            <a:r>
              <a:rPr lang="en-US" sz="1000" dirty="0" err="1" smtClean="0">
                <a:solidFill>
                  <a:schemeClr val="tx2"/>
                </a:solidFill>
                <a:hlinkClick r:id="rId4"/>
              </a:rPr>
              <a:t>qgis</a:t>
            </a:r>
            <a:endParaRPr lang="cs-CZ" sz="1000" dirty="0" smtClean="0">
              <a:solidFill>
                <a:schemeClr val="tx2"/>
              </a:solidFill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04" y="3066297"/>
            <a:ext cx="2627784" cy="1586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32039" y="4365104"/>
            <a:ext cx="3150733" cy="2159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3" name="Picture 9" descr="http://www.edu2000.cz/foto/1_02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63688" y="3429000"/>
            <a:ext cx="2551211" cy="17008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Obdélník 29"/>
          <p:cNvSpPr/>
          <p:nvPr/>
        </p:nvSpPr>
        <p:spPr>
          <a:xfrm>
            <a:off x="4644008" y="1916832"/>
            <a:ext cx="4427984" cy="2520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cs-CZ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Obsah kurzu</a:t>
            </a: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Začínáme s QGIS: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Úvod do QGIS, ovládání mapového okna, přidání naší první vrstvy, ovládání programu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Vytváříme první mapu: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Nastavení mapy v systému S-JTSK, práce s vektorovými daty a jejich vykreslování, práce s vrstvami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Vektorovými data: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Popisné informace, nastavení popisků a jejich klasifikace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Příprava k tisku: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Vytváření a nastavení mapové kompozice, tisk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Editujeme vektorová data: 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Vytváření nové vektorové vrstvy, topologie prvků, formuláře, akce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Práce s rastry: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Práce s rastrovými daty, nastavení vykreslování, analýzy terénu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Práce s daty online: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Data ve standardech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Web Mapping Services 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Web Feature Services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využití dat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Open Street Map 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Google</a:t>
            </a:r>
          </a:p>
          <a:p>
            <a:pPr algn="ctr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956376" y="4682055"/>
            <a:ext cx="1008112" cy="1915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303</Words>
  <Application>Microsoft Office PowerPoint</Application>
  <PresentationFormat>Předvádění na obrazovce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2" baseType="lpstr">
      <vt:lpstr>Motiv sady Office</vt:lpstr>
      <vt:lpstr>Snímek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raugustyn</dc:creator>
  <cp:lastModifiedBy>Martin Landa</cp:lastModifiedBy>
  <cp:revision>34</cp:revision>
  <dcterms:created xsi:type="dcterms:W3CDTF">2014-08-31T11:00:15Z</dcterms:created>
  <dcterms:modified xsi:type="dcterms:W3CDTF">2015-01-28T21:00:39Z</dcterms:modified>
</cp:coreProperties>
</file>