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02" d="100"/>
          <a:sy n="102" d="100"/>
        </p:scale>
        <p:origin x="-2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15.8.2014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echovka 3"/>
          <p:cNvSpPr/>
          <p:nvPr/>
        </p:nvSpPr>
        <p:spPr>
          <a:xfrm>
            <a:off x="251520" y="5805264"/>
            <a:ext cx="1224136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PostGIS</a:t>
            </a:r>
            <a:endParaRPr lang="cs-CZ" sz="1400" dirty="0" smtClean="0"/>
          </a:p>
          <a:p>
            <a:pPr algn="ctr"/>
            <a:r>
              <a:rPr lang="cs-CZ" sz="1400" dirty="0" err="1" smtClean="0"/>
              <a:t>Database</a:t>
            </a:r>
            <a:endParaRPr lang="en-US" sz="1400" dirty="0"/>
          </a:p>
        </p:txBody>
      </p:sp>
      <p:sp>
        <p:nvSpPr>
          <p:cNvPr id="5" name="Vývojový diagram: více dokumentů 4"/>
          <p:cNvSpPr/>
          <p:nvPr/>
        </p:nvSpPr>
        <p:spPr>
          <a:xfrm>
            <a:off x="4499992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ShapeFiles</a:t>
            </a:r>
            <a:endParaRPr lang="en-US" sz="1400" dirty="0"/>
          </a:p>
        </p:txBody>
      </p:sp>
      <p:sp>
        <p:nvSpPr>
          <p:cNvPr id="6" name="Vývojový diagram: více dokumentů 5"/>
          <p:cNvSpPr/>
          <p:nvPr/>
        </p:nvSpPr>
        <p:spPr>
          <a:xfrm>
            <a:off x="6084168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Rasters</a:t>
            </a:r>
            <a:endParaRPr lang="en-US" sz="1400" dirty="0"/>
          </a:p>
        </p:txBody>
      </p:sp>
      <p:sp>
        <p:nvSpPr>
          <p:cNvPr id="7" name="Vývojový diagram: více dokumentů 6"/>
          <p:cNvSpPr/>
          <p:nvPr/>
        </p:nvSpPr>
        <p:spPr>
          <a:xfrm>
            <a:off x="7668344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xyz</a:t>
            </a:r>
            <a:endParaRPr lang="cs-CZ" sz="1400" dirty="0" smtClean="0"/>
          </a:p>
          <a:p>
            <a:pPr algn="ctr"/>
            <a:r>
              <a:rPr lang="cs-CZ" sz="1400" dirty="0" err="1" smtClean="0"/>
              <a:t>Rasters</a:t>
            </a:r>
            <a:endParaRPr lang="en-US" sz="1400" dirty="0"/>
          </a:p>
        </p:txBody>
      </p:sp>
      <p:sp>
        <p:nvSpPr>
          <p:cNvPr id="9" name="Vývojový diagram: postup 8"/>
          <p:cNvSpPr/>
          <p:nvPr/>
        </p:nvSpPr>
        <p:spPr>
          <a:xfrm>
            <a:off x="251520" y="4581128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PostGIS</a:t>
            </a:r>
            <a:endParaRPr lang="en-US" sz="1600" dirty="0"/>
          </a:p>
        </p:txBody>
      </p:sp>
      <p:sp>
        <p:nvSpPr>
          <p:cNvPr id="10" name="Vývojový diagram: postup 9"/>
          <p:cNvSpPr/>
          <p:nvPr/>
        </p:nvSpPr>
        <p:spPr>
          <a:xfrm>
            <a:off x="4644008" y="4581128"/>
            <a:ext cx="2808312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MapServer</a:t>
            </a:r>
            <a:endParaRPr lang="en-US" sz="1600" dirty="0"/>
          </a:p>
        </p:txBody>
      </p:sp>
      <p:sp>
        <p:nvSpPr>
          <p:cNvPr id="11" name="Vývojový diagram: postup 10"/>
          <p:cNvSpPr/>
          <p:nvPr/>
        </p:nvSpPr>
        <p:spPr>
          <a:xfrm>
            <a:off x="2915816" y="4581128"/>
            <a:ext cx="1368152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TinyOWS</a:t>
            </a:r>
            <a:endParaRPr lang="en-US" sz="1600" dirty="0"/>
          </a:p>
        </p:txBody>
      </p:sp>
      <p:sp>
        <p:nvSpPr>
          <p:cNvPr id="12" name="Vývojový diagram: postup 11"/>
          <p:cNvSpPr/>
          <p:nvPr/>
        </p:nvSpPr>
        <p:spPr>
          <a:xfrm>
            <a:off x="2915816" y="3068960"/>
            <a:ext cx="6048672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Apache</a:t>
            </a:r>
            <a:endParaRPr lang="cs-CZ" sz="1600" dirty="0" smtClean="0"/>
          </a:p>
          <a:p>
            <a:pPr algn="ctr"/>
            <a:r>
              <a:rPr lang="cs-CZ" sz="1600" dirty="0" smtClean="0"/>
              <a:t>HTTP</a:t>
            </a:r>
            <a:endParaRPr lang="en-US" sz="1600" dirty="0"/>
          </a:p>
        </p:txBody>
      </p:sp>
      <p:sp>
        <p:nvSpPr>
          <p:cNvPr id="13" name="Vývojový diagram: postup 12"/>
          <p:cNvSpPr/>
          <p:nvPr/>
        </p:nvSpPr>
        <p:spPr>
          <a:xfrm>
            <a:off x="683568" y="404662"/>
            <a:ext cx="216024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QGIS</a:t>
            </a:r>
            <a:endParaRPr lang="en-US" sz="1600" dirty="0"/>
          </a:p>
        </p:txBody>
      </p:sp>
      <p:sp>
        <p:nvSpPr>
          <p:cNvPr id="14" name="Vývojový diagram: postup 13"/>
          <p:cNvSpPr/>
          <p:nvPr/>
        </p:nvSpPr>
        <p:spPr>
          <a:xfrm>
            <a:off x="4427984" y="404664"/>
            <a:ext cx="144016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OpenLayers</a:t>
            </a:r>
            <a:endParaRPr lang="en-US" sz="1600" dirty="0"/>
          </a:p>
        </p:txBody>
      </p:sp>
      <p:sp>
        <p:nvSpPr>
          <p:cNvPr id="15" name="Vývojový diagram: postup 14"/>
          <p:cNvSpPr/>
          <p:nvPr/>
        </p:nvSpPr>
        <p:spPr>
          <a:xfrm>
            <a:off x="7092280" y="404664"/>
            <a:ext cx="144016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Leaflet</a:t>
            </a:r>
            <a:endParaRPr lang="en-US" sz="1600" dirty="0"/>
          </a:p>
        </p:txBody>
      </p:sp>
      <p:cxnSp>
        <p:nvCxnSpPr>
          <p:cNvPr id="38" name="Pravoúhlá spojovací čára 37"/>
          <p:cNvCxnSpPr>
            <a:stCxn id="4" idx="1"/>
            <a:endCxn id="9" idx="2"/>
          </p:cNvCxnSpPr>
          <p:nvPr/>
        </p:nvCxnSpPr>
        <p:spPr>
          <a:xfrm rot="5400000" flipH="1" flipV="1">
            <a:off x="539552" y="5481228"/>
            <a:ext cx="6480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ravoúhlá spojovací čára 39"/>
          <p:cNvCxnSpPr>
            <a:stCxn id="9" idx="0"/>
            <a:endCxn id="110" idx="1"/>
          </p:cNvCxnSpPr>
          <p:nvPr/>
        </p:nvCxnSpPr>
        <p:spPr>
          <a:xfrm rot="5400000" flipH="1" flipV="1">
            <a:off x="-522566" y="3086962"/>
            <a:ext cx="288032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Tvar 41"/>
          <p:cNvCxnSpPr>
            <a:stCxn id="4" idx="1"/>
            <a:endCxn id="11" idx="2"/>
          </p:cNvCxnSpPr>
          <p:nvPr/>
        </p:nvCxnSpPr>
        <p:spPr>
          <a:xfrm rot="5400000" flipH="1" flipV="1">
            <a:off x="1907704" y="4113076"/>
            <a:ext cx="648072" cy="2736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Tvar 43"/>
          <p:cNvCxnSpPr>
            <a:stCxn id="4" idx="1"/>
          </p:cNvCxnSpPr>
          <p:nvPr/>
        </p:nvCxnSpPr>
        <p:spPr>
          <a:xfrm rot="5400000" flipH="1" flipV="1">
            <a:off x="2609782" y="3410998"/>
            <a:ext cx="648072" cy="4140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ravoúhlá spojovací čára 50"/>
          <p:cNvCxnSpPr>
            <a:stCxn id="5" idx="0"/>
          </p:cNvCxnSpPr>
          <p:nvPr/>
        </p:nvCxnSpPr>
        <p:spPr>
          <a:xfrm rot="16200000" flipV="1">
            <a:off x="4776126" y="5385114"/>
            <a:ext cx="648072" cy="192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ravoúhlá spojovací čára 56"/>
          <p:cNvCxnSpPr>
            <a:endCxn id="140" idx="1"/>
          </p:cNvCxnSpPr>
          <p:nvPr/>
        </p:nvCxnSpPr>
        <p:spPr>
          <a:xfrm rot="16200000" flipV="1">
            <a:off x="4572000" y="4149079"/>
            <a:ext cx="792088" cy="72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ravoúhlá spojovací čára 58"/>
          <p:cNvCxnSpPr>
            <a:stCxn id="140" idx="3"/>
            <a:endCxn id="112" idx="1"/>
          </p:cNvCxnSpPr>
          <p:nvPr/>
        </p:nvCxnSpPr>
        <p:spPr>
          <a:xfrm rot="16200000" flipV="1">
            <a:off x="2915816" y="1052737"/>
            <a:ext cx="1368153" cy="26642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ývojový diagram: postup 59"/>
          <p:cNvSpPr/>
          <p:nvPr/>
        </p:nvSpPr>
        <p:spPr>
          <a:xfrm>
            <a:off x="5004048" y="4221088"/>
            <a:ext cx="576064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WFS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1" name="Pravoúhlá spojovací čára 70"/>
          <p:cNvCxnSpPr>
            <a:stCxn id="6" idx="0"/>
          </p:cNvCxnSpPr>
          <p:nvPr/>
        </p:nvCxnSpPr>
        <p:spPr>
          <a:xfrm rot="5400000" flipH="1" flipV="1">
            <a:off x="6576326" y="5361318"/>
            <a:ext cx="648072" cy="239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ravoúhlá spojovací čára 73"/>
          <p:cNvCxnSpPr>
            <a:endCxn id="141" idx="1"/>
          </p:cNvCxnSpPr>
          <p:nvPr/>
        </p:nvCxnSpPr>
        <p:spPr>
          <a:xfrm rot="5400000" flipH="1" flipV="1">
            <a:off x="6660232" y="4149080"/>
            <a:ext cx="792088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Vývojový diagram: postup 74"/>
          <p:cNvSpPr/>
          <p:nvPr/>
        </p:nvSpPr>
        <p:spPr>
          <a:xfrm>
            <a:off x="6948264" y="4221088"/>
            <a:ext cx="576064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WMS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9" name="Pravoúhlá spojovací čára 78"/>
          <p:cNvCxnSpPr>
            <a:stCxn id="7" idx="0"/>
            <a:endCxn id="155" idx="1"/>
          </p:cNvCxnSpPr>
          <p:nvPr/>
        </p:nvCxnSpPr>
        <p:spPr>
          <a:xfrm rot="5400000" flipH="1" flipV="1">
            <a:off x="7512430" y="4641238"/>
            <a:ext cx="2016224" cy="311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ravoúhlá spojovací čára 80"/>
          <p:cNvCxnSpPr>
            <a:stCxn id="155" idx="3"/>
            <a:endCxn id="121" idx="1"/>
          </p:cNvCxnSpPr>
          <p:nvPr/>
        </p:nvCxnSpPr>
        <p:spPr>
          <a:xfrm rot="16200000" flipV="1">
            <a:off x="6444209" y="836713"/>
            <a:ext cx="1368151" cy="3096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ravoúhlá spojovací čára 86"/>
          <p:cNvCxnSpPr>
            <a:stCxn id="155" idx="3"/>
            <a:endCxn id="129" idx="1"/>
          </p:cNvCxnSpPr>
          <p:nvPr/>
        </p:nvCxnSpPr>
        <p:spPr>
          <a:xfrm rot="16200000" flipV="1">
            <a:off x="7776358" y="2168862"/>
            <a:ext cx="1368149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ravoúhlá spojovací čára 89"/>
          <p:cNvCxnSpPr>
            <a:stCxn id="11" idx="0"/>
            <a:endCxn id="139" idx="1"/>
          </p:cNvCxnSpPr>
          <p:nvPr/>
        </p:nvCxnSpPr>
        <p:spPr>
          <a:xfrm rot="16200000" flipV="1">
            <a:off x="3005826" y="3987062"/>
            <a:ext cx="792088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ravoúhlá spojovací čára 94"/>
          <p:cNvCxnSpPr>
            <a:stCxn id="139" idx="3"/>
            <a:endCxn id="111" idx="1"/>
          </p:cNvCxnSpPr>
          <p:nvPr/>
        </p:nvCxnSpPr>
        <p:spPr>
          <a:xfrm rot="16200000" flipV="1">
            <a:off x="1907704" y="1772816"/>
            <a:ext cx="1368153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ravoúhlá spojovací čára 99"/>
          <p:cNvCxnSpPr>
            <a:stCxn id="140" idx="3"/>
            <a:endCxn id="119" idx="1"/>
          </p:cNvCxnSpPr>
          <p:nvPr/>
        </p:nvCxnSpPr>
        <p:spPr>
          <a:xfrm rot="5400000" flipH="1" flipV="1">
            <a:off x="4283968" y="2348879"/>
            <a:ext cx="1368153" cy="72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ravoúhlá spojovací čára 101"/>
          <p:cNvCxnSpPr>
            <a:stCxn id="141" idx="3"/>
            <a:endCxn id="120" idx="1"/>
          </p:cNvCxnSpPr>
          <p:nvPr/>
        </p:nvCxnSpPr>
        <p:spPr>
          <a:xfrm rot="16200000" flipV="1">
            <a:off x="5508104" y="1484784"/>
            <a:ext cx="1368153" cy="18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ravoúhlá spojovací čára 107"/>
          <p:cNvCxnSpPr>
            <a:stCxn id="139" idx="3"/>
            <a:endCxn id="118" idx="1"/>
          </p:cNvCxnSpPr>
          <p:nvPr/>
        </p:nvCxnSpPr>
        <p:spPr>
          <a:xfrm rot="5400000" flipH="1" flipV="1">
            <a:off x="3275856" y="1628800"/>
            <a:ext cx="1368153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Vývojový diagram: postup 108"/>
          <p:cNvSpPr/>
          <p:nvPr/>
        </p:nvSpPr>
        <p:spPr>
          <a:xfrm>
            <a:off x="3635896" y="4221088"/>
            <a:ext cx="720080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WFS-T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 rot="16200000">
            <a:off x="611560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PostGIS</a:t>
            </a:r>
            <a:endParaRPr lang="en-US" sz="1200" dirty="0"/>
          </a:p>
        </p:txBody>
      </p:sp>
      <p:sp>
        <p:nvSpPr>
          <p:cNvPr id="111" name="Obdélník 110"/>
          <p:cNvSpPr/>
          <p:nvPr/>
        </p:nvSpPr>
        <p:spPr>
          <a:xfrm rot="16200000">
            <a:off x="1619672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12" name="Obdélník 111"/>
          <p:cNvSpPr/>
          <p:nvPr/>
        </p:nvSpPr>
        <p:spPr>
          <a:xfrm rot="16200000">
            <a:off x="1907705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13" name="Obdélník 112"/>
          <p:cNvSpPr/>
          <p:nvPr/>
        </p:nvSpPr>
        <p:spPr>
          <a:xfrm rot="16200000">
            <a:off x="2195736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18" name="Obdélník 117"/>
          <p:cNvSpPr/>
          <p:nvPr/>
        </p:nvSpPr>
        <p:spPr>
          <a:xfrm rot="16200000">
            <a:off x="4355976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19" name="Obdélník 118"/>
          <p:cNvSpPr/>
          <p:nvPr/>
        </p:nvSpPr>
        <p:spPr>
          <a:xfrm rot="16200000">
            <a:off x="4644009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20" name="Obdélník 119"/>
          <p:cNvSpPr/>
          <p:nvPr/>
        </p:nvSpPr>
        <p:spPr>
          <a:xfrm rot="16200000">
            <a:off x="4932040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21" name="Obdélník 120"/>
          <p:cNvSpPr/>
          <p:nvPr/>
        </p:nvSpPr>
        <p:spPr>
          <a:xfrm rot="16200000">
            <a:off x="522007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xyz</a:t>
            </a:r>
            <a:endParaRPr lang="en-US" sz="1600" dirty="0"/>
          </a:p>
        </p:txBody>
      </p:sp>
      <p:sp>
        <p:nvSpPr>
          <p:cNvPr id="126" name="Obdélník 125"/>
          <p:cNvSpPr/>
          <p:nvPr/>
        </p:nvSpPr>
        <p:spPr>
          <a:xfrm rot="16200000">
            <a:off x="702027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27" name="Obdélník 126"/>
          <p:cNvSpPr/>
          <p:nvPr/>
        </p:nvSpPr>
        <p:spPr>
          <a:xfrm rot="16200000">
            <a:off x="7308305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28" name="Obdélník 127"/>
          <p:cNvSpPr/>
          <p:nvPr/>
        </p:nvSpPr>
        <p:spPr>
          <a:xfrm rot="16200000">
            <a:off x="7596336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29" name="Obdélník 128"/>
          <p:cNvSpPr/>
          <p:nvPr/>
        </p:nvSpPr>
        <p:spPr>
          <a:xfrm rot="16200000">
            <a:off x="7884368" y="119675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xyz</a:t>
            </a:r>
            <a:endParaRPr lang="en-US" sz="1600" dirty="0"/>
          </a:p>
        </p:txBody>
      </p:sp>
      <p:cxnSp>
        <p:nvCxnSpPr>
          <p:cNvPr id="134" name="Pravoúhlá spojovací čára 133"/>
          <p:cNvCxnSpPr>
            <a:stCxn id="141" idx="3"/>
            <a:endCxn id="128" idx="1"/>
          </p:cNvCxnSpPr>
          <p:nvPr/>
        </p:nvCxnSpPr>
        <p:spPr>
          <a:xfrm rot="5400000" flipH="1" flipV="1">
            <a:off x="6840253" y="1952837"/>
            <a:ext cx="1368151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Pravoúhlá spojovací čára 135"/>
          <p:cNvCxnSpPr>
            <a:stCxn id="140" idx="3"/>
            <a:endCxn id="127" idx="1"/>
          </p:cNvCxnSpPr>
          <p:nvPr/>
        </p:nvCxnSpPr>
        <p:spPr>
          <a:xfrm rot="5400000" flipH="1" flipV="1">
            <a:off x="5616117" y="1016732"/>
            <a:ext cx="1368151" cy="2736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Pravoúhlá spojovací čára 137"/>
          <p:cNvCxnSpPr>
            <a:stCxn id="139" idx="3"/>
            <a:endCxn id="126" idx="1"/>
          </p:cNvCxnSpPr>
          <p:nvPr/>
        </p:nvCxnSpPr>
        <p:spPr>
          <a:xfrm rot="5400000" flipH="1" flipV="1">
            <a:off x="4608005" y="296653"/>
            <a:ext cx="1368151" cy="41764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bdélník 138"/>
          <p:cNvSpPr/>
          <p:nvPr/>
        </p:nvSpPr>
        <p:spPr>
          <a:xfrm rot="16200000">
            <a:off x="2843808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WFS-T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 rot="16200000">
            <a:off x="4571999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WFS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 rot="16200000">
            <a:off x="6732240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WMS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54" name="Pravoúhlá spojovací čára 153"/>
          <p:cNvCxnSpPr>
            <a:stCxn id="141" idx="3"/>
            <a:endCxn id="113" idx="1"/>
          </p:cNvCxnSpPr>
          <p:nvPr/>
        </p:nvCxnSpPr>
        <p:spPr>
          <a:xfrm rot="16200000" flipV="1">
            <a:off x="4139952" y="116632"/>
            <a:ext cx="1368153" cy="4536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bdélník 154"/>
          <p:cNvSpPr/>
          <p:nvPr/>
        </p:nvSpPr>
        <p:spPr>
          <a:xfrm rot="16200000">
            <a:off x="8316416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>
                <a:solidFill>
                  <a:schemeClr val="tx2"/>
                </a:solidFill>
              </a:rPr>
              <a:t>xyz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1" name="Obdélník 160"/>
          <p:cNvSpPr/>
          <p:nvPr/>
        </p:nvSpPr>
        <p:spPr>
          <a:xfrm rot="16200000">
            <a:off x="89959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File</a:t>
            </a:r>
            <a:r>
              <a:rPr lang="cs-CZ" sz="1200" dirty="0" smtClean="0"/>
              <a:t>  SHP</a:t>
            </a:r>
            <a:endParaRPr lang="en-US" sz="1200" dirty="0"/>
          </a:p>
        </p:txBody>
      </p:sp>
      <p:cxnSp>
        <p:nvCxnSpPr>
          <p:cNvPr id="163" name="Pravoúhlá spojovací čára 162"/>
          <p:cNvCxnSpPr>
            <a:stCxn id="5" idx="0"/>
            <a:endCxn id="161" idx="1"/>
          </p:cNvCxnSpPr>
          <p:nvPr/>
        </p:nvCxnSpPr>
        <p:spPr>
          <a:xfrm rot="16200000" flipV="1">
            <a:off x="1175727" y="1784715"/>
            <a:ext cx="4104455" cy="3936644"/>
          </a:xfrm>
          <a:prstGeom prst="bentConnector3">
            <a:avLst>
              <a:gd name="adj1" fmla="val 44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 rot="16200000">
            <a:off x="1259632" y="1124745"/>
            <a:ext cx="720080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File</a:t>
            </a:r>
            <a:r>
              <a:rPr lang="cs-CZ" sz="1200" dirty="0" smtClean="0"/>
              <a:t> </a:t>
            </a:r>
            <a:r>
              <a:rPr lang="cs-CZ" sz="1200" dirty="0" err="1" smtClean="0"/>
              <a:t>Raster</a:t>
            </a:r>
            <a:endParaRPr lang="en-US" sz="1200" dirty="0"/>
          </a:p>
        </p:txBody>
      </p:sp>
      <p:cxnSp>
        <p:nvCxnSpPr>
          <p:cNvPr id="169" name="Pravoúhlá spojovací čára 168"/>
          <p:cNvCxnSpPr>
            <a:stCxn id="6" idx="0"/>
            <a:endCxn id="167" idx="1"/>
          </p:cNvCxnSpPr>
          <p:nvPr/>
        </p:nvCxnSpPr>
        <p:spPr>
          <a:xfrm rot="16200000" flipV="1">
            <a:off x="2147836" y="1172647"/>
            <a:ext cx="4104455" cy="5160779"/>
          </a:xfrm>
          <a:prstGeom prst="bentConnector3">
            <a:avLst>
              <a:gd name="adj1" fmla="val 111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echovka 3"/>
          <p:cNvSpPr/>
          <p:nvPr/>
        </p:nvSpPr>
        <p:spPr>
          <a:xfrm>
            <a:off x="251520" y="5805264"/>
            <a:ext cx="1224136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PostGIS</a:t>
            </a:r>
            <a:endParaRPr lang="cs-CZ" sz="1400" dirty="0" smtClean="0"/>
          </a:p>
          <a:p>
            <a:pPr algn="ctr"/>
            <a:r>
              <a:rPr lang="cs-CZ" sz="1400" dirty="0" err="1" smtClean="0"/>
              <a:t>Database</a:t>
            </a:r>
            <a:endParaRPr lang="en-US" sz="1400" dirty="0"/>
          </a:p>
        </p:txBody>
      </p:sp>
      <p:sp>
        <p:nvSpPr>
          <p:cNvPr id="5" name="Vývojový diagram: více dokumentů 4"/>
          <p:cNvSpPr/>
          <p:nvPr/>
        </p:nvSpPr>
        <p:spPr>
          <a:xfrm>
            <a:off x="4499992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ShapeFiles</a:t>
            </a:r>
            <a:endParaRPr lang="en-US" sz="1400" dirty="0"/>
          </a:p>
        </p:txBody>
      </p:sp>
      <p:sp>
        <p:nvSpPr>
          <p:cNvPr id="6" name="Vývojový diagram: více dokumentů 5"/>
          <p:cNvSpPr/>
          <p:nvPr/>
        </p:nvSpPr>
        <p:spPr>
          <a:xfrm>
            <a:off x="6084168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Rasters</a:t>
            </a:r>
            <a:endParaRPr lang="en-US" sz="1400" dirty="0"/>
          </a:p>
        </p:txBody>
      </p:sp>
      <p:sp>
        <p:nvSpPr>
          <p:cNvPr id="7" name="Vývojový diagram: více dokumentů 6"/>
          <p:cNvSpPr/>
          <p:nvPr/>
        </p:nvSpPr>
        <p:spPr>
          <a:xfrm>
            <a:off x="7668344" y="5805264"/>
            <a:ext cx="1224136" cy="792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err="1" smtClean="0"/>
              <a:t>xyz</a:t>
            </a:r>
            <a:endParaRPr lang="cs-CZ" sz="1400" dirty="0" smtClean="0"/>
          </a:p>
          <a:p>
            <a:pPr algn="ctr"/>
            <a:r>
              <a:rPr lang="cs-CZ" sz="1400" dirty="0" err="1" smtClean="0"/>
              <a:t>Rasters</a:t>
            </a:r>
            <a:endParaRPr lang="en-US" sz="1400" dirty="0"/>
          </a:p>
        </p:txBody>
      </p:sp>
      <p:sp>
        <p:nvSpPr>
          <p:cNvPr id="9" name="Vývojový diagram: postup 8"/>
          <p:cNvSpPr/>
          <p:nvPr/>
        </p:nvSpPr>
        <p:spPr>
          <a:xfrm>
            <a:off x="251520" y="4581128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PostGIS</a:t>
            </a:r>
            <a:endParaRPr lang="en-US" sz="1600" dirty="0"/>
          </a:p>
        </p:txBody>
      </p:sp>
      <p:sp>
        <p:nvSpPr>
          <p:cNvPr id="10" name="Vývojový diagram: postup 9"/>
          <p:cNvSpPr/>
          <p:nvPr/>
        </p:nvSpPr>
        <p:spPr>
          <a:xfrm>
            <a:off x="2915816" y="4581128"/>
            <a:ext cx="475252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GeoServer</a:t>
            </a:r>
            <a:endParaRPr lang="cs-CZ" sz="1600" dirty="0" smtClean="0"/>
          </a:p>
        </p:txBody>
      </p:sp>
      <p:sp>
        <p:nvSpPr>
          <p:cNvPr id="12" name="Vývojový diagram: postup 11"/>
          <p:cNvSpPr/>
          <p:nvPr/>
        </p:nvSpPr>
        <p:spPr>
          <a:xfrm>
            <a:off x="2915816" y="3068960"/>
            <a:ext cx="6048672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Apache</a:t>
            </a:r>
            <a:r>
              <a:rPr lang="cs-CZ" sz="1600" dirty="0" smtClean="0"/>
              <a:t> HTTP</a:t>
            </a:r>
          </a:p>
          <a:p>
            <a:pPr algn="ctr"/>
            <a:endParaRPr lang="cs-CZ" sz="1600" dirty="0" smtClean="0"/>
          </a:p>
          <a:p>
            <a:pPr algn="ctr"/>
            <a:endParaRPr lang="en-US" sz="1600" dirty="0"/>
          </a:p>
        </p:txBody>
      </p:sp>
      <p:sp>
        <p:nvSpPr>
          <p:cNvPr id="13" name="Vývojový diagram: postup 12"/>
          <p:cNvSpPr/>
          <p:nvPr/>
        </p:nvSpPr>
        <p:spPr>
          <a:xfrm>
            <a:off x="683568" y="404662"/>
            <a:ext cx="216024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QGIS</a:t>
            </a:r>
            <a:endParaRPr lang="en-US" sz="1600" dirty="0"/>
          </a:p>
        </p:txBody>
      </p:sp>
      <p:sp>
        <p:nvSpPr>
          <p:cNvPr id="14" name="Vývojový diagram: postup 13"/>
          <p:cNvSpPr/>
          <p:nvPr/>
        </p:nvSpPr>
        <p:spPr>
          <a:xfrm>
            <a:off x="4283968" y="404664"/>
            <a:ext cx="180020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OpenLayers</a:t>
            </a:r>
            <a:endParaRPr lang="en-US" sz="1600" dirty="0"/>
          </a:p>
        </p:txBody>
      </p:sp>
      <p:sp>
        <p:nvSpPr>
          <p:cNvPr id="15" name="Vývojový diagram: postup 14"/>
          <p:cNvSpPr/>
          <p:nvPr/>
        </p:nvSpPr>
        <p:spPr>
          <a:xfrm>
            <a:off x="7092280" y="404664"/>
            <a:ext cx="144016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Pravoúhlá spojovací čára 37"/>
          <p:cNvCxnSpPr>
            <a:stCxn id="4" idx="1"/>
            <a:endCxn id="9" idx="2"/>
          </p:cNvCxnSpPr>
          <p:nvPr/>
        </p:nvCxnSpPr>
        <p:spPr>
          <a:xfrm rot="5400000" flipH="1" flipV="1">
            <a:off x="539552" y="5481228"/>
            <a:ext cx="6480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ravoúhlá spojovací čára 39"/>
          <p:cNvCxnSpPr>
            <a:stCxn id="9" idx="0"/>
            <a:endCxn id="110" idx="1"/>
          </p:cNvCxnSpPr>
          <p:nvPr/>
        </p:nvCxnSpPr>
        <p:spPr>
          <a:xfrm rot="5400000" flipH="1" flipV="1">
            <a:off x="-522566" y="3086962"/>
            <a:ext cx="288032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Tvar 41"/>
          <p:cNvCxnSpPr>
            <a:stCxn id="4" idx="1"/>
          </p:cNvCxnSpPr>
          <p:nvPr/>
        </p:nvCxnSpPr>
        <p:spPr>
          <a:xfrm rot="5400000" flipH="1" flipV="1">
            <a:off x="1907704" y="4113076"/>
            <a:ext cx="648072" cy="2736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Tvar 43"/>
          <p:cNvCxnSpPr>
            <a:stCxn id="4" idx="1"/>
          </p:cNvCxnSpPr>
          <p:nvPr/>
        </p:nvCxnSpPr>
        <p:spPr>
          <a:xfrm rot="5400000" flipH="1" flipV="1">
            <a:off x="2609782" y="3410998"/>
            <a:ext cx="648072" cy="4140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ravoúhlá spojovací čára 50"/>
          <p:cNvCxnSpPr>
            <a:stCxn id="5" idx="0"/>
          </p:cNvCxnSpPr>
          <p:nvPr/>
        </p:nvCxnSpPr>
        <p:spPr>
          <a:xfrm rot="16200000" flipV="1">
            <a:off x="4776126" y="5385114"/>
            <a:ext cx="648072" cy="192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ravoúhlá spojovací čára 56"/>
          <p:cNvCxnSpPr>
            <a:endCxn id="140" idx="1"/>
          </p:cNvCxnSpPr>
          <p:nvPr/>
        </p:nvCxnSpPr>
        <p:spPr>
          <a:xfrm rot="16200000" flipV="1">
            <a:off x="4572000" y="4149079"/>
            <a:ext cx="792088" cy="72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ravoúhlá spojovací čára 58"/>
          <p:cNvCxnSpPr>
            <a:stCxn id="140" idx="3"/>
            <a:endCxn id="112" idx="1"/>
          </p:cNvCxnSpPr>
          <p:nvPr/>
        </p:nvCxnSpPr>
        <p:spPr>
          <a:xfrm rot="16200000" flipV="1">
            <a:off x="2915816" y="1052737"/>
            <a:ext cx="1368153" cy="26642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ývojový diagram: postup 59"/>
          <p:cNvSpPr/>
          <p:nvPr/>
        </p:nvSpPr>
        <p:spPr>
          <a:xfrm>
            <a:off x="5004048" y="4221088"/>
            <a:ext cx="576064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WFS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1" name="Pravoúhlá spojovací čára 70"/>
          <p:cNvCxnSpPr>
            <a:stCxn id="6" idx="0"/>
          </p:cNvCxnSpPr>
          <p:nvPr/>
        </p:nvCxnSpPr>
        <p:spPr>
          <a:xfrm rot="5400000" flipH="1" flipV="1">
            <a:off x="6576326" y="5361318"/>
            <a:ext cx="648072" cy="239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ravoúhlá spojovací čára 73"/>
          <p:cNvCxnSpPr>
            <a:endCxn id="141" idx="1"/>
          </p:cNvCxnSpPr>
          <p:nvPr/>
        </p:nvCxnSpPr>
        <p:spPr>
          <a:xfrm rot="5400000" flipH="1" flipV="1">
            <a:off x="6660232" y="4149080"/>
            <a:ext cx="792088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Vývojový diagram: postup 74"/>
          <p:cNvSpPr/>
          <p:nvPr/>
        </p:nvSpPr>
        <p:spPr>
          <a:xfrm>
            <a:off x="7020272" y="4221088"/>
            <a:ext cx="576064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WMS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9" name="Pravoúhlá spojovací čára 78"/>
          <p:cNvCxnSpPr>
            <a:stCxn id="7" idx="0"/>
            <a:endCxn id="155" idx="1"/>
          </p:cNvCxnSpPr>
          <p:nvPr/>
        </p:nvCxnSpPr>
        <p:spPr>
          <a:xfrm rot="5400000" flipH="1" flipV="1">
            <a:off x="7512430" y="4641238"/>
            <a:ext cx="2016224" cy="311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ravoúhlá spojovací čára 80"/>
          <p:cNvCxnSpPr>
            <a:stCxn id="155" idx="3"/>
            <a:endCxn id="121" idx="1"/>
          </p:cNvCxnSpPr>
          <p:nvPr/>
        </p:nvCxnSpPr>
        <p:spPr>
          <a:xfrm rot="16200000" flipV="1">
            <a:off x="6444209" y="836713"/>
            <a:ext cx="1368151" cy="3096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ravoúhlá spojovací čára 86"/>
          <p:cNvCxnSpPr>
            <a:stCxn id="155" idx="3"/>
            <a:endCxn id="129" idx="1"/>
          </p:cNvCxnSpPr>
          <p:nvPr/>
        </p:nvCxnSpPr>
        <p:spPr>
          <a:xfrm rot="16200000" flipV="1">
            <a:off x="7776358" y="2168862"/>
            <a:ext cx="1368149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ravoúhlá spojovací čára 89"/>
          <p:cNvCxnSpPr>
            <a:endCxn id="139" idx="1"/>
          </p:cNvCxnSpPr>
          <p:nvPr/>
        </p:nvCxnSpPr>
        <p:spPr>
          <a:xfrm rot="16200000" flipV="1">
            <a:off x="3005826" y="3987062"/>
            <a:ext cx="792088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ravoúhlá spojovací čára 94"/>
          <p:cNvCxnSpPr>
            <a:stCxn id="139" idx="3"/>
            <a:endCxn id="111" idx="1"/>
          </p:cNvCxnSpPr>
          <p:nvPr/>
        </p:nvCxnSpPr>
        <p:spPr>
          <a:xfrm rot="16200000" flipV="1">
            <a:off x="1907704" y="1772816"/>
            <a:ext cx="1368153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ravoúhlá spojovací čára 99"/>
          <p:cNvCxnSpPr>
            <a:stCxn id="140" idx="3"/>
            <a:endCxn id="119" idx="1"/>
          </p:cNvCxnSpPr>
          <p:nvPr/>
        </p:nvCxnSpPr>
        <p:spPr>
          <a:xfrm rot="5400000" flipH="1" flipV="1">
            <a:off x="4283968" y="2348879"/>
            <a:ext cx="1368153" cy="72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ravoúhlá spojovací čára 101"/>
          <p:cNvCxnSpPr>
            <a:stCxn id="141" idx="3"/>
            <a:endCxn id="120" idx="1"/>
          </p:cNvCxnSpPr>
          <p:nvPr/>
        </p:nvCxnSpPr>
        <p:spPr>
          <a:xfrm rot="16200000" flipV="1">
            <a:off x="5508104" y="1484784"/>
            <a:ext cx="1368153" cy="18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ravoúhlá spojovací čára 107"/>
          <p:cNvCxnSpPr>
            <a:stCxn id="139" idx="3"/>
            <a:endCxn id="118" idx="1"/>
          </p:cNvCxnSpPr>
          <p:nvPr/>
        </p:nvCxnSpPr>
        <p:spPr>
          <a:xfrm rot="5400000" flipH="1" flipV="1">
            <a:off x="3275856" y="1628800"/>
            <a:ext cx="1368153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Vývojový diagram: postup 108"/>
          <p:cNvSpPr/>
          <p:nvPr/>
        </p:nvSpPr>
        <p:spPr>
          <a:xfrm>
            <a:off x="3635896" y="4221088"/>
            <a:ext cx="720080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 smtClean="0">
                <a:solidFill>
                  <a:schemeClr val="tx2"/>
                </a:solidFill>
              </a:rPr>
              <a:t>WFS-T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 rot="16200000">
            <a:off x="611560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PostGIS</a:t>
            </a:r>
            <a:endParaRPr lang="en-US" sz="1200" dirty="0"/>
          </a:p>
        </p:txBody>
      </p:sp>
      <p:sp>
        <p:nvSpPr>
          <p:cNvPr id="111" name="Obdélník 110"/>
          <p:cNvSpPr/>
          <p:nvPr/>
        </p:nvSpPr>
        <p:spPr>
          <a:xfrm rot="16200000">
            <a:off x="1619672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12" name="Obdélník 111"/>
          <p:cNvSpPr/>
          <p:nvPr/>
        </p:nvSpPr>
        <p:spPr>
          <a:xfrm rot="16200000">
            <a:off x="1907705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13" name="Obdélník 112"/>
          <p:cNvSpPr/>
          <p:nvPr/>
        </p:nvSpPr>
        <p:spPr>
          <a:xfrm rot="16200000">
            <a:off x="2195736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18" name="Obdélník 117"/>
          <p:cNvSpPr/>
          <p:nvPr/>
        </p:nvSpPr>
        <p:spPr>
          <a:xfrm rot="16200000">
            <a:off x="4355976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19" name="Obdélník 118"/>
          <p:cNvSpPr/>
          <p:nvPr/>
        </p:nvSpPr>
        <p:spPr>
          <a:xfrm rot="16200000">
            <a:off x="4644009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20" name="Obdélník 119"/>
          <p:cNvSpPr/>
          <p:nvPr/>
        </p:nvSpPr>
        <p:spPr>
          <a:xfrm rot="16200000">
            <a:off x="4932040" y="119675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21" name="Obdélník 120"/>
          <p:cNvSpPr/>
          <p:nvPr/>
        </p:nvSpPr>
        <p:spPr>
          <a:xfrm rot="16200000">
            <a:off x="522007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xyz</a:t>
            </a:r>
            <a:endParaRPr lang="en-US" sz="1600" dirty="0"/>
          </a:p>
        </p:txBody>
      </p:sp>
      <p:sp>
        <p:nvSpPr>
          <p:cNvPr id="126" name="Obdélník 125"/>
          <p:cNvSpPr/>
          <p:nvPr/>
        </p:nvSpPr>
        <p:spPr>
          <a:xfrm rot="16200000">
            <a:off x="702027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WFS-T</a:t>
            </a:r>
            <a:endParaRPr lang="en-US" sz="1600" dirty="0"/>
          </a:p>
        </p:txBody>
      </p:sp>
      <p:sp>
        <p:nvSpPr>
          <p:cNvPr id="127" name="Obdélník 126"/>
          <p:cNvSpPr/>
          <p:nvPr/>
        </p:nvSpPr>
        <p:spPr>
          <a:xfrm rot="16200000">
            <a:off x="7308305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WFS</a:t>
            </a:r>
            <a:endParaRPr lang="en-US" sz="1600" dirty="0"/>
          </a:p>
        </p:txBody>
      </p:sp>
      <p:sp>
        <p:nvSpPr>
          <p:cNvPr id="128" name="Obdélník 127"/>
          <p:cNvSpPr/>
          <p:nvPr/>
        </p:nvSpPr>
        <p:spPr>
          <a:xfrm rot="16200000">
            <a:off x="7596336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WMS</a:t>
            </a:r>
            <a:endParaRPr lang="en-US" sz="1600" dirty="0"/>
          </a:p>
        </p:txBody>
      </p:sp>
      <p:sp>
        <p:nvSpPr>
          <p:cNvPr id="129" name="Obdélník 128"/>
          <p:cNvSpPr/>
          <p:nvPr/>
        </p:nvSpPr>
        <p:spPr>
          <a:xfrm rot="16200000">
            <a:off x="7884368" y="119675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/>
              <a:t>xyz</a:t>
            </a:r>
            <a:endParaRPr lang="en-US" sz="1600" dirty="0"/>
          </a:p>
        </p:txBody>
      </p:sp>
      <p:cxnSp>
        <p:nvCxnSpPr>
          <p:cNvPr id="134" name="Pravoúhlá spojovací čára 133"/>
          <p:cNvCxnSpPr>
            <a:stCxn id="141" idx="3"/>
            <a:endCxn id="128" idx="1"/>
          </p:cNvCxnSpPr>
          <p:nvPr/>
        </p:nvCxnSpPr>
        <p:spPr>
          <a:xfrm rot="5400000" flipH="1" flipV="1">
            <a:off x="6840253" y="1952837"/>
            <a:ext cx="1368151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Pravoúhlá spojovací čára 135"/>
          <p:cNvCxnSpPr>
            <a:stCxn id="140" idx="3"/>
            <a:endCxn id="127" idx="1"/>
          </p:cNvCxnSpPr>
          <p:nvPr/>
        </p:nvCxnSpPr>
        <p:spPr>
          <a:xfrm rot="5400000" flipH="1" flipV="1">
            <a:off x="5616117" y="1016732"/>
            <a:ext cx="1368151" cy="2736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Pravoúhlá spojovací čára 137"/>
          <p:cNvCxnSpPr>
            <a:stCxn id="139" idx="3"/>
            <a:endCxn id="126" idx="1"/>
          </p:cNvCxnSpPr>
          <p:nvPr/>
        </p:nvCxnSpPr>
        <p:spPr>
          <a:xfrm rot="5400000" flipH="1" flipV="1">
            <a:off x="4608005" y="296653"/>
            <a:ext cx="1368151" cy="41764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bdélník 138"/>
          <p:cNvSpPr/>
          <p:nvPr/>
        </p:nvSpPr>
        <p:spPr>
          <a:xfrm rot="16200000">
            <a:off x="2843808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WFS-T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 rot="16200000">
            <a:off x="4571999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WFS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 rot="16200000">
            <a:off x="6732240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WMS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54" name="Pravoúhlá spojovací čára 153"/>
          <p:cNvCxnSpPr>
            <a:stCxn id="141" idx="3"/>
            <a:endCxn id="113" idx="1"/>
          </p:cNvCxnSpPr>
          <p:nvPr/>
        </p:nvCxnSpPr>
        <p:spPr>
          <a:xfrm rot="16200000" flipV="1">
            <a:off x="4139952" y="116632"/>
            <a:ext cx="1368153" cy="4536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bdélník 154"/>
          <p:cNvSpPr/>
          <p:nvPr/>
        </p:nvSpPr>
        <p:spPr>
          <a:xfrm rot="16200000">
            <a:off x="8316416" y="3284984"/>
            <a:ext cx="7200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 smtClean="0">
                <a:solidFill>
                  <a:schemeClr val="tx2"/>
                </a:solidFill>
              </a:rPr>
              <a:t>xyz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1" name="Obdélník 160"/>
          <p:cNvSpPr/>
          <p:nvPr/>
        </p:nvSpPr>
        <p:spPr>
          <a:xfrm rot="16200000">
            <a:off x="899592" y="119675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File</a:t>
            </a:r>
            <a:r>
              <a:rPr lang="cs-CZ" sz="1200" dirty="0" smtClean="0"/>
              <a:t>  SHP</a:t>
            </a:r>
            <a:endParaRPr lang="en-US" sz="1200" dirty="0"/>
          </a:p>
        </p:txBody>
      </p:sp>
      <p:cxnSp>
        <p:nvCxnSpPr>
          <p:cNvPr id="163" name="Pravoúhlá spojovací čára 162"/>
          <p:cNvCxnSpPr>
            <a:stCxn id="5" idx="0"/>
            <a:endCxn id="161" idx="1"/>
          </p:cNvCxnSpPr>
          <p:nvPr/>
        </p:nvCxnSpPr>
        <p:spPr>
          <a:xfrm rot="16200000" flipV="1">
            <a:off x="1175727" y="1784715"/>
            <a:ext cx="4104455" cy="3936644"/>
          </a:xfrm>
          <a:prstGeom prst="bentConnector3">
            <a:avLst>
              <a:gd name="adj1" fmla="val 44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 rot="16200000">
            <a:off x="1259632" y="1124745"/>
            <a:ext cx="720080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File</a:t>
            </a:r>
            <a:r>
              <a:rPr lang="cs-CZ" sz="1200" dirty="0" smtClean="0"/>
              <a:t> </a:t>
            </a:r>
            <a:r>
              <a:rPr lang="cs-CZ" sz="1200" dirty="0" err="1" smtClean="0"/>
              <a:t>Raster</a:t>
            </a:r>
            <a:endParaRPr lang="en-US" sz="1200" dirty="0"/>
          </a:p>
        </p:txBody>
      </p:sp>
      <p:cxnSp>
        <p:nvCxnSpPr>
          <p:cNvPr id="169" name="Pravoúhlá spojovací čára 168"/>
          <p:cNvCxnSpPr>
            <a:stCxn id="6" idx="0"/>
            <a:endCxn id="167" idx="1"/>
          </p:cNvCxnSpPr>
          <p:nvPr/>
        </p:nvCxnSpPr>
        <p:spPr>
          <a:xfrm rot="16200000" flipV="1">
            <a:off x="2147836" y="1172647"/>
            <a:ext cx="4104455" cy="5160779"/>
          </a:xfrm>
          <a:prstGeom prst="bentConnector3">
            <a:avLst>
              <a:gd name="adj1" fmla="val 111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ugustyn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04" y="4630505"/>
            <a:ext cx="842028" cy="497197"/>
          </a:xfrm>
          <a:prstGeom prst="rect">
            <a:avLst/>
          </a:prstGeom>
          <a:noFill/>
        </p:spPr>
      </p:pic>
      <p:pic>
        <p:nvPicPr>
          <p:cNvPr id="1034" name="Picture 10" descr="C:\Users\Augustyn\Desktop\fav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653136"/>
            <a:ext cx="432048" cy="432048"/>
          </a:xfrm>
          <a:prstGeom prst="rect">
            <a:avLst/>
          </a:prstGeom>
          <a:noFill/>
        </p:spPr>
      </p:pic>
      <p:pic>
        <p:nvPicPr>
          <p:cNvPr id="1035" name="Picture 11" descr="C:\Users\Augustyn\Desktop\httpd_logo_wide_n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356992"/>
            <a:ext cx="1296144" cy="379648"/>
          </a:xfrm>
          <a:prstGeom prst="rect">
            <a:avLst/>
          </a:prstGeom>
          <a:noFill/>
        </p:spPr>
      </p:pic>
      <p:pic>
        <p:nvPicPr>
          <p:cNvPr id="1038" name="Picture 14" descr="C:\Users\Augustyn\Desktop\OpenLayers.tra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620688"/>
            <a:ext cx="216024" cy="193963"/>
          </a:xfrm>
          <a:prstGeom prst="rect">
            <a:avLst/>
          </a:prstGeom>
          <a:noFill/>
        </p:spPr>
      </p:pic>
      <p:pic>
        <p:nvPicPr>
          <p:cNvPr id="1039" name="Picture 15" descr="C:\Users\Augustyn\Desktop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476672"/>
            <a:ext cx="1422301" cy="471945"/>
          </a:xfrm>
          <a:prstGeom prst="rect">
            <a:avLst/>
          </a:prstGeom>
          <a:noFill/>
        </p:spPr>
      </p:pic>
      <p:cxnSp>
        <p:nvCxnSpPr>
          <p:cNvPr id="62" name="Přímá spojovací čára 61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čára 63"/>
          <p:cNvCxnSpPr/>
          <p:nvPr/>
        </p:nvCxnSpPr>
        <p:spPr>
          <a:xfrm flipH="1">
            <a:off x="0" y="0"/>
            <a:ext cx="9144000" cy="685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72</Words>
  <Application>Microsoft Office PowerPoint</Application>
  <PresentationFormat>Předvádění na obrazovce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Motiv sady Office</vt:lpstr>
      <vt:lpstr>Snímek 1</vt:lpstr>
      <vt:lpstr>Snímek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Augustyn</cp:lastModifiedBy>
  <cp:revision>25</cp:revision>
  <dcterms:created xsi:type="dcterms:W3CDTF">2014-07-03T07:32:08Z</dcterms:created>
  <dcterms:modified xsi:type="dcterms:W3CDTF">2014-08-15T07:34:38Z</dcterms:modified>
</cp:coreProperties>
</file>