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
  </p:notesMasterIdLst>
  <p:handoutMasterIdLst>
    <p:handoutMasterId r:id="rId9"/>
  </p:handoutMasterIdLst>
  <p:sldIdLst>
    <p:sldId id="256" r:id="rId2"/>
    <p:sldId id="258"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3382"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422CBA-60FD-3425-5050-67F01B698F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2479902-9B62-E677-60EA-DED2475C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50B59-5678-4E1A-B988-16058F1307D3}" type="datetimeFigureOut">
              <a:rPr lang="en-IN" smtClean="0"/>
              <a:t>05-10-2023</a:t>
            </a:fld>
            <a:endParaRPr lang="en-IN"/>
          </a:p>
        </p:txBody>
      </p:sp>
      <p:sp>
        <p:nvSpPr>
          <p:cNvPr id="4" name="Footer Placeholder 3">
            <a:extLst>
              <a:ext uri="{FF2B5EF4-FFF2-40B4-BE49-F238E27FC236}">
                <a16:creationId xmlns:a16="http://schemas.microsoft.com/office/drawing/2014/main" id="{4DAA5756-7C16-785E-DEB1-FE150570BA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CC348D69-CC38-E72E-BF48-E096DE8FB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EE5D67-BD08-4EC3-BAA0-72D92ADE7B65}" type="slidenum">
              <a:rPr lang="en-IN" smtClean="0"/>
              <a:t>‹#›</a:t>
            </a:fld>
            <a:endParaRPr lang="en-IN"/>
          </a:p>
        </p:txBody>
      </p:sp>
    </p:spTree>
    <p:extLst>
      <p:ext uri="{BB962C8B-B14F-4D97-AF65-F5344CB8AC3E}">
        <p14:creationId xmlns:p14="http://schemas.microsoft.com/office/powerpoint/2010/main" val="625873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D8BFF-391F-42C0-AC97-F65F76A22D6C}"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5CF29-AD75-41A2-B077-9CBCAFAABA65}" type="slidenum">
              <a:rPr lang="en-IN" smtClean="0"/>
              <a:t>‹#›</a:t>
            </a:fld>
            <a:endParaRPr lang="en-IN"/>
          </a:p>
        </p:txBody>
      </p:sp>
    </p:spTree>
    <p:extLst>
      <p:ext uri="{BB962C8B-B14F-4D97-AF65-F5344CB8AC3E}">
        <p14:creationId xmlns:p14="http://schemas.microsoft.com/office/powerpoint/2010/main" val="7115028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nowledgehut.com/blog/programming/rest-api"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54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Sometime the code doesn’t work on other system due to the differences in computer environments so what could be solution to this?</a:t>
            </a:r>
          </a:p>
          <a:p>
            <a:endParaRPr lang="en-IN" dirty="0"/>
          </a:p>
          <a:p>
            <a:r>
              <a:rPr lang="en-IN" dirty="0"/>
              <a:t>We can create virtual machine but I think docker is better solution </a:t>
            </a:r>
          </a:p>
          <a:p>
            <a:endParaRPr lang="en-IN" dirty="0"/>
          </a:p>
          <a:p>
            <a:r>
              <a:rPr lang="en-IN" dirty="0"/>
              <a:t>After docker everything works just fine</a:t>
            </a:r>
          </a:p>
          <a:p>
            <a:endParaRPr lang="en-IN" dirty="0"/>
          </a:p>
          <a:p>
            <a:endParaRPr lang="en-IN" dirty="0"/>
          </a:p>
          <a:p>
            <a:endParaRPr lang="en-IN" dirty="0"/>
          </a:p>
        </p:txBody>
      </p:sp>
    </p:spTree>
    <p:extLst>
      <p:ext uri="{BB962C8B-B14F-4D97-AF65-F5344CB8AC3E}">
        <p14:creationId xmlns:p14="http://schemas.microsoft.com/office/powerpoint/2010/main" val="216585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4272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94559"/>
                </a:solidFill>
                <a:effectLst/>
                <a:latin typeface="Roboto" panose="02000000000000000000" pitchFamily="2" charset="0"/>
              </a:rPr>
              <a:t>The advantage of Docker platform is to ship, test, and deploy code quicker so that we can reduce the time between writing code and execute it in production. And the main important thing about Docker is that its open source, i.e., anyone can use it and can contribute to Docker to make it easier and more features in it which aren’t available in it</a:t>
            </a:r>
            <a:endParaRPr lang="en-IN" sz="1800" dirty="0"/>
          </a:p>
        </p:txBody>
      </p:sp>
    </p:spTree>
    <p:extLst>
      <p:ext uri="{BB962C8B-B14F-4D97-AF65-F5344CB8AC3E}">
        <p14:creationId xmlns:p14="http://schemas.microsoft.com/office/powerpoint/2010/main" val="358835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unset"/>
              </a:rPr>
              <a:t>Generally, docker follows a client-server architecture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unset"/>
              </a:rPr>
              <a:t>The client communicates with the daemon, which generally takes up the task of </a:t>
            </a:r>
            <a:r>
              <a:rPr lang="en-US" b="0" i="0" dirty="0" err="1">
                <a:solidFill>
                  <a:srgbClr val="000000"/>
                </a:solidFill>
                <a:effectLst/>
                <a:latin typeface="unset"/>
              </a:rPr>
              <a:t>building,running</a:t>
            </a:r>
            <a:r>
              <a:rPr lang="en-US" b="0" i="0" dirty="0">
                <a:solidFill>
                  <a:srgbClr val="000000"/>
                </a:solidFill>
                <a:effectLst/>
                <a:latin typeface="unset"/>
              </a:rPr>
              <a:t>, and shipping the docker containers.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unset"/>
              </a:rPr>
              <a:t>The client and daemon communicate using </a:t>
            </a:r>
            <a:r>
              <a:rPr lang="en-US" b="1" i="0" u="sng" dirty="0">
                <a:solidFill>
                  <a:srgbClr val="586FEB"/>
                </a:solidFill>
                <a:effectLst/>
                <a:latin typeface="unset"/>
                <a:hlinkClick r:id="rId3"/>
              </a:rPr>
              <a:t>REST API</a:t>
            </a:r>
            <a:r>
              <a:rPr lang="en-US" b="0" i="0" dirty="0">
                <a:solidFill>
                  <a:srgbClr val="000000"/>
                </a:solidFill>
                <a:effectLst/>
                <a:latin typeface="unset"/>
              </a:rPr>
              <a:t> calls. These calls act as an interface between the client and daemon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unset"/>
              </a:rPr>
              <a:t>A command-line interface, Docker CLI runs docker commands. Some basic docker commands with examples are listed in the git with there syntax.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uns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unset"/>
              </a:rPr>
              <a:t>Registry stores the docker images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unset"/>
            </a:endParaRPr>
          </a:p>
          <a:p>
            <a:endParaRPr lang="en-IN" dirty="0"/>
          </a:p>
        </p:txBody>
      </p:sp>
    </p:spTree>
    <p:extLst>
      <p:ext uri="{BB962C8B-B14F-4D97-AF65-F5344CB8AC3E}">
        <p14:creationId xmlns:p14="http://schemas.microsoft.com/office/powerpoint/2010/main" val="26468833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D89B2-2FFA-4325-9279-672D67A7EA86}" type="datetime1">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565910F-1A32-444C-8A14-CEC00BECC567}" type="slidenum">
              <a:rPr lang="en-IN" smtClean="0"/>
              <a:t>‹#›</a:t>
            </a:fld>
            <a:endParaRPr lang="en-IN"/>
          </a:p>
        </p:txBody>
      </p:sp>
    </p:spTree>
    <p:extLst>
      <p:ext uri="{BB962C8B-B14F-4D97-AF65-F5344CB8AC3E}">
        <p14:creationId xmlns:p14="http://schemas.microsoft.com/office/powerpoint/2010/main" val="289363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82368-9EA7-4042-B4DD-FA0EA8D4B995}" type="datetime1">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7629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1161-84E1-498A-8F7C-7325517E556E}" type="datetime1">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22466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54EA-9058-4E3E-87B8-C5E9C09AE969}" type="datetime1">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44324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CF1926-2766-41A5-9472-33EC09711866}" type="datetime1">
              <a:rPr lang="en-IN" smtClean="0"/>
              <a:t>05-10-2023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565910F-1A32-444C-8A14-CEC00BECC567}" type="slidenum">
              <a:rPr lang="en-IN" smtClean="0"/>
              <a:t>‹#›</a:t>
            </a:fld>
            <a:endParaRPr lang="en-IN"/>
          </a:p>
        </p:txBody>
      </p:sp>
    </p:spTree>
    <p:extLst>
      <p:ext uri="{BB962C8B-B14F-4D97-AF65-F5344CB8AC3E}">
        <p14:creationId xmlns:p14="http://schemas.microsoft.com/office/powerpoint/2010/main" val="223986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20193A-F244-4DB9-A55C-38833FB68E36}" type="datetime1">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353619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B8FEC-9AF1-4681-954A-10EA0F6D75B6}" type="datetime1">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219032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818FCD-ED61-4B61-861B-C597BE0F667D}" type="datetime1">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372024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15BE0-D8CC-42C3-A367-B0E964A8D014}" type="datetime1">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371011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F9CD3-CE9F-4ED5-86D4-0999DD60FBBA}" type="datetime1">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358159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6FB7E-EADA-4BFE-A4CA-6D8731E3CA37}" type="datetime1">
              <a:rPr lang="en-IN" smtClean="0"/>
              <a:t>05-10-2023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565910F-1A32-444C-8A14-CEC00BECC567}" type="slidenum">
              <a:rPr lang="en-IN" smtClean="0"/>
              <a:t>‹#›</a:t>
            </a:fld>
            <a:endParaRPr lang="en-IN"/>
          </a:p>
        </p:txBody>
      </p:sp>
    </p:spTree>
    <p:extLst>
      <p:ext uri="{BB962C8B-B14F-4D97-AF65-F5344CB8AC3E}">
        <p14:creationId xmlns:p14="http://schemas.microsoft.com/office/powerpoint/2010/main" val="392261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AFF342-CE0C-418C-8669-2F509A2A72BF}" type="datetime1">
              <a:rPr lang="en-IN" smtClean="0"/>
              <a:t>05-10-2023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565910F-1A32-444C-8A14-CEC00BECC567}" type="slidenum">
              <a:rPr lang="en-IN" smtClean="0"/>
              <a:t>‹#›</a:t>
            </a:fld>
            <a:endParaRPr lang="en-IN"/>
          </a:p>
        </p:txBody>
      </p:sp>
    </p:spTree>
    <p:extLst>
      <p:ext uri="{BB962C8B-B14F-4D97-AF65-F5344CB8AC3E}">
        <p14:creationId xmlns:p14="http://schemas.microsoft.com/office/powerpoint/2010/main" val="15547330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9674-E726-3B3D-D487-39183459F3E3}"/>
              </a:ext>
            </a:extLst>
          </p:cNvPr>
          <p:cNvSpPr>
            <a:spLocks noGrp="1"/>
          </p:cNvSpPr>
          <p:nvPr>
            <p:ph type="ctrTitle"/>
          </p:nvPr>
        </p:nvSpPr>
        <p:spPr/>
        <p:txBody>
          <a:bodyPr/>
          <a:lstStyle/>
          <a:p>
            <a:pPr algn="l"/>
            <a:r>
              <a:rPr lang="en-IN" dirty="0"/>
              <a:t>Docker</a:t>
            </a:r>
          </a:p>
        </p:txBody>
      </p:sp>
      <p:sp>
        <p:nvSpPr>
          <p:cNvPr id="3" name="Subtitle 2">
            <a:extLst>
              <a:ext uri="{FF2B5EF4-FFF2-40B4-BE49-F238E27FC236}">
                <a16:creationId xmlns:a16="http://schemas.microsoft.com/office/drawing/2014/main" id="{AA3184FC-621D-116B-E18E-CB7FF4780500}"/>
              </a:ext>
            </a:extLst>
          </p:cNvPr>
          <p:cNvSpPr>
            <a:spLocks noGrp="1"/>
          </p:cNvSpPr>
          <p:nvPr>
            <p:ph type="subTitle" idx="1"/>
          </p:nvPr>
        </p:nvSpPr>
        <p:spPr/>
        <p:txBody>
          <a:bodyPr/>
          <a:lstStyle/>
          <a:p>
            <a:pPr algn="l"/>
            <a:r>
              <a:rPr lang="en-IN" dirty="0"/>
              <a:t>Presenter :- Prakriti Jain</a:t>
            </a:r>
          </a:p>
        </p:txBody>
      </p:sp>
    </p:spTree>
    <p:extLst>
      <p:ext uri="{BB962C8B-B14F-4D97-AF65-F5344CB8AC3E}">
        <p14:creationId xmlns:p14="http://schemas.microsoft.com/office/powerpoint/2010/main" val="21576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C873-3D82-69FD-4A0A-2841A55CCBE3}"/>
              </a:ext>
            </a:extLst>
          </p:cNvPr>
          <p:cNvSpPr>
            <a:spLocks noGrp="1"/>
          </p:cNvSpPr>
          <p:nvPr>
            <p:ph type="title"/>
          </p:nvPr>
        </p:nvSpPr>
        <p:spPr>
          <a:xfrm>
            <a:off x="595223" y="484632"/>
            <a:ext cx="10529977" cy="1609344"/>
          </a:xfrm>
        </p:spPr>
        <p:txBody>
          <a:bodyPr vert="horz" lIns="91440" tIns="45720" rIns="91440" bIns="45720" rtlCol="0" anchor="ctr">
            <a:normAutofit/>
          </a:bodyPr>
          <a:lstStyle/>
          <a:p>
            <a:r>
              <a:rPr lang="en-IN" sz="4400" dirty="0"/>
              <a:t>Docker Containers are NOT Virtual Machines</a:t>
            </a:r>
          </a:p>
        </p:txBody>
      </p:sp>
      <p:pic>
        <p:nvPicPr>
          <p:cNvPr id="4" name="Picture 3">
            <a:extLst>
              <a:ext uri="{FF2B5EF4-FFF2-40B4-BE49-F238E27FC236}">
                <a16:creationId xmlns:a16="http://schemas.microsoft.com/office/drawing/2014/main" id="{FACF3476-348B-A918-20CA-533BE67EA95E}"/>
              </a:ext>
            </a:extLst>
          </p:cNvPr>
          <p:cNvPicPr>
            <a:picLocks noChangeAspect="1"/>
          </p:cNvPicPr>
          <p:nvPr/>
        </p:nvPicPr>
        <p:blipFill rotWithShape="1">
          <a:blip r:embed="rId3">
            <a:extLst>
              <a:ext uri="{28A0092B-C50C-407E-A947-70E740481C1C}">
                <a14:useLocalDpi xmlns:a14="http://schemas.microsoft.com/office/drawing/2010/main" val="0"/>
              </a:ext>
            </a:extLst>
          </a:blip>
          <a:srcRect l="13763" r="11964"/>
          <a:stretch/>
        </p:blipFill>
        <p:spPr>
          <a:xfrm>
            <a:off x="5098212" y="2003742"/>
            <a:ext cx="6236898" cy="4155516"/>
          </a:xfrm>
          <a:prstGeom prst="rect">
            <a:avLst/>
          </a:prstGeom>
        </p:spPr>
      </p:pic>
      <p:sp>
        <p:nvSpPr>
          <p:cNvPr id="5" name="TextBox 4">
            <a:extLst>
              <a:ext uri="{FF2B5EF4-FFF2-40B4-BE49-F238E27FC236}">
                <a16:creationId xmlns:a16="http://schemas.microsoft.com/office/drawing/2014/main" id="{03682650-FC1E-A9E0-5C8A-80ADF36D2CAB}"/>
              </a:ext>
            </a:extLst>
          </p:cNvPr>
          <p:cNvSpPr txBox="1"/>
          <p:nvPr/>
        </p:nvSpPr>
        <p:spPr>
          <a:xfrm>
            <a:off x="776377" y="2777705"/>
            <a:ext cx="3899140" cy="2062103"/>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Easy Connection to make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Fundamentally different architecture </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Fundamentally different Benefits</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High Efficiency</a:t>
            </a:r>
          </a:p>
          <a:p>
            <a:pPr marL="285750" indent="-285750">
              <a:buFont typeface="Wingdings" panose="05000000000000000000" pitchFamily="2" charset="2"/>
              <a:buChar char="q"/>
            </a:pPr>
            <a:endParaRPr lang="en-IN" sz="1600" dirty="0"/>
          </a:p>
        </p:txBody>
      </p:sp>
      <p:sp>
        <p:nvSpPr>
          <p:cNvPr id="6" name="Slide Number Placeholder 5">
            <a:extLst>
              <a:ext uri="{FF2B5EF4-FFF2-40B4-BE49-F238E27FC236}">
                <a16:creationId xmlns:a16="http://schemas.microsoft.com/office/drawing/2014/main" id="{A9D85D2D-95E4-1332-C6D7-100EA6172196}"/>
              </a:ext>
            </a:extLst>
          </p:cNvPr>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79346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5EA-CB07-BF13-4F8E-166907A86EFE}"/>
              </a:ext>
            </a:extLst>
          </p:cNvPr>
          <p:cNvSpPr>
            <a:spLocks noGrp="1"/>
          </p:cNvSpPr>
          <p:nvPr>
            <p:ph type="title"/>
          </p:nvPr>
        </p:nvSpPr>
        <p:spPr>
          <a:xfrm>
            <a:off x="1066800" y="438911"/>
            <a:ext cx="10058400" cy="1260493"/>
          </a:xfrm>
        </p:spPr>
        <p:txBody>
          <a:bodyPr>
            <a:normAutofit/>
          </a:bodyPr>
          <a:lstStyle/>
          <a:p>
            <a:r>
              <a:rPr lang="en-US" sz="4400" dirty="0"/>
              <a:t>What</a:t>
            </a:r>
            <a:r>
              <a:rPr lang="en-US" sz="4400" b="1" i="0" cap="none" dirty="0">
                <a:solidFill>
                  <a:srgbClr val="000000"/>
                </a:solidFill>
                <a:effectLst/>
                <a:latin typeface="+mn-lt"/>
              </a:rPr>
              <a:t> </a:t>
            </a:r>
            <a:r>
              <a:rPr lang="en-US" sz="4400" dirty="0"/>
              <a:t>Is Docker?</a:t>
            </a:r>
            <a:endParaRPr lang="en-IN" sz="4400" dirty="0"/>
          </a:p>
        </p:txBody>
      </p:sp>
      <p:sp>
        <p:nvSpPr>
          <p:cNvPr id="3" name="Content Placeholder 2">
            <a:extLst>
              <a:ext uri="{FF2B5EF4-FFF2-40B4-BE49-F238E27FC236}">
                <a16:creationId xmlns:a16="http://schemas.microsoft.com/office/drawing/2014/main" id="{76C823D3-6892-D7A7-EBB9-4E8A4D317122}"/>
              </a:ext>
            </a:extLst>
          </p:cNvPr>
          <p:cNvSpPr>
            <a:spLocks noGrp="1"/>
          </p:cNvSpPr>
          <p:nvPr>
            <p:ph idx="1"/>
          </p:nvPr>
        </p:nvSpPr>
        <p:spPr>
          <a:xfrm>
            <a:off x="1069848" y="1595200"/>
            <a:ext cx="10058400" cy="958222"/>
          </a:xfrm>
        </p:spPr>
        <p:txBody>
          <a:bodyPr>
            <a:normAutofit/>
          </a:bodyPr>
          <a:lstStyle/>
          <a:p>
            <a:r>
              <a:rPr lang="en-US" sz="1600" b="0" i="0" dirty="0">
                <a:solidFill>
                  <a:srgbClr val="231F20"/>
                </a:solidFill>
                <a:effectLst/>
              </a:rPr>
              <a:t>Docker is a platform which is used to automate the deployment of application in lightweight containers so that applications can work efficiently in different environments</a:t>
            </a:r>
          </a:p>
        </p:txBody>
      </p:sp>
      <p:sp>
        <p:nvSpPr>
          <p:cNvPr id="4" name="Title 1">
            <a:extLst>
              <a:ext uri="{FF2B5EF4-FFF2-40B4-BE49-F238E27FC236}">
                <a16:creationId xmlns:a16="http://schemas.microsoft.com/office/drawing/2014/main" id="{8847B395-DEF8-D556-736D-0BCCA22D15C3}"/>
              </a:ext>
            </a:extLst>
          </p:cNvPr>
          <p:cNvSpPr txBox="1">
            <a:spLocks/>
          </p:cNvSpPr>
          <p:nvPr/>
        </p:nvSpPr>
        <p:spPr>
          <a:xfrm>
            <a:off x="1066800" y="2129872"/>
            <a:ext cx="10058400" cy="1303448"/>
          </a:xfrm>
          <a:prstGeom prst="rect">
            <a:avLst/>
          </a:prstGeom>
        </p:spPr>
        <p:txBody>
          <a:bodyPr vert="horz" lIns="91440" tIns="45720" rIns="91440" bIns="45720" rtlCol="0" anchor="ctr">
            <a:normAutofit/>
          </a:bodyPr>
          <a:lstStyle>
            <a:lvl1pPr defTabSz="914400">
              <a:lnSpc>
                <a:spcPct val="90000"/>
              </a:lnSpc>
              <a:spcBef>
                <a:spcPct val="0"/>
              </a:spcBef>
              <a:buNone/>
              <a:defRPr sz="44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What are Containers?</a:t>
            </a:r>
            <a:endParaRPr lang="en-IN" dirty="0"/>
          </a:p>
        </p:txBody>
      </p:sp>
      <p:sp>
        <p:nvSpPr>
          <p:cNvPr id="5" name="Content Placeholder 2">
            <a:extLst>
              <a:ext uri="{FF2B5EF4-FFF2-40B4-BE49-F238E27FC236}">
                <a16:creationId xmlns:a16="http://schemas.microsoft.com/office/drawing/2014/main" id="{31EF05D1-777A-F6DE-0DC2-DC3E303C1F2D}"/>
              </a:ext>
            </a:extLst>
          </p:cNvPr>
          <p:cNvSpPr txBox="1">
            <a:spLocks/>
          </p:cNvSpPr>
          <p:nvPr/>
        </p:nvSpPr>
        <p:spPr>
          <a:xfrm>
            <a:off x="1066800" y="3307898"/>
            <a:ext cx="10058400" cy="95822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solidFill>
                  <a:srgbClr val="231F20"/>
                </a:solidFill>
              </a:rPr>
              <a:t>A container is a lightweight, portable package that includes an application and all its dependencies, providing a consistent and isolated environment for running software.</a:t>
            </a:r>
          </a:p>
          <a:p>
            <a:pPr lvl="1"/>
            <a:endParaRPr lang="en-IN" sz="1400" dirty="0"/>
          </a:p>
        </p:txBody>
      </p:sp>
      <p:sp>
        <p:nvSpPr>
          <p:cNvPr id="12" name="Slide Number Placeholder 11">
            <a:extLst>
              <a:ext uri="{FF2B5EF4-FFF2-40B4-BE49-F238E27FC236}">
                <a16:creationId xmlns:a16="http://schemas.microsoft.com/office/drawing/2014/main" id="{5D840E40-203A-EE00-3538-F4EAEEE32D32}"/>
              </a:ext>
            </a:extLst>
          </p:cNvPr>
          <p:cNvSpPr>
            <a:spLocks noGrp="1"/>
          </p:cNvSpPr>
          <p:nvPr>
            <p:ph type="sldNum" sz="quarter" idx="12"/>
          </p:nvPr>
        </p:nvSpPr>
        <p:spPr/>
        <p:txBody>
          <a:bodyPr/>
          <a:lstStyle/>
          <a:p>
            <a:r>
              <a:rPr lang="en-IN" dirty="0"/>
              <a:t>2</a:t>
            </a:r>
          </a:p>
        </p:txBody>
      </p:sp>
      <p:pic>
        <p:nvPicPr>
          <p:cNvPr id="14" name="Picture 13">
            <a:extLst>
              <a:ext uri="{FF2B5EF4-FFF2-40B4-BE49-F238E27FC236}">
                <a16:creationId xmlns:a16="http://schemas.microsoft.com/office/drawing/2014/main" id="{C8262FCA-3192-2C49-B3BC-3E1D344603E7}"/>
              </a:ext>
            </a:extLst>
          </p:cNvPr>
          <p:cNvPicPr>
            <a:picLocks noChangeAspect="1"/>
          </p:cNvPicPr>
          <p:nvPr/>
        </p:nvPicPr>
        <p:blipFill rotWithShape="1">
          <a:blip r:embed="rId4"/>
          <a:srcRect l="6394" t="43510" r="10665" b="23260"/>
          <a:stretch/>
        </p:blipFill>
        <p:spPr>
          <a:xfrm>
            <a:off x="1069848" y="4187796"/>
            <a:ext cx="9523562" cy="2384755"/>
          </a:xfrm>
          <a:prstGeom prst="rect">
            <a:avLst/>
          </a:prstGeom>
        </p:spPr>
      </p:pic>
      <p:sp>
        <p:nvSpPr>
          <p:cNvPr id="15" name="Content Placeholder 2">
            <a:extLst>
              <a:ext uri="{FF2B5EF4-FFF2-40B4-BE49-F238E27FC236}">
                <a16:creationId xmlns:a16="http://schemas.microsoft.com/office/drawing/2014/main" id="{EFE75736-A570-CF66-4476-81C085C25785}"/>
              </a:ext>
            </a:extLst>
          </p:cNvPr>
          <p:cNvSpPr txBox="1">
            <a:spLocks/>
          </p:cNvSpPr>
          <p:nvPr/>
        </p:nvSpPr>
        <p:spPr>
          <a:xfrm>
            <a:off x="1066800" y="1595200"/>
            <a:ext cx="10058400" cy="95822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a:solidFill>
                  <a:srgbClr val="231F20"/>
                </a:solidFill>
              </a:rPr>
              <a:t>Docker is a platform which is used to automate the deployment of application in lightweight containers so that applications can work efficiently in different environments</a:t>
            </a:r>
            <a:endParaRPr lang="en-US" sz="1600" dirty="0">
              <a:solidFill>
                <a:srgbClr val="231F20"/>
              </a:solidFill>
            </a:endParaRPr>
          </a:p>
        </p:txBody>
      </p:sp>
      <p:sp>
        <p:nvSpPr>
          <p:cNvPr id="16" name="Title 1">
            <a:extLst>
              <a:ext uri="{FF2B5EF4-FFF2-40B4-BE49-F238E27FC236}">
                <a16:creationId xmlns:a16="http://schemas.microsoft.com/office/drawing/2014/main" id="{4D91FD57-D4AD-D594-7B5A-A64DE91846FF}"/>
              </a:ext>
            </a:extLst>
          </p:cNvPr>
          <p:cNvSpPr txBox="1">
            <a:spLocks/>
          </p:cNvSpPr>
          <p:nvPr/>
        </p:nvSpPr>
        <p:spPr>
          <a:xfrm>
            <a:off x="1063752" y="2129872"/>
            <a:ext cx="10058400" cy="1303448"/>
          </a:xfrm>
          <a:prstGeom prst="rect">
            <a:avLst/>
          </a:prstGeom>
        </p:spPr>
        <p:txBody>
          <a:bodyPr vert="horz" lIns="91440" tIns="45720" rIns="91440" bIns="45720" rtlCol="0" anchor="ctr">
            <a:normAutofit/>
          </a:bodyPr>
          <a:lstStyle>
            <a:lvl1pPr defTabSz="914400">
              <a:lnSpc>
                <a:spcPct val="90000"/>
              </a:lnSpc>
              <a:spcBef>
                <a:spcPct val="0"/>
              </a:spcBef>
              <a:buNone/>
              <a:defRPr sz="44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What are Containers?</a:t>
            </a:r>
            <a:endParaRPr lang="en-IN" dirty="0"/>
          </a:p>
        </p:txBody>
      </p:sp>
      <p:sp>
        <p:nvSpPr>
          <p:cNvPr id="17" name="Content Placeholder 2">
            <a:extLst>
              <a:ext uri="{FF2B5EF4-FFF2-40B4-BE49-F238E27FC236}">
                <a16:creationId xmlns:a16="http://schemas.microsoft.com/office/drawing/2014/main" id="{1E14B3A5-CC8C-E018-5F5B-830C5F773933}"/>
              </a:ext>
            </a:extLst>
          </p:cNvPr>
          <p:cNvSpPr txBox="1">
            <a:spLocks/>
          </p:cNvSpPr>
          <p:nvPr/>
        </p:nvSpPr>
        <p:spPr>
          <a:xfrm>
            <a:off x="1063752" y="3307898"/>
            <a:ext cx="10058400" cy="95822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solidFill>
                  <a:srgbClr val="231F20"/>
                </a:solidFill>
              </a:rPr>
              <a:t>A container is a lightweight, portable package that includes an application and all its dependencies, providing a consistent and isolated environment for running software.</a:t>
            </a:r>
          </a:p>
          <a:p>
            <a:pPr lvl="1"/>
            <a:endParaRPr lang="en-IN" sz="1400" dirty="0"/>
          </a:p>
        </p:txBody>
      </p:sp>
    </p:spTree>
    <p:extLst>
      <p:ext uri="{BB962C8B-B14F-4D97-AF65-F5344CB8AC3E}">
        <p14:creationId xmlns:p14="http://schemas.microsoft.com/office/powerpoint/2010/main" val="400719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6C27-CA76-F7BA-453D-0E5B9FCCE688}"/>
              </a:ext>
            </a:extLst>
          </p:cNvPr>
          <p:cNvSpPr>
            <a:spLocks noGrp="1"/>
          </p:cNvSpPr>
          <p:nvPr>
            <p:ph type="title"/>
          </p:nvPr>
        </p:nvSpPr>
        <p:spPr/>
        <p:txBody>
          <a:bodyPr>
            <a:normAutofit/>
          </a:bodyPr>
          <a:lstStyle/>
          <a:p>
            <a:r>
              <a:rPr lang="en-IN" sz="4400" dirty="0"/>
              <a:t>Build ship and run anywhere</a:t>
            </a:r>
          </a:p>
        </p:txBody>
      </p:sp>
      <p:pic>
        <p:nvPicPr>
          <p:cNvPr id="6" name="Picture 5">
            <a:extLst>
              <a:ext uri="{FF2B5EF4-FFF2-40B4-BE49-F238E27FC236}">
                <a16:creationId xmlns:a16="http://schemas.microsoft.com/office/drawing/2014/main" id="{926335C1-4798-76DC-01DC-F9CBC8DB541E}"/>
              </a:ext>
            </a:extLst>
          </p:cNvPr>
          <p:cNvPicPr>
            <a:picLocks noChangeAspect="1"/>
          </p:cNvPicPr>
          <p:nvPr/>
        </p:nvPicPr>
        <p:blipFill>
          <a:blip r:embed="rId3"/>
          <a:stretch>
            <a:fillRect/>
          </a:stretch>
        </p:blipFill>
        <p:spPr>
          <a:xfrm>
            <a:off x="1216468" y="2093975"/>
            <a:ext cx="9632938" cy="1744779"/>
          </a:xfrm>
          <a:prstGeom prst="rect">
            <a:avLst/>
          </a:prstGeom>
        </p:spPr>
      </p:pic>
      <p:sp>
        <p:nvSpPr>
          <p:cNvPr id="7" name="TextBox 6">
            <a:extLst>
              <a:ext uri="{FF2B5EF4-FFF2-40B4-BE49-F238E27FC236}">
                <a16:creationId xmlns:a16="http://schemas.microsoft.com/office/drawing/2014/main" id="{D339C05A-8BC9-0B5E-F79B-6044ABCC75B6}"/>
              </a:ext>
            </a:extLst>
          </p:cNvPr>
          <p:cNvSpPr txBox="1"/>
          <p:nvPr/>
        </p:nvSpPr>
        <p:spPr>
          <a:xfrm>
            <a:off x="819510" y="4080294"/>
            <a:ext cx="3252158" cy="523220"/>
          </a:xfrm>
          <a:prstGeom prst="rect">
            <a:avLst/>
          </a:prstGeom>
          <a:noFill/>
        </p:spPr>
        <p:txBody>
          <a:bodyPr wrap="square" rtlCol="0">
            <a:spAutoFit/>
          </a:bodyPr>
          <a:lstStyle/>
          <a:p>
            <a:pPr algn="just"/>
            <a:r>
              <a:rPr lang="en-IN" sz="1400" dirty="0"/>
              <a:t>Build an app using Docker container with any language and any toolchain</a:t>
            </a:r>
          </a:p>
        </p:txBody>
      </p:sp>
      <p:sp>
        <p:nvSpPr>
          <p:cNvPr id="8" name="TextBox 7">
            <a:extLst>
              <a:ext uri="{FF2B5EF4-FFF2-40B4-BE49-F238E27FC236}">
                <a16:creationId xmlns:a16="http://schemas.microsoft.com/office/drawing/2014/main" id="{2A6F3AF4-A846-D65C-82C9-F22924174DEB}"/>
              </a:ext>
            </a:extLst>
          </p:cNvPr>
          <p:cNvSpPr txBox="1"/>
          <p:nvPr/>
        </p:nvSpPr>
        <p:spPr>
          <a:xfrm>
            <a:off x="4551864" y="4080295"/>
            <a:ext cx="3712241" cy="738664"/>
          </a:xfrm>
          <a:prstGeom prst="rect">
            <a:avLst/>
          </a:prstGeom>
          <a:noFill/>
        </p:spPr>
        <p:txBody>
          <a:bodyPr wrap="square" rtlCol="0">
            <a:spAutoFit/>
          </a:bodyPr>
          <a:lstStyle/>
          <a:p>
            <a:pPr algn="just"/>
            <a:r>
              <a:rPr lang="en-IN" sz="1400" dirty="0"/>
              <a:t>Ship the Dokerized app and dependencies any where to QA, teammates, or cloud without breaking anything </a:t>
            </a:r>
          </a:p>
        </p:txBody>
      </p:sp>
      <p:sp>
        <p:nvSpPr>
          <p:cNvPr id="9" name="TextBox 8">
            <a:extLst>
              <a:ext uri="{FF2B5EF4-FFF2-40B4-BE49-F238E27FC236}">
                <a16:creationId xmlns:a16="http://schemas.microsoft.com/office/drawing/2014/main" id="{56A5B804-16E1-7D3B-F964-7DA0A381810E}"/>
              </a:ext>
            </a:extLst>
          </p:cNvPr>
          <p:cNvSpPr txBox="1"/>
          <p:nvPr/>
        </p:nvSpPr>
        <p:spPr>
          <a:xfrm>
            <a:off x="8264105" y="4080294"/>
            <a:ext cx="3108385" cy="954107"/>
          </a:xfrm>
          <a:prstGeom prst="rect">
            <a:avLst/>
          </a:prstGeom>
          <a:noFill/>
        </p:spPr>
        <p:txBody>
          <a:bodyPr wrap="square" rtlCol="0">
            <a:spAutoFit/>
          </a:bodyPr>
          <a:lstStyle/>
          <a:p>
            <a:pPr algn="just"/>
            <a:r>
              <a:rPr lang="en-IN" sz="1400" dirty="0"/>
              <a:t>Scales to 1000s of nodes, move between data centres and cloud, update with zero downtime and more</a:t>
            </a:r>
          </a:p>
        </p:txBody>
      </p:sp>
      <p:sp>
        <p:nvSpPr>
          <p:cNvPr id="10" name="Slide Number Placeholder 9">
            <a:extLst>
              <a:ext uri="{FF2B5EF4-FFF2-40B4-BE49-F238E27FC236}">
                <a16:creationId xmlns:a16="http://schemas.microsoft.com/office/drawing/2014/main" id="{FE41DA46-E2C8-2DC5-73A2-662FEDD50D6C}"/>
              </a:ext>
            </a:extLst>
          </p:cNvPr>
          <p:cNvSpPr>
            <a:spLocks noGrp="1"/>
          </p:cNvSpPr>
          <p:nvPr>
            <p:ph type="sldNum" sz="quarter" idx="12"/>
          </p:nvPr>
        </p:nvSpPr>
        <p:spPr/>
        <p:txBody>
          <a:bodyPr/>
          <a:lstStyle/>
          <a:p>
            <a:r>
              <a:rPr lang="en-IN" dirty="0"/>
              <a:t>3</a:t>
            </a:r>
          </a:p>
        </p:txBody>
      </p:sp>
    </p:spTree>
    <p:extLst>
      <p:ext uri="{BB962C8B-B14F-4D97-AF65-F5344CB8AC3E}">
        <p14:creationId xmlns:p14="http://schemas.microsoft.com/office/powerpoint/2010/main" val="229377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C873-3D82-69FD-4A0A-2841A55CCBE3}"/>
              </a:ext>
            </a:extLst>
          </p:cNvPr>
          <p:cNvSpPr>
            <a:spLocks noGrp="1"/>
          </p:cNvSpPr>
          <p:nvPr>
            <p:ph type="title"/>
          </p:nvPr>
        </p:nvSpPr>
        <p:spPr>
          <a:xfrm>
            <a:off x="204159" y="1925243"/>
            <a:ext cx="5029200" cy="1609344"/>
          </a:xfrm>
        </p:spPr>
        <p:txBody>
          <a:bodyPr>
            <a:normAutofit/>
          </a:bodyPr>
          <a:lstStyle/>
          <a:p>
            <a:r>
              <a:rPr lang="en-IN" sz="4400" b="1" i="0" cap="none" dirty="0">
                <a:solidFill>
                  <a:srgbClr val="333333"/>
                </a:solidFill>
                <a:effectLst/>
                <a:latin typeface="Noto Sans JP"/>
              </a:rPr>
              <a:t>Docker Architecture</a:t>
            </a:r>
            <a:endParaRPr lang="en-IN" sz="4400" cap="none" dirty="0"/>
          </a:p>
        </p:txBody>
      </p:sp>
      <p:pic>
        <p:nvPicPr>
          <p:cNvPr id="5" name="Picture 4">
            <a:extLst>
              <a:ext uri="{FF2B5EF4-FFF2-40B4-BE49-F238E27FC236}">
                <a16:creationId xmlns:a16="http://schemas.microsoft.com/office/drawing/2014/main" id="{7D030652-459D-9E54-13FA-757EFBA2A642}"/>
              </a:ext>
            </a:extLst>
          </p:cNvPr>
          <p:cNvPicPr>
            <a:picLocks noChangeAspect="1"/>
          </p:cNvPicPr>
          <p:nvPr/>
        </p:nvPicPr>
        <p:blipFill rotWithShape="1">
          <a:blip r:embed="rId3">
            <a:extLst>
              <a:ext uri="{28A0092B-C50C-407E-A947-70E740481C1C}">
                <a14:useLocalDpi xmlns:a14="http://schemas.microsoft.com/office/drawing/2010/main" val="0"/>
              </a:ext>
            </a:extLst>
          </a:blip>
          <a:srcRect t="16855" b="7067"/>
          <a:stretch/>
        </p:blipFill>
        <p:spPr>
          <a:xfrm>
            <a:off x="5315094" y="156828"/>
            <a:ext cx="6323919" cy="5924794"/>
          </a:xfrm>
          <a:prstGeom prst="rect">
            <a:avLst/>
          </a:prstGeom>
        </p:spPr>
      </p:pic>
      <p:sp>
        <p:nvSpPr>
          <p:cNvPr id="6" name="Slide Number Placeholder 5">
            <a:extLst>
              <a:ext uri="{FF2B5EF4-FFF2-40B4-BE49-F238E27FC236}">
                <a16:creationId xmlns:a16="http://schemas.microsoft.com/office/drawing/2014/main" id="{C949EB26-0BFA-561F-0B03-276375B35793}"/>
              </a:ext>
            </a:extLst>
          </p:cNvPr>
          <p:cNvSpPr>
            <a:spLocks noGrp="1"/>
          </p:cNvSpPr>
          <p:nvPr>
            <p:ph type="sldNum" sz="quarter" idx="12"/>
          </p:nvPr>
        </p:nvSpPr>
        <p:spPr/>
        <p:txBody>
          <a:bodyPr/>
          <a:lstStyle/>
          <a:p>
            <a:r>
              <a:rPr lang="en-IN" dirty="0"/>
              <a:t>4</a:t>
            </a:r>
          </a:p>
        </p:txBody>
      </p:sp>
    </p:spTree>
    <p:extLst>
      <p:ext uri="{BB962C8B-B14F-4D97-AF65-F5344CB8AC3E}">
        <p14:creationId xmlns:p14="http://schemas.microsoft.com/office/powerpoint/2010/main" val="241523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DE2C-5D67-1094-B905-E8CF43E06BFC}"/>
              </a:ext>
            </a:extLst>
          </p:cNvPr>
          <p:cNvSpPr>
            <a:spLocks noGrp="1"/>
          </p:cNvSpPr>
          <p:nvPr>
            <p:ph type="title"/>
          </p:nvPr>
        </p:nvSpPr>
        <p:spPr/>
        <p:txBody>
          <a:bodyPr>
            <a:normAutofit/>
          </a:bodyPr>
          <a:lstStyle/>
          <a:p>
            <a:r>
              <a:rPr lang="en-IN" sz="4400" dirty="0"/>
              <a:t>Conclusion</a:t>
            </a:r>
          </a:p>
        </p:txBody>
      </p:sp>
      <p:sp>
        <p:nvSpPr>
          <p:cNvPr id="4" name="TextBox 3">
            <a:extLst>
              <a:ext uri="{FF2B5EF4-FFF2-40B4-BE49-F238E27FC236}">
                <a16:creationId xmlns:a16="http://schemas.microsoft.com/office/drawing/2014/main" id="{4EF51549-5215-DB53-20F1-C6491B4A5A8F}"/>
              </a:ext>
            </a:extLst>
          </p:cNvPr>
          <p:cNvSpPr txBox="1"/>
          <p:nvPr/>
        </p:nvSpPr>
        <p:spPr>
          <a:xfrm>
            <a:off x="1063752" y="2093975"/>
            <a:ext cx="9091630" cy="2062103"/>
          </a:xfrm>
          <a:prstGeom prst="rect">
            <a:avLst/>
          </a:prstGeom>
          <a:noFill/>
        </p:spPr>
        <p:txBody>
          <a:bodyPr wrap="square">
            <a:spAutoFit/>
          </a:bodyPr>
          <a:lstStyle/>
          <a:p>
            <a:pPr algn="l"/>
            <a:r>
              <a:rPr lang="en-US" sz="1600" b="0" i="0" dirty="0">
                <a:solidFill>
                  <a:srgbClr val="231F20"/>
                </a:solidFill>
                <a:effectLst/>
              </a:rPr>
              <a:t>Three main features of Docker products are the most distinguishing:</a:t>
            </a:r>
          </a:p>
          <a:p>
            <a:pPr algn="l"/>
            <a:endParaRPr lang="en-US" sz="1600" b="0" i="0" dirty="0">
              <a:solidFill>
                <a:srgbClr val="231F20"/>
              </a:solidFill>
              <a:effectLst/>
            </a:endParaRPr>
          </a:p>
          <a:p>
            <a:pPr algn="l"/>
            <a:r>
              <a:rPr lang="en-US" sz="1600" b="0" i="0" dirty="0">
                <a:solidFill>
                  <a:srgbClr val="231F20"/>
                </a:solidFill>
                <a:effectLst/>
              </a:rPr>
              <a:t> </a:t>
            </a:r>
          </a:p>
          <a:p>
            <a:pPr marL="285750" indent="-285750" algn="l">
              <a:buFont typeface="Wingdings" panose="05000000000000000000" pitchFamily="2" charset="2"/>
              <a:buChar char="q"/>
            </a:pPr>
            <a:r>
              <a:rPr lang="en-US" sz="1600" b="0" i="0" dirty="0">
                <a:solidFill>
                  <a:srgbClr val="000000"/>
                </a:solidFill>
                <a:effectLst/>
              </a:rPr>
              <a:t>Quick deployment in a variety of environments </a:t>
            </a:r>
          </a:p>
          <a:p>
            <a:pPr marL="285750" indent="-285750" algn="l">
              <a:buFont typeface="Wingdings" panose="05000000000000000000" pitchFamily="2" charset="2"/>
              <a:buChar char="q"/>
            </a:pPr>
            <a:endParaRPr lang="en-US" sz="1600" b="0" i="0" dirty="0">
              <a:solidFill>
                <a:srgbClr val="000000"/>
              </a:solidFill>
              <a:effectLst/>
            </a:endParaRPr>
          </a:p>
          <a:p>
            <a:pPr marL="285750" indent="-285750" algn="l">
              <a:buFont typeface="Wingdings" panose="05000000000000000000" pitchFamily="2" charset="2"/>
              <a:buChar char="q"/>
            </a:pPr>
            <a:r>
              <a:rPr lang="en-US" sz="1600" b="0" i="0" dirty="0">
                <a:solidFill>
                  <a:srgbClr val="000000"/>
                </a:solidFill>
                <a:effectLst/>
              </a:rPr>
              <a:t>Greatly facilitated testing </a:t>
            </a:r>
          </a:p>
          <a:p>
            <a:pPr marL="285750" indent="-285750" algn="l">
              <a:buFont typeface="Wingdings" panose="05000000000000000000" pitchFamily="2" charset="2"/>
              <a:buChar char="q"/>
            </a:pPr>
            <a:endParaRPr lang="en-US" sz="1600" b="0" i="0" dirty="0">
              <a:solidFill>
                <a:srgbClr val="000000"/>
              </a:solidFill>
              <a:effectLst/>
            </a:endParaRPr>
          </a:p>
          <a:p>
            <a:pPr marL="285750" indent="-285750" algn="l">
              <a:buFont typeface="Wingdings" panose="05000000000000000000" pitchFamily="2" charset="2"/>
              <a:buChar char="q"/>
            </a:pPr>
            <a:r>
              <a:rPr lang="en-US" sz="1600" b="0" i="0" dirty="0">
                <a:solidFill>
                  <a:srgbClr val="000000"/>
                </a:solidFill>
                <a:effectLst/>
              </a:rPr>
              <a:t>Possibility of using Docker as a development environment</a:t>
            </a:r>
          </a:p>
        </p:txBody>
      </p:sp>
      <p:sp>
        <p:nvSpPr>
          <p:cNvPr id="5" name="Slide Number Placeholder 4">
            <a:extLst>
              <a:ext uri="{FF2B5EF4-FFF2-40B4-BE49-F238E27FC236}">
                <a16:creationId xmlns:a16="http://schemas.microsoft.com/office/drawing/2014/main" id="{2B773DF8-6598-AFEE-5302-0B01EE6ECA3B}"/>
              </a:ext>
            </a:extLst>
          </p:cNvPr>
          <p:cNvSpPr>
            <a:spLocks noGrp="1"/>
          </p:cNvSpPr>
          <p:nvPr>
            <p:ph type="sldNum" sz="quarter" idx="12"/>
          </p:nvPr>
        </p:nvSpPr>
        <p:spPr/>
        <p:txBody>
          <a:bodyPr/>
          <a:lstStyle/>
          <a:p>
            <a:r>
              <a:rPr lang="en-IN" dirty="0"/>
              <a:t>5</a:t>
            </a:r>
          </a:p>
        </p:txBody>
      </p:sp>
    </p:spTree>
    <p:extLst>
      <p:ext uri="{BB962C8B-B14F-4D97-AF65-F5344CB8AC3E}">
        <p14:creationId xmlns:p14="http://schemas.microsoft.com/office/powerpoint/2010/main" val="2209727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1041</TotalTime>
  <Words>425</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Noto Sans JP</vt:lpstr>
      <vt:lpstr>Roboto</vt:lpstr>
      <vt:lpstr>Rockwell</vt:lpstr>
      <vt:lpstr>Rockwell Condensed</vt:lpstr>
      <vt:lpstr>unset</vt:lpstr>
      <vt:lpstr>Wingdings</vt:lpstr>
      <vt:lpstr>Wood Type</vt:lpstr>
      <vt:lpstr>Docker</vt:lpstr>
      <vt:lpstr>Docker Containers are NOT Virtual Machines</vt:lpstr>
      <vt:lpstr>What Is Docker?</vt:lpstr>
      <vt:lpstr>Build ship and run anywhere</vt:lpstr>
      <vt:lpstr>Docker Architecture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Prakriti Jain</dc:creator>
  <cp:lastModifiedBy>Prakriti Jain</cp:lastModifiedBy>
  <cp:revision>12</cp:revision>
  <dcterms:created xsi:type="dcterms:W3CDTF">2023-10-05T04:24:48Z</dcterms:created>
  <dcterms:modified xsi:type="dcterms:W3CDTF">2023-10-05T21:46:24Z</dcterms:modified>
</cp:coreProperties>
</file>