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62" r:id="rId6"/>
    <p:sldId id="259" r:id="rId7"/>
    <p:sldId id="265" r:id="rId8"/>
    <p:sldId id="281" r:id="rId9"/>
    <p:sldId id="282" r:id="rId10"/>
    <p:sldId id="267" r:id="rId11"/>
    <p:sldId id="283" r:id="rId12"/>
    <p:sldId id="260" r:id="rId13"/>
    <p:sldId id="261" r:id="rId14"/>
    <p:sldId id="291" r:id="rId15"/>
    <p:sldId id="273" r:id="rId16"/>
    <p:sldId id="292" r:id="rId17"/>
    <p:sldId id="284" r:id="rId18"/>
    <p:sldId id="285" r:id="rId19"/>
    <p:sldId id="286" r:id="rId20"/>
    <p:sldId id="287" r:id="rId21"/>
    <p:sldId id="29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6FBB87-33DF-45FC-996D-DBCE60B7A636}">
          <p14:sldIdLst>
            <p14:sldId id="256"/>
            <p14:sldId id="257"/>
          </p14:sldIdLst>
        </p14:section>
        <p14:section name="01" id="{9321FEBF-1562-4CD3-B360-7F03032DD30E}">
          <p14:sldIdLst>
            <p14:sldId id="258"/>
            <p14:sldId id="262"/>
          </p14:sldIdLst>
        </p14:section>
        <p14:section name="02" id="{DBE14D70-2593-4840-8EF1-D1B591E36EF9}">
          <p14:sldIdLst>
            <p14:sldId id="259"/>
            <p14:sldId id="265"/>
            <p14:sldId id="281"/>
            <p14:sldId id="282"/>
            <p14:sldId id="267"/>
            <p14:sldId id="283"/>
          </p14:sldIdLst>
        </p14:section>
        <p14:section name="03" id="{2A1F9243-0DB3-4FA8-8532-B8701311FDCA}">
          <p14:sldIdLst>
            <p14:sldId id="260"/>
          </p14:sldIdLst>
        </p14:section>
        <p14:section name="04" id="{023F2128-882A-4B8B-BF09-7F3B67469C9B}">
          <p14:sldIdLst>
            <p14:sldId id="261"/>
            <p14:sldId id="291"/>
            <p14:sldId id="273"/>
            <p14:sldId id="292"/>
            <p14:sldId id="284"/>
            <p14:sldId id="285"/>
            <p14:sldId id="286"/>
            <p14:sldId id="287"/>
            <p14:sldId id="298"/>
          </p14:sldIdLst>
        </p14:section>
        <p14:section name="使用说明" id="{6B5A2418-4F14-44F7-B613-B08CDB6789C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1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2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C2AE6-0B56-4876-BAC9-F18B6AD98E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D5D52-F825-481F-ACB5-C15BDBCFF4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904461" y="1103243"/>
            <a:ext cx="453224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 hasCustomPrompt="1"/>
          </p:nvPr>
        </p:nvSpPr>
        <p:spPr>
          <a:xfrm>
            <a:off x="5559424" y="1949411"/>
            <a:ext cx="1073150" cy="1073150"/>
          </a:xfrm>
          <a:prstGeom prst="ellipse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LOGO</a:t>
            </a:r>
            <a:endParaRPr lang="en-US" altLang="zh-CN" dirty="0"/>
          </a:p>
          <a:p>
            <a:r>
              <a:rPr lang="zh-CN" altLang="en-US" dirty="0"/>
              <a:t>占位符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060714" y="2713381"/>
            <a:ext cx="8070573" cy="1431238"/>
            <a:chOff x="2060714" y="2579204"/>
            <a:chExt cx="8070573" cy="1431238"/>
          </a:xfrm>
        </p:grpSpPr>
        <p:grpSp>
          <p:nvGrpSpPr>
            <p:cNvPr id="6" name="组合 5"/>
            <p:cNvGrpSpPr/>
            <p:nvPr/>
          </p:nvGrpSpPr>
          <p:grpSpPr>
            <a:xfrm>
              <a:off x="2060714" y="2579204"/>
              <a:ext cx="8070573" cy="0"/>
              <a:chOff x="2060714" y="1977887"/>
              <a:chExt cx="8070573" cy="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60714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761922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2060714" y="4010442"/>
              <a:ext cx="8070573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" b="4978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60714" y="2713381"/>
            <a:ext cx="8070573" cy="1431238"/>
            <a:chOff x="2060714" y="2579204"/>
            <a:chExt cx="8070573" cy="1431238"/>
          </a:xfrm>
        </p:grpSpPr>
        <p:grpSp>
          <p:nvGrpSpPr>
            <p:cNvPr id="9" name="组合 8"/>
            <p:cNvGrpSpPr/>
            <p:nvPr/>
          </p:nvGrpSpPr>
          <p:grpSpPr>
            <a:xfrm>
              <a:off x="2060714" y="2579204"/>
              <a:ext cx="8070573" cy="0"/>
              <a:chOff x="2060714" y="1977887"/>
              <a:chExt cx="8070573" cy="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060714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6761922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2060714" y="4010442"/>
              <a:ext cx="8070573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776331" y="2921169"/>
            <a:ext cx="663933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卷积神经网络</a:t>
            </a:r>
            <a:endParaRPr lang="zh-CN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02195" y="4826000"/>
            <a:ext cx="42887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---------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哈尔滨工业大学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张旭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435" y="387626"/>
            <a:ext cx="2468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 VS ALL</a:t>
            </a:r>
            <a:endParaRPr lang="en-US" altLang="zh-CN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135" y="2352040"/>
            <a:ext cx="99910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对于多分类问题，我们使用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 VS ALL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的想法去解决。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414534" y="1568576"/>
            <a:ext cx="2989826" cy="3651082"/>
            <a:chOff x="1585160" y="4875973"/>
            <a:chExt cx="616226" cy="752516"/>
          </a:xfrm>
        </p:grpSpPr>
        <p:sp>
          <p:nvSpPr>
            <p:cNvPr id="8" name="文本框 7"/>
            <p:cNvSpPr txBox="1"/>
            <p:nvPr/>
          </p:nvSpPr>
          <p:spPr>
            <a:xfrm>
              <a:off x="1715230" y="4875973"/>
              <a:ext cx="302865" cy="530870"/>
            </a:xfrm>
            <a:custGeom>
              <a:avLst/>
              <a:gdLst/>
              <a:ahLst/>
              <a:cxnLst/>
              <a:rect l="l" t="t" r="r" b="b"/>
              <a:pathLst>
                <a:path w="302865" h="530870">
                  <a:moveTo>
                    <a:pt x="35346" y="403324"/>
                  </a:moveTo>
                  <a:cubicBezTo>
                    <a:pt x="40307" y="439539"/>
                    <a:pt x="53268" y="466142"/>
                    <a:pt x="74228" y="483134"/>
                  </a:cubicBezTo>
                  <a:cubicBezTo>
                    <a:pt x="84708" y="491629"/>
                    <a:pt x="97126" y="498001"/>
                    <a:pt x="111481" y="502249"/>
                  </a:cubicBezTo>
                  <a:lnTo>
                    <a:pt x="122047" y="503626"/>
                  </a:lnTo>
                  <a:lnTo>
                    <a:pt x="95342" y="530870"/>
                  </a:lnTo>
                  <a:lnTo>
                    <a:pt x="48555" y="507318"/>
                  </a:lnTo>
                  <a:cubicBezTo>
                    <a:pt x="21890" y="485862"/>
                    <a:pt x="5705" y="452810"/>
                    <a:pt x="0" y="408161"/>
                  </a:cubicBezTo>
                  <a:close/>
                  <a:moveTo>
                    <a:pt x="156641" y="0"/>
                  </a:moveTo>
                  <a:cubicBezTo>
                    <a:pt x="203026" y="0"/>
                    <a:pt x="238993" y="12217"/>
                    <a:pt x="264542" y="36649"/>
                  </a:cubicBezTo>
                  <a:cubicBezTo>
                    <a:pt x="290091" y="61082"/>
                    <a:pt x="302865" y="94878"/>
                    <a:pt x="302865" y="138038"/>
                  </a:cubicBezTo>
                  <a:cubicBezTo>
                    <a:pt x="302865" y="169292"/>
                    <a:pt x="293253" y="196267"/>
                    <a:pt x="274029" y="218964"/>
                  </a:cubicBezTo>
                  <a:cubicBezTo>
                    <a:pt x="254806" y="241660"/>
                    <a:pt x="229443" y="256357"/>
                    <a:pt x="197941" y="263054"/>
                  </a:cubicBezTo>
                  <a:lnTo>
                    <a:pt x="197941" y="264542"/>
                  </a:lnTo>
                  <a:cubicBezTo>
                    <a:pt x="234652" y="269255"/>
                    <a:pt x="263612" y="282774"/>
                    <a:pt x="284820" y="305098"/>
                  </a:cubicBezTo>
                  <a:lnTo>
                    <a:pt x="297347" y="324780"/>
                  </a:lnTo>
                  <a:lnTo>
                    <a:pt x="272702" y="349923"/>
                  </a:lnTo>
                  <a:lnTo>
                    <a:pt x="264356" y="331887"/>
                  </a:lnTo>
                  <a:cubicBezTo>
                    <a:pt x="253566" y="316012"/>
                    <a:pt x="237195" y="303858"/>
                    <a:pt x="215242" y="295424"/>
                  </a:cubicBezTo>
                  <a:cubicBezTo>
                    <a:pt x="193290" y="286990"/>
                    <a:pt x="167927" y="282774"/>
                    <a:pt x="139154" y="282774"/>
                  </a:cubicBezTo>
                  <a:lnTo>
                    <a:pt x="104179" y="282774"/>
                  </a:lnTo>
                  <a:lnTo>
                    <a:pt x="104179" y="248171"/>
                  </a:lnTo>
                  <a:lnTo>
                    <a:pt x="138038" y="248171"/>
                  </a:lnTo>
                  <a:cubicBezTo>
                    <a:pt x="163339" y="248171"/>
                    <a:pt x="186097" y="243582"/>
                    <a:pt x="206313" y="234405"/>
                  </a:cubicBezTo>
                  <a:cubicBezTo>
                    <a:pt x="226528" y="225227"/>
                    <a:pt x="241659" y="212638"/>
                    <a:pt x="251705" y="196639"/>
                  </a:cubicBezTo>
                  <a:cubicBezTo>
                    <a:pt x="261751" y="180640"/>
                    <a:pt x="266774" y="161851"/>
                    <a:pt x="266774" y="140271"/>
                  </a:cubicBezTo>
                  <a:cubicBezTo>
                    <a:pt x="266774" y="105048"/>
                    <a:pt x="257162" y="77949"/>
                    <a:pt x="237939" y="58973"/>
                  </a:cubicBezTo>
                  <a:cubicBezTo>
                    <a:pt x="218715" y="39998"/>
                    <a:pt x="191492" y="30510"/>
                    <a:pt x="156269" y="30510"/>
                  </a:cubicBezTo>
                  <a:cubicBezTo>
                    <a:pt x="122535" y="30510"/>
                    <a:pt x="95870" y="38944"/>
                    <a:pt x="76274" y="55811"/>
                  </a:cubicBezTo>
                  <a:cubicBezTo>
                    <a:pt x="56678" y="72678"/>
                    <a:pt x="45268" y="97111"/>
                    <a:pt x="42044" y="129109"/>
                  </a:cubicBezTo>
                  <a:lnTo>
                    <a:pt x="7069" y="125760"/>
                  </a:lnTo>
                  <a:cubicBezTo>
                    <a:pt x="11782" y="85080"/>
                    <a:pt x="27223" y="53950"/>
                    <a:pt x="53392" y="32370"/>
                  </a:cubicBezTo>
                  <a:cubicBezTo>
                    <a:pt x="79561" y="10790"/>
                    <a:pt x="113977" y="0"/>
                    <a:pt x="15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585160" y="5012263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226439" y="1509994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效果展示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7880" y="2505710"/>
            <a:ext cx="508571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用卷积神经网络实现以下物体的分类：</a:t>
            </a:r>
            <a:endParaRPr lang="zh-CN" altLang="en-US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airplane					</a:t>
            </a:r>
            <a:endParaRPr lang="zh-CN" altLang="en-US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automobile				</a:t>
            </a:r>
            <a:endParaRPr lang="zh-CN" altLang="en-US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bird					</a:t>
            </a:r>
            <a:endParaRPr lang="zh-CN" altLang="en-US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cat				</a:t>
            </a:r>
            <a:endParaRPr lang="zh-CN" altLang="en-US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deer					</a:t>
            </a:r>
            <a:endParaRPr lang="zh-CN" altLang="en-US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dog					</a:t>
            </a:r>
            <a:endParaRPr lang="zh-CN" altLang="en-US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frog				</a:t>
            </a:r>
            <a:endParaRPr lang="zh-CN" altLang="en-US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horse					</a:t>
            </a:r>
            <a:endParaRPr lang="zh-CN" altLang="en-US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ship				</a:t>
            </a:r>
            <a:endParaRPr lang="zh-CN" altLang="en-US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truck</a:t>
            </a:r>
            <a:endParaRPr lang="en-US" altLang="zh-CN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13" name="任意多边形 12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 16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9" name="文本框 18"/>
          <p:cNvSpPr txBox="1"/>
          <p:nvPr/>
        </p:nvSpPr>
        <p:spPr>
          <a:xfrm>
            <a:off x="10226395" y="5125641"/>
            <a:ext cx="68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412734" y="1619789"/>
            <a:ext cx="2991626" cy="3599869"/>
            <a:chOff x="7218749" y="4886975"/>
            <a:chExt cx="616226" cy="741514"/>
          </a:xfrm>
        </p:grpSpPr>
        <p:sp>
          <p:nvSpPr>
            <p:cNvPr id="18" name="文本框 17"/>
            <p:cNvSpPr txBox="1"/>
            <p:nvPr/>
          </p:nvSpPr>
          <p:spPr>
            <a:xfrm>
              <a:off x="7248081" y="4886975"/>
              <a:ext cx="338957" cy="476415"/>
            </a:xfrm>
            <a:custGeom>
              <a:avLst/>
              <a:gdLst/>
              <a:ahLst/>
              <a:cxnLst/>
              <a:rect l="l" t="t" r="r" b="b"/>
              <a:pathLst>
                <a:path w="338957" h="476415">
                  <a:moveTo>
                    <a:pt x="237753" y="55438"/>
                  </a:moveTo>
                  <a:lnTo>
                    <a:pt x="37580" y="363885"/>
                  </a:lnTo>
                  <a:lnTo>
                    <a:pt x="237753" y="363885"/>
                  </a:lnTo>
                  <a:close/>
                  <a:moveTo>
                    <a:pt x="238125" y="0"/>
                  </a:moveTo>
                  <a:lnTo>
                    <a:pt x="272728" y="0"/>
                  </a:lnTo>
                  <a:lnTo>
                    <a:pt x="272728" y="363885"/>
                  </a:lnTo>
                  <a:lnTo>
                    <a:pt x="338957" y="363885"/>
                  </a:lnTo>
                  <a:lnTo>
                    <a:pt x="338957" y="373165"/>
                  </a:lnTo>
                  <a:lnTo>
                    <a:pt x="318148" y="394394"/>
                  </a:lnTo>
                  <a:lnTo>
                    <a:pt x="272728" y="394394"/>
                  </a:lnTo>
                  <a:lnTo>
                    <a:pt x="272728" y="440733"/>
                  </a:lnTo>
                  <a:lnTo>
                    <a:pt x="237753" y="476415"/>
                  </a:lnTo>
                  <a:lnTo>
                    <a:pt x="237753" y="394394"/>
                  </a:lnTo>
                  <a:lnTo>
                    <a:pt x="0" y="394394"/>
                  </a:lnTo>
                  <a:lnTo>
                    <a:pt x="0" y="3661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7218749" y="5012263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5869569" y="1105499"/>
            <a:ext cx="38404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卷积神经网络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10" name="任意多边形 9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1" name="六边形 10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3" name="六边形 12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文本框 15"/>
          <p:cNvSpPr txBox="1"/>
          <p:nvPr/>
        </p:nvSpPr>
        <p:spPr>
          <a:xfrm>
            <a:off x="9355778" y="5646517"/>
            <a:ext cx="68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29660" y="2756535"/>
            <a:ext cx="57264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卷积神经网络和逻辑回归的关系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9025" y="3352800"/>
            <a:ext cx="571500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卷积神经网络首先对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参数进行了预处理，包括多次的，卷积，池化，全连接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41090" y="4627245"/>
            <a:ext cx="571500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经过上面的处理后得到一堆处理过后的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”,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此时这些数据已经不是图片了，而是经过一系列变换之后，有利于计算机进行学习的数据。这时我们利用逻辑回归来完成预测。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38404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一个神经网络示例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1744980"/>
            <a:ext cx="4909185" cy="343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48655" y="2270760"/>
            <a:ext cx="536892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每条线具有一个参数列表，对于有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个特征输入，下一层有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个神经元的一层，具有一个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m*n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个参数的矩阵。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8655" y="3770630"/>
            <a:ext cx="536892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为什么神经网络在一些问题中能够取得好的效果：充分考虑到了每个特征之间的关系，但却又没有突出单个特征的作用。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29260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卷积做了什么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561465"/>
            <a:ext cx="4481830" cy="32721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6755" y="1561465"/>
            <a:ext cx="5715000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卷积核和图片进行卷积，将图片转化为另外一个矩阵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卷积核是随机生成的参数，我们之后要做的就是优化卷积核，来取得最小的代价。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29260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卷积做了什么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3245" y="5051425"/>
            <a:ext cx="5715000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卷积核和图片进行卷积，将图片转化为另外一个矩阵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卷积核是随机生成的参数，我们之后要做的就是优化卷积核，来取得最小的代价。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0505" y="1359535"/>
            <a:ext cx="6381115" cy="34759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5669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卷积的作用以及生物学原理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7945" y="2309495"/>
            <a:ext cx="571500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视觉皮层有小部分细胞对特定部分的视觉区域敏感。计算机科学家得到了启示，计算机也可以通过感知图片的每个小部分的特性来分类图片，这是 CNN（卷积神经网络）工作方式的大体概述。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1097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池化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36155" y="2521585"/>
            <a:ext cx="39243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对每个小矩阵取最大值，然后得到了一份池化后的数据</a:t>
            </a:r>
            <a:endParaRPr lang="zh-CN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1616710"/>
            <a:ext cx="6604635" cy="36239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2468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池化的作用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6360" y="2713990"/>
            <a:ext cx="571500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减少了参数，使得神经网络运行的更快。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由于图片具有部分相似性，也就是每个像素周围的像素点，具有类似的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RGB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值，我们取最大值来代表一个区域的图像，在保证信息相对完整的情况下提供运行速度。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15544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全连接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19550" y="3195320"/>
            <a:ext cx="673608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经过一系列的卷积和池化步骤，我们得到了一个由初始图像转换而来的矩阵，我们将矩阵展开，变成一维数组，做为逻辑回归中的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，接下来的步骤，和逻辑回归中一致。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6381" t="-2494"/>
          <a:stretch>
            <a:fillRect/>
          </a:stretch>
        </p:blipFill>
        <p:spPr>
          <a:xfrm>
            <a:off x="539115" y="1510665"/>
            <a:ext cx="2849880" cy="3836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19550" y="2086610"/>
            <a:ext cx="67360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全连接层从整体上感知图像，这与卷积签好相反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85160" y="2541675"/>
            <a:ext cx="616226" cy="746736"/>
            <a:chOff x="1744057" y="2541675"/>
            <a:chExt cx="616226" cy="746736"/>
          </a:xfrm>
        </p:grpSpPr>
        <p:sp>
          <p:nvSpPr>
            <p:cNvPr id="29" name="文本框 28"/>
            <p:cNvSpPr txBox="1"/>
            <p:nvPr/>
          </p:nvSpPr>
          <p:spPr>
            <a:xfrm>
              <a:off x="1883622" y="2541675"/>
              <a:ext cx="168548" cy="524247"/>
            </a:xfrm>
            <a:custGeom>
              <a:avLst/>
              <a:gdLst/>
              <a:ahLst/>
              <a:cxnLst/>
              <a:rect l="l" t="t" r="r" b="b"/>
              <a:pathLst>
                <a:path w="168548" h="524247">
                  <a:moveTo>
                    <a:pt x="0" y="492249"/>
                  </a:moveTo>
                  <a:lnTo>
                    <a:pt x="106936" y="492249"/>
                  </a:lnTo>
                  <a:lnTo>
                    <a:pt x="75572" y="524247"/>
                  </a:lnTo>
                  <a:lnTo>
                    <a:pt x="0" y="524247"/>
                  </a:lnTo>
                  <a:close/>
                  <a:moveTo>
                    <a:pt x="139154" y="0"/>
                  </a:moveTo>
                  <a:lnTo>
                    <a:pt x="168548" y="0"/>
                  </a:lnTo>
                  <a:lnTo>
                    <a:pt x="168548" y="429391"/>
                  </a:lnTo>
                  <a:lnTo>
                    <a:pt x="133945" y="464693"/>
                  </a:lnTo>
                  <a:lnTo>
                    <a:pt x="133945" y="40555"/>
                  </a:lnTo>
                  <a:lnTo>
                    <a:pt x="14511" y="120178"/>
                  </a:lnTo>
                  <a:lnTo>
                    <a:pt x="14511" y="855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1744057" y="2672185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1585160" y="4875973"/>
            <a:ext cx="616226" cy="752516"/>
            <a:chOff x="1585160" y="4875973"/>
            <a:chExt cx="616226" cy="752516"/>
          </a:xfrm>
        </p:grpSpPr>
        <p:sp>
          <p:nvSpPr>
            <p:cNvPr id="35" name="文本框 34"/>
            <p:cNvSpPr txBox="1"/>
            <p:nvPr/>
          </p:nvSpPr>
          <p:spPr>
            <a:xfrm>
              <a:off x="1724725" y="4875973"/>
              <a:ext cx="302865" cy="530870"/>
            </a:xfrm>
            <a:custGeom>
              <a:avLst/>
              <a:gdLst/>
              <a:ahLst/>
              <a:cxnLst/>
              <a:rect l="l" t="t" r="r" b="b"/>
              <a:pathLst>
                <a:path w="302865" h="530870">
                  <a:moveTo>
                    <a:pt x="35346" y="403324"/>
                  </a:moveTo>
                  <a:cubicBezTo>
                    <a:pt x="40307" y="439539"/>
                    <a:pt x="53268" y="466142"/>
                    <a:pt x="74228" y="483134"/>
                  </a:cubicBezTo>
                  <a:cubicBezTo>
                    <a:pt x="84708" y="491629"/>
                    <a:pt x="97126" y="498001"/>
                    <a:pt x="111481" y="502249"/>
                  </a:cubicBezTo>
                  <a:lnTo>
                    <a:pt x="122047" y="503626"/>
                  </a:lnTo>
                  <a:lnTo>
                    <a:pt x="95342" y="530870"/>
                  </a:lnTo>
                  <a:lnTo>
                    <a:pt x="48555" y="507318"/>
                  </a:lnTo>
                  <a:cubicBezTo>
                    <a:pt x="21890" y="485862"/>
                    <a:pt x="5705" y="452810"/>
                    <a:pt x="0" y="408161"/>
                  </a:cubicBezTo>
                  <a:close/>
                  <a:moveTo>
                    <a:pt x="156641" y="0"/>
                  </a:moveTo>
                  <a:cubicBezTo>
                    <a:pt x="203026" y="0"/>
                    <a:pt x="238993" y="12217"/>
                    <a:pt x="264542" y="36649"/>
                  </a:cubicBezTo>
                  <a:cubicBezTo>
                    <a:pt x="290091" y="61082"/>
                    <a:pt x="302865" y="94878"/>
                    <a:pt x="302865" y="138038"/>
                  </a:cubicBezTo>
                  <a:cubicBezTo>
                    <a:pt x="302865" y="169292"/>
                    <a:pt x="293253" y="196267"/>
                    <a:pt x="274029" y="218964"/>
                  </a:cubicBezTo>
                  <a:cubicBezTo>
                    <a:pt x="254806" y="241660"/>
                    <a:pt x="229443" y="256357"/>
                    <a:pt x="197941" y="263054"/>
                  </a:cubicBezTo>
                  <a:lnTo>
                    <a:pt x="197941" y="264542"/>
                  </a:lnTo>
                  <a:cubicBezTo>
                    <a:pt x="234652" y="269255"/>
                    <a:pt x="263612" y="282774"/>
                    <a:pt x="284820" y="305098"/>
                  </a:cubicBezTo>
                  <a:lnTo>
                    <a:pt x="297347" y="324780"/>
                  </a:lnTo>
                  <a:lnTo>
                    <a:pt x="272702" y="349923"/>
                  </a:lnTo>
                  <a:lnTo>
                    <a:pt x="264356" y="331887"/>
                  </a:lnTo>
                  <a:cubicBezTo>
                    <a:pt x="253566" y="316012"/>
                    <a:pt x="237195" y="303858"/>
                    <a:pt x="215242" y="295424"/>
                  </a:cubicBezTo>
                  <a:cubicBezTo>
                    <a:pt x="193290" y="286990"/>
                    <a:pt x="167927" y="282774"/>
                    <a:pt x="139154" y="282774"/>
                  </a:cubicBezTo>
                  <a:lnTo>
                    <a:pt x="104179" y="282774"/>
                  </a:lnTo>
                  <a:lnTo>
                    <a:pt x="104179" y="248171"/>
                  </a:lnTo>
                  <a:lnTo>
                    <a:pt x="138038" y="248171"/>
                  </a:lnTo>
                  <a:cubicBezTo>
                    <a:pt x="163339" y="248171"/>
                    <a:pt x="186097" y="243582"/>
                    <a:pt x="206313" y="234405"/>
                  </a:cubicBezTo>
                  <a:cubicBezTo>
                    <a:pt x="226528" y="225227"/>
                    <a:pt x="241659" y="212638"/>
                    <a:pt x="251705" y="196639"/>
                  </a:cubicBezTo>
                  <a:cubicBezTo>
                    <a:pt x="261751" y="180640"/>
                    <a:pt x="266774" y="161851"/>
                    <a:pt x="266774" y="140271"/>
                  </a:cubicBezTo>
                  <a:cubicBezTo>
                    <a:pt x="266774" y="105048"/>
                    <a:pt x="257162" y="77949"/>
                    <a:pt x="237939" y="58973"/>
                  </a:cubicBezTo>
                  <a:cubicBezTo>
                    <a:pt x="218715" y="39998"/>
                    <a:pt x="191492" y="30510"/>
                    <a:pt x="156269" y="30510"/>
                  </a:cubicBezTo>
                  <a:cubicBezTo>
                    <a:pt x="122535" y="30510"/>
                    <a:pt x="95870" y="38944"/>
                    <a:pt x="76274" y="55811"/>
                  </a:cubicBezTo>
                  <a:cubicBezTo>
                    <a:pt x="56678" y="72678"/>
                    <a:pt x="45268" y="97111"/>
                    <a:pt x="42044" y="129109"/>
                  </a:cubicBezTo>
                  <a:lnTo>
                    <a:pt x="7069" y="125760"/>
                  </a:lnTo>
                  <a:cubicBezTo>
                    <a:pt x="11782" y="85080"/>
                    <a:pt x="27223" y="53950"/>
                    <a:pt x="53392" y="32370"/>
                  </a:cubicBezTo>
                  <a:cubicBezTo>
                    <a:pt x="79561" y="10790"/>
                    <a:pt x="113977" y="0"/>
                    <a:pt x="15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1585160" y="5012263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218749" y="4887760"/>
            <a:ext cx="616226" cy="740729"/>
            <a:chOff x="7218749" y="4887760"/>
            <a:chExt cx="616226" cy="740729"/>
          </a:xfrm>
        </p:grpSpPr>
        <p:sp>
          <p:nvSpPr>
            <p:cNvPr id="53" name="文本框 52"/>
            <p:cNvSpPr txBox="1"/>
            <p:nvPr/>
          </p:nvSpPr>
          <p:spPr>
            <a:xfrm>
              <a:off x="7253575" y="4887760"/>
              <a:ext cx="338957" cy="476415"/>
            </a:xfrm>
            <a:custGeom>
              <a:avLst/>
              <a:gdLst/>
              <a:ahLst/>
              <a:cxnLst/>
              <a:rect l="l" t="t" r="r" b="b"/>
              <a:pathLst>
                <a:path w="338957" h="476415">
                  <a:moveTo>
                    <a:pt x="237753" y="55438"/>
                  </a:moveTo>
                  <a:lnTo>
                    <a:pt x="37580" y="363885"/>
                  </a:lnTo>
                  <a:lnTo>
                    <a:pt x="237753" y="363885"/>
                  </a:lnTo>
                  <a:close/>
                  <a:moveTo>
                    <a:pt x="238125" y="0"/>
                  </a:moveTo>
                  <a:lnTo>
                    <a:pt x="272728" y="0"/>
                  </a:lnTo>
                  <a:lnTo>
                    <a:pt x="272728" y="363885"/>
                  </a:lnTo>
                  <a:lnTo>
                    <a:pt x="338957" y="363885"/>
                  </a:lnTo>
                  <a:lnTo>
                    <a:pt x="338957" y="373165"/>
                  </a:lnTo>
                  <a:lnTo>
                    <a:pt x="318148" y="394394"/>
                  </a:lnTo>
                  <a:lnTo>
                    <a:pt x="272728" y="394394"/>
                  </a:lnTo>
                  <a:lnTo>
                    <a:pt x="272728" y="440733"/>
                  </a:lnTo>
                  <a:lnTo>
                    <a:pt x="237753" y="476415"/>
                  </a:lnTo>
                  <a:lnTo>
                    <a:pt x="237753" y="394394"/>
                  </a:lnTo>
                  <a:lnTo>
                    <a:pt x="0" y="394394"/>
                  </a:lnTo>
                  <a:lnTo>
                    <a:pt x="0" y="3661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7218749" y="5012263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2352432" y="2591707"/>
            <a:ext cx="995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121721" y="2504215"/>
            <a:ext cx="616226" cy="801414"/>
            <a:chOff x="1488132" y="2533861"/>
            <a:chExt cx="616226" cy="801414"/>
          </a:xfrm>
        </p:grpSpPr>
        <p:sp>
          <p:nvSpPr>
            <p:cNvPr id="42" name="文本框 41"/>
            <p:cNvSpPr txBox="1"/>
            <p:nvPr/>
          </p:nvSpPr>
          <p:spPr>
            <a:xfrm>
              <a:off x="1666675" y="2533861"/>
              <a:ext cx="299888" cy="532061"/>
            </a:xfrm>
            <a:custGeom>
              <a:avLst/>
              <a:gdLst/>
              <a:ahLst/>
              <a:cxnLst/>
              <a:rect l="l" t="t" r="r" b="b"/>
              <a:pathLst>
                <a:path w="299888" h="532061">
                  <a:moveTo>
                    <a:pt x="155897" y="0"/>
                  </a:moveTo>
                  <a:cubicBezTo>
                    <a:pt x="200297" y="0"/>
                    <a:pt x="235396" y="11721"/>
                    <a:pt x="261193" y="35161"/>
                  </a:cubicBezTo>
                  <a:cubicBezTo>
                    <a:pt x="286990" y="58601"/>
                    <a:pt x="299888" y="91158"/>
                    <a:pt x="299888" y="132829"/>
                  </a:cubicBezTo>
                  <a:cubicBezTo>
                    <a:pt x="299888" y="157138"/>
                    <a:pt x="296230" y="178966"/>
                    <a:pt x="288912" y="198314"/>
                  </a:cubicBezTo>
                  <a:cubicBezTo>
                    <a:pt x="281595" y="217661"/>
                    <a:pt x="269627" y="237505"/>
                    <a:pt x="253007" y="257845"/>
                  </a:cubicBezTo>
                  <a:cubicBezTo>
                    <a:pt x="236388" y="278185"/>
                    <a:pt x="209227" y="305222"/>
                    <a:pt x="171524" y="338956"/>
                  </a:cubicBezTo>
                  <a:cubicBezTo>
                    <a:pt x="140518" y="366490"/>
                    <a:pt x="114163" y="393093"/>
                    <a:pt x="92459" y="418765"/>
                  </a:cubicBezTo>
                  <a:cubicBezTo>
                    <a:pt x="70755" y="444438"/>
                    <a:pt x="53826" y="471289"/>
                    <a:pt x="41672" y="499319"/>
                  </a:cubicBezTo>
                  <a:lnTo>
                    <a:pt x="120315" y="499319"/>
                  </a:lnTo>
                  <a:lnTo>
                    <a:pt x="88222" y="532061"/>
                  </a:lnTo>
                  <a:lnTo>
                    <a:pt x="0" y="532061"/>
                  </a:lnTo>
                  <a:lnTo>
                    <a:pt x="0" y="506388"/>
                  </a:lnTo>
                  <a:cubicBezTo>
                    <a:pt x="13642" y="472158"/>
                    <a:pt x="31750" y="440408"/>
                    <a:pt x="54322" y="411138"/>
                  </a:cubicBezTo>
                  <a:cubicBezTo>
                    <a:pt x="76894" y="381868"/>
                    <a:pt x="107156" y="350863"/>
                    <a:pt x="145107" y="318120"/>
                  </a:cubicBezTo>
                  <a:cubicBezTo>
                    <a:pt x="189755" y="279425"/>
                    <a:pt x="220575" y="247365"/>
                    <a:pt x="237566" y="221940"/>
                  </a:cubicBezTo>
                  <a:cubicBezTo>
                    <a:pt x="254558" y="196515"/>
                    <a:pt x="263053" y="168300"/>
                    <a:pt x="263053" y="137294"/>
                  </a:cubicBezTo>
                  <a:cubicBezTo>
                    <a:pt x="263053" y="104056"/>
                    <a:pt x="253379" y="78011"/>
                    <a:pt x="234032" y="59159"/>
                  </a:cubicBezTo>
                  <a:cubicBezTo>
                    <a:pt x="214684" y="40308"/>
                    <a:pt x="188267" y="30882"/>
                    <a:pt x="154781" y="30882"/>
                  </a:cubicBezTo>
                  <a:cubicBezTo>
                    <a:pt x="125015" y="30882"/>
                    <a:pt x="99653" y="39998"/>
                    <a:pt x="78693" y="58229"/>
                  </a:cubicBezTo>
                  <a:cubicBezTo>
                    <a:pt x="57733" y="76461"/>
                    <a:pt x="45640" y="101327"/>
                    <a:pt x="42416" y="132829"/>
                  </a:cubicBezTo>
                  <a:lnTo>
                    <a:pt x="6697" y="126876"/>
                  </a:lnTo>
                  <a:cubicBezTo>
                    <a:pt x="10418" y="88925"/>
                    <a:pt x="25797" y="58291"/>
                    <a:pt x="52834" y="34975"/>
                  </a:cubicBezTo>
                  <a:cubicBezTo>
                    <a:pt x="79871" y="11659"/>
                    <a:pt x="114225" y="0"/>
                    <a:pt x="1558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1488132" y="2719049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7912017" y="2591707"/>
            <a:ext cx="18084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逻辑回归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911940" y="4916058"/>
            <a:ext cx="2621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卷积神经网络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7395" y="5048773"/>
            <a:ext cx="18084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效果展示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6383" y="2693504"/>
            <a:ext cx="4479234" cy="147099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0609" y="2828835"/>
            <a:ext cx="477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感谢聆听</a:t>
            </a:r>
            <a:endParaRPr lang="zh-CN" altLang="en-US" sz="7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5" name="任意多边形 4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8" name="六边形 7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文本框 10"/>
          <p:cNvSpPr txBox="1"/>
          <p:nvPr/>
        </p:nvSpPr>
        <p:spPr>
          <a:xfrm>
            <a:off x="8243057" y="5402640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Nexa Light" panose="02000000000000000000" pitchFamily="50" charset="0"/>
              </a:rPr>
              <a:t>E</a:t>
            </a:r>
            <a:endParaRPr lang="zh-CN" altLang="en-US" sz="3600" dirty="0"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01965" y="4961509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Nexa Light" panose="02000000000000000000" pitchFamily="50" charset="0"/>
              </a:rPr>
              <a:t>N</a:t>
            </a:r>
            <a:endParaRPr lang="zh-CN" altLang="en-US" sz="3600" dirty="0"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75920" y="4483661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Nexa Light" panose="02000000000000000000" pitchFamily="50" charset="0"/>
              </a:rPr>
              <a:t>D</a:t>
            </a:r>
            <a:endParaRPr lang="zh-CN" altLang="en-US" sz="3600" dirty="0"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7520" y="1638342"/>
            <a:ext cx="2986840" cy="3581316"/>
            <a:chOff x="1744057" y="2541675"/>
            <a:chExt cx="616226" cy="738875"/>
          </a:xfrm>
        </p:grpSpPr>
        <p:sp>
          <p:nvSpPr>
            <p:cNvPr id="3" name="文本框 2"/>
            <p:cNvSpPr txBox="1"/>
            <p:nvPr/>
          </p:nvSpPr>
          <p:spPr>
            <a:xfrm>
              <a:off x="1885194" y="2541675"/>
              <a:ext cx="168548" cy="524247"/>
            </a:xfrm>
            <a:custGeom>
              <a:avLst/>
              <a:gdLst/>
              <a:ahLst/>
              <a:cxnLst/>
              <a:rect l="l" t="t" r="r" b="b"/>
              <a:pathLst>
                <a:path w="168548" h="524247">
                  <a:moveTo>
                    <a:pt x="0" y="492249"/>
                  </a:moveTo>
                  <a:lnTo>
                    <a:pt x="106936" y="492249"/>
                  </a:lnTo>
                  <a:lnTo>
                    <a:pt x="75572" y="524247"/>
                  </a:lnTo>
                  <a:lnTo>
                    <a:pt x="0" y="524247"/>
                  </a:lnTo>
                  <a:close/>
                  <a:moveTo>
                    <a:pt x="139154" y="0"/>
                  </a:moveTo>
                  <a:lnTo>
                    <a:pt x="168548" y="0"/>
                  </a:lnTo>
                  <a:lnTo>
                    <a:pt x="168548" y="429391"/>
                  </a:lnTo>
                  <a:lnTo>
                    <a:pt x="133945" y="464693"/>
                  </a:lnTo>
                  <a:lnTo>
                    <a:pt x="133945" y="40555"/>
                  </a:lnTo>
                  <a:lnTo>
                    <a:pt x="14511" y="120178"/>
                  </a:lnTo>
                  <a:lnTo>
                    <a:pt x="14511" y="855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1744057" y="2664324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5466344" y="624169"/>
            <a:ext cx="14020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9080" y="2968625"/>
            <a:ext cx="511937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卷积神经网络，听起来像是计算机科学、生物学和数学的诡异组合，但它们已经成为计算机视觉领域中最具影响力的革新的一部分。神经网络在 2012 年崭露头角，Alex Krizhevsky 凭借它们赢得了那一年的 ImageNet 挑战赛（大体上相当于计算机视觉的年度奥林匹克），他把分类误差记录从 26% 降到了 15%，在当时震惊了世界。自那之后，大量公司开始将深度学习用作服务的核心。谷歌将它用于图片搜索、亚马逊将它用于商品推荐、Instagram 将它用于搜索架构。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8" name="任意多边形 7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9" name="六边形 8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1" name="六边形 10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3" name="六边形 12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文本框 15"/>
          <p:cNvSpPr txBox="1"/>
          <p:nvPr/>
        </p:nvSpPr>
        <p:spPr>
          <a:xfrm>
            <a:off x="8508064" y="5110401"/>
            <a:ext cx="68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34460" y="2040255"/>
            <a:ext cx="51193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Neural Network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DeepLearing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的历史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435" y="387626"/>
            <a:ext cx="247840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性能和效果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1545" y="1871345"/>
            <a:ext cx="790130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卷积神经网络就要较好效果，以经典的手写数字识别问题为例，传统的逻辑回归只能达到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95%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的准确率，而卷积神经网络可以达到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99%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以上的准确率，而且对于图片中数字的大小，是否居中不敏感。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755" y="4373245"/>
            <a:ext cx="4237990" cy="1114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1545" y="3170555"/>
            <a:ext cx="79013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</a:t>
            </a:r>
            <a:r>
              <a:rPr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问题解决的是把28x28像素的灰度手写数字图片识别为相应的数字，其中数字的范围从0到9.</a:t>
            </a:r>
            <a:endParaRPr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409900" y="1838033"/>
            <a:ext cx="2986840" cy="3370158"/>
            <a:chOff x="1583588" y="2533861"/>
            <a:chExt cx="616226" cy="695312"/>
          </a:xfrm>
        </p:grpSpPr>
        <p:sp>
          <p:nvSpPr>
            <p:cNvPr id="8" name="文本框 7"/>
            <p:cNvSpPr txBox="1"/>
            <p:nvPr/>
          </p:nvSpPr>
          <p:spPr>
            <a:xfrm>
              <a:off x="1659055" y="2533861"/>
              <a:ext cx="299888" cy="532061"/>
            </a:xfrm>
            <a:custGeom>
              <a:avLst/>
              <a:gdLst/>
              <a:ahLst/>
              <a:cxnLst/>
              <a:rect l="l" t="t" r="r" b="b"/>
              <a:pathLst>
                <a:path w="299888" h="532061">
                  <a:moveTo>
                    <a:pt x="155897" y="0"/>
                  </a:moveTo>
                  <a:cubicBezTo>
                    <a:pt x="200297" y="0"/>
                    <a:pt x="235396" y="11721"/>
                    <a:pt x="261193" y="35161"/>
                  </a:cubicBezTo>
                  <a:cubicBezTo>
                    <a:pt x="286990" y="58601"/>
                    <a:pt x="299888" y="91158"/>
                    <a:pt x="299888" y="132829"/>
                  </a:cubicBezTo>
                  <a:cubicBezTo>
                    <a:pt x="299888" y="157138"/>
                    <a:pt x="296230" y="178966"/>
                    <a:pt x="288912" y="198314"/>
                  </a:cubicBezTo>
                  <a:cubicBezTo>
                    <a:pt x="281595" y="217661"/>
                    <a:pt x="269627" y="237505"/>
                    <a:pt x="253007" y="257845"/>
                  </a:cubicBezTo>
                  <a:cubicBezTo>
                    <a:pt x="236388" y="278185"/>
                    <a:pt x="209227" y="305222"/>
                    <a:pt x="171524" y="338956"/>
                  </a:cubicBezTo>
                  <a:cubicBezTo>
                    <a:pt x="140518" y="366490"/>
                    <a:pt x="114163" y="393093"/>
                    <a:pt x="92459" y="418765"/>
                  </a:cubicBezTo>
                  <a:cubicBezTo>
                    <a:pt x="70755" y="444438"/>
                    <a:pt x="53826" y="471289"/>
                    <a:pt x="41672" y="499319"/>
                  </a:cubicBezTo>
                  <a:lnTo>
                    <a:pt x="120315" y="499319"/>
                  </a:lnTo>
                  <a:lnTo>
                    <a:pt x="88222" y="532061"/>
                  </a:lnTo>
                  <a:lnTo>
                    <a:pt x="0" y="532061"/>
                  </a:lnTo>
                  <a:lnTo>
                    <a:pt x="0" y="506388"/>
                  </a:lnTo>
                  <a:cubicBezTo>
                    <a:pt x="13642" y="472158"/>
                    <a:pt x="31750" y="440408"/>
                    <a:pt x="54322" y="411138"/>
                  </a:cubicBezTo>
                  <a:cubicBezTo>
                    <a:pt x="76894" y="381868"/>
                    <a:pt x="107156" y="350863"/>
                    <a:pt x="145107" y="318120"/>
                  </a:cubicBezTo>
                  <a:cubicBezTo>
                    <a:pt x="189755" y="279425"/>
                    <a:pt x="220575" y="247365"/>
                    <a:pt x="237566" y="221940"/>
                  </a:cubicBezTo>
                  <a:cubicBezTo>
                    <a:pt x="254558" y="196515"/>
                    <a:pt x="263053" y="168300"/>
                    <a:pt x="263053" y="137294"/>
                  </a:cubicBezTo>
                  <a:cubicBezTo>
                    <a:pt x="263053" y="104056"/>
                    <a:pt x="253379" y="78011"/>
                    <a:pt x="234032" y="59159"/>
                  </a:cubicBezTo>
                  <a:cubicBezTo>
                    <a:pt x="214684" y="40308"/>
                    <a:pt x="188267" y="30882"/>
                    <a:pt x="154781" y="30882"/>
                  </a:cubicBezTo>
                  <a:cubicBezTo>
                    <a:pt x="125015" y="30882"/>
                    <a:pt x="99653" y="39998"/>
                    <a:pt x="78693" y="58229"/>
                  </a:cubicBezTo>
                  <a:cubicBezTo>
                    <a:pt x="57733" y="76461"/>
                    <a:pt x="45640" y="101327"/>
                    <a:pt x="42416" y="132829"/>
                  </a:cubicBezTo>
                  <a:lnTo>
                    <a:pt x="6697" y="126876"/>
                  </a:lnTo>
                  <a:cubicBezTo>
                    <a:pt x="10418" y="88925"/>
                    <a:pt x="25797" y="58291"/>
                    <a:pt x="52834" y="34975"/>
                  </a:cubicBezTo>
                  <a:cubicBezTo>
                    <a:pt x="79871" y="11659"/>
                    <a:pt x="114225" y="0"/>
                    <a:pt x="1558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583588" y="2612947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226439" y="1509994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逻辑回归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13" name="任意多边形 12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 16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9" name="文本框 18"/>
          <p:cNvSpPr txBox="1"/>
          <p:nvPr/>
        </p:nvSpPr>
        <p:spPr>
          <a:xfrm>
            <a:off x="9355778" y="4681964"/>
            <a:ext cx="68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0170" y="3120390"/>
            <a:ext cx="56578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输入：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28*28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像素的灰度图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也就是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784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个特征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输出：输入图片的分类，也就是对应的数字是什么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逻辑回归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49960" y="1916430"/>
            <a:ext cx="8893810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输入：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X=[x1,x2,x3....x784]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假设参数：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Theta=[theta1,theat2,theat3...theta784]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Z=X*Theta'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矩阵运算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-214748262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3885565"/>
            <a:ext cx="2956560" cy="1246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05" y="3281680"/>
            <a:ext cx="4559935" cy="282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-214748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3383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代价函数的定义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45490" y="1897380"/>
            <a:ext cx="889381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我们想要找到一组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Theta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，使得对于任意的输入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[X,Y]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y=1		X*Theta'&gt;0	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使得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g(z)&gt;=0.5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y=0		X*Theta'&lt;0	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使得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g(z)&lt;0.5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490" y="3237865"/>
            <a:ext cx="889381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定义一个代价函数，让实际值和我们预测值不一样的时候，代价函数值很大</a:t>
            </a:r>
            <a:endParaRPr lang="zh-CN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这样我们只需要想办法找到那些能够使代价函数很小的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Theta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，就能完成这个优化问题。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5102225"/>
            <a:ext cx="9518015" cy="1024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梯度下降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135" y="2044065"/>
            <a:ext cx="99910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导数的方向是函数下降最快的方向，对每个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theta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求偏导，更新每个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theta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的值即可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2797810"/>
            <a:ext cx="7192010" cy="3496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18450" y="4195445"/>
            <a:ext cx="40982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every theta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theta=theta-alpha*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偏导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018155"/>
            <a:ext cx="3401060" cy="8210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435" y="387626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逻辑回归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135" y="2352040"/>
            <a:ext cx="99910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多次更新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theta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cost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会逐渐下降，当得到一定小的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cost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之后，我们就可以利用得到的参数进行预测了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135" y="3430905"/>
            <a:ext cx="99910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z=X*Theta’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然后算出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g(z)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-214748262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8320" y="3461385"/>
            <a:ext cx="2956560" cy="1246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465" y="2857500"/>
            <a:ext cx="4559935" cy="2822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文本框 24"/>
          <p:cNvSpPr txBox="1"/>
          <p:nvPr/>
        </p:nvSpPr>
        <p:spPr>
          <a:xfrm>
            <a:off x="572135" y="5252720"/>
            <a:ext cx="99910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g(z)&gt;0.5 predict y=1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g(z)&lt;0.5 predict y=0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-214748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清风素材 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WPS 演示</Application>
  <PresentationFormat>自定义</PresentationFormat>
  <Paragraphs>148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 Light</vt:lpstr>
      <vt:lpstr>Nexa Light</vt:lpstr>
      <vt:lpstr>等线</vt:lpstr>
      <vt:lpstr>Segoe Print</vt:lpstr>
      <vt:lpstr>黑体</vt:lpstr>
      <vt:lpstr>微软雅黑</vt:lpstr>
      <vt:lpstr>Vrinda</vt:lpstr>
      <vt:lpstr>等线</vt:lpstr>
      <vt:lpstr>等线 Light</vt:lpstr>
      <vt:lpstr>清风素材 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</dc:creator>
  <cp:keywords>12sc.taobao.com</cp:keywords>
  <dc:description>12sc.taobao.com</dc:description>
  <dc:subject>12sc.taobao.com</dc:subject>
  <cp:category>12sc.taobao.com</cp:category>
  <cp:lastModifiedBy>zx</cp:lastModifiedBy>
  <cp:revision>102</cp:revision>
  <dcterms:created xsi:type="dcterms:W3CDTF">2016-03-09T15:06:00Z</dcterms:created>
  <dcterms:modified xsi:type="dcterms:W3CDTF">2016-08-24T01:31:40Z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