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73" r:id="rId5"/>
    <p:sldId id="266" r:id="rId6"/>
    <p:sldId id="274" r:id="rId7"/>
    <p:sldId id="260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via0728@outlook.com" initials="t" lastIdx="1" clrIdx="0">
    <p:extLst>
      <p:ext uri="{19B8F6BF-5375-455C-9EA6-DF929625EA0E}">
        <p15:presenceInfo xmlns:p15="http://schemas.microsoft.com/office/powerpoint/2012/main" userId="a777e8cc27cbb6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91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74AA5-69F4-4966-ADA7-0D19368F9165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A4E78-A8F0-48C8-BBCF-D3F59E2A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3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每一个Camera都受到它们自身特有的环境因素的影响。</a:t>
            </a:r>
            <a:endParaRPr lang="en-US" altLang="zh-CN" sz="1200" dirty="0"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因此，不同Camera的图像理应对应不同的数据分布。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分别forward实现对不同Camera的标准化。在处理完当前所有数据后，再通过一次backward更新网络中的所有可训练参数。在测试过程中，我们从每一个Camera中随机收集一些图像，使用这些图像更新BN参数，再使用更新过的网络处理来自这一Camera的所有图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8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1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一个mini-batch中通常会包含来自多个不同Camera的图像，而BN计算得到的统计量可以被视为该训练集的所有Camera统计量的加权平均。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不同Camera组合对应了不同的BN统计量。对于一个样本，它在不同Camera组合下标准化的结果很可能不同。在将这个样本透过一个已训练的神经网络映射到特征空间时，生成的特征也不稳定。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3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在统计学意义上来说，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散度可以用来衡量两个分布之间的差异程度。若两者差异越小，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散度越小，</a:t>
            </a:r>
            <a:endParaRPr lang="zh-CN" altLang="en-US" dirty="0"/>
          </a:p>
          <a:p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反之亦反。当两分布一致时，其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散度为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。正是因为其可以衡量两个分布之间的差异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4E78-A8F0-48C8-BBCF-D3F59E2A42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4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68073-5195-4A64-8FE0-4E250B0CC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BABD16-EAAE-4725-87E3-BC7527F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20466-4452-4D8C-9EE1-A3DE9C0B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FC333-1E60-4D19-9801-DF576568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B8BD1-5CF7-4163-9E6E-066AFCB2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4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9A47-99F9-4869-9B93-64DFD944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FBE91-8FE4-448A-B5E2-DE700CD4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62675-6E53-4790-A58E-C1A59FBF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11A05-639E-4C62-A8C7-AD64512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42FD2-8753-45CB-A3FB-141E6E3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1D6D5-C472-45CC-A14A-1EAAB37F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D6B6F-F72B-414E-A870-C0017C7E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842E3-1554-49CB-B42F-E592F772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51CCC-D978-4099-8F52-EE6A316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6358D-D400-434F-BAFF-3F69E3F3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ED56B-0591-4926-A8EA-58B53969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58459-57E4-4E25-8640-3467E193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BAE7-224F-4576-A0EA-E56C3B30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75D76-6741-4112-B3B4-4B32D03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5A61F-565E-41E5-A547-470BA4D9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3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E81E-3ADF-4C97-9B74-6563D988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B6F83-A663-4854-BA7F-A0ABA3A6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6C966-77A9-4941-9090-8BA24688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AC2F7-F593-4463-8EAB-B0BBEFDE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7B33-7003-4B33-A9FD-B935123A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6107-FF1D-4526-9F9E-4CC8F4E9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7941A-DD71-4B1A-83F5-AA7EAE49E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D2888-C78A-47C0-B06D-4A0F2605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57187-CD02-4CFB-954C-A8F81F5F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154B7-8C11-4E76-B692-10AFB08B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42581-6CFA-4278-8695-648C243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E0EA-513C-4984-80C6-FCF9D4ED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ADD42-CCCA-415C-8353-388AB08A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ED0A1-BE71-4C4E-99E4-7A029FEF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62C2C-DBBC-4394-B47F-DBADA001C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728941-4238-4782-8649-6A7E4651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09F46-0A36-4BE5-A359-7D84C69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4646F0-F27C-49CF-A0FF-73AE748A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D9C5A-D4FE-41D6-A820-7682BA7D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AF812-275F-4382-B605-327AEAD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6D451-0D13-4024-B31D-2EEBBD39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C759B-7575-4B7B-AD38-1EA741BC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3BDC-703E-42E1-AC3D-2996DB11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7B12C-4C05-4CB1-B519-C6CBA14C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B9721-31AD-4385-AA2E-EE4974A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49DBB-E080-4C54-9FE6-8C2E93D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7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72EE-E8F0-4449-A71A-1116FC1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EFAA-15FD-4CE1-AC17-43D985AC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553D7-DABF-40C8-97AE-335A1FDC7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9F9F2-772C-4446-BD4B-DEAA8E24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5C059-0FF1-45E2-9130-C85A8B0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79348-1CA4-45F5-B7A5-5C73803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BB86-5C18-455B-807A-2C733A02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263C9-6335-433C-8425-BC6D8762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0E57E-B04B-4593-AF97-CA1CD030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E88E1-0EE1-4E94-9B39-7687FD91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F0481-FCE9-4360-9988-C01C682A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41482-830B-4BDB-ACA5-6C2C057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5A9CE-1035-402C-99D2-09859BD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3BF6C-E30B-4073-BAAB-B2BF7117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CF66-BF32-4EBD-BB03-8AD817DB0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00E4-073F-4A6A-A15D-AFF3B0F884C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BC965-2CF1-43AB-AA0C-1874A203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7AB8E-79A0-494D-9F1E-71EE1AE4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49D9-C19F-491A-9C84-53DBDF01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B8D524-406C-4D06-9892-6062DAB5D0F8}"/>
              </a:ext>
            </a:extLst>
          </p:cNvPr>
          <p:cNvSpPr txBox="1"/>
          <p:nvPr/>
        </p:nvSpPr>
        <p:spPr>
          <a:xfrm>
            <a:off x="2491532" y="2402982"/>
            <a:ext cx="7510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AlignedReID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Surpassing Human-Level Performance in Person Re-Identification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9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E37A1-2723-4419-A984-2A789C6A6629}"/>
              </a:ext>
            </a:extLst>
          </p:cNvPr>
          <p:cNvSpPr txBox="1"/>
          <p:nvPr/>
        </p:nvSpPr>
        <p:spPr>
          <a:xfrm>
            <a:off x="197963" y="2450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问题与分析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1823A85-33CF-4CE3-A0A2-18C6FF0456C2}"/>
              </a:ext>
            </a:extLst>
          </p:cNvPr>
          <p:cNvSpPr txBox="1"/>
          <p:nvPr/>
        </p:nvSpPr>
        <p:spPr>
          <a:xfrm>
            <a:off x="1220179" y="3234267"/>
            <a:ext cx="1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D2E54-BC93-B28D-37EF-756A241ED18A}"/>
              </a:ext>
            </a:extLst>
          </p:cNvPr>
          <p:cNvSpPr txBox="1"/>
          <p:nvPr/>
        </p:nvSpPr>
        <p:spPr>
          <a:xfrm>
            <a:off x="356184" y="1201325"/>
            <a:ext cx="6820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问题与挑战：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）不准确的人物检测框可能会影响特征的学习；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姿态的改变和人体的变形可能会导致度量学习的困难；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）人体的部分身体部位被遮挡可能会引入无关的上下文信息；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）强调全局特征中的局部差异是很重要的，特别是当我们必须区分两个外观非常相似的人时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AF7118-1FA2-D0B2-0FDB-7A2AB4D29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" r="5422"/>
          <a:stretch/>
        </p:blipFill>
        <p:spPr>
          <a:xfrm>
            <a:off x="6826103" y="1405309"/>
            <a:ext cx="5273748" cy="42993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791F0E4-D51D-5E72-6DA5-A57D417172DB}"/>
              </a:ext>
            </a:extLst>
          </p:cNvPr>
          <p:cNvSpPr txBox="1"/>
          <p:nvPr/>
        </p:nvSpPr>
        <p:spPr>
          <a:xfrm>
            <a:off x="414663" y="2955651"/>
            <a:ext cx="6411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在全局特征上强调局部差异是非常重要的，</a:t>
            </a:r>
            <a:r>
              <a:rPr lang="zh-CN" altLang="en-US" b="1" dirty="0"/>
              <a:t>因此作者研究</a:t>
            </a:r>
            <a:r>
              <a:rPr lang="en-US" altLang="zh-CN" b="1" dirty="0"/>
              <a:t>part-based</a:t>
            </a:r>
            <a:r>
              <a:rPr lang="zh-CN" altLang="en-US" b="1" dirty="0"/>
              <a:t>方法</a:t>
            </a:r>
            <a:endParaRPr lang="en-US" altLang="zh-CN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现有的</a:t>
            </a:r>
            <a:r>
              <a:rPr lang="en-US" altLang="zh-CN" dirty="0">
                <a:highlight>
                  <a:srgbClr val="FFFF00"/>
                </a:highlight>
              </a:rPr>
              <a:t>part-based</a:t>
            </a:r>
            <a:r>
              <a:rPr lang="zh-CN" altLang="en-US" dirty="0">
                <a:highlight>
                  <a:srgbClr val="FFFF00"/>
                </a:highlight>
              </a:rPr>
              <a:t>方法有什么不足</a:t>
            </a:r>
            <a:endParaRPr lang="en-US" altLang="zh-CN" b="0" i="0" dirty="0">
              <a:solidFill>
                <a:srgbClr val="2A2B2E"/>
              </a:solidFill>
              <a:effectLst/>
              <a:highlight>
                <a:srgbClr val="FFFF00"/>
              </a:highlight>
              <a:latin typeface="PingFang SC"/>
            </a:endParaRPr>
          </a:p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一些</a:t>
            </a:r>
            <a:r>
              <a:rPr lang="zh-CN" altLang="en-US" dirty="0">
                <a:solidFill>
                  <a:srgbClr val="2A2B2E"/>
                </a:solidFill>
                <a:latin typeface="PingFang SC"/>
              </a:rPr>
              <a:t>方法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通过将图像划分为几个部分而不进行对齐来考虑局部信息，但这些方法受到不准确的检测框、遮挡和姿态失调的影响。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因此需要做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Feature Alignments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特征对齐的方法有哪些不足</a:t>
            </a:r>
            <a:r>
              <a:rPr lang="en-US" altLang="zh-CN" dirty="0">
                <a:highlight>
                  <a:srgbClr val="FFFF00"/>
                </a:highlight>
              </a:rPr>
              <a:t>】</a:t>
            </a:r>
          </a:p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利用姿态估计对局部特征进行对齐已成为一种流行的方法，但是这些方法需要额外的位姿标注，并且必须处理由位姿估计带来的误差。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718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E37A1-2723-4419-A984-2A789C6A6629}"/>
              </a:ext>
            </a:extLst>
          </p:cNvPr>
          <p:cNvSpPr txBox="1"/>
          <p:nvPr/>
        </p:nvSpPr>
        <p:spPr>
          <a:xfrm>
            <a:off x="197963" y="245097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论文方法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9A9A755-45D1-0CD2-2146-B680C15109F1}"/>
              </a:ext>
            </a:extLst>
          </p:cNvPr>
          <p:cNvSpPr txBox="1"/>
          <p:nvPr/>
        </p:nvSpPr>
        <p:spPr>
          <a:xfrm>
            <a:off x="701749" y="1233070"/>
            <a:ext cx="108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创新点主要是利用了行人的局部区域之间的联系实现对行人的对齐，而不需要额外的姿态估计信息。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ACF852-7535-D17C-E8F6-972A623F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38" y="1046376"/>
            <a:ext cx="12192000" cy="34253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E3D6D2-D629-404D-1191-ADDBB9D25235}"/>
              </a:ext>
            </a:extLst>
          </p:cNvPr>
          <p:cNvSpPr txBox="1"/>
          <p:nvPr/>
        </p:nvSpPr>
        <p:spPr>
          <a:xfrm>
            <a:off x="577701" y="4471710"/>
            <a:ext cx="10990522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图像经过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后得到一个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2048*7*7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特征图，特征图通过全局池化后得到一个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2048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维的全局特征；特征图通过水平池化后，接一个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1*1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的卷积核缩小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的个数，得到了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128*7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维的局部特征，其实就是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维的水平块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两张图片的距离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全局距离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zh-CN" sz="1800" b="1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局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部距离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，其中全局距离就是两个全局特征的欧氏距离；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局部距离就是最短路径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，两张图片的相似度由全局距离和局部距离共同决定。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60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E37A1-2723-4419-A984-2A789C6A6629}"/>
              </a:ext>
            </a:extLst>
          </p:cNvPr>
          <p:cNvSpPr txBox="1"/>
          <p:nvPr/>
        </p:nvSpPr>
        <p:spPr>
          <a:xfrm>
            <a:off x="197963" y="245097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局部距离的计算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8176DF9-796A-D757-E080-F446C8870726}"/>
              </a:ext>
            </a:extLst>
          </p:cNvPr>
          <p:cNvSpPr txBox="1"/>
          <p:nvPr/>
        </p:nvSpPr>
        <p:spPr>
          <a:xfrm>
            <a:off x="1063256" y="1945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B7F67C-2572-8B2F-4FB4-5DF91C288C02}"/>
                  </a:ext>
                </a:extLst>
              </p:cNvPr>
              <p:cNvSpPr txBox="1"/>
              <p:nvPr/>
            </p:nvSpPr>
            <p:spPr>
              <a:xfrm>
                <a:off x="779721" y="4924102"/>
                <a:ext cx="10632558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对于两张图片中任意一对局部信息，计算它们之间的距离，构成一个距离矩阵</a:t>
                </a:r>
                <a:r>
                  <a:rPr lang="en-US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，矩阵的元素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，表示第一张图片的第</a:t>
                </a:r>
                <a:r>
                  <a:rPr lang="en-US" altLang="zh-CN" sz="200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张水平块到第二章图片的第</a:t>
                </a:r>
                <a:r>
                  <a:rPr lang="en-US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张水平块之间的距离。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B7F67C-2572-8B2F-4FB4-5DF91C28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21" y="4924102"/>
                <a:ext cx="10632558" cy="732573"/>
              </a:xfrm>
              <a:prstGeom prst="rect">
                <a:avLst/>
              </a:prstGeom>
              <a:blipFill>
                <a:blip r:embed="rId3"/>
                <a:stretch>
                  <a:fillRect l="-631" t="-6667" b="-1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139004E7-4688-5725-F76D-466F5236C2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329"/>
          <a:stretch/>
        </p:blipFill>
        <p:spPr>
          <a:xfrm>
            <a:off x="299523" y="1126192"/>
            <a:ext cx="4064965" cy="3552825"/>
          </a:xfrm>
          <a:prstGeom prst="rect">
            <a:avLst/>
          </a:prstGeom>
        </p:spPr>
      </p:pic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59A62828-4B93-9D0A-6FBC-7FCB5FB5A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75449"/>
              </p:ext>
            </p:extLst>
          </p:nvPr>
        </p:nvGraphicFramePr>
        <p:xfrm>
          <a:off x="4626341" y="1312044"/>
          <a:ext cx="431564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55">
                  <a:extLst>
                    <a:ext uri="{9D8B030D-6E8A-4147-A177-3AD203B41FA5}">
                      <a16:colId xmlns:a16="http://schemas.microsoft.com/office/drawing/2014/main" val="4017149213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1299395346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1440088287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142474705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3639737668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4207207632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3675005414"/>
                    </a:ext>
                  </a:extLst>
                </a:gridCol>
                <a:gridCol w="539455">
                  <a:extLst>
                    <a:ext uri="{9D8B030D-6E8A-4147-A177-3AD203B41FA5}">
                      <a16:colId xmlns:a16="http://schemas.microsoft.com/office/drawing/2014/main" val="1541847936"/>
                    </a:ext>
                  </a:extLst>
                </a:gridCol>
              </a:tblGrid>
              <a:tr h="34402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575693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D11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0105990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41083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64000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93483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24316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86378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39094"/>
                  </a:ext>
                </a:extLst>
              </a:tr>
              <a:tr h="3570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d77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5827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20BB126-2957-446D-A885-36FCB96F5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26" y="5731808"/>
            <a:ext cx="6539023" cy="9788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1A2F4A-CA9B-711A-BCCC-62FFDF0E2854}"/>
              </a:ext>
            </a:extLst>
          </p:cNvPr>
          <p:cNvSpPr txBox="1"/>
          <p:nvPr/>
        </p:nvSpPr>
        <p:spPr>
          <a:xfrm>
            <a:off x="6784161" y="5870553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Normalize the distance to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[0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76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E37A1-2723-4419-A984-2A789C6A6629}"/>
              </a:ext>
            </a:extLst>
          </p:cNvPr>
          <p:cNvSpPr txBox="1"/>
          <p:nvPr/>
        </p:nvSpPr>
        <p:spPr>
          <a:xfrm>
            <a:off x="197963" y="245097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局部距离的计算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8176DF9-796A-D757-E080-F446C8870726}"/>
              </a:ext>
            </a:extLst>
          </p:cNvPr>
          <p:cNvSpPr txBox="1"/>
          <p:nvPr/>
        </p:nvSpPr>
        <p:spPr>
          <a:xfrm>
            <a:off x="1063256" y="1945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9004E7-4688-5725-F76D-466F5236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29"/>
          <a:stretch/>
        </p:blipFill>
        <p:spPr>
          <a:xfrm>
            <a:off x="97505" y="1053218"/>
            <a:ext cx="3134794" cy="273984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222C773-A8EE-5497-59CE-8651557FA7AC}"/>
              </a:ext>
            </a:extLst>
          </p:cNvPr>
          <p:cNvSpPr txBox="1"/>
          <p:nvPr/>
        </p:nvSpPr>
        <p:spPr>
          <a:xfrm>
            <a:off x="599062" y="4091982"/>
            <a:ext cx="93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定义两张图片间的局部距离为矩阵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中从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到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H,H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总距离的最短路径，即从矩阵左上角到右下角的最短路径，这个最短路径可以使用动态规划计算，公式如下：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90CB49C0-50FD-B246-7922-1226E9E5B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80647"/>
              </p:ext>
            </p:extLst>
          </p:nvPr>
        </p:nvGraphicFramePr>
        <p:xfrm>
          <a:off x="3299639" y="1288644"/>
          <a:ext cx="3454400" cy="263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40171492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29939534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400882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24747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63973766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0720763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6750054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541847936"/>
                    </a:ext>
                  </a:extLst>
                </a:gridCol>
              </a:tblGrid>
              <a:tr h="292768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575693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D11</a:t>
                      </a:r>
                      <a:endParaRPr lang="zh-CN" altLang="en-US" sz="1000" dirty="0"/>
                    </a:p>
                  </a:txBody>
                  <a:tcPr marL="73192" marR="73192" marT="36596" marB="36596"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0105990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1689041083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707864000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4202993483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3112124316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1597986378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740039094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192" marR="73192" marT="36596" marB="36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3192" marR="73192" marT="36596" marB="3659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d77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92" marR="73192" marT="36596" marB="36596"/>
                </a:tc>
                <a:extLst>
                  <a:ext uri="{0D108BD9-81ED-4DB2-BD59-A6C34878D82A}">
                    <a16:rowId xmlns:a16="http://schemas.microsoft.com/office/drawing/2014/main" val="3893758272"/>
                  </a:ext>
                </a:extLst>
              </a:tr>
            </a:tbl>
          </a:graphicData>
        </a:graphic>
      </p:graphicFrame>
      <p:pic>
        <p:nvPicPr>
          <p:cNvPr id="26" name="图片 25">
            <a:extLst>
              <a:ext uri="{FF2B5EF4-FFF2-40B4-BE49-F238E27FC236}">
                <a16:creationId xmlns:a16="http://schemas.microsoft.com/office/drawing/2014/main" id="{0E874E8C-49CF-801D-E4C7-D06B8636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62" y="4757637"/>
            <a:ext cx="8318037" cy="18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E37A1-2723-4419-A984-2A789C6A6629}"/>
              </a:ext>
            </a:extLst>
          </p:cNvPr>
          <p:cNvSpPr txBox="1"/>
          <p:nvPr/>
        </p:nvSpPr>
        <p:spPr>
          <a:xfrm>
            <a:off x="197963" y="245097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局部距离的计算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8176DF9-796A-D757-E080-F446C8870726}"/>
              </a:ext>
            </a:extLst>
          </p:cNvPr>
          <p:cNvSpPr txBox="1"/>
          <p:nvPr/>
        </p:nvSpPr>
        <p:spPr>
          <a:xfrm>
            <a:off x="1063256" y="1945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E6A8D-CF9D-3AC6-2AD5-F23D43F76BDC}"/>
              </a:ext>
            </a:extLst>
          </p:cNvPr>
          <p:cNvSpPr txBox="1"/>
          <p:nvPr/>
        </p:nvSpPr>
        <p:spPr>
          <a:xfrm>
            <a:off x="694989" y="5042996"/>
            <a:ext cx="957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最后得到的最短路径，其实是由局部块之间的对齐构成的，如图所示，其中右图表示矩阵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到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H,H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总距离的最短路径，左图表示两幅图像局部块之间的对应关系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7B2D6E-061A-C390-C489-FC6B0A9AB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" t="586" r="1107" b="13554"/>
          <a:stretch/>
        </p:blipFill>
        <p:spPr bwMode="auto">
          <a:xfrm>
            <a:off x="296558" y="1402736"/>
            <a:ext cx="7720390" cy="342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BAD0F92-E3E1-499C-EA12-88B11AC6418F}"/>
              </a:ext>
            </a:extLst>
          </p:cNvPr>
          <p:cNvSpPr/>
          <p:nvPr/>
        </p:nvSpPr>
        <p:spPr>
          <a:xfrm>
            <a:off x="7219507" y="2085082"/>
            <a:ext cx="978196" cy="36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1499F5-A68E-B98B-2798-C10A62EFD930}"/>
              </a:ext>
            </a:extLst>
          </p:cNvPr>
          <p:cNvSpPr txBox="1"/>
          <p:nvPr/>
        </p:nvSpPr>
        <p:spPr>
          <a:xfrm>
            <a:off x="8170936" y="1774888"/>
            <a:ext cx="3724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非对应对齐具有较大的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L2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距离，其梯度接近于零。因此，这种对齐在最短路径上的贡献很小。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2A2B2E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2A2B2E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最短路径的总距离，即两幅图像之间的局部距离，主要由对应的对齐方式决定。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0BB126-2957-446D-A885-36FCB96F5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33" r="26640"/>
          <a:stretch/>
        </p:blipFill>
        <p:spPr>
          <a:xfrm>
            <a:off x="8197703" y="2772219"/>
            <a:ext cx="3724506" cy="8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2ABA1D-6BBF-48BC-9A5B-4F2E0C35221A}"/>
              </a:ext>
            </a:extLst>
          </p:cNvPr>
          <p:cNvCxnSpPr>
            <a:cxnSpLocks/>
          </p:cNvCxnSpPr>
          <p:nvPr/>
        </p:nvCxnSpPr>
        <p:spPr>
          <a:xfrm flipV="1">
            <a:off x="0" y="1046376"/>
            <a:ext cx="121920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6A5799B-E4D4-078B-EEC5-80C596B68D78}"/>
              </a:ext>
            </a:extLst>
          </p:cNvPr>
          <p:cNvSpPr txBox="1"/>
          <p:nvPr/>
        </p:nvSpPr>
        <p:spPr>
          <a:xfrm>
            <a:off x="197963" y="245097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动态对齐方法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ACF852-7535-D17C-E8F6-972A623F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" y="1675668"/>
            <a:ext cx="12192000" cy="34253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42CE52-83DD-2548-5ACB-445941C8E125}"/>
              </a:ext>
            </a:extLst>
          </p:cNvPr>
          <p:cNvSpPr txBox="1"/>
          <p:nvPr/>
        </p:nvSpPr>
        <p:spPr>
          <a:xfrm>
            <a:off x="7868092" y="1611690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按上述方法计算的最短路径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6BBF84-4A8B-1F94-6AE4-6D43B8EBA77A}"/>
              </a:ext>
            </a:extLst>
          </p:cNvPr>
          <p:cNvSpPr txBox="1"/>
          <p:nvPr/>
        </p:nvSpPr>
        <p:spPr>
          <a:xfrm>
            <a:off x="7967328" y="4599980"/>
            <a:ext cx="198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两个全局特征的欧氏距离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CD3D05-2073-642A-6473-281AC34C107A}"/>
              </a:ext>
            </a:extLst>
          </p:cNvPr>
          <p:cNvSpPr/>
          <p:nvPr/>
        </p:nvSpPr>
        <p:spPr>
          <a:xfrm>
            <a:off x="9112102" y="2700670"/>
            <a:ext cx="287079" cy="839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7DB385-7BD8-3B74-4F46-C75EF8E566D1}"/>
              </a:ext>
            </a:extLst>
          </p:cNvPr>
          <p:cNvSpPr txBox="1"/>
          <p:nvPr/>
        </p:nvSpPr>
        <p:spPr>
          <a:xfrm>
            <a:off x="9696893" y="4026368"/>
            <a:ext cx="1984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Why:</a:t>
            </a:r>
            <a:r>
              <a:rPr lang="zh-CN" altLang="en-US" dirty="0"/>
              <a:t>使用这两种距离挖掘硬样本没有显著差异。</a:t>
            </a:r>
            <a:endParaRPr lang="en-US" altLang="zh-CN" dirty="0"/>
          </a:p>
          <a:p>
            <a:r>
              <a:rPr lang="zh-CN" altLang="en-US" dirty="0"/>
              <a:t>而计算全局距离快得多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362D3F-A66B-4668-8474-9BA780DA6FA3}"/>
              </a:ext>
            </a:extLst>
          </p:cNvPr>
          <p:cNvSpPr txBox="1"/>
          <p:nvPr/>
        </p:nvSpPr>
        <p:spPr>
          <a:xfrm>
            <a:off x="613317" y="5620215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推理阶段只用全局特征：因为作者实验发现只用全局的性能和都用差不多，他推测是因为：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）在学习阶段已经利用了人物形象的先验结构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2A2B2E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2A2B2E"/>
                </a:solidFill>
                <a:latin typeface="PingFang SC"/>
              </a:rPr>
              <a:t>）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借助局部特征匹配，全局特征可以更加关注人的身体，而不是过度拟合背景；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2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967802-820A-25D3-BC7E-712CFC5E5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21"/>
            <a:ext cx="11430000" cy="4849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B95461-3F57-B6F5-E2E1-6FE2124E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1" y="5320189"/>
            <a:ext cx="5308020" cy="14392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266C77-FD1A-A461-4504-5CDDCD8BB848}"/>
              </a:ext>
            </a:extLst>
          </p:cNvPr>
          <p:cNvCxnSpPr>
            <a:cxnSpLocks/>
          </p:cNvCxnSpPr>
          <p:nvPr/>
        </p:nvCxnSpPr>
        <p:spPr>
          <a:xfrm flipH="1">
            <a:off x="5798634" y="3429000"/>
            <a:ext cx="1873405" cy="1778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C3EFA-EBA3-84EE-7DBF-5DAE01387544}"/>
              </a:ext>
            </a:extLst>
          </p:cNvPr>
          <p:cNvSpPr txBox="1"/>
          <p:nvPr/>
        </p:nvSpPr>
        <p:spPr>
          <a:xfrm>
            <a:off x="5924086" y="5459861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其中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ZG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(·)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表示零梯度函数，在计算梯度时将变量视为常数，在学习阶段停止反向传播。我们发现，与没有零梯度函数的互损相比，它加快了收敛速度，提高了精度。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83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1009</Words>
  <Application>Microsoft Office PowerPoint</Application>
  <PresentationFormat>宽屏</PresentationFormat>
  <Paragraphs>90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-apple-system</vt:lpstr>
      <vt:lpstr>CMMI10</vt:lpstr>
      <vt:lpstr>CMR10</vt:lpstr>
      <vt:lpstr>NimbusRomNo9L-Medi</vt:lpstr>
      <vt:lpstr>NimbusRomNo9L-Regu</vt:lpstr>
      <vt:lpstr>PingFang SC</vt:lpstr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tavia0728@outlook.com</dc:creator>
  <cp:lastModifiedBy>tavia0728@outlook.com</cp:lastModifiedBy>
  <cp:revision>49</cp:revision>
  <dcterms:created xsi:type="dcterms:W3CDTF">2020-10-30T06:58:15Z</dcterms:created>
  <dcterms:modified xsi:type="dcterms:W3CDTF">2023-04-08T11:29:28Z</dcterms:modified>
</cp:coreProperties>
</file>