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1" r:id="rId5"/>
    <p:sldId id="262" r:id="rId6"/>
    <p:sldId id="264" r:id="rId7"/>
    <p:sldId id="260" r:id="rId8"/>
    <p:sldId id="25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1" d="100"/>
          <a:sy n="91" d="100"/>
        </p:scale>
        <p:origin x="93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318988-6B07-4636-B6FE-51F40ED0AC0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90545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18988-6B07-4636-B6FE-51F40ED0AC0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64124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18988-6B07-4636-B6FE-51F40ED0AC0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420544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18988-6B07-4636-B6FE-51F40ED0AC0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64854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318988-6B07-4636-B6FE-51F40ED0AC06}"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12560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18988-6B07-4636-B6FE-51F40ED0AC0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357045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18988-6B07-4636-B6FE-51F40ED0AC06}"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36967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18988-6B07-4636-B6FE-51F40ED0AC06}"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311918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18988-6B07-4636-B6FE-51F40ED0AC06}"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80757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18988-6B07-4636-B6FE-51F40ED0AC0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27189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318988-6B07-4636-B6FE-51F40ED0AC06}"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E767F-42AC-42CE-B642-ED4A24299256}" type="slidenum">
              <a:rPr lang="en-US" smtClean="0"/>
              <a:t>‹#›</a:t>
            </a:fld>
            <a:endParaRPr lang="en-US"/>
          </a:p>
        </p:txBody>
      </p:sp>
    </p:spTree>
    <p:extLst>
      <p:ext uri="{BB962C8B-B14F-4D97-AF65-F5344CB8AC3E}">
        <p14:creationId xmlns:p14="http://schemas.microsoft.com/office/powerpoint/2010/main" val="399530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18988-6B07-4636-B6FE-51F40ED0AC06}" type="datetimeFigureOut">
              <a:rPr lang="en-US" smtClean="0"/>
              <a:t>4/24/2018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E767F-42AC-42CE-B642-ED4A24299256}" type="slidenum">
              <a:rPr lang="en-US" smtClean="0"/>
              <a:t>‹#›</a:t>
            </a:fld>
            <a:endParaRPr lang="en-US"/>
          </a:p>
        </p:txBody>
      </p:sp>
    </p:spTree>
    <p:extLst>
      <p:ext uri="{BB962C8B-B14F-4D97-AF65-F5344CB8AC3E}">
        <p14:creationId xmlns:p14="http://schemas.microsoft.com/office/powerpoint/2010/main" val="2546124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2004"/>
            <a:ext cx="7772400" cy="5989739"/>
          </a:xfrm>
        </p:spPr>
        <p:txBody>
          <a:bodyPr anchor="ctr">
            <a:normAutofit/>
          </a:bodyPr>
          <a:lstStyle/>
          <a:p>
            <a:r>
              <a:rPr lang="en-US" b="1" dirty="0" smtClean="0">
                <a:latin typeface="Century Gothic" panose="020B0502020202020204" pitchFamily="34" charset="0"/>
              </a:rPr>
              <a:t>GIS FOR CODE AND CUSTOMISATION</a:t>
            </a:r>
            <a:br>
              <a:rPr lang="en-US" b="1" dirty="0" smtClean="0">
                <a:latin typeface="Century Gothic" panose="020B0502020202020204" pitchFamily="34" charset="0"/>
              </a:rPr>
            </a:br>
            <a:r>
              <a:rPr lang="en-US" b="1" dirty="0" smtClean="0">
                <a:latin typeface="Century Gothic" panose="020B0502020202020204" pitchFamily="34" charset="0"/>
              </a:rPr>
              <a:t/>
            </a:r>
            <a:br>
              <a:rPr lang="en-US" b="1" dirty="0" smtClean="0">
                <a:latin typeface="Century Gothic" panose="020B0502020202020204" pitchFamily="34" charset="0"/>
              </a:rPr>
            </a:br>
            <a:r>
              <a:rPr lang="en-US" sz="3000" b="1" dirty="0" smtClean="0">
                <a:latin typeface="Century Gothic" panose="020B0502020202020204" pitchFamily="34" charset="0"/>
              </a:rPr>
              <a:t>M.TECH GEOMATICS</a:t>
            </a:r>
            <a:br>
              <a:rPr lang="en-US" sz="3000" b="1" dirty="0" smtClean="0">
                <a:latin typeface="Century Gothic" panose="020B0502020202020204" pitchFamily="34" charset="0"/>
              </a:rPr>
            </a:br>
            <a:r>
              <a:rPr lang="en-US" sz="3000" b="1" dirty="0" smtClean="0">
                <a:latin typeface="Century Gothic" panose="020B0502020202020204" pitchFamily="34" charset="0"/>
              </a:rPr>
              <a:t>SHAILY GANDHI</a:t>
            </a:r>
            <a:r>
              <a:rPr lang="en-US" sz="3000" dirty="0" smtClean="0">
                <a:latin typeface="Century Gothic" panose="020B0502020202020204" pitchFamily="34" charset="0"/>
              </a:rPr>
              <a:t/>
            </a:r>
            <a:br>
              <a:rPr lang="en-US" sz="3000" dirty="0" smtClean="0">
                <a:latin typeface="Century Gothic" panose="020B0502020202020204" pitchFamily="34" charset="0"/>
              </a:rPr>
            </a:br>
            <a:r>
              <a:rPr lang="en-US" sz="3000" dirty="0">
                <a:latin typeface="Century Gothic" panose="020B0502020202020204" pitchFamily="34" charset="0"/>
              </a:rPr>
              <a:t/>
            </a:r>
            <a:br>
              <a:rPr lang="en-US" sz="3000" dirty="0">
                <a:latin typeface="Century Gothic" panose="020B0502020202020204" pitchFamily="34" charset="0"/>
              </a:rPr>
            </a:br>
            <a:r>
              <a:rPr lang="en-US" sz="3000" dirty="0" smtClean="0">
                <a:latin typeface="Century Gothic" panose="020B0502020202020204" pitchFamily="34" charset="0"/>
              </a:rPr>
              <a:t/>
            </a:r>
            <a:br>
              <a:rPr lang="en-US" sz="3000" dirty="0" smtClean="0">
                <a:latin typeface="Century Gothic" panose="020B0502020202020204" pitchFamily="34" charset="0"/>
              </a:rPr>
            </a:br>
            <a:r>
              <a:rPr lang="en-US" sz="3000" dirty="0" smtClean="0">
                <a:latin typeface="Century Gothic" panose="020B0502020202020204" pitchFamily="34" charset="0"/>
              </a:rPr>
              <a:t>SABYASACHI PURKAYASTHA</a:t>
            </a:r>
            <a:br>
              <a:rPr lang="en-US" sz="3000" dirty="0" smtClean="0">
                <a:latin typeface="Century Gothic" panose="020B0502020202020204" pitchFamily="34" charset="0"/>
              </a:rPr>
            </a:br>
            <a:r>
              <a:rPr lang="en-US" sz="3000" dirty="0" smtClean="0">
                <a:latin typeface="Century Gothic" panose="020B0502020202020204" pitchFamily="34" charset="0"/>
              </a:rPr>
              <a:t>PT201117</a:t>
            </a:r>
            <a:endParaRPr lang="en-US" sz="3000" b="1" dirty="0">
              <a:latin typeface="Century Gothic" panose="020B0502020202020204" pitchFamily="34" charset="0"/>
            </a:endParaRPr>
          </a:p>
        </p:txBody>
      </p:sp>
    </p:spTree>
    <p:extLst>
      <p:ext uri="{BB962C8B-B14F-4D97-AF65-F5344CB8AC3E}">
        <p14:creationId xmlns:p14="http://schemas.microsoft.com/office/powerpoint/2010/main" val="216895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2004"/>
            <a:ext cx="7772400" cy="5989739"/>
          </a:xfrm>
        </p:spPr>
        <p:txBody>
          <a:bodyPr anchor="ctr">
            <a:normAutofit/>
          </a:bodyPr>
          <a:lstStyle/>
          <a:p>
            <a:r>
              <a:rPr lang="en-US" dirty="0" smtClean="0">
                <a:latin typeface="Century Gothic" panose="020B0502020202020204" pitchFamily="34" charset="0"/>
              </a:rPr>
              <a:t>AUTOMATIC </a:t>
            </a:r>
            <a:r>
              <a:rPr lang="en-US" b="1" dirty="0" smtClean="0">
                <a:latin typeface="Century Gothic" panose="020B0502020202020204" pitchFamily="34" charset="0"/>
              </a:rPr>
              <a:t>TRAINING SAMPLE</a:t>
            </a:r>
            <a:r>
              <a:rPr lang="en-US" dirty="0" smtClean="0">
                <a:latin typeface="Century Gothic" panose="020B0502020202020204" pitchFamily="34" charset="0"/>
              </a:rPr>
              <a:t> GENERATOR FOR DEEP LEARNING AND </a:t>
            </a:r>
            <a:r>
              <a:rPr lang="en-US" b="1" dirty="0" smtClean="0">
                <a:latin typeface="Century Gothic" panose="020B0502020202020204" pitchFamily="34" charset="0"/>
              </a:rPr>
              <a:t>DEEP FEATURE EXTRACTION</a:t>
            </a:r>
            <a:endParaRPr lang="en-US" b="1" dirty="0">
              <a:latin typeface="Century Gothic" panose="020B0502020202020204" pitchFamily="34" charset="0"/>
            </a:endParaRPr>
          </a:p>
        </p:txBody>
      </p:sp>
    </p:spTree>
    <p:extLst>
      <p:ext uri="{BB962C8B-B14F-4D97-AF65-F5344CB8AC3E}">
        <p14:creationId xmlns:p14="http://schemas.microsoft.com/office/powerpoint/2010/main" val="310396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Introduction</a:t>
            </a:r>
            <a:endParaRPr lang="en-US" b="1" dirty="0">
              <a:latin typeface="Century Gothic" panose="020B0502020202020204" pitchFamily="34" charset="0"/>
            </a:endParaRPr>
          </a:p>
        </p:txBody>
      </p:sp>
      <p:sp>
        <p:nvSpPr>
          <p:cNvPr id="3" name="Content Placeholder 2"/>
          <p:cNvSpPr>
            <a:spLocks noGrp="1"/>
          </p:cNvSpPr>
          <p:nvPr>
            <p:ph idx="1"/>
          </p:nvPr>
        </p:nvSpPr>
        <p:spPr>
          <a:xfrm>
            <a:off x="628650" y="1825625"/>
            <a:ext cx="7886700" cy="3425883"/>
          </a:xfrm>
        </p:spPr>
        <p:txBody>
          <a:bodyPr>
            <a:normAutofit fontScale="92500" lnSpcReduction="20000"/>
          </a:bodyPr>
          <a:lstStyle/>
          <a:p>
            <a:pPr marL="0" indent="0">
              <a:buNone/>
            </a:pPr>
            <a:r>
              <a:rPr lang="en-US" dirty="0" smtClean="0">
                <a:latin typeface="Century Gothic" panose="020B0502020202020204" pitchFamily="34" charset="0"/>
              </a:rPr>
              <a:t>Supervised machine learning tasks always requires a large amount of </a:t>
            </a:r>
            <a:r>
              <a:rPr lang="en-US" b="1" dirty="0" smtClean="0">
                <a:latin typeface="Century Gothic" panose="020B0502020202020204" pitchFamily="34" charset="0"/>
              </a:rPr>
              <a:t>labelled datasets</a:t>
            </a:r>
            <a:r>
              <a:rPr lang="en-US" dirty="0" smtClean="0">
                <a:latin typeface="Century Gothic" panose="020B0502020202020204" pitchFamily="34" charset="0"/>
              </a:rPr>
              <a:t> for training the classifiers to be able to predict on unseen data. Creating labelled datasets is very expensive and a time taking process.</a:t>
            </a:r>
          </a:p>
          <a:p>
            <a:pPr marL="0" indent="0">
              <a:buNone/>
            </a:pPr>
            <a:r>
              <a:rPr lang="en-US" dirty="0" smtClean="0">
                <a:latin typeface="Century Gothic" panose="020B0502020202020204" pitchFamily="34" charset="0"/>
              </a:rPr>
              <a:t>One such task involves extracting the </a:t>
            </a:r>
            <a:r>
              <a:rPr lang="en-US" b="1" dirty="0" smtClean="0">
                <a:latin typeface="Century Gothic" panose="020B0502020202020204" pitchFamily="34" charset="0"/>
              </a:rPr>
              <a:t>built area</a:t>
            </a:r>
            <a:r>
              <a:rPr lang="en-US" dirty="0" smtClean="0">
                <a:latin typeface="Century Gothic" panose="020B0502020202020204" pitchFamily="34" charset="0"/>
              </a:rPr>
              <a:t> and distributing the census population amongst the extracted areas that fall within residential zone and further model the pedestrian volume and vehicular trip lengths using road network datasets in association with the built area.</a:t>
            </a:r>
            <a:endParaRPr lang="en-US" dirty="0">
              <a:latin typeface="Century Gothic" panose="020B0502020202020204" pitchFamily="34" charset="0"/>
            </a:endParaRPr>
          </a:p>
        </p:txBody>
      </p:sp>
    </p:spTree>
    <p:extLst>
      <p:ext uri="{BB962C8B-B14F-4D97-AF65-F5344CB8AC3E}">
        <p14:creationId xmlns:p14="http://schemas.microsoft.com/office/powerpoint/2010/main" val="58014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Scope</a:t>
            </a:r>
            <a:endParaRPr lang="en-US" b="1" dirty="0">
              <a:latin typeface="Century Gothic" panose="020B0502020202020204" pitchFamily="34" charset="0"/>
            </a:endParaRPr>
          </a:p>
        </p:txBody>
      </p:sp>
      <p:sp>
        <p:nvSpPr>
          <p:cNvPr id="3" name="Content Placeholder 2"/>
          <p:cNvSpPr>
            <a:spLocks noGrp="1"/>
          </p:cNvSpPr>
          <p:nvPr>
            <p:ph idx="1"/>
          </p:nvPr>
        </p:nvSpPr>
        <p:spPr/>
        <p:txBody>
          <a:bodyPr/>
          <a:lstStyle/>
          <a:p>
            <a:r>
              <a:rPr lang="en-US" dirty="0" smtClean="0">
                <a:latin typeface="Century Gothic" panose="020B0502020202020204" pitchFamily="34" charset="0"/>
              </a:rPr>
              <a:t>The script takes user input in the form of coordinate pairs, zoom level, no. of images to be stitched, and resizing dimensions for feeding into </a:t>
            </a:r>
            <a:r>
              <a:rPr lang="en-US" dirty="0" err="1" smtClean="0">
                <a:latin typeface="Century Gothic" panose="020B0502020202020204" pitchFamily="34" charset="0"/>
              </a:rPr>
              <a:t>Keras</a:t>
            </a:r>
            <a:r>
              <a:rPr lang="en-US" dirty="0" smtClean="0">
                <a:latin typeface="Century Gothic" panose="020B0502020202020204" pitchFamily="34" charset="0"/>
              </a:rPr>
              <a:t> along with file and folder path requests.</a:t>
            </a:r>
          </a:p>
          <a:p>
            <a:r>
              <a:rPr lang="en-US" dirty="0" smtClean="0">
                <a:latin typeface="Century Gothic" panose="020B0502020202020204" pitchFamily="34" charset="0"/>
              </a:rPr>
              <a:t>The script generates training samples for built area from the given user inputs.</a:t>
            </a:r>
            <a:endParaRPr lang="en-US" dirty="0">
              <a:latin typeface="Century Gothic" panose="020B0502020202020204" pitchFamily="34" charset="0"/>
            </a:endParaRPr>
          </a:p>
        </p:txBody>
      </p:sp>
    </p:spTree>
    <p:extLst>
      <p:ext uri="{BB962C8B-B14F-4D97-AF65-F5344CB8AC3E}">
        <p14:creationId xmlns:p14="http://schemas.microsoft.com/office/powerpoint/2010/main" val="50663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Evaluation</a:t>
            </a:r>
            <a:endParaRPr lang="en-US" b="1" dirty="0">
              <a:latin typeface="Century Gothic" panose="020B0502020202020204" pitchFamily="34" charset="0"/>
            </a:endParaRPr>
          </a:p>
        </p:txBody>
      </p:sp>
      <p:sp>
        <p:nvSpPr>
          <p:cNvPr id="3" name="Content Placeholder 2"/>
          <p:cNvSpPr>
            <a:spLocks noGrp="1"/>
          </p:cNvSpPr>
          <p:nvPr>
            <p:ph idx="1"/>
          </p:nvPr>
        </p:nvSpPr>
        <p:spPr/>
        <p:txBody>
          <a:bodyPr>
            <a:normAutofit fontScale="70000" lnSpcReduction="20000"/>
          </a:bodyPr>
          <a:lstStyle/>
          <a:p>
            <a:r>
              <a:rPr lang="en-US" dirty="0" smtClean="0">
                <a:latin typeface="Century Gothic" panose="020B0502020202020204" pitchFamily="34" charset="0"/>
              </a:rPr>
              <a:t>10 different urban locations were used for testing the accuracy of the generated sample using the customized threshold.</a:t>
            </a:r>
          </a:p>
          <a:p>
            <a:r>
              <a:rPr lang="en-US" dirty="0" smtClean="0">
                <a:latin typeface="Century Gothic" panose="020B0502020202020204" pitchFamily="34" charset="0"/>
              </a:rPr>
              <a:t>The custom threshold is determined by the mean RGB values of the pixel.</a:t>
            </a:r>
          </a:p>
          <a:p>
            <a:r>
              <a:rPr lang="en-US" dirty="0" smtClean="0">
                <a:latin typeface="Century Gothic" panose="020B0502020202020204" pitchFamily="34" charset="0"/>
              </a:rPr>
              <a:t>It is meaningful to understand that bright features such as buildings have values  of RGB closer to 255,255,255 and values of vegetation, water body are closer to 0,0,0.</a:t>
            </a:r>
          </a:p>
          <a:p>
            <a:r>
              <a:rPr lang="en-US" dirty="0" smtClean="0">
                <a:latin typeface="Century Gothic" panose="020B0502020202020204" pitchFamily="34" charset="0"/>
              </a:rPr>
              <a:t>The maximum confusion for algorithm happens due to other manmade features such as concrete roads.</a:t>
            </a:r>
          </a:p>
          <a:p>
            <a:r>
              <a:rPr lang="en-US" dirty="0" smtClean="0">
                <a:latin typeface="Century Gothic" panose="020B0502020202020204" pitchFamily="34" charset="0"/>
              </a:rPr>
              <a:t>An average accuracy of 82% was recorded with a high threshold.</a:t>
            </a:r>
          </a:p>
          <a:p>
            <a:r>
              <a:rPr lang="en-US" dirty="0" smtClean="0">
                <a:latin typeface="Century Gothic" panose="020B0502020202020204" pitchFamily="34" charset="0"/>
              </a:rPr>
              <a:t>Larger training samples with a few inaccuracies is preferred over smaller training samples without much sample variation for deep learning tasks.</a:t>
            </a:r>
            <a:endParaRPr lang="en-US" dirty="0">
              <a:latin typeface="Century Gothic" panose="020B0502020202020204" pitchFamily="34" charset="0"/>
            </a:endParaRPr>
          </a:p>
        </p:txBody>
      </p:sp>
    </p:spTree>
    <p:extLst>
      <p:ext uri="{BB962C8B-B14F-4D97-AF65-F5344CB8AC3E}">
        <p14:creationId xmlns:p14="http://schemas.microsoft.com/office/powerpoint/2010/main" val="400193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Why SLIC ?</a:t>
            </a:r>
            <a:endParaRPr lang="en-US" b="1" dirty="0">
              <a:latin typeface="Century Gothic" panose="020B0502020202020204" pitchFamily="34" charset="0"/>
            </a:endParaRPr>
          </a:p>
        </p:txBody>
      </p:sp>
      <p:pic>
        <p:nvPicPr>
          <p:cNvPr id="4" name="Picture 3"/>
          <p:cNvPicPr>
            <a:picLocks noChangeAspect="1"/>
          </p:cNvPicPr>
          <p:nvPr/>
        </p:nvPicPr>
        <p:blipFill>
          <a:blip r:embed="rId2"/>
          <a:stretch>
            <a:fillRect/>
          </a:stretch>
        </p:blipFill>
        <p:spPr>
          <a:xfrm>
            <a:off x="2019649" y="1690689"/>
            <a:ext cx="5104701" cy="5104701"/>
          </a:xfrm>
          <a:prstGeom prst="rect">
            <a:avLst/>
          </a:prstGeom>
        </p:spPr>
      </p:pic>
      <p:sp>
        <p:nvSpPr>
          <p:cNvPr id="5" name="TextBox 4"/>
          <p:cNvSpPr txBox="1"/>
          <p:nvPr/>
        </p:nvSpPr>
        <p:spPr>
          <a:xfrm>
            <a:off x="7000240" y="6333725"/>
            <a:ext cx="2210816" cy="276999"/>
          </a:xfrm>
          <a:prstGeom prst="rect">
            <a:avLst/>
          </a:prstGeom>
          <a:noFill/>
        </p:spPr>
        <p:txBody>
          <a:bodyPr wrap="square" rtlCol="0">
            <a:spAutoFit/>
          </a:bodyPr>
          <a:lstStyle/>
          <a:p>
            <a:r>
              <a:rPr lang="en-US" sz="1200" b="1" dirty="0" smtClean="0"/>
              <a:t>Source: </a:t>
            </a:r>
            <a:r>
              <a:rPr lang="en-US" sz="1200" dirty="0" err="1" smtClean="0"/>
              <a:t>Skimage</a:t>
            </a:r>
            <a:r>
              <a:rPr lang="en-US" sz="1200" dirty="0" smtClean="0"/>
              <a:t> documentation</a:t>
            </a:r>
            <a:endParaRPr lang="en-US" sz="1200" dirty="0"/>
          </a:p>
        </p:txBody>
      </p:sp>
    </p:spTree>
    <p:extLst>
      <p:ext uri="{BB962C8B-B14F-4D97-AF65-F5344CB8AC3E}">
        <p14:creationId xmlns:p14="http://schemas.microsoft.com/office/powerpoint/2010/main" val="398296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Gothic" panose="020B0502020202020204" pitchFamily="34" charset="0"/>
              </a:rPr>
              <a:t>Stacks &amp; Libraries</a:t>
            </a:r>
            <a:endParaRPr lang="en-US" b="1" dirty="0">
              <a:latin typeface="Century Gothic" panose="020B0502020202020204" pitchFamily="34" charset="0"/>
            </a:endParaRPr>
          </a:p>
        </p:txBody>
      </p:sp>
      <p:sp>
        <p:nvSpPr>
          <p:cNvPr id="3" name="Content Placeholder 2"/>
          <p:cNvSpPr>
            <a:spLocks noGrp="1"/>
          </p:cNvSpPr>
          <p:nvPr>
            <p:ph idx="1"/>
          </p:nvPr>
        </p:nvSpPr>
        <p:spPr>
          <a:xfrm>
            <a:off x="628650" y="1825625"/>
            <a:ext cx="7886700" cy="3425883"/>
          </a:xfrm>
        </p:spPr>
        <p:txBody>
          <a:bodyPr>
            <a:normAutofit/>
          </a:bodyPr>
          <a:lstStyle/>
          <a:p>
            <a:pPr marL="457200" lvl="1" indent="0">
              <a:buNone/>
            </a:pPr>
            <a:r>
              <a:rPr lang="en-US" b="1" dirty="0" smtClean="0">
                <a:latin typeface="Century Gothic" panose="020B0502020202020204" pitchFamily="34" charset="0"/>
              </a:rPr>
              <a:t>Python 3.6.4</a:t>
            </a:r>
          </a:p>
          <a:p>
            <a:pPr lvl="1"/>
            <a:r>
              <a:rPr lang="en-US" dirty="0" err="1" smtClean="0">
                <a:latin typeface="Century Gothic" panose="020B0502020202020204" pitchFamily="34" charset="0"/>
              </a:rPr>
              <a:t>OpenCV</a:t>
            </a:r>
            <a:endParaRPr lang="en-US" dirty="0" smtClean="0">
              <a:latin typeface="Century Gothic" panose="020B0502020202020204" pitchFamily="34" charset="0"/>
            </a:endParaRPr>
          </a:p>
          <a:p>
            <a:pPr lvl="1"/>
            <a:r>
              <a:rPr lang="en-US" dirty="0" err="1" smtClean="0">
                <a:latin typeface="Century Gothic" panose="020B0502020202020204" pitchFamily="34" charset="0"/>
              </a:rPr>
              <a:t>Scikit</a:t>
            </a:r>
            <a:r>
              <a:rPr lang="en-US" dirty="0" smtClean="0">
                <a:latin typeface="Century Gothic" panose="020B0502020202020204" pitchFamily="34" charset="0"/>
              </a:rPr>
              <a:t>-image</a:t>
            </a:r>
          </a:p>
          <a:p>
            <a:pPr lvl="1"/>
            <a:r>
              <a:rPr lang="en-US" dirty="0" err="1" smtClean="0">
                <a:latin typeface="Century Gothic" panose="020B0502020202020204" pitchFamily="34" charset="0"/>
              </a:rPr>
              <a:t>Numpy</a:t>
            </a:r>
            <a:r>
              <a:rPr lang="en-US" dirty="0" smtClean="0">
                <a:latin typeface="Century Gothic" panose="020B0502020202020204" pitchFamily="34" charset="0"/>
              </a:rPr>
              <a:t> Arrays</a:t>
            </a:r>
          </a:p>
          <a:p>
            <a:pPr lvl="1"/>
            <a:r>
              <a:rPr lang="en-US" dirty="0" err="1" smtClean="0">
                <a:latin typeface="Century Gothic" panose="020B0502020202020204" pitchFamily="34" charset="0"/>
              </a:rPr>
              <a:t>Tkinter</a:t>
            </a:r>
            <a:endParaRPr lang="en-US" dirty="0" smtClean="0">
              <a:latin typeface="Century Gothic" panose="020B0502020202020204" pitchFamily="34" charset="0"/>
            </a:endParaRPr>
          </a:p>
          <a:p>
            <a:pPr lvl="1"/>
            <a:r>
              <a:rPr lang="en-US" dirty="0" smtClean="0">
                <a:latin typeface="Century Gothic" panose="020B0502020202020204" pitchFamily="34" charset="0"/>
              </a:rPr>
              <a:t>Pandas</a:t>
            </a:r>
          </a:p>
          <a:p>
            <a:pPr lvl="1"/>
            <a:r>
              <a:rPr lang="en-US" dirty="0" smtClean="0">
                <a:latin typeface="Century Gothic" panose="020B0502020202020204" pitchFamily="34" charset="0"/>
              </a:rPr>
              <a:t>PILLOW</a:t>
            </a:r>
            <a:endParaRPr lang="en-US" dirty="0">
              <a:latin typeface="Century Gothic" panose="020B0502020202020204" pitchFamily="34" charset="0"/>
            </a:endParaRPr>
          </a:p>
        </p:txBody>
      </p:sp>
    </p:spTree>
    <p:extLst>
      <p:ext uri="{BB962C8B-B14F-4D97-AF65-F5344CB8AC3E}">
        <p14:creationId xmlns:p14="http://schemas.microsoft.com/office/powerpoint/2010/main" val="365765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93613" y="864066"/>
            <a:ext cx="897622" cy="897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entury Gothic" panose="020B0502020202020204" pitchFamily="34" charset="0"/>
              </a:rPr>
              <a:t>latitu</a:t>
            </a:r>
            <a:r>
              <a:rPr lang="en-US" sz="1200" dirty="0" smtClean="0">
                <a:latin typeface="Century Gothic" panose="020B0502020202020204" pitchFamily="34" charset="0"/>
              </a:rPr>
              <a:t>-de</a:t>
            </a:r>
            <a:endParaRPr lang="en-US" sz="1200" dirty="0">
              <a:latin typeface="Century Gothic" panose="020B0502020202020204" pitchFamily="34" charset="0"/>
            </a:endParaRPr>
          </a:p>
        </p:txBody>
      </p:sp>
      <p:sp>
        <p:nvSpPr>
          <p:cNvPr id="6" name="Oval 5"/>
          <p:cNvSpPr/>
          <p:nvPr/>
        </p:nvSpPr>
        <p:spPr>
          <a:xfrm>
            <a:off x="1503397" y="847810"/>
            <a:ext cx="939567" cy="93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entury Gothic" panose="020B0502020202020204" pitchFamily="34" charset="0"/>
              </a:rPr>
              <a:t>longit-ude</a:t>
            </a:r>
            <a:endParaRPr lang="en-US" sz="1200" dirty="0">
              <a:latin typeface="Century Gothic" panose="020B0502020202020204" pitchFamily="34" charset="0"/>
            </a:endParaRPr>
          </a:p>
        </p:txBody>
      </p:sp>
      <p:sp>
        <p:nvSpPr>
          <p:cNvPr id="7" name="Oval 6"/>
          <p:cNvSpPr/>
          <p:nvPr/>
        </p:nvSpPr>
        <p:spPr>
          <a:xfrm>
            <a:off x="2755126" y="851797"/>
            <a:ext cx="939567" cy="93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Zoom leve</a:t>
            </a:r>
            <a:r>
              <a:rPr lang="en-US" sz="1200" dirty="0">
                <a:latin typeface="Century Gothic" panose="020B0502020202020204" pitchFamily="34" charset="0"/>
              </a:rPr>
              <a:t>l</a:t>
            </a:r>
          </a:p>
        </p:txBody>
      </p:sp>
      <p:sp>
        <p:nvSpPr>
          <p:cNvPr id="9" name="Oval 8"/>
          <p:cNvSpPr/>
          <p:nvPr/>
        </p:nvSpPr>
        <p:spPr>
          <a:xfrm>
            <a:off x="4006854" y="884437"/>
            <a:ext cx="897622" cy="897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No. of </a:t>
            </a:r>
            <a:r>
              <a:rPr lang="en-US" sz="1200" dirty="0" err="1" smtClean="0">
                <a:latin typeface="Century Gothic" panose="020B0502020202020204" pitchFamily="34" charset="0"/>
              </a:rPr>
              <a:t>imag-es</a:t>
            </a:r>
            <a:r>
              <a:rPr lang="en-US" sz="1200" dirty="0" smtClean="0">
                <a:latin typeface="Century Gothic" panose="020B0502020202020204" pitchFamily="34" charset="0"/>
              </a:rPr>
              <a:t> to stitch</a:t>
            </a:r>
            <a:endParaRPr lang="en-US" sz="1200" dirty="0">
              <a:latin typeface="Century Gothic" panose="020B0502020202020204" pitchFamily="34" charset="0"/>
            </a:endParaRPr>
          </a:p>
        </p:txBody>
      </p:sp>
      <p:sp>
        <p:nvSpPr>
          <p:cNvPr id="10" name="Oval 9"/>
          <p:cNvSpPr/>
          <p:nvPr/>
        </p:nvSpPr>
        <p:spPr>
          <a:xfrm>
            <a:off x="5243441" y="826238"/>
            <a:ext cx="1014019" cy="1014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Resize </a:t>
            </a:r>
            <a:r>
              <a:rPr lang="en-US" sz="1200" dirty="0" err="1" smtClean="0">
                <a:latin typeface="Century Gothic" panose="020B0502020202020204" pitchFamily="34" charset="0"/>
              </a:rPr>
              <a:t>sampl</a:t>
            </a:r>
            <a:r>
              <a:rPr lang="en-US" sz="1200" dirty="0" smtClean="0">
                <a:latin typeface="Century Gothic" panose="020B0502020202020204" pitchFamily="34" charset="0"/>
              </a:rPr>
              <a:t>-e </a:t>
            </a:r>
            <a:r>
              <a:rPr lang="en-US" sz="1200" dirty="0" err="1" smtClean="0">
                <a:latin typeface="Century Gothic" panose="020B0502020202020204" pitchFamily="34" charset="0"/>
              </a:rPr>
              <a:t>dimen-sion</a:t>
            </a:r>
            <a:endParaRPr lang="en-US" sz="1200" dirty="0">
              <a:latin typeface="Century Gothic" panose="020B0502020202020204" pitchFamily="34" charset="0"/>
            </a:endParaRPr>
          </a:p>
        </p:txBody>
      </p:sp>
      <p:sp>
        <p:nvSpPr>
          <p:cNvPr id="11" name="Oval 10"/>
          <p:cNvSpPr/>
          <p:nvPr/>
        </p:nvSpPr>
        <p:spPr>
          <a:xfrm>
            <a:off x="6596425" y="864066"/>
            <a:ext cx="939567" cy="93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Century Gothic" panose="020B0502020202020204" pitchFamily="34" charset="0"/>
              </a:rPr>
              <a:t>SLIC range (min, max)</a:t>
            </a:r>
            <a:endParaRPr lang="en-US" sz="1200" dirty="0">
              <a:latin typeface="Century Gothic" panose="020B0502020202020204" pitchFamily="34" charset="0"/>
            </a:endParaRPr>
          </a:p>
        </p:txBody>
      </p:sp>
      <p:sp>
        <p:nvSpPr>
          <p:cNvPr id="12" name="Rectangle 11"/>
          <p:cNvSpPr/>
          <p:nvPr/>
        </p:nvSpPr>
        <p:spPr>
          <a:xfrm>
            <a:off x="134224" y="264934"/>
            <a:ext cx="4228051" cy="40267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User input</a:t>
            </a:r>
            <a:endParaRPr lang="en-US" dirty="0">
              <a:latin typeface="Century Gothic" panose="020B0502020202020204" pitchFamily="34" charset="0"/>
            </a:endParaRPr>
          </a:p>
        </p:txBody>
      </p:sp>
      <p:sp>
        <p:nvSpPr>
          <p:cNvPr id="30" name="Oval 29"/>
          <p:cNvSpPr/>
          <p:nvPr/>
        </p:nvSpPr>
        <p:spPr>
          <a:xfrm>
            <a:off x="7874957" y="851797"/>
            <a:ext cx="939567" cy="939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Century Gothic" panose="020B0502020202020204" pitchFamily="34" charset="0"/>
              </a:rPr>
              <a:t>Tkinter.filedialog</a:t>
            </a:r>
            <a:endParaRPr lang="en-US" sz="1200" dirty="0">
              <a:latin typeface="Century Gothic" panose="020B0502020202020204" pitchFamily="34" charset="0"/>
            </a:endParaRPr>
          </a:p>
        </p:txBody>
      </p:sp>
      <p:sp>
        <p:nvSpPr>
          <p:cNvPr id="72" name="Rectangle 71"/>
          <p:cNvSpPr/>
          <p:nvPr/>
        </p:nvSpPr>
        <p:spPr>
          <a:xfrm>
            <a:off x="151002" y="780176"/>
            <a:ext cx="8825218" cy="10809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34223" y="2042717"/>
            <a:ext cx="4228051" cy="40267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entury Gothic" panose="020B0502020202020204" pitchFamily="34" charset="0"/>
              </a:rPr>
              <a:t>Logical flow</a:t>
            </a:r>
            <a:endParaRPr lang="en-US" dirty="0">
              <a:latin typeface="Century Gothic" panose="020B0502020202020204" pitchFamily="34" charset="0"/>
            </a:endParaRPr>
          </a:p>
        </p:txBody>
      </p:sp>
      <p:sp>
        <p:nvSpPr>
          <p:cNvPr id="74" name="Rectangle 73"/>
          <p:cNvSpPr/>
          <p:nvPr/>
        </p:nvSpPr>
        <p:spPr>
          <a:xfrm>
            <a:off x="134223" y="2550879"/>
            <a:ext cx="8825218" cy="41183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726957" y="2583810"/>
            <a:ext cx="7623234" cy="3999004"/>
            <a:chOff x="676623" y="2583810"/>
            <a:chExt cx="7623234" cy="3999004"/>
          </a:xfrm>
        </p:grpSpPr>
        <p:sp>
          <p:nvSpPr>
            <p:cNvPr id="4" name="Rectangle 3"/>
            <p:cNvSpPr/>
            <p:nvPr/>
          </p:nvSpPr>
          <p:spPr>
            <a:xfrm>
              <a:off x="1979801" y="2640435"/>
              <a:ext cx="1158730" cy="79034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Create google tile coordinates</a:t>
              </a:r>
              <a:endParaRPr lang="en-US" sz="1400" dirty="0"/>
            </a:p>
          </p:txBody>
        </p:sp>
        <p:sp>
          <p:nvSpPr>
            <p:cNvPr id="39" name="Rectangle 38"/>
            <p:cNvSpPr/>
            <p:nvPr/>
          </p:nvSpPr>
          <p:spPr>
            <a:xfrm>
              <a:off x="3702163" y="2628166"/>
              <a:ext cx="1158730" cy="8136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Generate image frame</a:t>
              </a:r>
              <a:endParaRPr lang="en-US" sz="1400" dirty="0"/>
            </a:p>
          </p:txBody>
        </p:sp>
        <p:sp>
          <p:nvSpPr>
            <p:cNvPr id="40" name="Rectangle 39"/>
            <p:cNvSpPr/>
            <p:nvPr/>
          </p:nvSpPr>
          <p:spPr>
            <a:xfrm>
              <a:off x="5421645" y="2628166"/>
              <a:ext cx="1158730" cy="80261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Hit google API and paste retrieved images</a:t>
              </a:r>
              <a:endParaRPr lang="en-US" sz="1200" dirty="0"/>
            </a:p>
          </p:txBody>
        </p:sp>
        <p:sp>
          <p:nvSpPr>
            <p:cNvPr id="41" name="Rectangle 40"/>
            <p:cNvSpPr/>
            <p:nvPr/>
          </p:nvSpPr>
          <p:spPr>
            <a:xfrm>
              <a:off x="7141127" y="2628167"/>
              <a:ext cx="1158730" cy="81366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High resolution image generated</a:t>
              </a:r>
              <a:endParaRPr lang="en-US" sz="1200" dirty="0"/>
            </a:p>
          </p:txBody>
        </p:sp>
        <p:sp>
          <p:nvSpPr>
            <p:cNvPr id="45" name="Rectangle 44"/>
            <p:cNvSpPr/>
            <p:nvPr/>
          </p:nvSpPr>
          <p:spPr>
            <a:xfrm>
              <a:off x="7141127" y="4106825"/>
              <a:ext cx="1158730" cy="9384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Create segments using SLIC</a:t>
              </a:r>
              <a:endParaRPr lang="en-US" sz="1200" dirty="0"/>
            </a:p>
          </p:txBody>
        </p:sp>
        <p:sp>
          <p:nvSpPr>
            <p:cNvPr id="46" name="Rectangle 45"/>
            <p:cNvSpPr/>
            <p:nvPr/>
          </p:nvSpPr>
          <p:spPr>
            <a:xfrm>
              <a:off x="5192786" y="4106825"/>
              <a:ext cx="1296096" cy="9384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Access the created segments and save as individual image using </a:t>
              </a:r>
              <a:r>
                <a:rPr lang="en-US" sz="1200" dirty="0" err="1" smtClean="0"/>
                <a:t>bboxes</a:t>
              </a:r>
              <a:endParaRPr lang="en-US" sz="1200" dirty="0"/>
            </a:p>
          </p:txBody>
        </p:sp>
        <p:sp>
          <p:nvSpPr>
            <p:cNvPr id="47" name="Rectangle 46"/>
            <p:cNvSpPr/>
            <p:nvPr/>
          </p:nvSpPr>
          <p:spPr>
            <a:xfrm>
              <a:off x="3138531" y="4106825"/>
              <a:ext cx="1402010" cy="92415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Function resize all individual segments to desired training feed dimensions</a:t>
              </a:r>
              <a:endParaRPr lang="en-US" sz="1200" dirty="0"/>
            </a:p>
          </p:txBody>
        </p:sp>
        <p:sp>
          <p:nvSpPr>
            <p:cNvPr id="48" name="Rounded Rectangle 47"/>
            <p:cNvSpPr/>
            <p:nvPr/>
          </p:nvSpPr>
          <p:spPr>
            <a:xfrm>
              <a:off x="3063404" y="5525801"/>
              <a:ext cx="1531517" cy="1057013"/>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Output Samples for Deep Features Extraction</a:t>
              </a:r>
              <a:endParaRPr lang="en-US" sz="1400" dirty="0"/>
            </a:p>
          </p:txBody>
        </p:sp>
        <p:sp>
          <p:nvSpPr>
            <p:cNvPr id="65" name="Right Arrow 64"/>
            <p:cNvSpPr/>
            <p:nvPr/>
          </p:nvSpPr>
          <p:spPr>
            <a:xfrm>
              <a:off x="3155309" y="2956227"/>
              <a:ext cx="530996"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4886060" y="2955594"/>
              <a:ext cx="530996"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ight Arrow 66"/>
            <p:cNvSpPr/>
            <p:nvPr/>
          </p:nvSpPr>
          <p:spPr>
            <a:xfrm>
              <a:off x="6603642" y="2955594"/>
              <a:ext cx="530996"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7687001" y="3481432"/>
              <a:ext cx="181873" cy="658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68"/>
            <p:cNvSpPr/>
            <p:nvPr/>
          </p:nvSpPr>
          <p:spPr>
            <a:xfrm rot="10800000">
              <a:off x="6527647" y="4477908"/>
              <a:ext cx="530996"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rot="10800000">
              <a:off x="4560394" y="4477909"/>
              <a:ext cx="530996"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740665" y="5045247"/>
              <a:ext cx="176996" cy="436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76623" y="2583810"/>
              <a:ext cx="917284" cy="8976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INPUT</a:t>
              </a:r>
              <a:endParaRPr lang="en-US" sz="1400" dirty="0"/>
            </a:p>
          </p:txBody>
        </p:sp>
        <p:sp>
          <p:nvSpPr>
            <p:cNvPr id="76" name="Right Arrow 75"/>
            <p:cNvSpPr/>
            <p:nvPr/>
          </p:nvSpPr>
          <p:spPr>
            <a:xfrm>
              <a:off x="1617830" y="2955594"/>
              <a:ext cx="361971" cy="189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744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360</Words>
  <Application>Microsoft Office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Century Gothic</vt:lpstr>
      <vt:lpstr>Office Theme</vt:lpstr>
      <vt:lpstr>GIS FOR CODE AND CUSTOMISATION  M.TECH GEOMATICS SHAILY GANDHI   SABYASACHI PURKAYASTHA PT201117</vt:lpstr>
      <vt:lpstr>AUTOMATIC TRAINING SAMPLE GENERATOR FOR DEEP LEARNING AND DEEP FEATURE EXTRACTION</vt:lpstr>
      <vt:lpstr>Introduction</vt:lpstr>
      <vt:lpstr>Scope</vt:lpstr>
      <vt:lpstr>Evaluation</vt:lpstr>
      <vt:lpstr>Why SLIC ?</vt:lpstr>
      <vt:lpstr>Stacks &amp; Libraries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2018-04-24T02:31:12Z</dcterms:created>
  <dcterms:modified xsi:type="dcterms:W3CDTF">2018-04-24T09:26:10Z</dcterms:modified>
</cp:coreProperties>
</file>