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83" r:id="rId5"/>
    <p:sldId id="284" r:id="rId6"/>
    <p:sldId id="285" r:id="rId7"/>
    <p:sldId id="286" r:id="rId8"/>
    <p:sldId id="276" r:id="rId9"/>
    <p:sldId id="259" r:id="rId10"/>
    <p:sldId id="278" r:id="rId11"/>
    <p:sldId id="260" r:id="rId12"/>
    <p:sldId id="275" r:id="rId13"/>
    <p:sldId id="261" r:id="rId14"/>
    <p:sldId id="279" r:id="rId15"/>
    <p:sldId id="262" r:id="rId16"/>
    <p:sldId id="263" r:id="rId17"/>
    <p:sldId id="282" r:id="rId18"/>
    <p:sldId id="264" r:id="rId19"/>
    <p:sldId id="281" r:id="rId20"/>
    <p:sldId id="265" r:id="rId21"/>
    <p:sldId id="280"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x.doi.org/10.1007/978-3-030-34614-0_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2981642" y="1021466"/>
            <a:ext cx="6901331" cy="1129870"/>
          </a:xfrm>
          <a:prstGeom prst="rect">
            <a:avLst/>
          </a:prstGeom>
          <a:noFill/>
          <a:ln>
            <a:noFill/>
          </a:ln>
        </p:spPr>
        <p:txBody>
          <a:bodyPr spcFirstLastPara="1" wrap="square" lIns="91425" tIns="45700" rIns="91425" bIns="45700" anchor="ctr" anchorCtr="0">
            <a:noAutofit/>
          </a:bodyPr>
          <a:lstStyle/>
          <a:p>
            <a:pPr algn="ctr">
              <a:spcBef>
                <a:spcPts val="0"/>
              </a:spcBef>
              <a:buClr>
                <a:srgbClr val="17365D"/>
              </a:buClr>
              <a:buSzPts val="2800"/>
            </a:pPr>
            <a:r>
              <a:rPr lang="en-IN" sz="2400" b="1" kern="0" dirty="0">
                <a:effectLst/>
                <a:latin typeface="Times New Roman" panose="02020603050405020304" pitchFamily="18" charset="0"/>
                <a:ea typeface="Times New Roman" panose="02020603050405020304" pitchFamily="18" charset="0"/>
              </a:rPr>
              <a:t>Advanced AI Therapy System with Emotion Recognition and Recommendation Engine</a:t>
            </a:r>
            <a:br>
              <a:rPr lang="en-IN" sz="1800" kern="100" dirty="0">
                <a:effectLst/>
                <a:latin typeface="Times New Roman" panose="02020603050405020304" pitchFamily="18" charset="0"/>
                <a:ea typeface="Calibri" panose="020F0502020204030204" pitchFamily="34" charset="0"/>
              </a:rPr>
            </a:br>
            <a:endParaRPr sz="4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8" name="Google Shape;88;p13"/>
          <p:cNvSpPr txBox="1">
            <a:spLocks noGrp="1"/>
          </p:cNvSpPr>
          <p:nvPr>
            <p:ph type="subTitle" idx="1"/>
          </p:nvPr>
        </p:nvSpPr>
        <p:spPr>
          <a:xfrm>
            <a:off x="725660" y="102146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2400" dirty="0">
                <a:latin typeface="Calibri" panose="020F0502020204030204" pitchFamily="34" charset="0"/>
                <a:ea typeface="Calibri" panose="020F0502020204030204" pitchFamily="34" charset="0"/>
                <a:cs typeface="Calibri" panose="020F0502020204030204" pitchFamily="34" charset="0"/>
              </a:rPr>
              <a:t>Batch Number: 10</a:t>
            </a:r>
            <a:endParaRPr sz="2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400"/>
              </a:spcBef>
              <a:spcAft>
                <a:spcPts val="0"/>
              </a:spcAft>
              <a:buClr>
                <a:srgbClr val="17365D"/>
              </a:buClr>
              <a:buSzPts val="2000"/>
              <a:buNone/>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90" name="Google Shape;90;p13"/>
          <p:cNvSpPr txBox="1"/>
          <p:nvPr/>
        </p:nvSpPr>
        <p:spPr>
          <a:xfrm>
            <a:off x="3622040" y="4872926"/>
            <a:ext cx="4947920" cy="20205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chemeClr val="tx2">
                    <a:lumMod val="60000"/>
                    <a:lumOff val="40000"/>
                  </a:schemeClr>
                </a:solidFill>
                <a:latin typeface="Calibri" panose="020F0502020204030204" pitchFamily="34" charset="0"/>
                <a:ea typeface="Calibri" panose="020F0502020204030204" pitchFamily="34" charset="0"/>
                <a:cs typeface="Calibri" panose="020F0502020204030204" pitchFamily="34" charset="0"/>
                <a:sym typeface="Verdana"/>
              </a:rPr>
              <a:t>Under the Supervision of,</a:t>
            </a:r>
            <a:endParaRPr sz="2000" b="1" i="0" u="none" strike="noStrike" cap="none" dirty="0">
              <a:solidFill>
                <a:schemeClr val="tx2">
                  <a:lumMod val="60000"/>
                  <a:lumOff val="40000"/>
                </a:schemeClr>
              </a:solidFill>
              <a:latin typeface="Calibri" panose="020F0502020204030204" pitchFamily="34" charset="0"/>
              <a:ea typeface="Calibri" panose="020F0502020204030204" pitchFamily="34" charset="0"/>
              <a:cs typeface="Calibri" panose="020F0502020204030204" pitchFamily="34" charset="0"/>
              <a:sym typeface="Verdana"/>
            </a:endParaRPr>
          </a:p>
          <a:p>
            <a:pPr marL="0" marR="0" lvl="0" indent="0" algn="ctr" rtl="0">
              <a:spcBef>
                <a:spcPts val="340"/>
              </a:spcBef>
              <a:spcAft>
                <a:spcPts val="0"/>
              </a:spcAft>
              <a:buClr>
                <a:srgbClr val="17365D"/>
              </a:buClr>
              <a:buSzPts val="1700"/>
              <a:buFont typeface="Arial"/>
              <a:buNone/>
            </a:pPr>
            <a:r>
              <a:rPr lang="en-GB" sz="2000" b="1" i="0" u="none" strike="noStrike" cap="none" dirty="0">
                <a:solidFill>
                  <a:srgbClr val="17365D"/>
                </a:solidFill>
                <a:latin typeface="Calibri" panose="020F0502020204030204" pitchFamily="34" charset="0"/>
                <a:ea typeface="Calibri" panose="020F0502020204030204" pitchFamily="34" charset="0"/>
                <a:cs typeface="Calibri" panose="020F0502020204030204" pitchFamily="34" charset="0"/>
                <a:sym typeface="Verdana"/>
              </a:rPr>
              <a:t>Ms. Sterlin Minish TN</a:t>
            </a:r>
            <a:endParaRPr sz="20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340"/>
              </a:spcBef>
              <a:spcAft>
                <a:spcPts val="0"/>
              </a:spcAft>
              <a:buClr>
                <a:srgbClr val="17365D"/>
              </a:buClr>
              <a:buSzPts val="1700"/>
              <a:buFont typeface="Arial"/>
              <a:buNone/>
            </a:pPr>
            <a:r>
              <a:rPr lang="en-GB" sz="2000" i="0" u="none" strike="noStrike" cap="none" dirty="0">
                <a:solidFill>
                  <a:srgbClr val="17365D"/>
                </a:solidFill>
                <a:latin typeface="Calibri" panose="020F0502020204030204" pitchFamily="34" charset="0"/>
                <a:ea typeface="Calibri" panose="020F0502020204030204" pitchFamily="34" charset="0"/>
                <a:cs typeface="Calibri" panose="020F0502020204030204" pitchFamily="34" charset="0"/>
                <a:sym typeface="Verdana"/>
              </a:rPr>
              <a:t>School of Computer Science and Engineering</a:t>
            </a:r>
            <a:endParaRPr sz="20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340"/>
              </a:spcBef>
              <a:spcAft>
                <a:spcPts val="0"/>
              </a:spcAft>
              <a:buClr>
                <a:srgbClr val="17365D"/>
              </a:buClr>
              <a:buSzPts val="1700"/>
              <a:buFont typeface="Arial"/>
              <a:buNone/>
            </a:pPr>
            <a:r>
              <a:rPr lang="en-GB" sz="2000" i="0" u="none" strike="noStrike" cap="none" dirty="0">
                <a:solidFill>
                  <a:srgbClr val="17365D"/>
                </a:solidFill>
                <a:latin typeface="Calibri" panose="020F0502020204030204" pitchFamily="34" charset="0"/>
                <a:ea typeface="Calibri" panose="020F0502020204030204" pitchFamily="34" charset="0"/>
                <a:cs typeface="Calibri" panose="020F0502020204030204" pitchFamily="34" charset="0"/>
                <a:sym typeface="Verdana"/>
              </a:rPr>
              <a:t>Presidency University</a:t>
            </a:r>
            <a:endParaRPr sz="2000" dirty="0">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libri" panose="020F0502020204030204" pitchFamily="34" charset="0"/>
              <a:ea typeface="Calibri" panose="020F0502020204030204" pitchFamily="34" charset="0"/>
              <a:cs typeface="Calibri" panose="020F0502020204030204" pitchFamily="34" charset="0"/>
              <a:sym typeface="Verdana"/>
            </a:endParaRPr>
          </a:p>
        </p:txBody>
      </p:sp>
      <p:sp>
        <p:nvSpPr>
          <p:cNvPr id="91" name="Google Shape;91;p13"/>
          <p:cNvSpPr txBox="1"/>
          <p:nvPr/>
        </p:nvSpPr>
        <p:spPr>
          <a:xfrm>
            <a:off x="4110750" y="369820"/>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CF7A33CE-1717-799E-0B55-455C1315E4CA}"/>
              </a:ext>
            </a:extLst>
          </p:cNvPr>
          <p:cNvGraphicFramePr>
            <a:graphicFrameLocks noGrp="1"/>
          </p:cNvGraphicFramePr>
          <p:nvPr>
            <p:extLst>
              <p:ext uri="{D42A27DB-BD31-4B8C-83A1-F6EECF244321}">
                <p14:modId xmlns:p14="http://schemas.microsoft.com/office/powerpoint/2010/main" val="3079491584"/>
              </p:ext>
            </p:extLst>
          </p:nvPr>
        </p:nvGraphicFramePr>
        <p:xfrm>
          <a:off x="2053438" y="2051990"/>
          <a:ext cx="8085124" cy="2342712"/>
        </p:xfrm>
        <a:graphic>
          <a:graphicData uri="http://schemas.openxmlformats.org/drawingml/2006/table">
            <a:tbl>
              <a:tblPr firstRow="1" bandRow="1">
                <a:tableStyleId>{5C22544A-7EE6-4342-B048-85BDC9FD1C3A}</a:tableStyleId>
              </a:tblPr>
              <a:tblGrid>
                <a:gridCol w="4042562">
                  <a:extLst>
                    <a:ext uri="{9D8B030D-6E8A-4147-A177-3AD203B41FA5}">
                      <a16:colId xmlns:a16="http://schemas.microsoft.com/office/drawing/2014/main" val="2395186831"/>
                    </a:ext>
                  </a:extLst>
                </a:gridCol>
                <a:gridCol w="4042562">
                  <a:extLst>
                    <a:ext uri="{9D8B030D-6E8A-4147-A177-3AD203B41FA5}">
                      <a16:colId xmlns:a16="http://schemas.microsoft.com/office/drawing/2014/main" val="1001455379"/>
                    </a:ext>
                  </a:extLst>
                </a:gridCol>
              </a:tblGrid>
              <a:tr h="593536">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Student Name</a:t>
                      </a:r>
                    </a:p>
                  </a:txBody>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Roll Number</a:t>
                      </a:r>
                    </a:p>
                  </a:txBody>
                  <a:tcPr/>
                </a:tc>
                <a:extLst>
                  <a:ext uri="{0D108BD9-81ED-4DB2-BD59-A6C34878D82A}">
                    <a16:rowId xmlns:a16="http://schemas.microsoft.com/office/drawing/2014/main" val="3163488202"/>
                  </a:ext>
                </a:extLst>
              </a:tr>
              <a:tr h="437294">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Yadhunandhan R </a:t>
                      </a:r>
                      <a:endParaRPr lang="en-IN" dirty="0"/>
                    </a:p>
                  </a:txBody>
                  <a:tcPr/>
                </a:tc>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20211CIT0132</a:t>
                      </a:r>
                      <a:endParaRPr lang="en-IN" dirty="0"/>
                    </a:p>
                  </a:txBody>
                  <a:tcPr/>
                </a:tc>
                <a:extLst>
                  <a:ext uri="{0D108BD9-81ED-4DB2-BD59-A6C34878D82A}">
                    <a16:rowId xmlns:a16="http://schemas.microsoft.com/office/drawing/2014/main" val="2027625639"/>
                  </a:ext>
                </a:extLst>
              </a:tr>
              <a:tr h="437294">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R Manisha</a:t>
                      </a:r>
                      <a:endParaRPr lang="en-IN" dirty="0"/>
                    </a:p>
                  </a:txBody>
                  <a:tcPr/>
                </a:tc>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20211CIT0104</a:t>
                      </a:r>
                      <a:endParaRPr lang="en-IN" dirty="0"/>
                    </a:p>
                  </a:txBody>
                  <a:tcPr/>
                </a:tc>
                <a:extLst>
                  <a:ext uri="{0D108BD9-81ED-4DB2-BD59-A6C34878D82A}">
                    <a16:rowId xmlns:a16="http://schemas.microsoft.com/office/drawing/2014/main" val="1476598883"/>
                  </a:ext>
                </a:extLst>
              </a:tr>
              <a:tr h="437294">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Ashutosh Patil</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Calibri" panose="020F0502020204030204" pitchFamily="34" charset="0"/>
                          <a:ea typeface="Calibri" panose="020F0502020204030204" pitchFamily="34" charset="0"/>
                          <a:cs typeface="Calibri" panose="020F0502020204030204" pitchFamily="34" charset="0"/>
                        </a:rPr>
                        <a:t>20211CIT0139</a:t>
                      </a:r>
                    </a:p>
                  </a:txBody>
                  <a:tcPr/>
                </a:tc>
                <a:extLst>
                  <a:ext uri="{0D108BD9-81ED-4DB2-BD59-A6C34878D82A}">
                    <a16:rowId xmlns:a16="http://schemas.microsoft.com/office/drawing/2014/main" val="4019292260"/>
                  </a:ext>
                </a:extLst>
              </a:tr>
              <a:tr h="437294">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Kaveri C</a:t>
                      </a:r>
                      <a:endParaRPr lang="en-IN" dirty="0"/>
                    </a:p>
                  </a:txBody>
                  <a:tcPr/>
                </a:tc>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20211CIT0112</a:t>
                      </a:r>
                      <a:endParaRPr lang="en-IN" dirty="0"/>
                    </a:p>
                  </a:txBody>
                  <a:tcPr/>
                </a:tc>
                <a:extLst>
                  <a:ext uri="{0D108BD9-81ED-4DB2-BD59-A6C34878D82A}">
                    <a16:rowId xmlns:a16="http://schemas.microsoft.com/office/drawing/2014/main" val="37183695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17278-5555-8027-4D25-0C2A2628F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E1FB8-C7F8-5FA4-36A1-F8705EEE36B5}"/>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Proposed Method</a:t>
            </a:r>
          </a:p>
        </p:txBody>
      </p:sp>
      <p:sp>
        <p:nvSpPr>
          <p:cNvPr id="3" name="Content Placeholder 2">
            <a:extLst>
              <a:ext uri="{FF2B5EF4-FFF2-40B4-BE49-F238E27FC236}">
                <a16:creationId xmlns:a16="http://schemas.microsoft.com/office/drawing/2014/main" id="{5F61367C-6EBF-C961-3830-2C6A2D978D79}"/>
              </a:ext>
            </a:extLst>
          </p:cNvPr>
          <p:cNvSpPr>
            <a:spLocks noGrp="1"/>
          </p:cNvSpPr>
          <p:nvPr>
            <p:ph idx="1"/>
          </p:nvPr>
        </p:nvSpPr>
        <p:spPr>
          <a:xfrm>
            <a:off x="695354" y="1017166"/>
            <a:ext cx="10668000" cy="5341689"/>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6. User Feedback Mechanism</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Captures user responses, such as </a:t>
            </a:r>
            <a:r>
              <a:rPr lang="en-US" sz="1800" i="1" dirty="0">
                <a:latin typeface="Times New Roman" panose="02020603050405020304" pitchFamily="18" charset="0"/>
                <a:cs typeface="Times New Roman" panose="02020603050405020304" pitchFamily="18" charset="0"/>
              </a:rPr>
              <a:t>“I don’t feel like journaling”</a:t>
            </a:r>
            <a:r>
              <a:rPr lang="en-US" sz="1800" dirty="0">
                <a:latin typeface="Times New Roman" panose="02020603050405020304" pitchFamily="18" charset="0"/>
                <a:cs typeface="Times New Roman" panose="02020603050405020304" pitchFamily="18" charset="0"/>
              </a:rPr>
              <a:t>, and refines future recommendations accordingly.</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Stores feedback in a CSV file to improve recommendation accuracy.</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5. Deployment</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using flask for backend, Firebase for database management, and a web-based frontend interface to ensure accessibility.</a:t>
            </a:r>
          </a:p>
          <a:p>
            <a:pPr marL="0" indent="0" algn="just">
              <a:buNone/>
            </a:pPr>
            <a:endParaRPr lang="en-IN"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801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Objectives</a:t>
            </a:r>
          </a:p>
        </p:txBody>
      </p:sp>
      <p:sp>
        <p:nvSpPr>
          <p:cNvPr id="4" name="Rectangle 1">
            <a:extLst>
              <a:ext uri="{FF2B5EF4-FFF2-40B4-BE49-F238E27FC236}">
                <a16:creationId xmlns:a16="http://schemas.microsoft.com/office/drawing/2014/main" id="{87DD37AA-819D-556B-0E01-9A8A872C4C2E}"/>
              </a:ext>
            </a:extLst>
          </p:cNvPr>
          <p:cNvSpPr>
            <a:spLocks noGrp="1" noChangeArrowheads="1"/>
          </p:cNvSpPr>
          <p:nvPr>
            <p:ph idx="1"/>
          </p:nvPr>
        </p:nvSpPr>
        <p:spPr bwMode="auto">
          <a:xfrm>
            <a:off x="711200" y="1032726"/>
            <a:ext cx="11124734"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latin typeface="Times New Roman" panose="02020603050405020304" pitchFamily="18" charset="0"/>
                <a:cs typeface="Times New Roman" panose="02020603050405020304" pitchFamily="18" charset="0"/>
              </a:rPr>
              <a:t>The objectives of the AI therapist project are centered around delivering an impactful and user-friendly mental health solution:</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Provide Human-like Interactions</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Design a conversational AI that mimics the empathetic and understanding tone of a therapist.</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Accurate Emotion Detection</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Develop a robust sentiment analysis module to identify emotions such as sadness, anxiety, or happiness.</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Use state-of-the-art Natural Language Processing (NLP) techniques for precise emotion classification.</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Personalized Mental Health Recommendations</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Implement a hybrid recommendation system that tailors solutions based on the user's emotional state and preferences.</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Provide recommendations for activities or therapies such as journaling, mindfulness, or cognitive behavioral techniques.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Feedback Integration for Adaptability</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Introduce a feedback mechanism to capture user responses about the suggested solutions.</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Refine the system over time by incorporating feedback into the recommendation model to improve personalization.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System Design and Implementation</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4FF8A7E-A665-F976-9343-33B18F62F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2656" y="1143000"/>
            <a:ext cx="6370952" cy="4196583"/>
          </a:xfrm>
        </p:spPr>
      </p:pic>
      <p:sp>
        <p:nvSpPr>
          <p:cNvPr id="3" name="TextBox 2">
            <a:extLst>
              <a:ext uri="{FF2B5EF4-FFF2-40B4-BE49-F238E27FC236}">
                <a16:creationId xmlns:a16="http://schemas.microsoft.com/office/drawing/2014/main" id="{EC193097-C08B-8FD5-66D8-81BB3EB3DB34}"/>
              </a:ext>
            </a:extLst>
          </p:cNvPr>
          <p:cNvSpPr txBox="1"/>
          <p:nvPr/>
        </p:nvSpPr>
        <p:spPr>
          <a:xfrm>
            <a:off x="4244829" y="5587068"/>
            <a:ext cx="44126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ARCHITECTURE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8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System Design and Implementation</a:t>
            </a:r>
          </a:p>
        </p:txBody>
      </p:sp>
      <p:sp>
        <p:nvSpPr>
          <p:cNvPr id="5" name="Rectangle 2">
            <a:extLst>
              <a:ext uri="{FF2B5EF4-FFF2-40B4-BE49-F238E27FC236}">
                <a16:creationId xmlns:a16="http://schemas.microsoft.com/office/drawing/2014/main" id="{790C53B3-92E9-CA23-DD74-0BF636426F20}"/>
              </a:ext>
            </a:extLst>
          </p:cNvPr>
          <p:cNvSpPr>
            <a:spLocks noChangeArrowheads="1"/>
          </p:cNvSpPr>
          <p:nvPr/>
        </p:nvSpPr>
        <p:spPr bwMode="auto">
          <a:xfrm>
            <a:off x="693047" y="979925"/>
            <a:ext cx="1156062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sz="1800" dirty="0">
                <a:latin typeface="Times New Roman" panose="02020603050405020304" pitchFamily="18" charset="0"/>
                <a:cs typeface="Times New Roman" panose="02020603050405020304" pitchFamily="18" charset="0"/>
              </a:rPr>
              <a:t>The architecture starts with user input, which flows through the following stages: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1.Sentiment Analysis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the user’s emotional state using pre-trained NLP models.</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libraries like TensorFlow or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model development.</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Employs sentiment classification techniques (e.g., BERT, GPT-based sentiment analysis).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emotions such as "Sad," "Happy," or "Anxious.“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2.Hybrid Recommendation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Engine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 personalized mental health solutions.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content-based filtering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(matching user preferences with solution characteristics)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collaborative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(leveraging insights from similar users).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algorithms such as cosine similarity for content filtering and matrix factorization for collaborative filtering.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Conversational AI (Gemini API)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convert technical outputs into empathetic and natural conversational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responses. Leverages the Gemini API (Retrieval-Augmented Generation - RAG) to create dialogue.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4.User Feedback Module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capture feedback from users on the recommendations provided.</a:t>
            </a:r>
          </a:p>
          <a:p>
            <a:pPr algn="just"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Creates a feedback form or dialogue option in the user interface (e.g., "Did this suggestion help you?").</a:t>
            </a:r>
          </a:p>
          <a:p>
            <a:pPr algn="just"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feedback in a CSV file for further analysis.</a:t>
            </a:r>
          </a:p>
          <a:p>
            <a:pPr algn="just"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Updates the recommendation system by integrating feedback to refine future suggestions.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682EE-6B79-544E-7072-DAD0C43F2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CB733-7FD7-EC96-F06D-F4A24861BFA8}"/>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System Design and Implementation</a:t>
            </a:r>
          </a:p>
        </p:txBody>
      </p:sp>
      <p:sp>
        <p:nvSpPr>
          <p:cNvPr id="3" name="Content Placeholder 2">
            <a:extLst>
              <a:ext uri="{FF2B5EF4-FFF2-40B4-BE49-F238E27FC236}">
                <a16:creationId xmlns:a16="http://schemas.microsoft.com/office/drawing/2014/main" id="{2D62C7ED-CB94-2FF5-CA96-1EE7D7395C2C}"/>
              </a:ext>
            </a:extLst>
          </p:cNvPr>
          <p:cNvSpPr>
            <a:spLocks noGrp="1"/>
          </p:cNvSpPr>
          <p:nvPr>
            <p:ph idx="1"/>
          </p:nvPr>
        </p:nvSpPr>
        <p:spPr>
          <a:xfrm>
            <a:off x="739142" y="1118882"/>
            <a:ext cx="11560629" cy="4620236"/>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5.Frontend and Backend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as a web-based interface with a dialogue-box-style UI for user interaction.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Frameworks like HTML, CSS, and JavaScript or ReactJS ensure a responsive design.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lang="en-US" altLang="en-US" sz="1800" dirty="0">
                <a:latin typeface="Times New Roman" panose="02020603050405020304" pitchFamily="18" charset="0"/>
                <a:cs typeface="Times New Roman" panose="02020603050405020304" pitchFamily="18" charset="0"/>
              </a:rPr>
              <a:t>Flask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serves as the backbone for handling API requests and managing user data.</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Firebase is used for real-time database management, storing user inputs, and feedback.</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64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Timeline of Project</a:t>
            </a:r>
          </a:p>
        </p:txBody>
      </p:sp>
      <p:pic>
        <p:nvPicPr>
          <p:cNvPr id="4" name="Picture 3">
            <a:extLst>
              <a:ext uri="{FF2B5EF4-FFF2-40B4-BE49-F238E27FC236}">
                <a16:creationId xmlns:a16="http://schemas.microsoft.com/office/drawing/2014/main" id="{604F1C73-69B4-385B-F575-EA272DB35021}"/>
              </a:ext>
            </a:extLst>
          </p:cNvPr>
          <p:cNvPicPr>
            <a:picLocks/>
          </p:cNvPicPr>
          <p:nvPr/>
        </p:nvPicPr>
        <p:blipFill>
          <a:blip r:embed="rId2"/>
          <a:stretch>
            <a:fillRect/>
          </a:stretch>
        </p:blipFill>
        <p:spPr>
          <a:xfrm>
            <a:off x="812800" y="1524133"/>
            <a:ext cx="10668000" cy="4145147"/>
          </a:xfrm>
          <a:prstGeom prst="rect">
            <a:avLst/>
          </a:prstGeom>
        </p:spPr>
      </p:pic>
    </p:spTree>
    <p:extLst>
      <p:ext uri="{BB962C8B-B14F-4D97-AF65-F5344CB8AC3E}">
        <p14:creationId xmlns:p14="http://schemas.microsoft.com/office/powerpoint/2010/main" val="36773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Outcomes</a:t>
            </a:r>
          </a:p>
        </p:txBody>
      </p:sp>
      <p:pic>
        <p:nvPicPr>
          <p:cNvPr id="4" name="Image 114">
            <a:extLst>
              <a:ext uri="{FF2B5EF4-FFF2-40B4-BE49-F238E27FC236}">
                <a16:creationId xmlns:a16="http://schemas.microsoft.com/office/drawing/2014/main" id="{012898DE-8F5F-590F-E449-4390A2664A90}"/>
              </a:ext>
            </a:extLst>
          </p:cNvPr>
          <p:cNvPicPr>
            <a:picLocks/>
          </p:cNvPicPr>
          <p:nvPr/>
        </p:nvPicPr>
        <p:blipFill>
          <a:blip r:embed="rId2" cstate="print"/>
          <a:stretch>
            <a:fillRect/>
          </a:stretch>
        </p:blipFill>
        <p:spPr>
          <a:xfrm>
            <a:off x="812800" y="1577374"/>
            <a:ext cx="4380147" cy="3163068"/>
          </a:xfrm>
          <a:prstGeom prst="rect">
            <a:avLst/>
          </a:prstGeom>
        </p:spPr>
      </p:pic>
      <p:pic>
        <p:nvPicPr>
          <p:cNvPr id="5" name="Image 112">
            <a:extLst>
              <a:ext uri="{FF2B5EF4-FFF2-40B4-BE49-F238E27FC236}">
                <a16:creationId xmlns:a16="http://schemas.microsoft.com/office/drawing/2014/main" id="{9E01B314-D98E-8AD9-6FF3-493DDBC32E7A}"/>
              </a:ext>
            </a:extLst>
          </p:cNvPr>
          <p:cNvPicPr/>
          <p:nvPr/>
        </p:nvPicPr>
        <p:blipFill>
          <a:blip r:embed="rId3" cstate="print"/>
          <a:stretch>
            <a:fillRect/>
          </a:stretch>
        </p:blipFill>
        <p:spPr>
          <a:xfrm>
            <a:off x="5832475" y="1577374"/>
            <a:ext cx="5648325" cy="2986604"/>
          </a:xfrm>
          <a:prstGeom prst="rect">
            <a:avLst/>
          </a:prstGeom>
        </p:spPr>
      </p:pic>
    </p:spTree>
    <p:extLst>
      <p:ext uri="{BB962C8B-B14F-4D97-AF65-F5344CB8AC3E}">
        <p14:creationId xmlns:p14="http://schemas.microsoft.com/office/powerpoint/2010/main" val="19239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CDF56-D078-DF83-36FB-750781A7E5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F2C2F-8586-5C4A-A047-30DD3016D0E2}"/>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Outcomes</a:t>
            </a:r>
          </a:p>
        </p:txBody>
      </p:sp>
      <p:pic>
        <p:nvPicPr>
          <p:cNvPr id="3" name="Image 117">
            <a:extLst>
              <a:ext uri="{FF2B5EF4-FFF2-40B4-BE49-F238E27FC236}">
                <a16:creationId xmlns:a16="http://schemas.microsoft.com/office/drawing/2014/main" id="{A86D7107-0CA4-DB79-EFC3-5E1CCB92C928}"/>
              </a:ext>
            </a:extLst>
          </p:cNvPr>
          <p:cNvPicPr/>
          <p:nvPr/>
        </p:nvPicPr>
        <p:blipFill>
          <a:blip r:embed="rId2" cstate="print"/>
          <a:stretch>
            <a:fillRect/>
          </a:stretch>
        </p:blipFill>
        <p:spPr>
          <a:xfrm>
            <a:off x="958699" y="1134494"/>
            <a:ext cx="4664059" cy="2595295"/>
          </a:xfrm>
          <a:prstGeom prst="rect">
            <a:avLst/>
          </a:prstGeom>
        </p:spPr>
      </p:pic>
      <p:pic>
        <p:nvPicPr>
          <p:cNvPr id="6" name="Image 118">
            <a:extLst>
              <a:ext uri="{FF2B5EF4-FFF2-40B4-BE49-F238E27FC236}">
                <a16:creationId xmlns:a16="http://schemas.microsoft.com/office/drawing/2014/main" id="{FA932D00-6211-02C0-61D0-16510AB6E6CC}"/>
              </a:ext>
            </a:extLst>
          </p:cNvPr>
          <p:cNvPicPr/>
          <p:nvPr/>
        </p:nvPicPr>
        <p:blipFill>
          <a:blip r:embed="rId3" cstate="print"/>
          <a:stretch>
            <a:fillRect/>
          </a:stretch>
        </p:blipFill>
        <p:spPr>
          <a:xfrm>
            <a:off x="6416843" y="1134493"/>
            <a:ext cx="4507832" cy="2595295"/>
          </a:xfrm>
          <a:prstGeom prst="rect">
            <a:avLst/>
          </a:prstGeom>
        </p:spPr>
      </p:pic>
      <p:pic>
        <p:nvPicPr>
          <p:cNvPr id="7" name="Image 122">
            <a:extLst>
              <a:ext uri="{FF2B5EF4-FFF2-40B4-BE49-F238E27FC236}">
                <a16:creationId xmlns:a16="http://schemas.microsoft.com/office/drawing/2014/main" id="{CF19A52A-0D9E-C486-BB45-2C52C91CCE53}"/>
              </a:ext>
            </a:extLst>
          </p:cNvPr>
          <p:cNvPicPr/>
          <p:nvPr/>
        </p:nvPicPr>
        <p:blipFill>
          <a:blip r:embed="rId4" cstate="print"/>
          <a:stretch>
            <a:fillRect/>
          </a:stretch>
        </p:blipFill>
        <p:spPr>
          <a:xfrm>
            <a:off x="3024974" y="4043279"/>
            <a:ext cx="5645785" cy="1803400"/>
          </a:xfrm>
          <a:prstGeom prst="rect">
            <a:avLst/>
          </a:prstGeom>
        </p:spPr>
      </p:pic>
    </p:spTree>
    <p:extLst>
      <p:ext uri="{BB962C8B-B14F-4D97-AF65-F5344CB8AC3E}">
        <p14:creationId xmlns:p14="http://schemas.microsoft.com/office/powerpoint/2010/main" val="164419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AI therapist project demonstrates how advanced artificial intelligence can transform mental health support, offering a solution that is accessible, empathetic, and personalized. By integrating sentiment analysis, hybrid recommendation systems, and conversational AI, the system addresses key challenges in current digital mental health tools. The project’s unique approach allows for accurate detection of emotions, tailored suggestions based on user preferences, and human-like interactions that foster trust and engagement.</a:t>
            </a:r>
          </a:p>
          <a:p>
            <a:pPr marL="0" indent="0" algn="just">
              <a:buNone/>
            </a:pPr>
            <a:r>
              <a:rPr lang="en-US" sz="1800" dirty="0">
                <a:latin typeface="Times New Roman" panose="02020603050405020304" pitchFamily="18" charset="0"/>
                <a:cs typeface="Times New Roman" panose="02020603050405020304" pitchFamily="18" charset="0"/>
              </a:rPr>
              <a:t>The inclusion of a feedback mechanism ensures the system continuously adapts to user needs, refining its recommendations to improve relevance and effectiveness over time. Furthermore, the deployment of a web-based interface makes the AI therapist widely accessible, ensuring users from diverse backgrounds can receive support.</a:t>
            </a:r>
          </a:p>
          <a:p>
            <a:pPr marL="0" indent="0" algn="just">
              <a:buNone/>
            </a:pPr>
            <a:r>
              <a:rPr lang="en-US" sz="1800" dirty="0">
                <a:latin typeface="Times New Roman" panose="02020603050405020304" pitchFamily="18" charset="0"/>
                <a:cs typeface="Times New Roman" panose="02020603050405020304" pitchFamily="18" charset="0"/>
              </a:rPr>
              <a:t>Overall, the AI therapist project has the potential to revolutionize mental health care by bridging the gap between individuals and timely therapeutic guidance, paving the way for a future where mental health support is not only effective but also empathetic and deeply personalized.</a:t>
            </a:r>
          </a:p>
          <a:p>
            <a:pPr marL="0" indent="0" algn="just">
              <a:buNone/>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85536-2411-7CF4-E794-58ACE9669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57629-B72B-8E22-E431-14CA697B6AC7}"/>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19BB4A1B-B56D-271B-9798-38CEA237DBBD}"/>
              </a:ext>
            </a:extLst>
          </p:cNvPr>
          <p:cNvSpPr>
            <a:spLocks noGrp="1"/>
          </p:cNvSpPr>
          <p:nvPr>
            <p:ph idx="1"/>
          </p:nvPr>
        </p:nvSpPr>
        <p:spPr>
          <a:xfrm>
            <a:off x="812800" y="1126223"/>
            <a:ext cx="10668000" cy="4952997"/>
          </a:xfrm>
        </p:spPr>
        <p:txBody>
          <a:bodyPr>
            <a:noAutofit/>
          </a:bodyPr>
          <a:lstStyle/>
          <a:p>
            <a:pPr marL="0" marR="1279525" indent="0" algn="just">
              <a:spcBef>
                <a:spcPts val="5"/>
              </a:spcBef>
              <a:buNone/>
              <a:tabLst>
                <a:tab pos="652145" algn="l"/>
              </a:tabLst>
            </a:pPr>
            <a:r>
              <a:rPr lang="en-US" sz="1200" dirty="0">
                <a:effectLst/>
                <a:latin typeface="Times New Roman" panose="02020603050405020304" pitchFamily="18" charset="0"/>
                <a:ea typeface="Times New Roman" panose="02020603050405020304" pitchFamily="18" charset="0"/>
              </a:rPr>
              <a:t>[</a:t>
            </a:r>
            <a:r>
              <a:rPr lang="en-US" sz="1200" dirty="0">
                <a:latin typeface="Times New Roman" panose="02020603050405020304" pitchFamily="18" charset="0"/>
                <a:ea typeface="Times New Roman" panose="02020603050405020304" pitchFamily="18" charset="0"/>
              </a:rPr>
              <a:t>1</a:t>
            </a:r>
            <a:r>
              <a:rPr lang="en-US" sz="1200" dirty="0">
                <a:effectLst/>
                <a:latin typeface="Times New Roman" panose="02020603050405020304" pitchFamily="18" charset="0"/>
                <a:ea typeface="Times New Roman" panose="02020603050405020304" pitchFamily="18" charset="0"/>
              </a:rPr>
              <a:t>] Eshan</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Shinde,</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Mahesh</a:t>
            </a:r>
            <a:r>
              <a:rPr lang="en-US" sz="1200" spc="-6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Shendage</a:t>
            </a:r>
            <a:r>
              <a:rPr lang="en-US" sz="1200" dirty="0">
                <a:effectLst/>
                <a:latin typeface="Times New Roman" panose="02020603050405020304" pitchFamily="18" charset="0"/>
                <a:ea typeface="Times New Roman" panose="02020603050405020304" pitchFamily="18" charset="0"/>
              </a:rPr>
              <a:t>,</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Rahul</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Patil</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,"ARTIFICIAL</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INTELLIGENCE </a:t>
            </a:r>
            <a:r>
              <a:rPr lang="en-US" sz="1200" dirty="0" err="1">
                <a:effectLst/>
                <a:latin typeface="Times New Roman" panose="02020603050405020304" pitchFamily="18" charset="0"/>
                <a:ea typeface="Times New Roman" panose="02020603050405020304" pitchFamily="18" charset="0"/>
              </a:rPr>
              <a:t>THERAPIST",Research</a:t>
            </a:r>
            <a:r>
              <a:rPr lang="en-US" sz="1200" dirty="0">
                <a:effectLst/>
                <a:latin typeface="Times New Roman" panose="02020603050405020304" pitchFamily="18" charset="0"/>
                <a:ea typeface="Times New Roman" panose="02020603050405020304" pitchFamily="18" charset="0"/>
              </a:rPr>
              <a:t> Gate </a:t>
            </a:r>
            <a:r>
              <a:rPr lang="en-US" sz="1200" dirty="0" err="1">
                <a:effectLst/>
                <a:latin typeface="Times New Roman" panose="02020603050405020304" pitchFamily="18" charset="0"/>
                <a:ea typeface="Times New Roman" panose="02020603050405020304" pitchFamily="18" charset="0"/>
              </a:rPr>
              <a:t>Publications,August</a:t>
            </a:r>
            <a:r>
              <a:rPr lang="en-US" sz="1200" dirty="0">
                <a:effectLst/>
                <a:latin typeface="Times New Roman" panose="02020603050405020304" pitchFamily="18" charset="0"/>
                <a:ea typeface="Times New Roman" panose="02020603050405020304" pitchFamily="18" charset="0"/>
              </a:rPr>
              <a:t> 2022.</a:t>
            </a:r>
            <a:endParaRPr lang="en-IN" sz="1200" dirty="0">
              <a:effectLst/>
              <a:latin typeface="Times New Roman" panose="02020603050405020304" pitchFamily="18" charset="0"/>
              <a:ea typeface="Times New Roman" panose="02020603050405020304" pitchFamily="18" charset="0"/>
            </a:endParaRPr>
          </a:p>
          <a:p>
            <a:pPr marL="0" marR="774700" indent="0" algn="just">
              <a:spcBef>
                <a:spcPts val="1260"/>
              </a:spcBef>
              <a:buNone/>
              <a:tabLst>
                <a:tab pos="652145" algn="l"/>
              </a:tabLst>
            </a:pPr>
            <a:r>
              <a:rPr lang="en-US" sz="1200" dirty="0">
                <a:effectLst/>
                <a:latin typeface="Times New Roman" panose="02020603050405020304" pitchFamily="18" charset="0"/>
                <a:ea typeface="Times New Roman" panose="02020603050405020304" pitchFamily="18" charset="0"/>
              </a:rPr>
              <a:t>[2] David</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Olawade</a:t>
            </a:r>
            <a:r>
              <a:rPr lang="en-US" sz="1200" dirty="0">
                <a:effectLst/>
                <a:latin typeface="Times New Roman" panose="02020603050405020304" pitchFamily="18" charset="0"/>
                <a:ea typeface="Times New Roman" panose="02020603050405020304" pitchFamily="18" charset="0"/>
              </a:rPr>
              <a:t>,</a:t>
            </a:r>
            <a:r>
              <a:rPr lang="en-US" sz="1200" spc="-1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Ojima</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Z.</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Wada</a:t>
            </a:r>
            <a:r>
              <a:rPr lang="en-US" sz="1200" spc="18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Aderonke</a:t>
            </a:r>
            <a:r>
              <a:rPr lang="en-US" sz="1200" spc="-2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Odetayo</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Aanuoluwapo</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Clement</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David- </a:t>
            </a:r>
            <a:r>
              <a:rPr lang="en-US" sz="1200" dirty="0" err="1">
                <a:effectLst/>
                <a:latin typeface="Times New Roman" panose="02020603050405020304" pitchFamily="18" charset="0"/>
                <a:ea typeface="Times New Roman" panose="02020603050405020304" pitchFamily="18" charset="0"/>
              </a:rPr>
              <a:t>Olawade</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Fiyinfoluwa</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Asaolu</a:t>
            </a:r>
            <a:r>
              <a:rPr lang="en-US" sz="1200" dirty="0">
                <a:effectLst/>
                <a:latin typeface="Times New Roman" panose="02020603050405020304" pitchFamily="18" charset="0"/>
                <a:ea typeface="Times New Roman" panose="02020603050405020304" pitchFamily="18" charset="0"/>
              </a:rPr>
              <a:t> , Judith Eberhardt ,"ARTIFICIAL INTELLIGENCE </a:t>
            </a:r>
            <a:r>
              <a:rPr lang="en-US" sz="1200" dirty="0" err="1">
                <a:effectLst/>
                <a:latin typeface="Times New Roman" panose="02020603050405020304" pitchFamily="18" charset="0"/>
                <a:ea typeface="Times New Roman" panose="02020603050405020304" pitchFamily="18" charset="0"/>
              </a:rPr>
              <a:t>THERAPIST",Journal</a:t>
            </a:r>
            <a:r>
              <a:rPr lang="en-US" sz="1200" dirty="0">
                <a:effectLst/>
                <a:latin typeface="Times New Roman" panose="02020603050405020304" pitchFamily="18" charset="0"/>
                <a:ea typeface="Times New Roman" panose="02020603050405020304" pitchFamily="18" charset="0"/>
              </a:rPr>
              <a:t> of Medicine, Surgery, and Public Health Volume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3,</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August</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2024,</a:t>
            </a:r>
            <a:r>
              <a:rPr lang="en-US" sz="1200" spc="-25" dirty="0">
                <a:effectLst/>
                <a:latin typeface="Times New Roman" panose="02020603050405020304" pitchFamily="18" charset="0"/>
                <a:ea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rPr>
              <a:t>100099.</a:t>
            </a:r>
            <a:endParaRPr lang="en-IN" sz="1200" dirty="0">
              <a:effectLst/>
              <a:latin typeface="Times New Roman" panose="02020603050405020304" pitchFamily="18" charset="0"/>
              <a:ea typeface="Times New Roman" panose="02020603050405020304" pitchFamily="18" charset="0"/>
            </a:endParaRPr>
          </a:p>
          <a:p>
            <a:pPr marL="0" indent="0" algn="just">
              <a:spcBef>
                <a:spcPts val="15"/>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600710" indent="0" algn="just">
              <a:spcBef>
                <a:spcPts val="5"/>
              </a:spcBef>
              <a:buNone/>
              <a:tabLst>
                <a:tab pos="652145" algn="l"/>
              </a:tabLst>
            </a:pPr>
            <a:r>
              <a:rPr lang="en-US" sz="1200" dirty="0">
                <a:effectLst/>
                <a:latin typeface="Times New Roman" panose="02020603050405020304" pitchFamily="18" charset="0"/>
                <a:ea typeface="Times New Roman" panose="02020603050405020304" pitchFamily="18" charset="0"/>
              </a:rPr>
              <a:t>[3] </a:t>
            </a:r>
            <a:r>
              <a:rPr lang="en-US" sz="1200" dirty="0" err="1">
                <a:effectLst/>
                <a:latin typeface="Times New Roman" panose="02020603050405020304" pitchFamily="18" charset="0"/>
                <a:ea typeface="Times New Roman" panose="02020603050405020304" pitchFamily="18" charset="0"/>
              </a:rPr>
              <a:t>Erion</a:t>
            </a:r>
            <a:r>
              <a:rPr lang="en-US" sz="1200" dirty="0">
                <a:effectLst/>
                <a:latin typeface="Times New Roman" panose="02020603050405020304" pitchFamily="18" charset="0"/>
                <a:ea typeface="Times New Roman" panose="02020603050405020304" pitchFamily="18" charset="0"/>
              </a:rPr>
              <a:t> C, Maurizio </a:t>
            </a:r>
            <a:r>
              <a:rPr lang="en-US" sz="1200" dirty="0" err="1">
                <a:effectLst/>
                <a:latin typeface="Times New Roman" panose="02020603050405020304" pitchFamily="18" charset="0"/>
                <a:ea typeface="Times New Roman" panose="02020603050405020304" pitchFamily="18" charset="0"/>
              </a:rPr>
              <a:t>Morisio</a:t>
            </a:r>
            <a:r>
              <a:rPr lang="en-US" sz="1200" dirty="0">
                <a:effectLst/>
                <a:latin typeface="Times New Roman" panose="02020603050405020304" pitchFamily="18" charset="0"/>
                <a:ea typeface="Times New Roman" panose="02020603050405020304" pitchFamily="18" charset="0"/>
              </a:rPr>
              <a:t> ,"Hybrid Recommender Systems: A Systematic Literature Review"</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,ResearchGate</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Publications</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,November</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2017</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Intelligent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Analysis</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21(6),1487- </a:t>
            </a:r>
            <a:r>
              <a:rPr lang="en-US" sz="1200" spc="-10" dirty="0">
                <a:effectLst/>
                <a:latin typeface="Times New Roman" panose="02020603050405020304" pitchFamily="18" charset="0"/>
                <a:ea typeface="Times New Roman" panose="02020603050405020304" pitchFamily="18" charset="0"/>
              </a:rPr>
              <a:t>1524,10.3233/IDA-163209.</a:t>
            </a:r>
            <a:endParaRPr lang="en-IN" sz="1200" dirty="0">
              <a:effectLst/>
              <a:latin typeface="Times New Roman" panose="02020603050405020304" pitchFamily="18" charset="0"/>
              <a:ea typeface="Times New Roman" panose="02020603050405020304" pitchFamily="18" charset="0"/>
            </a:endParaRPr>
          </a:p>
          <a:p>
            <a:pPr marL="0" marR="600710" indent="0" algn="just">
              <a:spcBef>
                <a:spcPts val="5"/>
              </a:spcBef>
              <a:buNone/>
              <a:tabLst>
                <a:tab pos="652145" algn="l"/>
              </a:tabLs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660400" indent="0" algn="just">
              <a:buNone/>
              <a:tabLst>
                <a:tab pos="652145" algn="l"/>
              </a:tabLst>
            </a:pPr>
            <a:r>
              <a:rPr lang="en-US" sz="1200" dirty="0">
                <a:effectLst/>
                <a:latin typeface="Times New Roman" panose="02020603050405020304" pitchFamily="18" charset="0"/>
                <a:ea typeface="Times New Roman" panose="02020603050405020304" pitchFamily="18" charset="0"/>
              </a:rPr>
              <a:t>[4] </a:t>
            </a:r>
            <a:r>
              <a:rPr lang="en-US" sz="1200" dirty="0" err="1">
                <a:effectLst/>
                <a:latin typeface="Times New Roman" panose="02020603050405020304" pitchFamily="18" charset="0"/>
                <a:ea typeface="Times New Roman" panose="02020603050405020304" pitchFamily="18" charset="0"/>
              </a:rPr>
              <a:t>Pigi</a:t>
            </a:r>
            <a:r>
              <a:rPr lang="en-US" sz="1200" dirty="0">
                <a:effectLst/>
                <a:latin typeface="Times New Roman" panose="02020603050405020304" pitchFamily="18" charset="0"/>
                <a:ea typeface="Times New Roman" panose="02020603050405020304" pitchFamily="18" charset="0"/>
              </a:rPr>
              <a:t> Kouki, James Schaffer, Jay Pujara, John O’Donovan, Lise </a:t>
            </a:r>
            <a:r>
              <a:rPr lang="en-US" sz="1200" dirty="0" err="1">
                <a:effectLst/>
                <a:latin typeface="Times New Roman" panose="02020603050405020304" pitchFamily="18" charset="0"/>
                <a:ea typeface="Times New Roman" panose="02020603050405020304" pitchFamily="18" charset="0"/>
              </a:rPr>
              <a:t>Getoor</a:t>
            </a:r>
            <a:r>
              <a:rPr lang="en-US" sz="1200" dirty="0">
                <a:effectLst/>
                <a:latin typeface="Times New Roman" panose="02020603050405020304" pitchFamily="18" charset="0"/>
                <a:ea typeface="Times New Roman" panose="02020603050405020304" pitchFamily="18" charset="0"/>
              </a:rPr>
              <a:t> ,"Hybrid Recommender</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Systems:</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Systematic</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Literature</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Review"</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,IUI</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'19:</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Proceedings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24th International Conference on Intelligent User Interfaces, March 2019. </a:t>
            </a:r>
            <a:endParaRPr lang="en-IN" sz="1200" dirty="0">
              <a:effectLst/>
              <a:latin typeface="Times New Roman" panose="02020603050405020304" pitchFamily="18" charset="0"/>
              <a:ea typeface="Times New Roman" panose="02020603050405020304" pitchFamily="18" charset="0"/>
            </a:endParaRPr>
          </a:p>
          <a:p>
            <a:pPr marL="0" marR="660400" indent="0" algn="just">
              <a:buNone/>
              <a:tabLst>
                <a:tab pos="652145" algn="l"/>
              </a:tabLs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859155" indent="0" algn="just">
              <a:buNone/>
              <a:tabLst>
                <a:tab pos="652145" algn="l"/>
              </a:tabLst>
            </a:pPr>
            <a:r>
              <a:rPr lang="en-US" sz="1200" dirty="0">
                <a:effectLst/>
                <a:latin typeface="Times New Roman" panose="02020603050405020304" pitchFamily="18" charset="0"/>
                <a:ea typeface="Times New Roman" panose="02020603050405020304" pitchFamily="18" charset="0"/>
              </a:rPr>
              <a:t>[5] Mehdi</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Elahi</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Danial</a:t>
            </a:r>
            <a:r>
              <a:rPr lang="en-US" sz="1200" spc="-2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Khosh</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Kholgh</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Mohammad</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Sina</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Kiarostami</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Mourad</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Oussalah</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Sorush</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Saghari</a:t>
            </a:r>
            <a:r>
              <a:rPr lang="en-US" sz="1200" dirty="0">
                <a:effectLst/>
                <a:latin typeface="Times New Roman" panose="02020603050405020304" pitchFamily="18" charset="0"/>
                <a:ea typeface="Times New Roman" panose="02020603050405020304" pitchFamily="18" charset="0"/>
              </a:rPr>
              <a:t>," Hybrid recommendation by incorporating the sentiment of product </a:t>
            </a:r>
            <a:r>
              <a:rPr lang="en-US" sz="1200" dirty="0" err="1">
                <a:effectLst/>
                <a:latin typeface="Times New Roman" panose="02020603050405020304" pitchFamily="18" charset="0"/>
                <a:ea typeface="Times New Roman" panose="02020603050405020304" pitchFamily="18" charset="0"/>
              </a:rPr>
              <a:t>reviews",Information</a:t>
            </a:r>
            <a:r>
              <a:rPr lang="en-US" sz="1200" dirty="0">
                <a:effectLst/>
                <a:latin typeface="Times New Roman" panose="02020603050405020304" pitchFamily="18" charset="0"/>
                <a:ea typeface="Times New Roman" panose="02020603050405020304" pitchFamily="18" charset="0"/>
              </a:rPr>
              <a:t> Sciences Volume 625, May 2023, Pages 738-756.</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870585" indent="0" algn="just">
              <a:spcBef>
                <a:spcPts val="5"/>
              </a:spcBef>
              <a:buNone/>
              <a:tabLst>
                <a:tab pos="652145" algn="l"/>
              </a:tabLst>
            </a:pPr>
            <a:r>
              <a:rPr lang="en-US" sz="1200" dirty="0">
                <a:effectLst/>
                <a:latin typeface="Times New Roman" panose="02020603050405020304" pitchFamily="18" charset="0"/>
                <a:ea typeface="Times New Roman" panose="02020603050405020304" pitchFamily="18" charset="0"/>
              </a:rPr>
              <a:t>[6] P. </a:t>
            </a:r>
            <a:r>
              <a:rPr lang="en-US" sz="1200" dirty="0" err="1">
                <a:effectLst/>
                <a:latin typeface="Times New Roman" panose="02020603050405020304" pitchFamily="18" charset="0"/>
                <a:ea typeface="Times New Roman" panose="02020603050405020304" pitchFamily="18" charset="0"/>
              </a:rPr>
              <a:t>Chinnasamy</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Ajmeera</a:t>
            </a:r>
            <a:r>
              <a:rPr lang="en-US" sz="1200" dirty="0">
                <a:effectLst/>
                <a:latin typeface="Times New Roman" panose="02020603050405020304" pitchFamily="18" charset="0"/>
                <a:ea typeface="Times New Roman" panose="02020603050405020304" pitchFamily="18" charset="0"/>
              </a:rPr>
              <a:t> Kiran , Wing-Keung Wong , J. Chinna Babu , </a:t>
            </a:r>
            <a:r>
              <a:rPr lang="en-US" sz="1200" dirty="0" err="1">
                <a:effectLst/>
                <a:latin typeface="Times New Roman" panose="02020603050405020304" pitchFamily="18" charset="0"/>
                <a:ea typeface="Times New Roman" panose="02020603050405020304" pitchFamily="18" charset="0"/>
              </a:rPr>
              <a:t>Ambeth</a:t>
            </a:r>
            <a:r>
              <a:rPr lang="en-US" sz="1200" dirty="0">
                <a:effectLst/>
                <a:latin typeface="Times New Roman" panose="02020603050405020304" pitchFamily="18" charset="0"/>
                <a:ea typeface="Times New Roman" panose="02020603050405020304" pitchFamily="18" charset="0"/>
              </a:rPr>
              <a:t> Raja , </a:t>
            </a:r>
            <a:r>
              <a:rPr lang="en-US" sz="1200" dirty="0" err="1">
                <a:effectLst/>
                <a:latin typeface="Times New Roman" panose="02020603050405020304" pitchFamily="18" charset="0"/>
                <a:ea typeface="Times New Roman" panose="02020603050405020304" pitchFamily="18" charset="0"/>
              </a:rPr>
              <a:t>Osamah</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Ibrahim</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Khalaf,"</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Health</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Recommendation</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System</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using</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Deep</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Learning-based Collaborative Filtering", Published</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by</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Elsevier</a:t>
            </a:r>
            <a:r>
              <a:rPr lang="en-US" sz="1200" spc="-4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Ltd,Volume</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9,</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Issue</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12e22844December</a:t>
            </a:r>
            <a:r>
              <a:rPr lang="en-US" sz="1200" spc="-50" dirty="0">
                <a:effectLst/>
                <a:latin typeface="Times New Roman" panose="02020603050405020304" pitchFamily="18" charset="0"/>
                <a:ea typeface="Times New Roman" panose="02020603050405020304" pitchFamily="18" charset="0"/>
              </a:rPr>
              <a:t> </a:t>
            </a:r>
            <a:r>
              <a:rPr lang="en-US" sz="1200" spc="-20" dirty="0">
                <a:effectLst/>
                <a:latin typeface="Times New Roman" panose="02020603050405020304" pitchFamily="18" charset="0"/>
                <a:ea typeface="Times New Roman" panose="02020603050405020304" pitchFamily="18" charset="0"/>
              </a:rPr>
              <a:t>2023.</a:t>
            </a:r>
            <a:endParaRPr lang="en-IN" sz="1200" dirty="0">
              <a:effectLst/>
              <a:latin typeface="Times New Roman" panose="02020603050405020304" pitchFamily="18" charset="0"/>
              <a:ea typeface="Times New Roman" panose="02020603050405020304" pitchFamily="18" charset="0"/>
            </a:endParaRPr>
          </a:p>
          <a:p>
            <a:pPr marL="0" indent="0" algn="just">
              <a:spcBef>
                <a:spcPts val="1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535305" indent="0" algn="just">
              <a:buNone/>
              <a:tabLst>
                <a:tab pos="652145" algn="l"/>
              </a:tabLst>
            </a:pPr>
            <a:r>
              <a:rPr lang="en-US" sz="1200" dirty="0">
                <a:effectLst/>
                <a:latin typeface="Times New Roman" panose="02020603050405020304" pitchFamily="18" charset="0"/>
                <a:ea typeface="Times New Roman" panose="02020603050405020304" pitchFamily="18" charset="0"/>
              </a:rPr>
              <a:t>[7] </a:t>
            </a:r>
            <a:r>
              <a:rPr lang="en-US" sz="1200" dirty="0" err="1">
                <a:effectLst/>
                <a:latin typeface="Times New Roman" panose="02020603050405020304" pitchFamily="18" charset="0"/>
                <a:ea typeface="Times New Roman" panose="02020603050405020304" pitchFamily="18" charset="0"/>
              </a:rPr>
              <a:t>M.V.Patil</a:t>
            </a:r>
            <a:r>
              <a:rPr lang="en-US" sz="1200" dirty="0">
                <a:effectLst/>
                <a:latin typeface="Times New Roman" panose="02020603050405020304" pitchFamily="18" charset="0"/>
                <a:ea typeface="Times New Roman" panose="02020603050405020304" pitchFamily="18" charset="0"/>
              </a:rPr>
              <a:t> , </a:t>
            </a:r>
            <a:r>
              <a:rPr lang="en-US" sz="1200" dirty="0" err="1">
                <a:effectLst/>
                <a:latin typeface="Times New Roman" panose="02020603050405020304" pitchFamily="18" charset="0"/>
                <a:ea typeface="Times New Roman" panose="02020603050405020304" pitchFamily="18" charset="0"/>
              </a:rPr>
              <a:t>Subhawna</a:t>
            </a:r>
            <a:r>
              <a:rPr lang="en-US" sz="1200" dirty="0">
                <a:effectLst/>
                <a:latin typeface="Times New Roman" panose="02020603050405020304" pitchFamily="18" charset="0"/>
                <a:ea typeface="Times New Roman" panose="02020603050405020304" pitchFamily="18" charset="0"/>
              </a:rPr>
              <a:t>, Priya Shree, Puneeth Singh," AI BASED HEALTHCARE CHAT BOT</a:t>
            </a:r>
            <a:r>
              <a:rPr lang="en-US" sz="1200" spc="-4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SYSTEM",ResearchGate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Publications,</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July</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2021</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International</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Journal</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Scientific</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 Engineering Research 12(7):668.</a:t>
            </a:r>
          </a:p>
          <a:p>
            <a:pPr marL="0" marR="535305" indent="0" algn="just">
              <a:buNone/>
              <a:tabLst>
                <a:tab pos="652145" algn="l"/>
              </a:tabLst>
            </a:pPr>
            <a:endParaRPr lang="en-US" sz="1200" dirty="0">
              <a:latin typeface="Times New Roman" panose="02020603050405020304" pitchFamily="18" charset="0"/>
              <a:ea typeface="Times New Roman" panose="02020603050405020304" pitchFamily="18" charset="0"/>
            </a:endParaRPr>
          </a:p>
          <a:p>
            <a:pPr marL="0" marR="535305" indent="0" algn="just">
              <a:buNone/>
              <a:tabLst>
                <a:tab pos="652145" algn="l"/>
              </a:tabLst>
            </a:pPr>
            <a:r>
              <a:rPr lang="en-US" sz="1200" dirty="0">
                <a:effectLst/>
                <a:latin typeface="Times New Roman" panose="02020603050405020304" pitchFamily="18" charset="0"/>
                <a:ea typeface="Times New Roman" panose="02020603050405020304" pitchFamily="18" charset="0"/>
              </a:rPr>
              <a:t>[8] Lalith </a:t>
            </a:r>
            <a:r>
              <a:rPr lang="en-US" sz="1200" dirty="0" err="1">
                <a:effectLst/>
                <a:latin typeface="Times New Roman" panose="02020603050405020304" pitchFamily="18" charset="0"/>
                <a:ea typeface="Times New Roman" panose="02020603050405020304" pitchFamily="18" charset="0"/>
              </a:rPr>
              <a:t>Abualigah</a:t>
            </a:r>
            <a:r>
              <a:rPr lang="en-US" sz="1200" dirty="0">
                <a:effectLst/>
                <a:latin typeface="Times New Roman" panose="02020603050405020304" pitchFamily="18" charset="0"/>
                <a:ea typeface="Times New Roman" panose="02020603050405020304" pitchFamily="18" charset="0"/>
              </a:rPr>
              <a:t>, Hamza Essam </a:t>
            </a:r>
            <a:r>
              <a:rPr lang="en-US" sz="1200" dirty="0" err="1">
                <a:effectLst/>
                <a:latin typeface="Times New Roman" panose="02020603050405020304" pitchFamily="18" charset="0"/>
                <a:ea typeface="Times New Roman" panose="02020603050405020304" pitchFamily="18" charset="0"/>
              </a:rPr>
              <a:t>Alfar</a:t>
            </a:r>
            <a:r>
              <a:rPr lang="en-US" sz="1200" dirty="0">
                <a:effectLst/>
                <a:latin typeface="Times New Roman" panose="02020603050405020304" pitchFamily="18" charset="0"/>
                <a:ea typeface="Times New Roman" panose="02020603050405020304" pitchFamily="18" charset="0"/>
              </a:rPr>
              <a:t>, Mohammed Shehab, </a:t>
            </a:r>
            <a:r>
              <a:rPr lang="en-US" sz="1200" dirty="0" err="1">
                <a:effectLst/>
                <a:latin typeface="Times New Roman" panose="02020603050405020304" pitchFamily="18" charset="0"/>
                <a:ea typeface="Times New Roman" panose="02020603050405020304" pitchFamily="18" charset="0"/>
              </a:rPr>
              <a:t>Alhareth</a:t>
            </a:r>
            <a:r>
              <a:rPr lang="en-US" sz="1200" dirty="0">
                <a:effectLst/>
                <a:latin typeface="Times New Roman" panose="02020603050405020304" pitchFamily="18" charset="0"/>
                <a:ea typeface="Times New Roman" panose="02020603050405020304" pitchFamily="18" charset="0"/>
              </a:rPr>
              <a:t> Mohammed Abu Hussein,</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"SENTIMENT</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ANALYSIS</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HEALTH</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CARE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Brief</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Review",</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ResearchGate Publications,</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January</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2020Studies</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Computational</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Intelligence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book:</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Recent</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Advances in NLP: The Case of Arabic Language (pp.129-141) ,10.1007/978-3-030-34614-0_7.</a:t>
            </a:r>
            <a:endParaRPr lang="en-IN" sz="1200" dirty="0">
              <a:effectLst/>
              <a:latin typeface="Times New Roman" panose="02020603050405020304" pitchFamily="18" charset="0"/>
              <a:ea typeface="Times New Roman" panose="02020603050405020304" pitchFamily="18" charset="0"/>
            </a:endParaRPr>
          </a:p>
          <a:p>
            <a:pPr marL="0" indent="0" algn="just">
              <a:spcBef>
                <a:spcPts val="5"/>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34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4" name="Rectangle 1">
            <a:extLst>
              <a:ext uri="{FF2B5EF4-FFF2-40B4-BE49-F238E27FC236}">
                <a16:creationId xmlns:a16="http://schemas.microsoft.com/office/drawing/2014/main" id="{743BC96C-8B88-DE9B-8360-6D92BF641AEA}"/>
              </a:ext>
            </a:extLst>
          </p:cNvPr>
          <p:cNvSpPr>
            <a:spLocks noGrp="1" noChangeArrowheads="1"/>
          </p:cNvSpPr>
          <p:nvPr>
            <p:ph idx="1"/>
          </p:nvPr>
        </p:nvSpPr>
        <p:spPr bwMode="auto">
          <a:xfrm>
            <a:off x="812800" y="1048339"/>
            <a:ext cx="106680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latin typeface="Times New Roman" panose="02020603050405020304" pitchFamily="18" charset="0"/>
                <a:cs typeface="Times New Roman" panose="02020603050405020304" pitchFamily="18" charset="0"/>
              </a:rPr>
              <a:t>Mental health challenges are on the rise globally, with millions of individuals facing conditions such as anxiety, depression, and stress. Despite the growing awareness, access to professional mental health care remains limited due to factors like cost, stigma, and shortage of professionals.</a:t>
            </a:r>
          </a:p>
          <a:p>
            <a:pPr algn="just"/>
            <a:r>
              <a:rPr lang="en-US" sz="1800" dirty="0">
                <a:latin typeface="Times New Roman" panose="02020603050405020304" pitchFamily="18" charset="0"/>
                <a:cs typeface="Times New Roman" panose="02020603050405020304" pitchFamily="18" charset="0"/>
              </a:rPr>
              <a:t>Artificial Intelligence (AI) has emerged as a transformative tool in addressing these challenges, offering innovative solutions through personalized recommendations and empathetic interactions. By integrating advanced technologies such as sentiment analysis and hybrid recommendation systems, AI can provide tailored support and guidance to individuals in need.</a:t>
            </a:r>
          </a:p>
          <a:p>
            <a:pPr marL="0" indent="0" algn="just">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project focuses on developing an </a:t>
            </a:r>
            <a:r>
              <a:rPr lang="en-IN" sz="1800" kern="0" dirty="0">
                <a:effectLst/>
                <a:latin typeface="Times New Roman" panose="02020603050405020304" pitchFamily="18" charset="0"/>
                <a:ea typeface="Times New Roman" panose="02020603050405020304" pitchFamily="18" charset="0"/>
              </a:rPr>
              <a:t>Advanced AI Therapy System with Emotion Recognition and Recommendation Engine</a:t>
            </a:r>
            <a:r>
              <a:rPr lang="en-US" sz="1800" dirty="0">
                <a:latin typeface="Times New Roman" panose="02020603050405020304" pitchFamily="18" charset="0"/>
                <a:cs typeface="Times New Roman" panose="02020603050405020304" pitchFamily="18" charset="0"/>
              </a:rPr>
              <a:t>—a digital solution designed to provide human-like interactions while addressing mental health conditions. The system leverages a combination of:</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Sentiment Analysis</a:t>
            </a:r>
            <a:r>
              <a:rPr lang="en-US" sz="1800" dirty="0">
                <a:latin typeface="Times New Roman" panose="02020603050405020304" pitchFamily="18" charset="0"/>
                <a:cs typeface="Times New Roman" panose="02020603050405020304" pitchFamily="18" charset="0"/>
              </a:rPr>
              <a:t> to understand the user’s emotional state.</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Hybrid Recommendation Engine</a:t>
            </a:r>
            <a:r>
              <a:rPr lang="en-US" sz="1800" dirty="0">
                <a:latin typeface="Times New Roman" panose="02020603050405020304" pitchFamily="18" charset="0"/>
                <a:cs typeface="Times New Roman" panose="02020603050405020304" pitchFamily="18" charset="0"/>
              </a:rPr>
              <a:t> to suggest effective mental health strategies.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Conversational AI</a:t>
            </a:r>
            <a:r>
              <a:rPr lang="en-US" sz="1800" dirty="0">
                <a:latin typeface="Times New Roman" panose="02020603050405020304" pitchFamily="18" charset="0"/>
                <a:cs typeface="Times New Roman" panose="02020603050405020304" pitchFamily="18" charset="0"/>
              </a:rPr>
              <a:t> to deliver empathetic and natural responses.</a:t>
            </a:r>
          </a:p>
          <a:p>
            <a:pPr marL="0" indent="0" algn="just"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3" name="Content Placeholder 2"/>
          <p:cNvSpPr>
            <a:spLocks noGrp="1"/>
          </p:cNvSpPr>
          <p:nvPr>
            <p:ph idx="1"/>
          </p:nvPr>
        </p:nvSpPr>
        <p:spPr>
          <a:xfrm>
            <a:off x="812800" y="1126223"/>
            <a:ext cx="10668000" cy="4952997"/>
          </a:xfrm>
        </p:spPr>
        <p:txBody>
          <a:bodyPr>
            <a:noAutofit/>
          </a:bodyPr>
          <a:lstStyle/>
          <a:p>
            <a:pPr marL="0" indent="0" algn="just">
              <a:spcBef>
                <a:spcPts val="10"/>
              </a:spcBef>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918210" indent="0" algn="just">
              <a:buNone/>
              <a:tabLst>
                <a:tab pos="652145" algn="l"/>
              </a:tabLst>
            </a:pPr>
            <a:r>
              <a:rPr lang="en-US" sz="1200" dirty="0">
                <a:effectLst/>
                <a:latin typeface="Times New Roman" panose="02020603050405020304" pitchFamily="18" charset="0"/>
                <a:ea typeface="Times New Roman" panose="02020603050405020304" pitchFamily="18" charset="0"/>
              </a:rPr>
              <a:t>[9] Siddharth</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Biju,</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Dolly</a:t>
            </a:r>
            <a:r>
              <a:rPr lang="en-US" sz="1200" spc="-1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Goplani</a:t>
            </a:r>
            <a:r>
              <a:rPr lang="en-US" sz="1200" dirty="0">
                <a:effectLst/>
                <a:latin typeface="Times New Roman" panose="02020603050405020304" pitchFamily="18" charset="0"/>
                <a:ea typeface="Times New Roman" panose="02020603050405020304" pitchFamily="18" charset="0"/>
              </a:rPr>
              <a:t>,</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Aditya</a:t>
            </a:r>
            <a:r>
              <a:rPr lang="en-US" sz="1200" spc="-1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Khatavkar</a:t>
            </a:r>
            <a:r>
              <a:rPr lang="en-US" sz="1200" dirty="0">
                <a:effectLst/>
                <a:latin typeface="Times New Roman" panose="02020603050405020304" pitchFamily="18" charset="0"/>
                <a:ea typeface="Times New Roman" panose="02020603050405020304" pitchFamily="18" charset="0"/>
              </a:rPr>
              <a:t>,</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Noopur</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Lade,</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1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Pratush</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Jadoun</a:t>
            </a:r>
            <a:r>
              <a:rPr lang="en-US" sz="1200" dirty="0">
                <a:effectLst/>
                <a:latin typeface="Times New Roman" panose="02020603050405020304" pitchFamily="18" charset="0"/>
                <a:ea typeface="Times New Roman" panose="02020603050405020304" pitchFamily="18" charset="0"/>
              </a:rPr>
              <a:t>," THERAPISTGPT:AN AI</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POWERED </a:t>
            </a:r>
            <a:r>
              <a:rPr lang="en-US" sz="1200" dirty="0" err="1">
                <a:effectLst/>
                <a:latin typeface="Times New Roman" panose="02020603050405020304" pitchFamily="18" charset="0"/>
                <a:ea typeface="Times New Roman" panose="02020603050405020304" pitchFamily="18" charset="0"/>
              </a:rPr>
              <a:t>THERAPIST",International</a:t>
            </a:r>
            <a:r>
              <a:rPr lang="en-US" sz="1200" dirty="0">
                <a:effectLst/>
                <a:latin typeface="Times New Roman" panose="02020603050405020304" pitchFamily="18" charset="0"/>
                <a:ea typeface="Times New Roman" panose="02020603050405020304" pitchFamily="18" charset="0"/>
              </a:rPr>
              <a:t> journal of creative research thoughts ,2023 IJCRT ,Volume 11, Issue 5 May 2023 ,ISSN: 2320-2882.</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734695" indent="0" algn="just">
              <a:buNone/>
              <a:tabLst>
                <a:tab pos="652145" algn="l"/>
              </a:tabLst>
            </a:pPr>
            <a:r>
              <a:rPr lang="en-US" sz="1200" dirty="0">
                <a:effectLst/>
                <a:latin typeface="Times New Roman" panose="02020603050405020304" pitchFamily="18" charset="0"/>
                <a:ea typeface="Times New Roman" panose="02020603050405020304" pitchFamily="18" charset="0"/>
              </a:rPr>
              <a:t>[10] Riddhi Shetty, Ankita Bhosale, Pankaj Verma, Ashwini Phalke," AI-BASED HEALTHCARE</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CHATBOT",</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SSRN</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,Proceedings</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7th</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International</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Conference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on Innovations and Research in Technology and Engineering (ICIRTE-2022), organized by VPPCOE &amp; VA, Mumbai-22, INDIA ,May 2022.</a:t>
            </a:r>
            <a:endParaRPr lang="en-IN" sz="1200" dirty="0">
              <a:effectLst/>
              <a:latin typeface="Times New Roman" panose="02020603050405020304" pitchFamily="18" charset="0"/>
              <a:ea typeface="Times New Roman" panose="02020603050405020304" pitchFamily="18" charset="0"/>
            </a:endParaRPr>
          </a:p>
          <a:p>
            <a:pPr marL="0" marR="734695" indent="0" algn="just">
              <a:spcBef>
                <a:spcPts val="355"/>
              </a:spcBef>
              <a:buNone/>
              <a:tabLst>
                <a:tab pos="652145" algn="l"/>
              </a:tabLst>
            </a:pPr>
            <a:br>
              <a:rPr lang="en-US" sz="1200" dirty="0">
                <a:effectLst/>
                <a:latin typeface="Times New Roman" panose="02020603050405020304" pitchFamily="18" charset="0"/>
                <a:ea typeface="Times New Roman" panose="02020603050405020304" pitchFamily="18" charset="0"/>
              </a:rPr>
            </a:br>
            <a:r>
              <a:rPr lang="en-US" sz="1200" dirty="0">
                <a:effectLst/>
                <a:latin typeface="Times New Roman" panose="02020603050405020304" pitchFamily="18" charset="0"/>
                <a:ea typeface="Times New Roman" panose="02020603050405020304" pitchFamily="18" charset="0"/>
              </a:rPr>
              <a:t>[11] Mark Lawrence, MD </a:t>
            </a:r>
            <a:r>
              <a:rPr lang="en-US" sz="1200" dirty="0" err="1">
                <a:effectLst/>
                <a:latin typeface="Times New Roman" panose="02020603050405020304" pitchFamily="18" charset="0"/>
                <a:ea typeface="Times New Roman" panose="02020603050405020304" pitchFamily="18" charset="0"/>
              </a:rPr>
              <a:t>Istiyak</a:t>
            </a:r>
            <a:r>
              <a:rPr lang="en-US" sz="1200" dirty="0">
                <a:effectLst/>
                <a:latin typeface="Times New Roman" panose="02020603050405020304" pitchFamily="18" charset="0"/>
                <a:ea typeface="Times New Roman" panose="02020603050405020304" pitchFamily="18" charset="0"/>
              </a:rPr>
              <a:t> , Mohd Aman," HEALTHCARE CHATBOT SYSTEM", International</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journal</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novel</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research</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development(IJNRD),</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2024</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IJNRD</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Volume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9, Issue 3 March 2024 ISSN: 2456-4184 ,March 2024.</a:t>
            </a:r>
            <a:endParaRPr lang="en-IN" sz="1200" dirty="0">
              <a:effectLst/>
              <a:latin typeface="Times New Roman" panose="02020603050405020304" pitchFamily="18" charset="0"/>
              <a:ea typeface="Times New Roman" panose="02020603050405020304" pitchFamily="18" charset="0"/>
            </a:endParaRPr>
          </a:p>
          <a:p>
            <a:pPr marL="0" marR="513715" indent="0" algn="just">
              <a:spcBef>
                <a:spcPts val="5"/>
              </a:spcBef>
              <a:buNone/>
              <a:tabLst>
                <a:tab pos="652145" algn="l"/>
              </a:tabLs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513715" indent="0" algn="just">
              <a:spcBef>
                <a:spcPts val="5"/>
              </a:spcBef>
              <a:buNone/>
              <a:tabLst>
                <a:tab pos="652145" algn="l"/>
              </a:tabLst>
            </a:pPr>
            <a:r>
              <a:rPr lang="en-US" sz="1200" dirty="0">
                <a:effectLst/>
                <a:latin typeface="Times New Roman" panose="02020603050405020304" pitchFamily="18" charset="0"/>
                <a:ea typeface="Times New Roman" panose="02020603050405020304" pitchFamily="18" charset="0"/>
              </a:rPr>
              <a:t>[12] </a:t>
            </a:r>
            <a:r>
              <a:rPr lang="en-US" sz="1200" dirty="0" err="1">
                <a:effectLst/>
                <a:latin typeface="Times New Roman" panose="02020603050405020304" pitchFamily="18" charset="0"/>
                <a:ea typeface="Times New Roman" panose="02020603050405020304" pitchFamily="18" charset="0"/>
              </a:rPr>
              <a:t>Ayain</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John,</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Abhigna</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a:t>
            </a:r>
            <a:r>
              <a:rPr lang="en-US" sz="1200" spc="-2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Adithi</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K</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Harusha</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Kavya</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,"HEALTHCARE</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CHATBOT"</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 ResearchGate </a:t>
            </a:r>
            <a:r>
              <a:rPr lang="en-US" sz="1200" dirty="0" err="1">
                <a:effectLst/>
                <a:latin typeface="Times New Roman" panose="02020603050405020304" pitchFamily="18" charset="0"/>
                <a:ea typeface="Times New Roman" panose="02020603050405020304" pitchFamily="18" charset="0"/>
              </a:rPr>
              <a:t>Publications,International</a:t>
            </a:r>
            <a:r>
              <a:rPr lang="en-US" sz="1200" dirty="0">
                <a:effectLst/>
                <a:latin typeface="Times New Roman" panose="02020603050405020304" pitchFamily="18" charset="0"/>
                <a:ea typeface="Times New Roman" panose="02020603050405020304" pitchFamily="18" charset="0"/>
              </a:rPr>
              <a:t> Research Journal of Computer Science 9(8):297- 303,August 2022, </a:t>
            </a:r>
            <a:r>
              <a:rPr lang="en-US" sz="1200" spc="-10" dirty="0">
                <a:effectLst/>
                <a:latin typeface="Times New Roman" panose="02020603050405020304" pitchFamily="18" charset="0"/>
                <a:ea typeface="Times New Roman" panose="02020603050405020304" pitchFamily="18" charset="0"/>
              </a:rPr>
              <a:t>10.26562/irjcs.2022.v0908.28.</a:t>
            </a:r>
            <a:endParaRPr lang="en-IN" sz="1200" dirty="0">
              <a:effectLst/>
              <a:latin typeface="Times New Roman" panose="02020603050405020304" pitchFamily="18" charset="0"/>
              <a:ea typeface="Times New Roman" panose="02020603050405020304" pitchFamily="18" charset="0"/>
            </a:endParaRPr>
          </a:p>
          <a:p>
            <a:pPr marL="0" marR="599440" indent="0" algn="just">
              <a:spcBef>
                <a:spcPts val="1255"/>
              </a:spcBef>
              <a:buNone/>
              <a:tabLst>
                <a:tab pos="652145" algn="l"/>
              </a:tabLst>
            </a:pPr>
            <a:r>
              <a:rPr lang="en-US" sz="1200" dirty="0">
                <a:effectLst/>
                <a:latin typeface="Times New Roman" panose="02020603050405020304" pitchFamily="18" charset="0"/>
                <a:ea typeface="Times New Roman" panose="02020603050405020304" pitchFamily="18" charset="0"/>
              </a:rPr>
              <a:t>[13] </a:t>
            </a:r>
            <a:r>
              <a:rPr lang="en-US" sz="1200" dirty="0" err="1">
                <a:effectLst/>
                <a:latin typeface="Times New Roman" panose="02020603050405020304" pitchFamily="18" charset="0"/>
                <a:ea typeface="Times New Roman" panose="02020603050405020304" pitchFamily="18" charset="0"/>
              </a:rPr>
              <a:t>Idayati</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Mazlan,</a:t>
            </a:r>
            <a:r>
              <a:rPr lang="en-US" sz="1200" spc="-3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Noraswaliza</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Abdullah,</a:t>
            </a:r>
            <a:r>
              <a:rPr lang="en-US" sz="1200" spc="-3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Norashikin</a:t>
            </a:r>
            <a:r>
              <a:rPr lang="en-US" sz="1200" spc="-4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Ahmad,"Exploring</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Impact</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Hybrid Recommender Systems on Personalized Mental Health Recommendations" , ResearchGate </a:t>
            </a:r>
            <a:r>
              <a:rPr lang="en-US" sz="1200" spc="-10" dirty="0" err="1">
                <a:effectLst/>
                <a:latin typeface="Times New Roman" panose="02020603050405020304" pitchFamily="18" charset="0"/>
                <a:ea typeface="Times New Roman" panose="02020603050405020304" pitchFamily="18" charset="0"/>
              </a:rPr>
              <a:t>Publications,</a:t>
            </a:r>
            <a:r>
              <a:rPr lang="en-US" sz="1200" dirty="0" err="1">
                <a:effectLst/>
                <a:latin typeface="Times New Roman" panose="02020603050405020304" pitchFamily="18" charset="0"/>
                <a:ea typeface="Times New Roman" panose="02020603050405020304" pitchFamily="18" charset="0"/>
              </a:rPr>
              <a:t>International</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Journal</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Advanced</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Computer</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Science</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Applications</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14(6),</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January</a:t>
            </a:r>
            <a:r>
              <a:rPr lang="en-US" sz="1200" spc="-45" dirty="0">
                <a:effectLst/>
                <a:latin typeface="Times New Roman" panose="02020603050405020304" pitchFamily="18" charset="0"/>
                <a:ea typeface="Times New Roman" panose="02020603050405020304" pitchFamily="18" charset="0"/>
              </a:rPr>
              <a:t> </a:t>
            </a:r>
            <a:r>
              <a:rPr lang="en-US" sz="1200" spc="-20" dirty="0">
                <a:effectLst/>
                <a:latin typeface="Times New Roman" panose="02020603050405020304" pitchFamily="18" charset="0"/>
                <a:ea typeface="Times New Roman" panose="02020603050405020304" pitchFamily="18" charset="0"/>
              </a:rPr>
              <a:t>2023</a:t>
            </a:r>
            <a:r>
              <a:rPr lang="en-US" sz="1200" dirty="0">
                <a:effectLst/>
                <a:latin typeface="Times New Roman" panose="02020603050405020304" pitchFamily="18" charset="0"/>
                <a:ea typeface="Times New Roman" panose="02020603050405020304" pitchFamily="18" charset="0"/>
              </a:rPr>
              <a:t> ,License</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:CC</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BY</a:t>
            </a:r>
            <a:r>
              <a:rPr lang="en-US" sz="1200" spc="-25" dirty="0">
                <a:effectLst/>
                <a:latin typeface="Times New Roman" panose="02020603050405020304" pitchFamily="18" charset="0"/>
                <a:ea typeface="Times New Roman" panose="02020603050405020304" pitchFamily="18" charset="0"/>
              </a:rPr>
              <a:t> 4.0.</a:t>
            </a:r>
            <a:endParaRPr lang="en-IN" sz="1200" dirty="0">
              <a:effectLst/>
              <a:latin typeface="Times New Roman" panose="02020603050405020304" pitchFamily="18" charset="0"/>
              <a:ea typeface="Times New Roman" panose="02020603050405020304" pitchFamily="18" charset="0"/>
            </a:endParaRPr>
          </a:p>
          <a:p>
            <a:pPr marL="0" indent="0" algn="just">
              <a:buNone/>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513715" indent="0" algn="just">
              <a:lnSpc>
                <a:spcPct val="100000"/>
              </a:lnSpc>
              <a:buNone/>
              <a:tabLst>
                <a:tab pos="652145" algn="l"/>
              </a:tabLst>
            </a:pPr>
            <a:r>
              <a:rPr lang="en-US" sz="1200" dirty="0">
                <a:effectLst/>
                <a:latin typeface="Times New Roman" panose="02020603050405020304" pitchFamily="18" charset="0"/>
                <a:ea typeface="Times New Roman" panose="02020603050405020304" pitchFamily="18" charset="0"/>
              </a:rPr>
              <a:t>[14] Eshan</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Shinde,</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Mahesh</a:t>
            </a:r>
            <a:r>
              <a:rPr lang="en-US" sz="1200" spc="-4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Shendage</a:t>
            </a:r>
            <a:r>
              <a:rPr lang="en-US" sz="1200" dirty="0">
                <a:effectLst/>
                <a:latin typeface="Times New Roman" panose="02020603050405020304" pitchFamily="18" charset="0"/>
                <a:ea typeface="Times New Roman" panose="02020603050405020304" pitchFamily="18" charset="0"/>
              </a:rPr>
              <a:t>,</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Rahul</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Patil,"</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Artificial</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Intelligence</a:t>
            </a:r>
            <a:r>
              <a:rPr lang="en-US" sz="1200" spc="-35"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Therapist",International</a:t>
            </a:r>
            <a:r>
              <a:rPr lang="en-US" sz="1200" dirty="0">
                <a:effectLst/>
                <a:latin typeface="Times New Roman" panose="02020603050405020304" pitchFamily="18" charset="0"/>
                <a:ea typeface="Times New Roman" panose="02020603050405020304" pitchFamily="18" charset="0"/>
              </a:rPr>
              <a:t> Research Journal of Modernization in Engineering Technology and Science</a:t>
            </a:r>
            <a:r>
              <a:rPr lang="en-US" sz="1200" spc="4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Volume:03,April</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2021.</a:t>
            </a:r>
            <a:endParaRPr lang="en-IN" sz="1200" dirty="0">
              <a:effectLst/>
              <a:latin typeface="Times New Roman" panose="02020603050405020304" pitchFamily="18" charset="0"/>
              <a:ea typeface="Times New Roman" panose="02020603050405020304" pitchFamily="18" charset="0"/>
            </a:endParaRPr>
          </a:p>
          <a:p>
            <a:pPr marL="0" marR="513715" indent="0" algn="just">
              <a:lnSpc>
                <a:spcPct val="100000"/>
              </a:lnSpc>
              <a:buNone/>
              <a:tabLst>
                <a:tab pos="652145" algn="l"/>
              </a:tabLst>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0" marR="602615" indent="0" algn="just">
              <a:buNone/>
              <a:tabLst>
                <a:tab pos="652145" algn="l"/>
              </a:tabLst>
            </a:pPr>
            <a:r>
              <a:rPr lang="en-US" sz="1200" dirty="0">
                <a:effectLst/>
                <a:latin typeface="Times New Roman" panose="02020603050405020304" pitchFamily="18" charset="0"/>
                <a:ea typeface="Times New Roman" panose="02020603050405020304" pitchFamily="18" charset="0"/>
              </a:rPr>
              <a:t>[15] Prof. Mamta Madan,</a:t>
            </a:r>
            <a:r>
              <a:rPr lang="en-US" sz="1200" spc="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Ms.Rishima</a:t>
            </a:r>
            <a:r>
              <a:rPr lang="en-US" sz="1200" dirty="0">
                <a:effectLst/>
                <a:latin typeface="Times New Roman" panose="02020603050405020304" pitchFamily="18" charset="0"/>
                <a:ea typeface="Times New Roman" panose="02020603050405020304" pitchFamily="18" charset="0"/>
              </a:rPr>
              <a:t> Madan, Dr Praveen Thakur," </a:t>
            </a:r>
            <a:r>
              <a:rPr lang="en-US" sz="1200" dirty="0" err="1">
                <a:effectLst/>
                <a:latin typeface="Times New Roman" panose="02020603050405020304" pitchFamily="18" charset="0"/>
                <a:ea typeface="Times New Roman" panose="02020603050405020304" pitchFamily="18" charset="0"/>
              </a:rPr>
              <a:t>Analysing</a:t>
            </a:r>
            <a:r>
              <a:rPr lang="en-US" sz="1200" dirty="0">
                <a:effectLst/>
                <a:latin typeface="Times New Roman" panose="02020603050405020304" pitchFamily="18" charset="0"/>
                <a:ea typeface="Times New Roman" panose="02020603050405020304" pitchFamily="18" charset="0"/>
              </a:rPr>
              <a:t> the patient sentiments in healthcare domain using Machine </a:t>
            </a:r>
            <a:r>
              <a:rPr lang="en-US" sz="1200" dirty="0" err="1">
                <a:effectLst/>
                <a:latin typeface="Times New Roman" panose="02020603050405020304" pitchFamily="18" charset="0"/>
                <a:ea typeface="Times New Roman" panose="02020603050405020304" pitchFamily="18" charset="0"/>
              </a:rPr>
              <a:t>learning",Procedia</a:t>
            </a:r>
            <a:r>
              <a:rPr lang="en-US" sz="1200" dirty="0">
                <a:effectLst/>
                <a:latin typeface="Times New Roman" panose="02020603050405020304" pitchFamily="18" charset="0"/>
                <a:ea typeface="Times New Roman" panose="02020603050405020304" pitchFamily="18" charset="0"/>
              </a:rPr>
              <a:t> Computer Science Volume</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238,</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2024,</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Pages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683-690</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7th</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International</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Conference</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on</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Emerging</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 Industry (EDI40) April 23-25, 2024, Hasselt, Belgium.</a:t>
            </a:r>
            <a:endParaRPr lang="en-IN" sz="1200" dirty="0">
              <a:effectLst/>
              <a:latin typeface="Times New Roman" panose="02020603050405020304" pitchFamily="18" charset="0"/>
              <a:ea typeface="Times New Roman" panose="02020603050405020304" pitchFamily="18" charset="0"/>
            </a:endParaRPr>
          </a:p>
          <a:p>
            <a:pPr marL="0" indent="0" algn="just">
              <a:buNone/>
            </a:pPr>
            <a:br>
              <a:rPr lang="en-US" sz="1200" dirty="0">
                <a:effectLst/>
                <a:latin typeface="Times New Roman" panose="02020603050405020304" pitchFamily="18" charset="0"/>
                <a:ea typeface="Times New Roman" panose="02020603050405020304" pitchFamily="18" charset="0"/>
              </a:rPr>
            </a:br>
            <a:endParaRPr lang="en-GB" sz="1200" dirty="0"/>
          </a:p>
        </p:txBody>
      </p:sp>
    </p:spTree>
    <p:extLst>
      <p:ext uri="{BB962C8B-B14F-4D97-AF65-F5344CB8AC3E}">
        <p14:creationId xmlns:p14="http://schemas.microsoft.com/office/powerpoint/2010/main" val="361386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BB5DA-5EC8-CBF6-B71C-205648CF0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1D2AF-180C-1912-57FD-FE9149ED3F6E}"/>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Publication Details</a:t>
            </a:r>
          </a:p>
        </p:txBody>
      </p:sp>
      <p:pic>
        <p:nvPicPr>
          <p:cNvPr id="5" name="Picture 4">
            <a:extLst>
              <a:ext uri="{FF2B5EF4-FFF2-40B4-BE49-F238E27FC236}">
                <a16:creationId xmlns:a16="http://schemas.microsoft.com/office/drawing/2014/main" id="{3CB268E7-18A7-8174-1E67-2660D5593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741" y="1141146"/>
            <a:ext cx="3363926" cy="4762350"/>
          </a:xfrm>
          <a:prstGeom prst="rect">
            <a:avLst/>
          </a:prstGeom>
        </p:spPr>
      </p:pic>
      <p:pic>
        <p:nvPicPr>
          <p:cNvPr id="7" name="Picture 6">
            <a:extLst>
              <a:ext uri="{FF2B5EF4-FFF2-40B4-BE49-F238E27FC236}">
                <a16:creationId xmlns:a16="http://schemas.microsoft.com/office/drawing/2014/main" id="{664129DC-6439-E7F2-C3EA-AD79D12D5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835" y="1141146"/>
            <a:ext cx="3485471" cy="4924009"/>
          </a:xfrm>
          <a:prstGeom prst="rect">
            <a:avLst/>
          </a:prstGeom>
        </p:spPr>
      </p:pic>
    </p:spTree>
    <p:extLst>
      <p:ext uri="{BB962C8B-B14F-4D97-AF65-F5344CB8AC3E}">
        <p14:creationId xmlns:p14="http://schemas.microsoft.com/office/powerpoint/2010/main" val="249583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Literature Review</a:t>
            </a:r>
          </a:p>
        </p:txBody>
      </p:sp>
      <p:graphicFrame>
        <p:nvGraphicFramePr>
          <p:cNvPr id="4" name="Table 3">
            <a:extLst>
              <a:ext uri="{FF2B5EF4-FFF2-40B4-BE49-F238E27FC236}">
                <a16:creationId xmlns:a16="http://schemas.microsoft.com/office/drawing/2014/main" id="{839823E4-0A43-008D-9E86-2CF82B2EC1FB}"/>
              </a:ext>
            </a:extLst>
          </p:cNvPr>
          <p:cNvGraphicFramePr>
            <a:graphicFrameLocks noGrp="1"/>
          </p:cNvGraphicFramePr>
          <p:nvPr>
            <p:extLst>
              <p:ext uri="{D42A27DB-BD31-4B8C-83A1-F6EECF244321}">
                <p14:modId xmlns:p14="http://schemas.microsoft.com/office/powerpoint/2010/main" val="2834105547"/>
              </p:ext>
            </p:extLst>
          </p:nvPr>
        </p:nvGraphicFramePr>
        <p:xfrm>
          <a:off x="889233" y="952807"/>
          <a:ext cx="10591564" cy="5377881"/>
        </p:xfrm>
        <a:graphic>
          <a:graphicData uri="http://schemas.openxmlformats.org/drawingml/2006/table">
            <a:tbl>
              <a:tblPr firstRow="1" firstCol="1" bandRow="1">
                <a:tableStyleId>{5C22544A-7EE6-4342-B048-85BDC9FD1C3A}</a:tableStyleId>
              </a:tblPr>
              <a:tblGrid>
                <a:gridCol w="1269823">
                  <a:extLst>
                    <a:ext uri="{9D8B030D-6E8A-4147-A177-3AD203B41FA5}">
                      <a16:colId xmlns:a16="http://schemas.microsoft.com/office/drawing/2014/main" val="1107909024"/>
                    </a:ext>
                  </a:extLst>
                </a:gridCol>
                <a:gridCol w="4564655">
                  <a:extLst>
                    <a:ext uri="{9D8B030D-6E8A-4147-A177-3AD203B41FA5}">
                      <a16:colId xmlns:a16="http://schemas.microsoft.com/office/drawing/2014/main" val="2245473618"/>
                    </a:ext>
                  </a:extLst>
                </a:gridCol>
                <a:gridCol w="4757086">
                  <a:extLst>
                    <a:ext uri="{9D8B030D-6E8A-4147-A177-3AD203B41FA5}">
                      <a16:colId xmlns:a16="http://schemas.microsoft.com/office/drawing/2014/main" val="9514250"/>
                    </a:ext>
                  </a:extLst>
                </a:gridCol>
              </a:tblGrid>
              <a:tr h="226736">
                <a:tc>
                  <a:txBody>
                    <a:bodyPr/>
                    <a:lstStyle/>
                    <a:p>
                      <a:pPr algn="just">
                        <a:lnSpc>
                          <a:spcPct val="150000"/>
                        </a:lnSpc>
                        <a:tabLst>
                          <a:tab pos="619125" algn="l"/>
                        </a:tabLst>
                      </a:pPr>
                      <a:r>
                        <a:rPr lang="en-US" sz="1200" dirty="0">
                          <a:effectLst/>
                        </a:rPr>
                        <a:t>S no</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algn="just">
                        <a:lnSpc>
                          <a:spcPct val="150000"/>
                        </a:lnSpc>
                        <a:tabLst>
                          <a:tab pos="619125" algn="l"/>
                        </a:tabLst>
                      </a:pPr>
                      <a:r>
                        <a:rPr lang="en-US" sz="1200">
                          <a:effectLst/>
                        </a:rPr>
                        <a:t>Research papers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algn="just">
                        <a:lnSpc>
                          <a:spcPct val="150000"/>
                        </a:lnSpc>
                        <a:tabLst>
                          <a:tab pos="619125" algn="l"/>
                        </a:tabLst>
                      </a:pPr>
                      <a:r>
                        <a:rPr lang="en-US" sz="1200">
                          <a:effectLst/>
                        </a:rPr>
                        <a:t>Context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extLst>
                  <a:ext uri="{0D108BD9-81ED-4DB2-BD59-A6C34878D82A}">
                    <a16:rowId xmlns:a16="http://schemas.microsoft.com/office/drawing/2014/main" val="4276144168"/>
                  </a:ext>
                </a:extLst>
              </a:tr>
              <a:tr h="1085723">
                <a:tc>
                  <a:txBody>
                    <a:bodyPr/>
                    <a:lstStyle/>
                    <a:p>
                      <a:pPr algn="just">
                        <a:lnSpc>
                          <a:spcPct val="150000"/>
                        </a:lnSpc>
                        <a:tabLst>
                          <a:tab pos="619125" algn="l"/>
                        </a:tabLst>
                      </a:pPr>
                      <a:r>
                        <a:rPr lang="en-US" sz="12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marL="24765" marR="461010" algn="just"/>
                      <a:r>
                        <a:rPr lang="en-US" sz="1200" dirty="0">
                          <a:effectLst/>
                        </a:rPr>
                        <a:t>Lalith </a:t>
                      </a:r>
                      <a:r>
                        <a:rPr lang="en-US" sz="1200" dirty="0" err="1">
                          <a:effectLst/>
                        </a:rPr>
                        <a:t>Abualigah</a:t>
                      </a:r>
                      <a:r>
                        <a:rPr lang="en-US" sz="1200" dirty="0">
                          <a:effectLst/>
                        </a:rPr>
                        <a:t>, Hamza Essam </a:t>
                      </a:r>
                      <a:r>
                        <a:rPr lang="en-US" sz="1200" dirty="0" err="1">
                          <a:effectLst/>
                        </a:rPr>
                        <a:t>Alfar</a:t>
                      </a:r>
                      <a:r>
                        <a:rPr lang="en-US" sz="1200" dirty="0">
                          <a:effectLst/>
                        </a:rPr>
                        <a:t>, Mohammed Shehab and </a:t>
                      </a:r>
                      <a:r>
                        <a:rPr lang="en-US" sz="1200" dirty="0" err="1">
                          <a:effectLst/>
                        </a:rPr>
                        <a:t>Alhareth</a:t>
                      </a:r>
                      <a:r>
                        <a:rPr lang="en-US" sz="1200" spc="400" dirty="0">
                          <a:effectLst/>
                        </a:rPr>
                        <a:t> </a:t>
                      </a:r>
                      <a:endParaRPr lang="en-IN" sz="1200" dirty="0">
                        <a:effectLst/>
                      </a:endParaRPr>
                    </a:p>
                    <a:p>
                      <a:pPr marL="24765" marR="461010" algn="just"/>
                      <a:r>
                        <a:rPr lang="en-US" sz="1200" dirty="0">
                          <a:effectLst/>
                        </a:rPr>
                        <a:t>Mohammed Abu Hussein,</a:t>
                      </a:r>
                      <a:r>
                        <a:rPr lang="en-US" sz="1200" spc="-25" dirty="0">
                          <a:effectLst/>
                        </a:rPr>
                        <a:t> “</a:t>
                      </a:r>
                      <a:r>
                        <a:rPr lang="en-US" sz="1200" dirty="0">
                          <a:effectLst/>
                        </a:rPr>
                        <a:t>SENTIMENT</a:t>
                      </a:r>
                      <a:r>
                        <a:rPr lang="en-US" sz="1200" spc="-15" dirty="0">
                          <a:effectLst/>
                        </a:rPr>
                        <a:t> </a:t>
                      </a:r>
                      <a:r>
                        <a:rPr lang="en-US" sz="1200" dirty="0">
                          <a:effectLst/>
                        </a:rPr>
                        <a:t>ANALYSIS</a:t>
                      </a:r>
                      <a:r>
                        <a:rPr lang="en-US" sz="1200" spc="-10" dirty="0">
                          <a:effectLst/>
                        </a:rPr>
                        <a:t> </a:t>
                      </a:r>
                      <a:r>
                        <a:rPr lang="en-US" sz="1200" dirty="0">
                          <a:effectLst/>
                        </a:rPr>
                        <a:t>IN</a:t>
                      </a:r>
                      <a:r>
                        <a:rPr lang="en-US" sz="1200" spc="-15" dirty="0">
                          <a:effectLst/>
                        </a:rPr>
                        <a:t> </a:t>
                      </a:r>
                      <a:r>
                        <a:rPr lang="en-US" sz="1200" dirty="0">
                          <a:effectLst/>
                        </a:rPr>
                        <a:t>HEALTH</a:t>
                      </a:r>
                      <a:r>
                        <a:rPr lang="en-US" sz="1200" spc="-5" dirty="0">
                          <a:effectLst/>
                        </a:rPr>
                        <a:t> </a:t>
                      </a:r>
                      <a:r>
                        <a:rPr lang="en-US" sz="1200" spc="-20" dirty="0">
                          <a:effectLst/>
                        </a:rPr>
                        <a:t>CARE</a:t>
                      </a:r>
                      <a:r>
                        <a:rPr lang="en-US" sz="1200" dirty="0">
                          <a:effectLst/>
                        </a:rPr>
                        <a:t>”.,     </a:t>
                      </a:r>
                      <a:endParaRPr lang="en-IN" sz="1200" dirty="0">
                        <a:effectLst/>
                      </a:endParaRPr>
                    </a:p>
                    <a:p>
                      <a:pPr marL="24765" marR="461010" algn="just"/>
                      <a:r>
                        <a:rPr lang="en-US" sz="1200" dirty="0">
                          <a:effectLst/>
                        </a:rPr>
                        <a:t>January 2020., </a:t>
                      </a:r>
                      <a:r>
                        <a:rPr lang="en-US" sz="1200" spc="-10" dirty="0">
                          <a:effectLst/>
                        </a:rPr>
                        <a:t>DOI:</a:t>
                      </a:r>
                      <a:r>
                        <a:rPr lang="en-US" sz="1200" u="sng" spc="-10" dirty="0">
                          <a:effectLst/>
                          <a:hlinkClick r:id="rId2"/>
                        </a:rPr>
                        <a:t>10.1007/978-3-030-34614-0_7</a:t>
                      </a:r>
                      <a:endParaRPr lang="en-IN" sz="1200" dirty="0">
                        <a:effectLst/>
                      </a:endParaRPr>
                    </a:p>
                    <a:p>
                      <a:pPr algn="just">
                        <a:lnSpc>
                          <a:spcPct val="150000"/>
                        </a:lnSpc>
                        <a:tabLst>
                          <a:tab pos="619125" algn="l"/>
                        </a:tabLst>
                      </a:pPr>
                      <a:r>
                        <a:rPr lang="en-US" sz="1200"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algn="just">
                        <a:lnSpc>
                          <a:spcPct val="150000"/>
                        </a:lnSpc>
                        <a:tabLst>
                          <a:tab pos="619125" algn="l"/>
                        </a:tabLst>
                      </a:pPr>
                      <a:r>
                        <a:rPr lang="en-US" sz="1200">
                          <a:effectLst/>
                        </a:rPr>
                        <a:t>explores the use of sentiment analysis in deriving</a:t>
                      </a:r>
                      <a:r>
                        <a:rPr lang="en-US" sz="1200" spc="-75">
                          <a:effectLst/>
                        </a:rPr>
                        <a:t> </a:t>
                      </a:r>
                      <a:r>
                        <a:rPr lang="en-US" sz="1200">
                          <a:effectLst/>
                        </a:rPr>
                        <a:t>insights</a:t>
                      </a:r>
                      <a:r>
                        <a:rPr lang="en-US" sz="1200" spc="-75">
                          <a:effectLst/>
                        </a:rPr>
                        <a:t> </a:t>
                      </a:r>
                      <a:r>
                        <a:rPr lang="en-US" sz="1200">
                          <a:effectLst/>
                        </a:rPr>
                        <a:t>from</a:t>
                      </a:r>
                      <a:r>
                        <a:rPr lang="en-US" sz="1200" spc="-75">
                          <a:effectLst/>
                        </a:rPr>
                        <a:t> </a:t>
                      </a:r>
                      <a:r>
                        <a:rPr lang="en-US" sz="1200">
                          <a:effectLst/>
                        </a:rPr>
                        <a:t>patient-generated</a:t>
                      </a:r>
                      <a:r>
                        <a:rPr lang="en-US" sz="1200" spc="-75">
                          <a:effectLst/>
                        </a:rPr>
                        <a:t> </a:t>
                      </a:r>
                      <a:r>
                        <a:rPr lang="en-US" sz="1200">
                          <a:effectLst/>
                        </a:rPr>
                        <a:t>text</a:t>
                      </a:r>
                      <a:r>
                        <a:rPr lang="en-US" sz="1200" spc="-75">
                          <a:effectLst/>
                        </a:rPr>
                        <a:t> </a:t>
                      </a:r>
                      <a:r>
                        <a:rPr lang="en-US" sz="1200">
                          <a:effectLst/>
                        </a:rPr>
                        <a:t>data</a:t>
                      </a:r>
                      <a:r>
                        <a:rPr lang="en-US" sz="1200" spc="-75">
                          <a:effectLst/>
                        </a:rPr>
                        <a:t> </a:t>
                      </a:r>
                      <a:r>
                        <a:rPr lang="en-US" sz="1200">
                          <a:effectLst/>
                        </a:rPr>
                        <a:t>in</a:t>
                      </a:r>
                      <a:r>
                        <a:rPr lang="en-US" sz="1200" spc="-75">
                          <a:effectLst/>
                        </a:rPr>
                        <a:t> </a:t>
                      </a:r>
                      <a:r>
                        <a:rPr lang="en-US" sz="1200">
                          <a:effectLst/>
                        </a:rPr>
                        <a:t>healthcare.</a:t>
                      </a:r>
                      <a:r>
                        <a:rPr lang="en-US" sz="1200" spc="-75">
                          <a:effectLst/>
                        </a:rPr>
                        <a:t> </a:t>
                      </a:r>
                      <a:r>
                        <a:rPr lang="en-US" sz="1200">
                          <a:effectLst/>
                        </a:rPr>
                        <a:t>Sentiment</a:t>
                      </a:r>
                      <a:r>
                        <a:rPr lang="en-US" sz="1200" spc="-75">
                          <a:effectLst/>
                        </a:rPr>
                        <a:t> </a:t>
                      </a:r>
                      <a:r>
                        <a:rPr lang="en-US" sz="1200">
                          <a:effectLst/>
                        </a:rPr>
                        <a:t>analysis,</a:t>
                      </a:r>
                      <a:r>
                        <a:rPr lang="en-US" sz="1200" spc="-75">
                          <a:effectLst/>
                        </a:rPr>
                        <a:t> </a:t>
                      </a:r>
                      <a:r>
                        <a:rPr lang="en-US" sz="1200">
                          <a:effectLst/>
                        </a:rPr>
                        <a:t>a</a:t>
                      </a:r>
                      <a:r>
                        <a:rPr lang="en-US" sz="1200" spc="-75">
                          <a:effectLst/>
                        </a:rPr>
                        <a:t> </a:t>
                      </a:r>
                      <a:r>
                        <a:rPr lang="en-US" sz="1200">
                          <a:effectLst/>
                        </a:rPr>
                        <a:t>technique combining data mining and natural language processing (NLP),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extLst>
                  <a:ext uri="{0D108BD9-81ED-4DB2-BD59-A6C34878D82A}">
                    <a16:rowId xmlns:a16="http://schemas.microsoft.com/office/drawing/2014/main" val="3646467126"/>
                  </a:ext>
                </a:extLst>
              </a:tr>
              <a:tr h="1257294">
                <a:tc>
                  <a:txBody>
                    <a:bodyPr/>
                    <a:lstStyle/>
                    <a:p>
                      <a:pPr algn="just">
                        <a:lnSpc>
                          <a:spcPct val="150000"/>
                        </a:lnSpc>
                        <a:tabLst>
                          <a:tab pos="619125" algn="l"/>
                        </a:tabLst>
                      </a:pPr>
                      <a:r>
                        <a:rPr lang="en-US" sz="12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marL="24765" marR="461010" algn="just"/>
                      <a:r>
                        <a:rPr lang="en-US" sz="1200" dirty="0">
                          <a:effectLst/>
                        </a:rPr>
                        <a:t>Siddharth</a:t>
                      </a:r>
                      <a:r>
                        <a:rPr lang="en-US" sz="1200" spc="-10" dirty="0">
                          <a:effectLst/>
                        </a:rPr>
                        <a:t> </a:t>
                      </a:r>
                      <a:r>
                        <a:rPr lang="en-US" sz="1200" dirty="0">
                          <a:effectLst/>
                        </a:rPr>
                        <a:t>Biju,</a:t>
                      </a:r>
                      <a:r>
                        <a:rPr lang="en-US" sz="1200" spc="-5" dirty="0">
                          <a:effectLst/>
                        </a:rPr>
                        <a:t> </a:t>
                      </a:r>
                      <a:r>
                        <a:rPr lang="en-US" sz="1200" dirty="0">
                          <a:effectLst/>
                        </a:rPr>
                        <a:t>Dolly</a:t>
                      </a:r>
                      <a:r>
                        <a:rPr lang="en-US" sz="1200" spc="-5" dirty="0">
                          <a:effectLst/>
                        </a:rPr>
                        <a:t> </a:t>
                      </a:r>
                      <a:r>
                        <a:rPr lang="en-US" sz="1200" dirty="0">
                          <a:effectLst/>
                        </a:rPr>
                        <a:t>Golani,</a:t>
                      </a:r>
                      <a:r>
                        <a:rPr lang="en-US" sz="1200" spc="-10" dirty="0">
                          <a:effectLst/>
                        </a:rPr>
                        <a:t> </a:t>
                      </a:r>
                      <a:r>
                        <a:rPr lang="en-US" sz="1200" dirty="0">
                          <a:effectLst/>
                        </a:rPr>
                        <a:t>Aditya</a:t>
                      </a:r>
                      <a:r>
                        <a:rPr lang="en-US" sz="1200" spc="-5" dirty="0">
                          <a:effectLst/>
                        </a:rPr>
                        <a:t> </a:t>
                      </a:r>
                      <a:r>
                        <a:rPr lang="en-US" sz="1200" dirty="0" err="1">
                          <a:effectLst/>
                        </a:rPr>
                        <a:t>Khatavkar</a:t>
                      </a:r>
                      <a:r>
                        <a:rPr lang="en-US" sz="1200" dirty="0">
                          <a:effectLst/>
                        </a:rPr>
                        <a:t>,</a:t>
                      </a:r>
                      <a:r>
                        <a:rPr lang="en-US" sz="1200" spc="-10" dirty="0">
                          <a:effectLst/>
                        </a:rPr>
                        <a:t> </a:t>
                      </a:r>
                      <a:r>
                        <a:rPr lang="en-US" sz="1200" dirty="0">
                          <a:effectLst/>
                        </a:rPr>
                        <a:t>Noopur</a:t>
                      </a:r>
                      <a:r>
                        <a:rPr lang="en-US" sz="1200" spc="-20" dirty="0">
                          <a:effectLst/>
                        </a:rPr>
                        <a:t> </a:t>
                      </a:r>
                      <a:r>
                        <a:rPr lang="en-US" sz="1200" dirty="0">
                          <a:effectLst/>
                        </a:rPr>
                        <a:t>Lade,</a:t>
                      </a:r>
                      <a:r>
                        <a:rPr lang="en-US" sz="1200" spc="-5" dirty="0">
                          <a:effectLst/>
                        </a:rPr>
                        <a:t> </a:t>
                      </a:r>
                      <a:r>
                        <a:rPr lang="en-US" sz="1200" dirty="0">
                          <a:effectLst/>
                        </a:rPr>
                        <a:t>and</a:t>
                      </a:r>
                      <a:r>
                        <a:rPr lang="en-US" sz="1200" spc="-10" dirty="0">
                          <a:effectLst/>
                        </a:rPr>
                        <a:t> </a:t>
                      </a:r>
                      <a:r>
                        <a:rPr lang="en-US" sz="1200" dirty="0" err="1">
                          <a:effectLst/>
                        </a:rPr>
                        <a:t>Pratush</a:t>
                      </a:r>
                      <a:r>
                        <a:rPr lang="en-US" sz="1200" dirty="0">
                          <a:effectLst/>
                        </a:rPr>
                        <a:t>    </a:t>
                      </a:r>
                      <a:endParaRPr lang="en-IN" sz="1200" dirty="0">
                        <a:effectLst/>
                      </a:endParaRPr>
                    </a:p>
                    <a:p>
                      <a:pPr marL="24765" marR="461010" algn="just"/>
                      <a:r>
                        <a:rPr lang="en-US" sz="1200" spc="-10" dirty="0" err="1">
                          <a:effectLst/>
                        </a:rPr>
                        <a:t>Jadoun</a:t>
                      </a:r>
                      <a:r>
                        <a:rPr lang="en-US" sz="1200" spc="-10" dirty="0">
                          <a:effectLst/>
                        </a:rPr>
                        <a:t>., “</a:t>
                      </a:r>
                      <a:r>
                        <a:rPr lang="en-US" sz="1200" dirty="0">
                          <a:effectLst/>
                        </a:rPr>
                        <a:t>THERAPISTGPT:AN</a:t>
                      </a:r>
                      <a:r>
                        <a:rPr lang="en-US" sz="1200" spc="-5" dirty="0">
                          <a:effectLst/>
                        </a:rPr>
                        <a:t> </a:t>
                      </a:r>
                      <a:r>
                        <a:rPr lang="en-US" sz="1200" dirty="0">
                          <a:effectLst/>
                        </a:rPr>
                        <a:t>AI</a:t>
                      </a:r>
                      <a:r>
                        <a:rPr lang="en-US" sz="1200" spc="-25" dirty="0">
                          <a:effectLst/>
                        </a:rPr>
                        <a:t> </a:t>
                      </a:r>
                      <a:r>
                        <a:rPr lang="en-US" sz="1200" dirty="0">
                          <a:effectLst/>
                        </a:rPr>
                        <a:t>POWERED</a:t>
                      </a:r>
                      <a:r>
                        <a:rPr lang="en-US" sz="1200" spc="-5" dirty="0">
                          <a:effectLst/>
                        </a:rPr>
                        <a:t> </a:t>
                      </a:r>
                      <a:r>
                        <a:rPr lang="en-US" sz="1200" spc="-10" dirty="0">
                          <a:effectLst/>
                        </a:rPr>
                        <a:t>THERAPIST”., </a:t>
                      </a:r>
                      <a:r>
                        <a:rPr lang="en-US" sz="1200" dirty="0">
                          <a:effectLst/>
                        </a:rPr>
                        <a:t>May </a:t>
                      </a:r>
                      <a:r>
                        <a:rPr lang="en-US" sz="1200" spc="-20" dirty="0">
                          <a:effectLst/>
                        </a:rPr>
                        <a:t>2023</a:t>
                      </a:r>
                      <a:endParaRPr lang="en-IN" sz="1200" dirty="0">
                        <a:effectLst/>
                      </a:endParaRPr>
                    </a:p>
                    <a:p>
                      <a:pPr algn="just">
                        <a:lnSpc>
                          <a:spcPct val="150000"/>
                        </a:lnSpc>
                      </a:pPr>
                      <a:r>
                        <a:rPr lang="en-US" sz="1200"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algn="just">
                        <a:lnSpc>
                          <a:spcPct val="150000"/>
                        </a:lnSpc>
                        <a:tabLst>
                          <a:tab pos="619125" algn="l"/>
                        </a:tabLst>
                      </a:pPr>
                      <a:r>
                        <a:rPr lang="en-US" sz="1200" dirty="0">
                          <a:effectLst/>
                        </a:rPr>
                        <a:t>explores the development of an advanced conversational AI system designed to provide mental health support. Built using Natural Language Processing (NLP) and Machine Learning (ML), </a:t>
                      </a:r>
                      <a:r>
                        <a:rPr lang="en-US" sz="1200" dirty="0" err="1">
                          <a:effectLst/>
                        </a:rPr>
                        <a:t>TherapistGPT</a:t>
                      </a:r>
                      <a:r>
                        <a:rPr lang="en-US" sz="1200" dirty="0">
                          <a:effectLst/>
                        </a:rPr>
                        <a:t> addresses critical challenges such as the shortage of mental health professionals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extLst>
                  <a:ext uri="{0D108BD9-81ED-4DB2-BD59-A6C34878D82A}">
                    <a16:rowId xmlns:a16="http://schemas.microsoft.com/office/drawing/2014/main" val="544160594"/>
                  </a:ext>
                </a:extLst>
              </a:tr>
              <a:tr h="1171509">
                <a:tc>
                  <a:txBody>
                    <a:bodyPr/>
                    <a:lstStyle/>
                    <a:p>
                      <a:pPr algn="just">
                        <a:lnSpc>
                          <a:spcPct val="150000"/>
                        </a:lnSpc>
                        <a:tabLst>
                          <a:tab pos="619125" algn="l"/>
                        </a:tabLst>
                      </a:pPr>
                      <a:r>
                        <a:rPr lang="en-US" sz="1200">
                          <a:effectLst/>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marL="100965" algn="just">
                        <a:tabLst>
                          <a:tab pos="407670" algn="l"/>
                        </a:tabLst>
                      </a:pPr>
                      <a:r>
                        <a:rPr lang="en-US" sz="1200" dirty="0">
                          <a:effectLst/>
                        </a:rPr>
                        <a:t>Riddhi</a:t>
                      </a:r>
                      <a:r>
                        <a:rPr lang="en-US" sz="1200" spc="-10" dirty="0">
                          <a:effectLst/>
                        </a:rPr>
                        <a:t> </a:t>
                      </a:r>
                      <a:r>
                        <a:rPr lang="en-US" sz="1200" dirty="0">
                          <a:effectLst/>
                        </a:rPr>
                        <a:t>Shetty,</a:t>
                      </a:r>
                      <a:r>
                        <a:rPr lang="en-US" sz="1200" spc="-10" dirty="0">
                          <a:effectLst/>
                        </a:rPr>
                        <a:t> </a:t>
                      </a:r>
                      <a:r>
                        <a:rPr lang="en-US" sz="1200" dirty="0">
                          <a:effectLst/>
                        </a:rPr>
                        <a:t>Ankita</a:t>
                      </a:r>
                      <a:r>
                        <a:rPr lang="en-US" sz="1200" spc="-10" dirty="0">
                          <a:effectLst/>
                        </a:rPr>
                        <a:t> </a:t>
                      </a:r>
                      <a:r>
                        <a:rPr lang="en-US" sz="1200" dirty="0">
                          <a:effectLst/>
                        </a:rPr>
                        <a:t>Bhosale,</a:t>
                      </a:r>
                      <a:r>
                        <a:rPr lang="en-US" sz="1200" spc="-10" dirty="0">
                          <a:effectLst/>
                        </a:rPr>
                        <a:t> </a:t>
                      </a:r>
                      <a:r>
                        <a:rPr lang="en-US" sz="1200" dirty="0">
                          <a:effectLst/>
                        </a:rPr>
                        <a:t>Pankaj</a:t>
                      </a:r>
                      <a:r>
                        <a:rPr lang="en-US" sz="1200" spc="-10" dirty="0">
                          <a:effectLst/>
                        </a:rPr>
                        <a:t> </a:t>
                      </a:r>
                      <a:r>
                        <a:rPr lang="en-US" sz="1200" dirty="0">
                          <a:effectLst/>
                        </a:rPr>
                        <a:t>Verma,</a:t>
                      </a:r>
                      <a:r>
                        <a:rPr lang="en-US" sz="1200" spc="-10" dirty="0">
                          <a:effectLst/>
                        </a:rPr>
                        <a:t> </a:t>
                      </a:r>
                      <a:r>
                        <a:rPr lang="en-US" sz="1200" dirty="0">
                          <a:effectLst/>
                        </a:rPr>
                        <a:t>Ashwini</a:t>
                      </a:r>
                      <a:r>
                        <a:rPr lang="en-US" sz="1200" spc="-10" dirty="0">
                          <a:effectLst/>
                        </a:rPr>
                        <a:t> Phalke, “</a:t>
                      </a:r>
                      <a:r>
                        <a:rPr lang="en-US" sz="1200" dirty="0">
                          <a:effectLst/>
                        </a:rPr>
                        <a:t>TITLE:AI-BASED</a:t>
                      </a:r>
                      <a:r>
                        <a:rPr lang="en-US" sz="1200" spc="-25" dirty="0">
                          <a:effectLst/>
                        </a:rPr>
                        <a:t> </a:t>
                      </a:r>
                      <a:r>
                        <a:rPr lang="en-US" sz="1200" dirty="0">
                          <a:effectLst/>
                        </a:rPr>
                        <a:t>HEALTHCARE</a:t>
                      </a:r>
                      <a:r>
                        <a:rPr lang="en-US" sz="1200" spc="-10" dirty="0">
                          <a:effectLst/>
                        </a:rPr>
                        <a:t> CHATBOT”., </a:t>
                      </a:r>
                      <a:r>
                        <a:rPr lang="en-US" sz="1200" dirty="0">
                          <a:effectLst/>
                        </a:rPr>
                        <a:t>May </a:t>
                      </a:r>
                      <a:r>
                        <a:rPr lang="en-US" sz="1200" spc="-20" dirty="0">
                          <a:effectLst/>
                        </a:rPr>
                        <a:t>2022</a:t>
                      </a:r>
                      <a:endParaRPr lang="en-IN" sz="1200" dirty="0">
                        <a:effectLst/>
                      </a:endParaRPr>
                    </a:p>
                    <a:p>
                      <a:pPr algn="just"/>
                      <a:r>
                        <a:rPr lang="en-US" sz="1200" dirty="0">
                          <a:effectLst/>
                        </a:rPr>
                        <a:t> </a:t>
                      </a:r>
                      <a:endParaRPr lang="en-IN" sz="1200" dirty="0">
                        <a:effectLst/>
                      </a:endParaRPr>
                    </a:p>
                    <a:p>
                      <a:pPr algn="just">
                        <a:lnSpc>
                          <a:spcPct val="150000"/>
                        </a:lnSpc>
                      </a:pPr>
                      <a:r>
                        <a:rPr lang="en-IN" sz="1200" dirty="0">
                          <a:effectLst/>
                        </a:rPr>
                        <a:t> </a:t>
                      </a:r>
                    </a:p>
                    <a:p>
                      <a:pPr algn="just">
                        <a:lnSpc>
                          <a:spcPct val="150000"/>
                        </a:lnSpc>
                        <a:tabLst>
                          <a:tab pos="619125" algn="l"/>
                        </a:tabLst>
                      </a:pPr>
                      <a:r>
                        <a:rPr lang="en-US" sz="1200"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algn="just">
                        <a:lnSpc>
                          <a:spcPct val="150000"/>
                        </a:lnSpc>
                      </a:pPr>
                      <a:r>
                        <a:rPr lang="en-IN" sz="1200" dirty="0">
                          <a:effectLst/>
                          <a:latin typeface="Times New Roman" panose="02020603050405020304" pitchFamily="18" charset="0"/>
                          <a:cs typeface="Times New Roman" panose="02020603050405020304" pitchFamily="18" charset="0"/>
                        </a:rPr>
                        <a:t>This paper explores various efforts to develop AI-based healthcare chatbots and their unique approaches. Md. </a:t>
                      </a:r>
                      <a:r>
                        <a:rPr lang="en-IN" sz="1200" dirty="0" err="1">
                          <a:effectLst/>
                          <a:latin typeface="Times New Roman" panose="02020603050405020304" pitchFamily="18" charset="0"/>
                          <a:cs typeface="Times New Roman" panose="02020603050405020304" pitchFamily="18" charset="0"/>
                        </a:rPr>
                        <a:t>Moshiur</a:t>
                      </a:r>
                      <a:r>
                        <a:rPr lang="en-IN" sz="1200" dirty="0">
                          <a:effectLst/>
                          <a:latin typeface="Times New Roman" panose="02020603050405020304" pitchFamily="18" charset="0"/>
                          <a:cs typeface="Times New Roman" panose="02020603050405020304" pitchFamily="18" charset="0"/>
                        </a:rPr>
                        <a:t> Rahman’s chatbot used machine learning algorithms, with SVM performing the best, though it struggled with collecting detailed symptom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extLst>
                  <a:ext uri="{0D108BD9-81ED-4DB2-BD59-A6C34878D82A}">
                    <a16:rowId xmlns:a16="http://schemas.microsoft.com/office/drawing/2014/main" val="555794479"/>
                  </a:ext>
                </a:extLst>
              </a:tr>
              <a:tr h="742581">
                <a:tc>
                  <a:txBody>
                    <a:bodyPr/>
                    <a:lstStyle/>
                    <a:p>
                      <a:pPr algn="just">
                        <a:lnSpc>
                          <a:spcPct val="150000"/>
                        </a:lnSpc>
                        <a:tabLst>
                          <a:tab pos="619125" algn="l"/>
                        </a:tabLst>
                      </a:pPr>
                      <a:r>
                        <a:rPr lang="en-US" sz="1200" dirty="0">
                          <a:effectLst/>
                        </a:rPr>
                        <a:t>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marL="24765" algn="just"/>
                      <a:r>
                        <a:rPr lang="en-US" sz="1200" dirty="0">
                          <a:effectLst/>
                        </a:rPr>
                        <a:t>Mark Lawrence,</a:t>
                      </a:r>
                      <a:r>
                        <a:rPr lang="en-US" sz="1200" spc="-5" dirty="0">
                          <a:effectLst/>
                        </a:rPr>
                        <a:t> </a:t>
                      </a:r>
                      <a:r>
                        <a:rPr lang="en-US" sz="1200" dirty="0">
                          <a:effectLst/>
                        </a:rPr>
                        <a:t>MD</a:t>
                      </a:r>
                      <a:r>
                        <a:rPr lang="en-US" sz="1200" spc="-5" dirty="0">
                          <a:effectLst/>
                        </a:rPr>
                        <a:t> </a:t>
                      </a:r>
                      <a:r>
                        <a:rPr lang="en-US" sz="1200" dirty="0" err="1">
                          <a:effectLst/>
                        </a:rPr>
                        <a:t>Istiyak</a:t>
                      </a:r>
                      <a:r>
                        <a:rPr lang="en-US" sz="1200" dirty="0">
                          <a:effectLst/>
                        </a:rPr>
                        <a:t> ,</a:t>
                      </a:r>
                      <a:r>
                        <a:rPr lang="en-US" sz="1200" spc="-5" dirty="0">
                          <a:effectLst/>
                        </a:rPr>
                        <a:t> </a:t>
                      </a:r>
                      <a:r>
                        <a:rPr lang="en-US" sz="1200" dirty="0">
                          <a:effectLst/>
                        </a:rPr>
                        <a:t>Mohd </a:t>
                      </a:r>
                      <a:r>
                        <a:rPr lang="en-US" sz="1200" spc="-10" dirty="0">
                          <a:effectLst/>
                        </a:rPr>
                        <a:t>Aman., “</a:t>
                      </a:r>
                      <a:r>
                        <a:rPr lang="en-US" sz="1200" dirty="0">
                          <a:effectLst/>
                        </a:rPr>
                        <a:t>HEALTHCARE</a:t>
                      </a:r>
                      <a:r>
                        <a:rPr lang="en-US" sz="1200" spc="-5" dirty="0">
                          <a:effectLst/>
                        </a:rPr>
                        <a:t> </a:t>
                      </a:r>
                      <a:r>
                        <a:rPr lang="en-US" sz="1200" dirty="0">
                          <a:effectLst/>
                        </a:rPr>
                        <a:t>CHATBOT</a:t>
                      </a:r>
                      <a:r>
                        <a:rPr lang="en-US" sz="1200" spc="-10" dirty="0">
                          <a:effectLst/>
                        </a:rPr>
                        <a:t> SYSTEM”.,</a:t>
                      </a:r>
                      <a:endParaRPr lang="en-IN" sz="1200" dirty="0">
                        <a:effectLst/>
                      </a:endParaRPr>
                    </a:p>
                    <a:p>
                      <a:pPr algn="just"/>
                      <a:r>
                        <a:rPr lang="en-US" sz="1200" dirty="0">
                          <a:effectLst/>
                        </a:rPr>
                        <a:t>March</a:t>
                      </a:r>
                      <a:r>
                        <a:rPr lang="en-US" sz="1200" spc="-15" dirty="0">
                          <a:effectLst/>
                        </a:rPr>
                        <a:t> </a:t>
                      </a:r>
                      <a:r>
                        <a:rPr lang="en-US" sz="1200" spc="-20" dirty="0">
                          <a:effectLst/>
                        </a:rPr>
                        <a:t>2024</a:t>
                      </a:r>
                      <a:endParaRPr lang="en-IN" sz="1200" dirty="0">
                        <a:effectLst/>
                      </a:endParaRPr>
                    </a:p>
                    <a:p>
                      <a:pPr algn="just">
                        <a:lnSpc>
                          <a:spcPct val="150000"/>
                        </a:lnSpc>
                        <a:tabLst>
                          <a:tab pos="619125" algn="l"/>
                        </a:tabLst>
                      </a:pPr>
                      <a:r>
                        <a:rPr lang="en-US" sz="1200"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algn="just">
                        <a:lnSpc>
                          <a:spcPct val="150000"/>
                        </a:lnSpc>
                        <a:tabLst>
                          <a:tab pos="619125" algn="l"/>
                        </a:tabLst>
                      </a:pPr>
                      <a:r>
                        <a:rPr lang="en-US" sz="1200" dirty="0">
                          <a:effectLst/>
                        </a:rPr>
                        <a:t>This paper explores how healthcare chatbots are transforming medical services. Patil et al. developed chatbots to help people in rural areas or those struggling to access medical advice.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extLst>
                  <a:ext uri="{0D108BD9-81ED-4DB2-BD59-A6C34878D82A}">
                    <a16:rowId xmlns:a16="http://schemas.microsoft.com/office/drawing/2014/main" val="732445303"/>
                  </a:ext>
                </a:extLst>
              </a:tr>
              <a:tr h="561479">
                <a:tc>
                  <a:txBody>
                    <a:bodyPr/>
                    <a:lstStyle/>
                    <a:p>
                      <a:pPr algn="just">
                        <a:lnSpc>
                          <a:spcPct val="150000"/>
                        </a:lnSpc>
                        <a:tabLst>
                          <a:tab pos="619125" algn="l"/>
                        </a:tabLst>
                      </a:pPr>
                      <a:r>
                        <a:rPr lang="en-US" sz="1200">
                          <a:effectLst/>
                        </a:rPr>
                        <a:t>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marL="24765" algn="just">
                        <a:lnSpc>
                          <a:spcPts val="1380"/>
                        </a:lnSpc>
                      </a:pPr>
                      <a:r>
                        <a:rPr lang="en-US" sz="1200">
                          <a:effectLst/>
                        </a:rPr>
                        <a:t>Ayain John,</a:t>
                      </a:r>
                      <a:r>
                        <a:rPr lang="en-US" sz="1200" spc="-20">
                          <a:effectLst/>
                        </a:rPr>
                        <a:t> </a:t>
                      </a:r>
                      <a:r>
                        <a:rPr lang="en-US" sz="1200">
                          <a:effectLst/>
                        </a:rPr>
                        <a:t>Abhigna</a:t>
                      </a:r>
                      <a:r>
                        <a:rPr lang="en-US" sz="1200" spc="-20">
                          <a:effectLst/>
                        </a:rPr>
                        <a:t> </a:t>
                      </a:r>
                      <a:r>
                        <a:rPr lang="en-US" sz="1200">
                          <a:effectLst/>
                        </a:rPr>
                        <a:t>G, Adithi K V, Harusha R,</a:t>
                      </a:r>
                      <a:r>
                        <a:rPr lang="en-US" sz="1200" spc="-10">
                          <a:effectLst/>
                        </a:rPr>
                        <a:t> </a:t>
                      </a:r>
                      <a:r>
                        <a:rPr lang="en-US" sz="1200">
                          <a:effectLst/>
                        </a:rPr>
                        <a:t>Kavya A </a:t>
                      </a:r>
                      <a:r>
                        <a:rPr lang="en-US" sz="1200" spc="-50">
                          <a:effectLst/>
                        </a:rPr>
                        <a:t>S ., “</a:t>
                      </a:r>
                      <a:r>
                        <a:rPr lang="en-US" sz="1200">
                          <a:effectLst/>
                        </a:rPr>
                        <a:t>HEALTHCARE</a:t>
                      </a:r>
                      <a:r>
                        <a:rPr lang="en-US" sz="1200" spc="-5">
                          <a:effectLst/>
                        </a:rPr>
                        <a:t>  </a:t>
                      </a:r>
                      <a:endParaRPr lang="en-IN" sz="1200">
                        <a:effectLst/>
                      </a:endParaRPr>
                    </a:p>
                    <a:p>
                      <a:pPr algn="just">
                        <a:lnSpc>
                          <a:spcPct val="150000"/>
                        </a:lnSpc>
                        <a:tabLst>
                          <a:tab pos="619125" algn="l"/>
                        </a:tabLst>
                      </a:pPr>
                      <a:r>
                        <a:rPr lang="en-US" sz="1200" spc="-10">
                          <a:effectLst/>
                        </a:rPr>
                        <a:t>CHATBOT”., </a:t>
                      </a:r>
                      <a:r>
                        <a:rPr lang="en-US" sz="1200">
                          <a:effectLst/>
                        </a:rPr>
                        <a:t>August 2022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tc>
                  <a:txBody>
                    <a:bodyPr/>
                    <a:lstStyle/>
                    <a:p>
                      <a:pPr algn="just">
                        <a:lnSpc>
                          <a:spcPct val="150000"/>
                        </a:lnSpc>
                        <a:tabLst>
                          <a:tab pos="619125" algn="l"/>
                        </a:tabLst>
                      </a:pPr>
                      <a:r>
                        <a:rPr lang="en-US" sz="1200" dirty="0">
                          <a:effectLst/>
                        </a:rPr>
                        <a:t>The paper highlights the growing role of healthcare chatbots in improving patient care and streamlining</a:t>
                      </a:r>
                      <a:r>
                        <a:rPr lang="en-US" sz="1200" spc="-50" dirty="0">
                          <a:effectLst/>
                        </a:rPr>
                        <a:t> </a:t>
                      </a:r>
                      <a:r>
                        <a:rPr lang="en-US" sz="1200" dirty="0">
                          <a:effectLst/>
                        </a:rPr>
                        <a:t>medical</a:t>
                      </a:r>
                      <a:r>
                        <a:rPr lang="en-US" sz="1200" spc="-45" dirty="0">
                          <a:effectLst/>
                        </a:rPr>
                        <a:t> </a:t>
                      </a:r>
                      <a:r>
                        <a:rPr lang="en-US" sz="1200" dirty="0">
                          <a:effectLst/>
                        </a:rPr>
                        <a:t>processes.</a:t>
                      </a:r>
                      <a:r>
                        <a:rPr lang="en-US" sz="1200" spc="-55" dirty="0">
                          <a:effectLst/>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077" marR="45077" marT="0" marB="0"/>
                </a:tc>
                <a:extLst>
                  <a:ext uri="{0D108BD9-81ED-4DB2-BD59-A6C34878D82A}">
                    <a16:rowId xmlns:a16="http://schemas.microsoft.com/office/drawing/2014/main" val="1920061053"/>
                  </a:ext>
                </a:extLst>
              </a:tr>
            </a:tbl>
          </a:graphicData>
        </a:graphic>
      </p:graphicFrame>
    </p:spTree>
    <p:extLst>
      <p:ext uri="{BB962C8B-B14F-4D97-AF65-F5344CB8AC3E}">
        <p14:creationId xmlns:p14="http://schemas.microsoft.com/office/powerpoint/2010/main" val="376771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E892E-503A-297C-A214-4E4EBF65C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B25757-24BA-7F05-A7C4-3389929A5C5D}"/>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Literature Review</a:t>
            </a:r>
          </a:p>
        </p:txBody>
      </p:sp>
      <p:graphicFrame>
        <p:nvGraphicFramePr>
          <p:cNvPr id="4" name="Table 3">
            <a:extLst>
              <a:ext uri="{FF2B5EF4-FFF2-40B4-BE49-F238E27FC236}">
                <a16:creationId xmlns:a16="http://schemas.microsoft.com/office/drawing/2014/main" id="{84B05F10-C55C-D537-BC96-8613CC3D28A1}"/>
              </a:ext>
            </a:extLst>
          </p:cNvPr>
          <p:cNvGraphicFramePr>
            <a:graphicFrameLocks noGrp="1"/>
          </p:cNvGraphicFramePr>
          <p:nvPr>
            <p:extLst>
              <p:ext uri="{D42A27DB-BD31-4B8C-83A1-F6EECF244321}">
                <p14:modId xmlns:p14="http://schemas.microsoft.com/office/powerpoint/2010/main" val="1169662919"/>
              </p:ext>
            </p:extLst>
          </p:nvPr>
        </p:nvGraphicFramePr>
        <p:xfrm>
          <a:off x="812800" y="1160222"/>
          <a:ext cx="10668001" cy="2799303"/>
        </p:xfrm>
        <a:graphic>
          <a:graphicData uri="http://schemas.openxmlformats.org/drawingml/2006/table">
            <a:tbl>
              <a:tblPr firstRow="1" firstCol="1" bandRow="1">
                <a:tableStyleId>{5C22544A-7EE6-4342-B048-85BDC9FD1C3A}</a:tableStyleId>
              </a:tblPr>
              <a:tblGrid>
                <a:gridCol w="1278988">
                  <a:extLst>
                    <a:ext uri="{9D8B030D-6E8A-4147-A177-3AD203B41FA5}">
                      <a16:colId xmlns:a16="http://schemas.microsoft.com/office/drawing/2014/main" val="4281075515"/>
                    </a:ext>
                  </a:extLst>
                </a:gridCol>
                <a:gridCol w="4597597">
                  <a:extLst>
                    <a:ext uri="{9D8B030D-6E8A-4147-A177-3AD203B41FA5}">
                      <a16:colId xmlns:a16="http://schemas.microsoft.com/office/drawing/2014/main" val="1322134613"/>
                    </a:ext>
                  </a:extLst>
                </a:gridCol>
                <a:gridCol w="4791416">
                  <a:extLst>
                    <a:ext uri="{9D8B030D-6E8A-4147-A177-3AD203B41FA5}">
                      <a16:colId xmlns:a16="http://schemas.microsoft.com/office/drawing/2014/main" val="3863240457"/>
                    </a:ext>
                  </a:extLst>
                </a:gridCol>
              </a:tblGrid>
              <a:tr h="1439798">
                <a:tc>
                  <a:txBody>
                    <a:bodyPr/>
                    <a:lstStyle/>
                    <a:p>
                      <a:pPr algn="just">
                        <a:lnSpc>
                          <a:spcPct val="150000"/>
                        </a:lnSpc>
                        <a:tabLst>
                          <a:tab pos="619125" algn="l"/>
                        </a:tabLst>
                      </a:pPr>
                      <a:r>
                        <a:rPr lang="en-US" sz="1200" dirty="0">
                          <a:effectLst/>
                        </a:rPr>
                        <a:t>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459105" algn="just">
                        <a:lnSpc>
                          <a:spcPts val="1380"/>
                        </a:lnSpc>
                      </a:pPr>
                      <a:r>
                        <a:rPr lang="en-US" sz="1200" dirty="0" err="1">
                          <a:effectLst/>
                        </a:rPr>
                        <a:t>Idayati</a:t>
                      </a:r>
                      <a:r>
                        <a:rPr lang="en-US" sz="1200" spc="-5" dirty="0">
                          <a:effectLst/>
                        </a:rPr>
                        <a:t> </a:t>
                      </a:r>
                      <a:r>
                        <a:rPr lang="en-US" sz="1200" dirty="0">
                          <a:effectLst/>
                        </a:rPr>
                        <a:t>Mazlan,</a:t>
                      </a:r>
                      <a:r>
                        <a:rPr lang="en-US" sz="1200" spc="-5" dirty="0">
                          <a:effectLst/>
                        </a:rPr>
                        <a:t> </a:t>
                      </a:r>
                      <a:r>
                        <a:rPr lang="en-US" sz="1200" dirty="0" err="1">
                          <a:effectLst/>
                        </a:rPr>
                        <a:t>Noraswaliza</a:t>
                      </a:r>
                      <a:r>
                        <a:rPr lang="en-US" sz="1200" spc="-5" dirty="0">
                          <a:effectLst/>
                        </a:rPr>
                        <a:t> </a:t>
                      </a:r>
                      <a:r>
                        <a:rPr lang="en-US" sz="1200" dirty="0">
                          <a:effectLst/>
                        </a:rPr>
                        <a:t>Abdullah,</a:t>
                      </a:r>
                      <a:r>
                        <a:rPr lang="en-US" sz="1200" spc="-5" dirty="0">
                          <a:effectLst/>
                        </a:rPr>
                        <a:t> </a:t>
                      </a:r>
                      <a:r>
                        <a:rPr lang="en-US" sz="1200" dirty="0" err="1">
                          <a:effectLst/>
                        </a:rPr>
                        <a:t>Norashikin</a:t>
                      </a:r>
                      <a:r>
                        <a:rPr lang="en-US" sz="1200" spc="-5" dirty="0">
                          <a:effectLst/>
                        </a:rPr>
                        <a:t> </a:t>
                      </a:r>
                      <a:r>
                        <a:rPr lang="en-US" sz="1200" spc="-10" dirty="0">
                          <a:effectLst/>
                        </a:rPr>
                        <a:t>Ahmad., “</a:t>
                      </a:r>
                      <a:r>
                        <a:rPr lang="en-US" sz="1200" dirty="0">
                          <a:effectLst/>
                        </a:rPr>
                        <a:t>Exploring</a:t>
                      </a:r>
                      <a:r>
                        <a:rPr lang="en-US" sz="1200" spc="150" dirty="0">
                          <a:effectLst/>
                        </a:rPr>
                        <a:t> </a:t>
                      </a:r>
                      <a:r>
                        <a:rPr lang="en-US" sz="1200" dirty="0">
                          <a:effectLst/>
                        </a:rPr>
                        <a:t>the</a:t>
                      </a:r>
                      <a:r>
                        <a:rPr lang="en-US" sz="1200" spc="160" dirty="0">
                          <a:effectLst/>
                        </a:rPr>
                        <a:t> </a:t>
                      </a:r>
                      <a:r>
                        <a:rPr lang="en-US" sz="1200" dirty="0">
                          <a:effectLst/>
                        </a:rPr>
                        <a:t>Impact of</a:t>
                      </a:r>
                      <a:r>
                        <a:rPr lang="en-US" sz="1200" spc="160" dirty="0">
                          <a:effectLst/>
                        </a:rPr>
                        <a:t> </a:t>
                      </a:r>
                      <a:r>
                        <a:rPr lang="en-US" sz="1200" dirty="0">
                          <a:effectLst/>
                        </a:rPr>
                        <a:t>Hybrid</a:t>
                      </a:r>
                      <a:r>
                        <a:rPr lang="en-US" sz="1200" spc="155" dirty="0">
                          <a:effectLst/>
                        </a:rPr>
                        <a:t> </a:t>
                      </a:r>
                      <a:r>
                        <a:rPr lang="en-US" sz="1200" dirty="0">
                          <a:effectLst/>
                        </a:rPr>
                        <a:t>Recommender</a:t>
                      </a:r>
                      <a:r>
                        <a:rPr lang="en-US" sz="1200" spc="155" dirty="0">
                          <a:effectLst/>
                        </a:rPr>
                        <a:t> </a:t>
                      </a:r>
                      <a:r>
                        <a:rPr lang="en-US" sz="1200" dirty="0">
                          <a:effectLst/>
                        </a:rPr>
                        <a:t>Systems</a:t>
                      </a:r>
                      <a:r>
                        <a:rPr lang="en-US" sz="1200" spc="150" dirty="0">
                          <a:effectLst/>
                        </a:rPr>
                        <a:t> </a:t>
                      </a:r>
                      <a:r>
                        <a:rPr lang="en-US" sz="1200" dirty="0">
                          <a:effectLst/>
                        </a:rPr>
                        <a:t>on</a:t>
                      </a:r>
                      <a:r>
                        <a:rPr lang="en-US" sz="1200" spc="200" dirty="0">
                          <a:effectLst/>
                        </a:rPr>
                        <a:t> </a:t>
                      </a:r>
                      <a:r>
                        <a:rPr lang="en-US" sz="1200" dirty="0">
                          <a:effectLst/>
                        </a:rPr>
                        <a:t>Personalized</a:t>
                      </a:r>
                      <a:r>
                        <a:rPr lang="en-US" sz="1200" spc="165" dirty="0">
                          <a:effectLst/>
                        </a:rPr>
                        <a:t> </a:t>
                      </a:r>
                      <a:r>
                        <a:rPr lang="en-US" sz="1200" dirty="0">
                          <a:effectLst/>
                        </a:rPr>
                        <a:t>Mental Health </a:t>
                      </a:r>
                      <a:endParaRPr lang="en-IN" sz="1100" dirty="0">
                        <a:effectLst/>
                      </a:endParaRPr>
                    </a:p>
                    <a:p>
                      <a:pPr algn="just">
                        <a:lnSpc>
                          <a:spcPct val="150000"/>
                        </a:lnSpc>
                        <a:tabLst>
                          <a:tab pos="619125" algn="l"/>
                        </a:tabLst>
                      </a:pPr>
                      <a:r>
                        <a:rPr lang="en-US" sz="1200" dirty="0">
                          <a:effectLst/>
                        </a:rPr>
                        <a:t>Recommendations”., January 2023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200" dirty="0">
                          <a:effectLst/>
                        </a:rPr>
                        <a:t>This paper highlights the “Hybrid recommender systems” address the limitations of traditional methods, such as collaborative and content-based filtering, by integrating multiple techniques to improve accuracy, diversity, and personalization.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2964228"/>
                  </a:ext>
                </a:extLst>
              </a:tr>
              <a:tr h="1359505">
                <a:tc>
                  <a:txBody>
                    <a:bodyPr/>
                    <a:lstStyle/>
                    <a:p>
                      <a:pPr algn="just">
                        <a:lnSpc>
                          <a:spcPct val="150000"/>
                        </a:lnSpc>
                        <a:tabLst>
                          <a:tab pos="619125" algn="l"/>
                        </a:tabLst>
                      </a:pPr>
                      <a:r>
                        <a:rPr lang="en-US" sz="12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65" algn="just">
                        <a:tabLst>
                          <a:tab pos="303530" algn="l"/>
                        </a:tabLst>
                      </a:pPr>
                      <a:r>
                        <a:rPr lang="en-US" sz="1100" dirty="0">
                          <a:effectLst/>
                        </a:rPr>
                        <a:t>Eshan</a:t>
                      </a:r>
                      <a:r>
                        <a:rPr lang="en-US" sz="1100" spc="-5" dirty="0">
                          <a:effectLst/>
                        </a:rPr>
                        <a:t> </a:t>
                      </a:r>
                      <a:r>
                        <a:rPr lang="en-US" sz="1100" dirty="0">
                          <a:effectLst/>
                        </a:rPr>
                        <a:t>Shinde,</a:t>
                      </a:r>
                      <a:r>
                        <a:rPr lang="en-US" sz="1100" spc="-10" dirty="0">
                          <a:effectLst/>
                        </a:rPr>
                        <a:t> </a:t>
                      </a:r>
                      <a:r>
                        <a:rPr lang="en-US" sz="1100" dirty="0">
                          <a:effectLst/>
                        </a:rPr>
                        <a:t>Mahesh</a:t>
                      </a:r>
                      <a:r>
                        <a:rPr lang="en-US" sz="1100" spc="-5" dirty="0">
                          <a:effectLst/>
                        </a:rPr>
                        <a:t> </a:t>
                      </a:r>
                      <a:r>
                        <a:rPr lang="en-US" sz="1100" dirty="0" err="1">
                          <a:effectLst/>
                        </a:rPr>
                        <a:t>Shendage</a:t>
                      </a:r>
                      <a:r>
                        <a:rPr lang="en-US" sz="1100" dirty="0">
                          <a:effectLst/>
                        </a:rPr>
                        <a:t>,</a:t>
                      </a:r>
                      <a:r>
                        <a:rPr lang="en-US" sz="1100" spc="-20" dirty="0">
                          <a:effectLst/>
                        </a:rPr>
                        <a:t> </a:t>
                      </a:r>
                      <a:r>
                        <a:rPr lang="en-US" sz="1100" dirty="0">
                          <a:effectLst/>
                        </a:rPr>
                        <a:t>Rahul</a:t>
                      </a:r>
                      <a:r>
                        <a:rPr lang="en-US" sz="1100" spc="-5" dirty="0">
                          <a:effectLst/>
                        </a:rPr>
                        <a:t> </a:t>
                      </a:r>
                      <a:r>
                        <a:rPr lang="en-US" sz="1100" spc="-10" dirty="0">
                          <a:effectLst/>
                        </a:rPr>
                        <a:t>Patil., “</a:t>
                      </a:r>
                      <a:r>
                        <a:rPr lang="en-US" sz="1100" dirty="0">
                          <a:effectLst/>
                        </a:rPr>
                        <a:t>Artificial</a:t>
                      </a:r>
                      <a:r>
                        <a:rPr lang="en-US" sz="1100" spc="-5" dirty="0">
                          <a:effectLst/>
                        </a:rPr>
                        <a:t> </a:t>
                      </a:r>
                      <a:r>
                        <a:rPr lang="en-US" sz="1100" dirty="0">
                          <a:effectLst/>
                        </a:rPr>
                        <a:t>Intelligence</a:t>
                      </a:r>
                      <a:r>
                        <a:rPr lang="en-US" sz="1100" spc="-15" dirty="0">
                          <a:effectLst/>
                        </a:rPr>
                        <a:t> </a:t>
                      </a:r>
                      <a:r>
                        <a:rPr lang="en-US" sz="1100" spc="-10" dirty="0">
                          <a:effectLst/>
                        </a:rPr>
                        <a:t>Therapist”., </a:t>
                      </a:r>
                      <a:r>
                        <a:rPr lang="en-US" sz="1100" dirty="0">
                          <a:effectLst/>
                        </a:rPr>
                        <a:t>August </a:t>
                      </a:r>
                      <a:r>
                        <a:rPr lang="en-US" sz="1100" spc="-20" dirty="0">
                          <a:effectLst/>
                        </a:rPr>
                        <a:t>2022</a:t>
                      </a:r>
                      <a:endParaRPr lang="en-IN" sz="1100" dirty="0">
                        <a:effectLst/>
                      </a:endParaRPr>
                    </a:p>
                    <a:p>
                      <a:pPr algn="just">
                        <a:lnSpc>
                          <a:spcPct val="150000"/>
                        </a:lnSpc>
                        <a:tabLst>
                          <a:tab pos="619125" algn="l"/>
                        </a:tabLst>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200" dirty="0">
                          <a:effectLst/>
                        </a:rPr>
                        <a:t>This</a:t>
                      </a:r>
                      <a:r>
                        <a:rPr lang="en-US" sz="1200" spc="-45" dirty="0">
                          <a:effectLst/>
                        </a:rPr>
                        <a:t> </a:t>
                      </a:r>
                      <a:r>
                        <a:rPr lang="en-US" sz="1200" dirty="0">
                          <a:effectLst/>
                        </a:rPr>
                        <a:t>paper</a:t>
                      </a:r>
                      <a:r>
                        <a:rPr lang="en-US" sz="1200" spc="-50" dirty="0">
                          <a:effectLst/>
                        </a:rPr>
                        <a:t> </a:t>
                      </a:r>
                      <a:r>
                        <a:rPr lang="en-US" sz="1200" dirty="0">
                          <a:effectLst/>
                        </a:rPr>
                        <a:t>outlines</a:t>
                      </a:r>
                      <a:r>
                        <a:rPr lang="en-US" sz="1200" spc="-45" dirty="0">
                          <a:effectLst/>
                        </a:rPr>
                        <a:t> </a:t>
                      </a:r>
                      <a:r>
                        <a:rPr lang="en-US" sz="1200" dirty="0">
                          <a:effectLst/>
                        </a:rPr>
                        <a:t>the</a:t>
                      </a:r>
                      <a:r>
                        <a:rPr lang="en-US" sz="1200" spc="-50" dirty="0">
                          <a:effectLst/>
                        </a:rPr>
                        <a:t> </a:t>
                      </a:r>
                      <a:r>
                        <a:rPr lang="en-US" sz="1200" dirty="0">
                          <a:effectLst/>
                        </a:rPr>
                        <a:t>development</a:t>
                      </a:r>
                      <a:r>
                        <a:rPr lang="en-US" sz="1200" spc="-40" dirty="0">
                          <a:effectLst/>
                        </a:rPr>
                        <a:t> </a:t>
                      </a:r>
                      <a:r>
                        <a:rPr lang="en-US" sz="1200" dirty="0">
                          <a:effectLst/>
                        </a:rPr>
                        <a:t>of</a:t>
                      </a:r>
                      <a:r>
                        <a:rPr lang="en-US" sz="1200" spc="-50" dirty="0">
                          <a:effectLst/>
                        </a:rPr>
                        <a:t> </a:t>
                      </a:r>
                      <a:r>
                        <a:rPr lang="en-US" sz="1200" dirty="0">
                          <a:effectLst/>
                        </a:rPr>
                        <a:t>an</a:t>
                      </a:r>
                      <a:r>
                        <a:rPr lang="en-US" sz="1200" spc="-35" dirty="0">
                          <a:effectLst/>
                        </a:rPr>
                        <a:t> </a:t>
                      </a:r>
                      <a:r>
                        <a:rPr lang="en-US" sz="1200" dirty="0">
                          <a:effectLst/>
                        </a:rPr>
                        <a:t>AI-based</a:t>
                      </a:r>
                      <a:r>
                        <a:rPr lang="en-US" sz="1200" spc="-45" dirty="0">
                          <a:effectLst/>
                        </a:rPr>
                        <a:t> </a:t>
                      </a:r>
                      <a:r>
                        <a:rPr lang="en-US" sz="1200" dirty="0">
                          <a:effectLst/>
                        </a:rPr>
                        <a:t>chatbot</a:t>
                      </a:r>
                      <a:r>
                        <a:rPr lang="en-US" sz="1200" spc="-45" dirty="0">
                          <a:effectLst/>
                        </a:rPr>
                        <a:t> </a:t>
                      </a:r>
                      <a:r>
                        <a:rPr lang="en-US" sz="1200" dirty="0">
                          <a:effectLst/>
                        </a:rPr>
                        <a:t>system</a:t>
                      </a:r>
                      <a:r>
                        <a:rPr lang="en-US" sz="1200" spc="-40" dirty="0">
                          <a:effectLst/>
                        </a:rPr>
                        <a:t> </a:t>
                      </a:r>
                      <a:r>
                        <a:rPr lang="en-US" sz="1200" dirty="0">
                          <a:effectLst/>
                        </a:rPr>
                        <a:t>designed</a:t>
                      </a:r>
                      <a:r>
                        <a:rPr lang="en-US" sz="1200" spc="-45" dirty="0">
                          <a:effectLst/>
                        </a:rPr>
                        <a:t> </a:t>
                      </a:r>
                      <a:r>
                        <a:rPr lang="en-US" sz="1200" dirty="0">
                          <a:effectLst/>
                        </a:rPr>
                        <a:t>to</a:t>
                      </a:r>
                      <a:r>
                        <a:rPr lang="en-US" sz="1200" spc="-50" dirty="0">
                          <a:effectLst/>
                        </a:rPr>
                        <a:t> </a:t>
                      </a:r>
                      <a:r>
                        <a:rPr lang="en-US" sz="1200" dirty="0">
                          <a:effectLst/>
                        </a:rPr>
                        <a:t>address</a:t>
                      </a:r>
                      <a:r>
                        <a:rPr lang="en-US" sz="1200" spc="-45" dirty="0">
                          <a:effectLst/>
                        </a:rPr>
                        <a:t> </a:t>
                      </a:r>
                      <a:r>
                        <a:rPr lang="en-US" sz="1200" dirty="0">
                          <a:effectLst/>
                        </a:rPr>
                        <a:t>mental health challenges by analyzing user emotions and offering personalized therapeutic recommendations.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6600287"/>
                  </a:ext>
                </a:extLst>
              </a:tr>
            </a:tbl>
          </a:graphicData>
        </a:graphic>
      </p:graphicFrame>
      <p:sp>
        <p:nvSpPr>
          <p:cNvPr id="6" name="Rectangle 1">
            <a:extLst>
              <a:ext uri="{FF2B5EF4-FFF2-40B4-BE49-F238E27FC236}">
                <a16:creationId xmlns:a16="http://schemas.microsoft.com/office/drawing/2014/main" id="{E3F810F7-E5F0-6ECB-91C5-11DBBA432852}"/>
              </a:ext>
            </a:extLst>
          </p:cNvPr>
          <p:cNvSpPr>
            <a:spLocks noChangeArrowheads="1"/>
          </p:cNvSpPr>
          <p:nvPr/>
        </p:nvSpPr>
        <p:spPr bwMode="auto">
          <a:xfrm>
            <a:off x="8628542" y="28205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 tIns="50784" rIns="458643" bIns="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4432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EC33E-9739-25C2-51A8-430A935E2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9E5511-F97B-3AD6-FE9C-9A963E8625D6}"/>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Literature Review</a:t>
            </a:r>
          </a:p>
        </p:txBody>
      </p:sp>
      <p:graphicFrame>
        <p:nvGraphicFramePr>
          <p:cNvPr id="5" name="Table 4">
            <a:extLst>
              <a:ext uri="{FF2B5EF4-FFF2-40B4-BE49-F238E27FC236}">
                <a16:creationId xmlns:a16="http://schemas.microsoft.com/office/drawing/2014/main" id="{85ABD27F-8155-E856-3C95-2A5C7E7A4D25}"/>
              </a:ext>
            </a:extLst>
          </p:cNvPr>
          <p:cNvGraphicFramePr>
            <a:graphicFrameLocks noGrp="1"/>
          </p:cNvGraphicFramePr>
          <p:nvPr>
            <p:extLst>
              <p:ext uri="{D42A27DB-BD31-4B8C-83A1-F6EECF244321}">
                <p14:modId xmlns:p14="http://schemas.microsoft.com/office/powerpoint/2010/main" val="4175664261"/>
              </p:ext>
            </p:extLst>
          </p:nvPr>
        </p:nvGraphicFramePr>
        <p:xfrm>
          <a:off x="914399" y="1019331"/>
          <a:ext cx="10276514" cy="4638771"/>
        </p:xfrm>
        <a:graphic>
          <a:graphicData uri="http://schemas.openxmlformats.org/drawingml/2006/table">
            <a:tbl>
              <a:tblPr firstRow="1" firstCol="1" bandRow="1">
                <a:tableStyleId>{5C22544A-7EE6-4342-B048-85BDC9FD1C3A}</a:tableStyleId>
              </a:tblPr>
              <a:tblGrid>
                <a:gridCol w="984701">
                  <a:extLst>
                    <a:ext uri="{9D8B030D-6E8A-4147-A177-3AD203B41FA5}">
                      <a16:colId xmlns:a16="http://schemas.microsoft.com/office/drawing/2014/main" val="3672188294"/>
                    </a:ext>
                  </a:extLst>
                </a:gridCol>
                <a:gridCol w="5067992">
                  <a:extLst>
                    <a:ext uri="{9D8B030D-6E8A-4147-A177-3AD203B41FA5}">
                      <a16:colId xmlns:a16="http://schemas.microsoft.com/office/drawing/2014/main" val="2647423059"/>
                    </a:ext>
                  </a:extLst>
                </a:gridCol>
                <a:gridCol w="4223821">
                  <a:extLst>
                    <a:ext uri="{9D8B030D-6E8A-4147-A177-3AD203B41FA5}">
                      <a16:colId xmlns:a16="http://schemas.microsoft.com/office/drawing/2014/main" val="4247421482"/>
                    </a:ext>
                  </a:extLst>
                </a:gridCol>
              </a:tblGrid>
              <a:tr h="1925205">
                <a:tc>
                  <a:txBody>
                    <a:bodyPr/>
                    <a:lstStyle/>
                    <a:p>
                      <a:pPr algn="just">
                        <a:lnSpc>
                          <a:spcPct val="150000"/>
                        </a:lnSpc>
                        <a:tabLst>
                          <a:tab pos="619125" algn="l"/>
                        </a:tabLst>
                      </a:pPr>
                      <a:r>
                        <a:rPr lang="en-IN" sz="1100">
                          <a:effectLst/>
                        </a:rPr>
                        <a:t>8</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tc>
                  <a:txBody>
                    <a:bodyPr/>
                    <a:lstStyle/>
                    <a:p>
                      <a:pPr marL="24765" marR="459105" algn="just">
                        <a:spcBef>
                          <a:spcPts val="395"/>
                        </a:spcBef>
                        <a:tabLst>
                          <a:tab pos="265430" algn="l"/>
                        </a:tabLst>
                      </a:pPr>
                      <a:r>
                        <a:rPr lang="en-IN" sz="1000" dirty="0">
                          <a:effectLst/>
                        </a:rPr>
                        <a:t>Prof. Mamta Madan, Ms. </a:t>
                      </a:r>
                      <a:r>
                        <a:rPr lang="en-IN" sz="1000" dirty="0" err="1">
                          <a:effectLst/>
                        </a:rPr>
                        <a:t>Rishima</a:t>
                      </a:r>
                      <a:r>
                        <a:rPr lang="en-IN" sz="1000" dirty="0">
                          <a:effectLst/>
                        </a:rPr>
                        <a:t> Madan, Dr Praveen Thakur., “</a:t>
                      </a:r>
                      <a:r>
                        <a:rPr lang="en-IN" sz="1000" dirty="0" err="1">
                          <a:effectLst/>
                        </a:rPr>
                        <a:t>Analyzing</a:t>
                      </a:r>
                      <a:r>
                        <a:rPr lang="en-IN" sz="1000" spc="-10" dirty="0">
                          <a:effectLst/>
                        </a:rPr>
                        <a:t> </a:t>
                      </a:r>
                      <a:r>
                        <a:rPr lang="en-IN" sz="1000" dirty="0">
                          <a:effectLst/>
                        </a:rPr>
                        <a:t>the patient</a:t>
                      </a:r>
                      <a:r>
                        <a:rPr lang="en-IN" sz="1000" spc="-15" dirty="0">
                          <a:effectLst/>
                        </a:rPr>
                        <a:t> </a:t>
                      </a:r>
                      <a:r>
                        <a:rPr lang="en-IN" sz="1000" dirty="0">
                          <a:effectLst/>
                        </a:rPr>
                        <a:t>sentiments</a:t>
                      </a:r>
                      <a:r>
                        <a:rPr lang="en-IN" sz="1000" spc="-15" dirty="0">
                          <a:effectLst/>
                        </a:rPr>
                        <a:t> </a:t>
                      </a:r>
                      <a:r>
                        <a:rPr lang="en-IN" sz="1000" dirty="0">
                          <a:effectLst/>
                        </a:rPr>
                        <a:t>in</a:t>
                      </a:r>
                      <a:r>
                        <a:rPr lang="en-IN" sz="1000" spc="-25" dirty="0">
                          <a:effectLst/>
                        </a:rPr>
                        <a:t> </a:t>
                      </a:r>
                      <a:r>
                        <a:rPr lang="en-IN" sz="1000" dirty="0">
                          <a:effectLst/>
                        </a:rPr>
                        <a:t>healthcare</a:t>
                      </a:r>
                      <a:r>
                        <a:rPr lang="en-IN" sz="1000" spc="-20" dirty="0">
                          <a:effectLst/>
                        </a:rPr>
                        <a:t> </a:t>
                      </a:r>
                      <a:r>
                        <a:rPr lang="en-IN" sz="1000" dirty="0">
                          <a:effectLst/>
                        </a:rPr>
                        <a:t>domain</a:t>
                      </a:r>
                      <a:r>
                        <a:rPr lang="en-IN" sz="1000" spc="-10" dirty="0">
                          <a:effectLst/>
                        </a:rPr>
                        <a:t> </a:t>
                      </a:r>
                      <a:r>
                        <a:rPr lang="en-IN" sz="1000" dirty="0">
                          <a:effectLst/>
                        </a:rPr>
                        <a:t>using</a:t>
                      </a:r>
                      <a:r>
                        <a:rPr lang="en-IN" sz="1000" spc="-15" dirty="0">
                          <a:effectLst/>
                        </a:rPr>
                        <a:t> </a:t>
                      </a:r>
                      <a:r>
                        <a:rPr lang="en-IN" sz="1000" dirty="0">
                          <a:effectLst/>
                        </a:rPr>
                        <a:t>Machine</a:t>
                      </a:r>
                      <a:r>
                        <a:rPr lang="en-IN" sz="1000" spc="-20" dirty="0">
                          <a:effectLst/>
                        </a:rPr>
                        <a:t> </a:t>
                      </a:r>
                      <a:r>
                        <a:rPr lang="en-IN" sz="1000" dirty="0">
                          <a:effectLst/>
                        </a:rPr>
                        <a:t>learning”., April</a:t>
                      </a:r>
                      <a:r>
                        <a:rPr lang="en-IN" sz="1000" spc="-15" dirty="0">
                          <a:effectLst/>
                        </a:rPr>
                        <a:t> </a:t>
                      </a:r>
                      <a:r>
                        <a:rPr lang="en-IN" sz="1000" spc="-20" dirty="0">
                          <a:effectLst/>
                        </a:rPr>
                        <a:t>2024</a:t>
                      </a:r>
                      <a:endParaRPr lang="en-IN" sz="1000" dirty="0">
                        <a:effectLst/>
                      </a:endParaRPr>
                    </a:p>
                    <a:p>
                      <a:pPr marR="459105" algn="just"/>
                      <a:r>
                        <a:rPr lang="en-IN" sz="1100" dirty="0">
                          <a:effectLst/>
                        </a:rPr>
                        <a:t> </a:t>
                      </a:r>
                    </a:p>
                    <a:p>
                      <a:pPr algn="just">
                        <a:lnSpc>
                          <a:spcPct val="150000"/>
                        </a:lnSpc>
                        <a:tabLst>
                          <a:tab pos="619125" algn="l"/>
                        </a:tabLst>
                      </a:pPr>
                      <a:r>
                        <a:rPr lang="en-IN" sz="1100" dirty="0">
                          <a:effectLst/>
                        </a:rPr>
                        <a:t> </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tc>
                  <a:txBody>
                    <a:bodyPr/>
                    <a:lstStyle/>
                    <a:p>
                      <a:pPr algn="just">
                        <a:lnSpc>
                          <a:spcPct val="150000"/>
                        </a:lnSpc>
                        <a:tabLst>
                          <a:tab pos="619125" algn="l"/>
                        </a:tabLst>
                      </a:pPr>
                      <a:r>
                        <a:rPr lang="en-IN" sz="1100">
                          <a:effectLst/>
                        </a:rPr>
                        <a:t>explores how machine learning can help analyse patient feedback to evaluate healthcare</a:t>
                      </a:r>
                      <a:r>
                        <a:rPr lang="en-IN" sz="1100" spc="-5">
                          <a:effectLst/>
                        </a:rPr>
                        <a:t> </a:t>
                      </a:r>
                      <a:r>
                        <a:rPr lang="en-IN" sz="1100">
                          <a:effectLst/>
                        </a:rPr>
                        <a:t>facilities. By focusing on aspects like cleanliness, doctor availability, and patient-doctor interactions, the study</a:t>
                      </a:r>
                      <a:r>
                        <a:rPr lang="en-IN" sz="1100" spc="200">
                          <a:effectLst/>
                        </a:rPr>
                        <a:t> </a:t>
                      </a:r>
                      <a:r>
                        <a:rPr lang="en-IN" sz="1100">
                          <a:effectLst/>
                        </a:rPr>
                        <a:t>uses Python's Text Blob library to identify the sentiment (positive, negative, or neutral) in patient reviews.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extLst>
                  <a:ext uri="{0D108BD9-81ED-4DB2-BD59-A6C34878D82A}">
                    <a16:rowId xmlns:a16="http://schemas.microsoft.com/office/drawing/2014/main" val="1755225721"/>
                  </a:ext>
                </a:extLst>
              </a:tr>
              <a:tr h="1230690">
                <a:tc>
                  <a:txBody>
                    <a:bodyPr/>
                    <a:lstStyle/>
                    <a:p>
                      <a:pPr algn="just">
                        <a:lnSpc>
                          <a:spcPct val="150000"/>
                        </a:lnSpc>
                        <a:tabLst>
                          <a:tab pos="619125" algn="l"/>
                        </a:tabLst>
                      </a:pPr>
                      <a:r>
                        <a:rPr lang="en-IN" sz="1100">
                          <a:effectLst/>
                        </a:rPr>
                        <a:t>9</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tc>
                  <a:txBody>
                    <a:bodyPr/>
                    <a:lstStyle/>
                    <a:p>
                      <a:pPr marL="24765" marR="459105" algn="just">
                        <a:tabLst>
                          <a:tab pos="127635" algn="l"/>
                          <a:tab pos="379730" algn="l"/>
                          <a:tab pos="5941060" algn="l"/>
                        </a:tabLst>
                      </a:pPr>
                      <a:r>
                        <a:rPr lang="en-IN" sz="1000">
                          <a:effectLst/>
                        </a:rPr>
                        <a:t>Ameen Abdullah Qaid Aqlan, B. Manjula and R. Lakshman Naik., “A Study of Sentiment Analysis: Concepts, Techniques, and Challenges”., January</a:t>
                      </a:r>
                      <a:r>
                        <a:rPr lang="en-IN" sz="1000" spc="-5">
                          <a:effectLst/>
                        </a:rPr>
                        <a:t> </a:t>
                      </a:r>
                      <a:r>
                        <a:rPr lang="en-IN" sz="1000" spc="-20">
                          <a:effectLst/>
                        </a:rPr>
                        <a:t>2019</a:t>
                      </a:r>
                      <a:endParaRPr lang="en-IN" sz="10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3046" marR="63046" marT="0" marB="0"/>
                </a:tc>
                <a:tc>
                  <a:txBody>
                    <a:bodyPr/>
                    <a:lstStyle/>
                    <a:p>
                      <a:pPr algn="just">
                        <a:lnSpc>
                          <a:spcPct val="150000"/>
                        </a:lnSpc>
                        <a:tabLst>
                          <a:tab pos="619125" algn="l"/>
                        </a:tabLst>
                      </a:pPr>
                      <a:r>
                        <a:rPr lang="en-IN" sz="1100">
                          <a:effectLst/>
                        </a:rPr>
                        <a:t>This paper explores sentiment analysis (SA), a powerful tool for understanding emotions in text data from sources like social media, blogs, and customer reviews. It outlines the five stages of SA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extLst>
                  <a:ext uri="{0D108BD9-81ED-4DB2-BD59-A6C34878D82A}">
                    <a16:rowId xmlns:a16="http://schemas.microsoft.com/office/drawing/2014/main" val="1616511193"/>
                  </a:ext>
                </a:extLst>
              </a:tr>
              <a:tr h="1482876">
                <a:tc>
                  <a:txBody>
                    <a:bodyPr/>
                    <a:lstStyle/>
                    <a:p>
                      <a:pPr algn="just">
                        <a:lnSpc>
                          <a:spcPct val="150000"/>
                        </a:lnSpc>
                        <a:tabLst>
                          <a:tab pos="619125" algn="l"/>
                        </a:tabLst>
                      </a:pPr>
                      <a:r>
                        <a:rPr lang="en-IN" sz="1100">
                          <a:effectLst/>
                        </a:rPr>
                        <a:t>10</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tc>
                  <a:txBody>
                    <a:bodyPr/>
                    <a:lstStyle/>
                    <a:p>
                      <a:pPr marL="24765" algn="just"/>
                      <a:r>
                        <a:rPr lang="en-IN" sz="1000">
                          <a:effectLst/>
                        </a:rPr>
                        <a:t>Eshan</a:t>
                      </a:r>
                      <a:r>
                        <a:rPr lang="en-IN" sz="1000" spc="-10">
                          <a:effectLst/>
                        </a:rPr>
                        <a:t> </a:t>
                      </a:r>
                      <a:r>
                        <a:rPr lang="en-IN" sz="1000">
                          <a:effectLst/>
                        </a:rPr>
                        <a:t>Shinde,</a:t>
                      </a:r>
                      <a:r>
                        <a:rPr lang="en-IN" sz="1000" spc="-5">
                          <a:effectLst/>
                        </a:rPr>
                        <a:t> </a:t>
                      </a:r>
                      <a:r>
                        <a:rPr lang="en-IN" sz="1000">
                          <a:effectLst/>
                        </a:rPr>
                        <a:t>Mahesh</a:t>
                      </a:r>
                      <a:r>
                        <a:rPr lang="en-IN" sz="1000" spc="-10">
                          <a:effectLst/>
                        </a:rPr>
                        <a:t> </a:t>
                      </a:r>
                      <a:r>
                        <a:rPr lang="en-IN" sz="1000">
                          <a:effectLst/>
                        </a:rPr>
                        <a:t>Shendage,</a:t>
                      </a:r>
                      <a:r>
                        <a:rPr lang="en-IN" sz="1000" spc="-20">
                          <a:effectLst/>
                        </a:rPr>
                        <a:t> </a:t>
                      </a:r>
                      <a:r>
                        <a:rPr lang="en-IN" sz="1000">
                          <a:effectLst/>
                        </a:rPr>
                        <a:t>Rahul</a:t>
                      </a:r>
                      <a:r>
                        <a:rPr lang="en-IN" sz="1000" spc="-5">
                          <a:effectLst/>
                        </a:rPr>
                        <a:t> </a:t>
                      </a:r>
                      <a:r>
                        <a:rPr lang="en-IN" sz="1000" spc="-10">
                          <a:effectLst/>
                        </a:rPr>
                        <a:t>Patil. “</a:t>
                      </a:r>
                      <a:r>
                        <a:rPr lang="en-IN" sz="1000">
                          <a:effectLst/>
                        </a:rPr>
                        <a:t>ARTIFICIAL</a:t>
                      </a:r>
                      <a:r>
                        <a:rPr lang="en-IN" sz="1000" spc="-10">
                          <a:effectLst/>
                        </a:rPr>
                        <a:t> THERAPIST”., </a:t>
                      </a:r>
                      <a:r>
                        <a:rPr lang="en-IN" sz="1000">
                          <a:effectLst/>
                        </a:rPr>
                        <a:t>August</a:t>
                      </a:r>
                      <a:r>
                        <a:rPr lang="en-IN" sz="1000" spc="-5">
                          <a:effectLst/>
                        </a:rPr>
                        <a:t> </a:t>
                      </a:r>
                      <a:r>
                        <a:rPr lang="en-IN" sz="1000" spc="-20">
                          <a:effectLst/>
                        </a:rPr>
                        <a:t>2022</a:t>
                      </a:r>
                      <a:endParaRPr lang="en-IN" sz="1000">
                        <a:effectLst/>
                      </a:endParaRPr>
                    </a:p>
                    <a:p>
                      <a:pPr algn="just">
                        <a:lnSpc>
                          <a:spcPct val="150000"/>
                        </a:lnSpc>
                        <a:tabLst>
                          <a:tab pos="619125" algn="l"/>
                        </a:tabLst>
                      </a:pPr>
                      <a:r>
                        <a:rPr lang="en-IN" sz="1100">
                          <a:effectLst/>
                        </a:rPr>
                        <a:t> </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tc>
                  <a:txBody>
                    <a:bodyPr/>
                    <a:lstStyle/>
                    <a:p>
                      <a:pPr algn="just">
                        <a:lnSpc>
                          <a:spcPct val="150000"/>
                        </a:lnSpc>
                        <a:tabLst>
                          <a:tab pos="619125" algn="l"/>
                        </a:tabLst>
                      </a:pPr>
                      <a:r>
                        <a:rPr lang="en-IN" sz="1100" dirty="0">
                          <a:effectLst/>
                        </a:rPr>
                        <a:t>This</a:t>
                      </a:r>
                      <a:r>
                        <a:rPr lang="en-IN" sz="1100" spc="-5" dirty="0">
                          <a:effectLst/>
                        </a:rPr>
                        <a:t> </a:t>
                      </a:r>
                      <a:r>
                        <a:rPr lang="en-IN" sz="1100" dirty="0">
                          <a:effectLst/>
                        </a:rPr>
                        <a:t>paper outlines</a:t>
                      </a:r>
                      <a:r>
                        <a:rPr lang="en-IN" sz="1100" spc="-5" dirty="0">
                          <a:effectLst/>
                        </a:rPr>
                        <a:t> </a:t>
                      </a:r>
                      <a:r>
                        <a:rPr lang="en-IN" sz="1100" dirty="0">
                          <a:effectLst/>
                        </a:rPr>
                        <a:t>the</a:t>
                      </a:r>
                      <a:r>
                        <a:rPr lang="en-IN" sz="1100" spc="-10" dirty="0">
                          <a:effectLst/>
                        </a:rPr>
                        <a:t> </a:t>
                      </a:r>
                      <a:r>
                        <a:rPr lang="en-IN" sz="1100" dirty="0">
                          <a:effectLst/>
                        </a:rPr>
                        <a:t>development</a:t>
                      </a:r>
                      <a:r>
                        <a:rPr lang="en-IN" sz="1100" spc="-5" dirty="0">
                          <a:effectLst/>
                        </a:rPr>
                        <a:t> </a:t>
                      </a:r>
                      <a:r>
                        <a:rPr lang="en-IN" sz="1100" dirty="0">
                          <a:effectLst/>
                        </a:rPr>
                        <a:t>of an AI-based</a:t>
                      </a:r>
                      <a:r>
                        <a:rPr lang="en-IN" sz="1100" spc="-5" dirty="0">
                          <a:effectLst/>
                        </a:rPr>
                        <a:t> </a:t>
                      </a:r>
                      <a:r>
                        <a:rPr lang="en-IN" sz="1100" dirty="0">
                          <a:effectLst/>
                        </a:rPr>
                        <a:t>chatbot</a:t>
                      </a:r>
                      <a:r>
                        <a:rPr lang="en-IN" sz="1100" spc="-5" dirty="0">
                          <a:effectLst/>
                        </a:rPr>
                        <a:t> </a:t>
                      </a:r>
                      <a:r>
                        <a:rPr lang="en-IN" sz="1100" dirty="0">
                          <a:effectLst/>
                        </a:rPr>
                        <a:t>system</a:t>
                      </a:r>
                      <a:r>
                        <a:rPr lang="en-IN" sz="1100" spc="-5" dirty="0">
                          <a:effectLst/>
                        </a:rPr>
                        <a:t> </a:t>
                      </a:r>
                      <a:r>
                        <a:rPr lang="en-IN" sz="1100" dirty="0">
                          <a:effectLst/>
                        </a:rPr>
                        <a:t>designed</a:t>
                      </a:r>
                      <a:r>
                        <a:rPr lang="en-IN" sz="1100" spc="-5" dirty="0">
                          <a:effectLst/>
                        </a:rPr>
                        <a:t> </a:t>
                      </a:r>
                      <a:r>
                        <a:rPr lang="en-IN" sz="1100" dirty="0">
                          <a:effectLst/>
                        </a:rPr>
                        <a:t>to</a:t>
                      </a:r>
                      <a:r>
                        <a:rPr lang="en-IN" sz="1100" spc="-5" dirty="0">
                          <a:effectLst/>
                        </a:rPr>
                        <a:t> </a:t>
                      </a:r>
                      <a:r>
                        <a:rPr lang="en-IN" sz="1100" dirty="0">
                          <a:effectLst/>
                        </a:rPr>
                        <a:t>address</a:t>
                      </a:r>
                      <a:r>
                        <a:rPr lang="en-IN" sz="1100" spc="-5" dirty="0">
                          <a:effectLst/>
                        </a:rPr>
                        <a:t> </a:t>
                      </a:r>
                      <a:r>
                        <a:rPr lang="en-IN" sz="1100" dirty="0">
                          <a:effectLst/>
                        </a:rPr>
                        <a:t>mental</a:t>
                      </a:r>
                      <a:r>
                        <a:rPr lang="en-IN" sz="1100" spc="-5" dirty="0">
                          <a:effectLst/>
                        </a:rPr>
                        <a:t> </a:t>
                      </a:r>
                      <a:r>
                        <a:rPr lang="en-IN" sz="1100" dirty="0">
                          <a:effectLst/>
                        </a:rPr>
                        <a:t>health challenges by </a:t>
                      </a:r>
                      <a:r>
                        <a:rPr lang="en-IN" sz="1100" dirty="0" err="1">
                          <a:effectLst/>
                        </a:rPr>
                        <a:t>analyzing</a:t>
                      </a:r>
                      <a:r>
                        <a:rPr lang="en-IN" sz="1100" dirty="0">
                          <a:effectLst/>
                        </a:rPr>
                        <a:t> user emotions and offering personalized therapeutic recommendations.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046" marR="63046" marT="0" marB="0"/>
                </a:tc>
                <a:extLst>
                  <a:ext uri="{0D108BD9-81ED-4DB2-BD59-A6C34878D82A}">
                    <a16:rowId xmlns:a16="http://schemas.microsoft.com/office/drawing/2014/main" val="1636789638"/>
                  </a:ext>
                </a:extLst>
              </a:tr>
            </a:tbl>
          </a:graphicData>
        </a:graphic>
      </p:graphicFrame>
    </p:spTree>
    <p:extLst>
      <p:ext uri="{BB962C8B-B14F-4D97-AF65-F5344CB8AC3E}">
        <p14:creationId xmlns:p14="http://schemas.microsoft.com/office/powerpoint/2010/main" val="128854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1E791-4926-9CD3-7CAB-8298A69393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6EE323-862F-15FD-809D-AEFE9C2A1865}"/>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Literature Review</a:t>
            </a:r>
          </a:p>
        </p:txBody>
      </p:sp>
      <p:graphicFrame>
        <p:nvGraphicFramePr>
          <p:cNvPr id="3" name="Table 2">
            <a:extLst>
              <a:ext uri="{FF2B5EF4-FFF2-40B4-BE49-F238E27FC236}">
                <a16:creationId xmlns:a16="http://schemas.microsoft.com/office/drawing/2014/main" id="{0642180A-00F9-0E6D-86D1-EBE99514DF2C}"/>
              </a:ext>
            </a:extLst>
          </p:cNvPr>
          <p:cNvGraphicFramePr>
            <a:graphicFrameLocks noGrp="1"/>
          </p:cNvGraphicFramePr>
          <p:nvPr>
            <p:extLst>
              <p:ext uri="{D42A27DB-BD31-4B8C-83A1-F6EECF244321}">
                <p14:modId xmlns:p14="http://schemas.microsoft.com/office/powerpoint/2010/main" val="457892497"/>
              </p:ext>
            </p:extLst>
          </p:nvPr>
        </p:nvGraphicFramePr>
        <p:xfrm>
          <a:off x="812800" y="1157681"/>
          <a:ext cx="10668000" cy="3749879"/>
        </p:xfrm>
        <a:graphic>
          <a:graphicData uri="http://schemas.openxmlformats.org/drawingml/2006/table">
            <a:tbl>
              <a:tblPr firstRow="1" firstCol="1" bandRow="1">
                <a:tableStyleId>{5C22544A-7EE6-4342-B048-85BDC9FD1C3A}</a:tableStyleId>
              </a:tblPr>
              <a:tblGrid>
                <a:gridCol w="1022213">
                  <a:extLst>
                    <a:ext uri="{9D8B030D-6E8A-4147-A177-3AD203B41FA5}">
                      <a16:colId xmlns:a16="http://schemas.microsoft.com/office/drawing/2014/main" val="4201002917"/>
                    </a:ext>
                  </a:extLst>
                </a:gridCol>
                <a:gridCol w="5261058">
                  <a:extLst>
                    <a:ext uri="{9D8B030D-6E8A-4147-A177-3AD203B41FA5}">
                      <a16:colId xmlns:a16="http://schemas.microsoft.com/office/drawing/2014/main" val="2030270413"/>
                    </a:ext>
                  </a:extLst>
                </a:gridCol>
                <a:gridCol w="4384729">
                  <a:extLst>
                    <a:ext uri="{9D8B030D-6E8A-4147-A177-3AD203B41FA5}">
                      <a16:colId xmlns:a16="http://schemas.microsoft.com/office/drawing/2014/main" val="2525834581"/>
                    </a:ext>
                  </a:extLst>
                </a:gridCol>
              </a:tblGrid>
              <a:tr h="1121981">
                <a:tc>
                  <a:txBody>
                    <a:bodyPr/>
                    <a:lstStyle/>
                    <a:p>
                      <a:pPr algn="just">
                        <a:lnSpc>
                          <a:spcPct val="150000"/>
                        </a:lnSpc>
                        <a:tabLst>
                          <a:tab pos="619125" algn="l"/>
                        </a:tabLst>
                      </a:pPr>
                      <a:r>
                        <a:rPr lang="en-IN" sz="1200">
                          <a:effectLst/>
                        </a:rPr>
                        <a:t>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00965" algn="just">
                        <a:tabLst>
                          <a:tab pos="379730" algn="l"/>
                          <a:tab pos="5941060" algn="l"/>
                        </a:tabLst>
                      </a:pPr>
                      <a:r>
                        <a:rPr lang="en-IN" sz="1200">
                          <a:effectLst/>
                        </a:rPr>
                        <a:t>David B. Olawade, Ojima Z. Wada</a:t>
                      </a:r>
                      <a:r>
                        <a:rPr lang="en-IN" sz="1200" spc="400">
                          <a:effectLst/>
                        </a:rPr>
                        <a:t> </a:t>
                      </a:r>
                      <a:r>
                        <a:rPr lang="en-IN" sz="1200">
                          <a:effectLst/>
                        </a:rPr>
                        <a:t>, Aderonke Odetayo</a:t>
                      </a:r>
                      <a:r>
                        <a:rPr lang="en-IN" sz="1200" spc="400">
                          <a:effectLst/>
                        </a:rPr>
                        <a:t> </a:t>
                      </a:r>
                      <a:r>
                        <a:rPr lang="en-IN" sz="1200">
                          <a:effectLst/>
                        </a:rPr>
                        <a:t>Aanuoluwapo Clement David-Olawade, Fiyinfoluwa Asaolu , Judith Eberhardt ., “ARTIFICIAL</a:t>
                      </a:r>
                      <a:r>
                        <a:rPr lang="en-IN" sz="1200" spc="-10">
                          <a:effectLst/>
                        </a:rPr>
                        <a:t> </a:t>
                      </a:r>
                      <a:r>
                        <a:rPr lang="en-IN" sz="1200">
                          <a:effectLst/>
                        </a:rPr>
                        <a:t>INTELLIGENCE</a:t>
                      </a:r>
                      <a:r>
                        <a:rPr lang="en-IN" sz="1200" spc="-10">
                          <a:effectLst/>
                        </a:rPr>
                        <a:t> THERAPIST”.,</a:t>
                      </a:r>
                      <a:r>
                        <a:rPr lang="en-IN" sz="1200" spc="-20">
                          <a:effectLst/>
                        </a:rPr>
                        <a:t> </a:t>
                      </a:r>
                      <a:r>
                        <a:rPr lang="en-IN" sz="1200">
                          <a:effectLst/>
                        </a:rPr>
                        <a:t>November</a:t>
                      </a:r>
                      <a:r>
                        <a:rPr lang="en-IN" sz="1200" spc="-5">
                          <a:effectLst/>
                        </a:rPr>
                        <a:t> </a:t>
                      </a:r>
                      <a:r>
                        <a:rPr lang="en-IN" sz="1200" spc="-20">
                          <a:effectLst/>
                        </a:rPr>
                        <a:t>2023</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This paper reviews the integration of Artificial Intelligence (AI) in mental healthcare, focusing on its applications, challenges, and future directions.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9847314"/>
                  </a:ext>
                </a:extLst>
              </a:tr>
              <a:tr h="1361619">
                <a:tc>
                  <a:txBody>
                    <a:bodyPr/>
                    <a:lstStyle/>
                    <a:p>
                      <a:pPr algn="just">
                        <a:lnSpc>
                          <a:spcPct val="150000"/>
                        </a:lnSpc>
                        <a:tabLst>
                          <a:tab pos="619125" algn="l"/>
                        </a:tabLst>
                      </a:pPr>
                      <a:r>
                        <a:rPr lang="en-IN" sz="1200">
                          <a:effectLst/>
                        </a:rPr>
                        <a:t>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65" marR="1270635" algn="just">
                        <a:spcBef>
                          <a:spcPts val="395"/>
                        </a:spcBef>
                        <a:tabLst>
                          <a:tab pos="379730" algn="l"/>
                        </a:tabLst>
                      </a:pPr>
                      <a:r>
                        <a:rPr lang="en-IN" sz="1100">
                          <a:effectLst/>
                        </a:rPr>
                        <a:t>Erion C, Maurizio Morisio “Hybrid Recommendation Sytem”.</a:t>
                      </a:r>
                      <a:endParaRPr lang="en-IN"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dirty="0">
                          <a:effectLst/>
                        </a:rPr>
                        <a:t>This paper explores the generation and visualization of personalized explanations for hybrid recommender</a:t>
                      </a:r>
                      <a:r>
                        <a:rPr lang="en-IN" sz="1200" spc="-10" dirty="0">
                          <a:effectLst/>
                        </a:rPr>
                        <a:t> </a:t>
                      </a:r>
                      <a:r>
                        <a:rPr lang="en-IN" sz="1200" dirty="0">
                          <a:effectLst/>
                        </a:rPr>
                        <a:t>systems, focusing</a:t>
                      </a:r>
                      <a:r>
                        <a:rPr lang="en-IN" sz="1200" spc="-5" dirty="0">
                          <a:effectLst/>
                        </a:rPr>
                        <a:t> </a:t>
                      </a:r>
                      <a:r>
                        <a:rPr lang="en-IN" sz="1200" dirty="0">
                          <a:effectLst/>
                        </a:rPr>
                        <a:t>on enhancing recommendation</a:t>
                      </a:r>
                      <a:r>
                        <a:rPr lang="en-IN" sz="1200" spc="-5" dirty="0">
                          <a:effectLst/>
                        </a:rPr>
                        <a:t> </a:t>
                      </a:r>
                      <a:r>
                        <a:rPr lang="en-IN" sz="1200" dirty="0">
                          <a:effectLst/>
                        </a:rPr>
                        <a:t>quality</a:t>
                      </a:r>
                      <a:r>
                        <a:rPr lang="en-IN" sz="1200" spc="-5" dirty="0">
                          <a:effectLst/>
                        </a:rPr>
                        <a:t> </a:t>
                      </a:r>
                      <a:r>
                        <a:rPr lang="en-IN" sz="1200" dirty="0">
                          <a:effectLst/>
                        </a:rPr>
                        <a:t>through</a:t>
                      </a:r>
                      <a:r>
                        <a:rPr lang="en-IN" sz="1200" spc="-5" dirty="0">
                          <a:effectLst/>
                        </a:rPr>
                        <a:t> </a:t>
                      </a:r>
                      <a:r>
                        <a:rPr lang="en-IN" sz="1200" dirty="0">
                          <a:effectLst/>
                        </a:rPr>
                        <a:t>a</a:t>
                      </a:r>
                      <a:r>
                        <a:rPr lang="en-IN" sz="1200" spc="-10" dirty="0">
                          <a:effectLst/>
                        </a:rPr>
                        <a:t> </a:t>
                      </a:r>
                      <a:r>
                        <a:rPr lang="en-IN" sz="1200" dirty="0">
                          <a:effectLst/>
                        </a:rPr>
                        <a:t>hybrid</a:t>
                      </a:r>
                      <a:r>
                        <a:rPr lang="en-IN" sz="1200" spc="-10" dirty="0">
                          <a:effectLst/>
                        </a:rPr>
                        <a:t> </a:t>
                      </a:r>
                      <a:r>
                        <a:rPr lang="en-IN" sz="1200" dirty="0">
                          <a:effectLst/>
                        </a:rPr>
                        <a:t>probabilistic graphical model.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748998"/>
                  </a:ext>
                </a:extLst>
              </a:tr>
              <a:tr h="1266279">
                <a:tc>
                  <a:txBody>
                    <a:bodyPr/>
                    <a:lstStyle/>
                    <a:p>
                      <a:pPr algn="just">
                        <a:lnSpc>
                          <a:spcPct val="150000"/>
                        </a:lnSpc>
                        <a:tabLst>
                          <a:tab pos="619125" algn="l"/>
                        </a:tabLst>
                      </a:pPr>
                      <a:r>
                        <a:rPr lang="en-IN" sz="1200">
                          <a:effectLst/>
                        </a:rPr>
                        <a:t>13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65" marR="459105" algn="just">
                        <a:tabLst>
                          <a:tab pos="379730" algn="l"/>
                        </a:tabLst>
                      </a:pPr>
                      <a:r>
                        <a:rPr lang="en-IN" sz="1100">
                          <a:effectLst/>
                        </a:rPr>
                        <a:t>Pigi</a:t>
                      </a:r>
                      <a:r>
                        <a:rPr lang="en-IN" sz="1100" spc="-20">
                          <a:effectLst/>
                        </a:rPr>
                        <a:t> </a:t>
                      </a:r>
                      <a:r>
                        <a:rPr lang="en-IN" sz="1100">
                          <a:effectLst/>
                        </a:rPr>
                        <a:t>Kouki,</a:t>
                      </a:r>
                      <a:r>
                        <a:rPr lang="en-IN" sz="1100" spc="-20">
                          <a:effectLst/>
                        </a:rPr>
                        <a:t> </a:t>
                      </a:r>
                      <a:r>
                        <a:rPr lang="en-IN" sz="1100">
                          <a:effectLst/>
                        </a:rPr>
                        <a:t>James</a:t>
                      </a:r>
                      <a:r>
                        <a:rPr lang="en-IN" sz="1100" spc="-20">
                          <a:effectLst/>
                        </a:rPr>
                        <a:t> </a:t>
                      </a:r>
                      <a:r>
                        <a:rPr lang="en-IN" sz="1100">
                          <a:effectLst/>
                        </a:rPr>
                        <a:t>Schaffer,</a:t>
                      </a:r>
                      <a:r>
                        <a:rPr lang="en-IN" sz="1100" spc="-20">
                          <a:effectLst/>
                        </a:rPr>
                        <a:t> </a:t>
                      </a:r>
                      <a:r>
                        <a:rPr lang="en-IN" sz="1100">
                          <a:effectLst/>
                        </a:rPr>
                        <a:t>Jay</a:t>
                      </a:r>
                      <a:r>
                        <a:rPr lang="en-IN" sz="1100" spc="-20">
                          <a:effectLst/>
                        </a:rPr>
                        <a:t> </a:t>
                      </a:r>
                      <a:r>
                        <a:rPr lang="en-IN" sz="1100">
                          <a:effectLst/>
                        </a:rPr>
                        <a:t>Pujara,</a:t>
                      </a:r>
                      <a:r>
                        <a:rPr lang="en-IN" sz="1100" spc="-20">
                          <a:effectLst/>
                        </a:rPr>
                        <a:t> </a:t>
                      </a:r>
                      <a:r>
                        <a:rPr lang="en-IN" sz="1100">
                          <a:effectLst/>
                        </a:rPr>
                        <a:t>John</a:t>
                      </a:r>
                      <a:r>
                        <a:rPr lang="en-IN" sz="1100" spc="-20">
                          <a:effectLst/>
                        </a:rPr>
                        <a:t> </a:t>
                      </a:r>
                      <a:r>
                        <a:rPr lang="en-IN" sz="1100">
                          <a:effectLst/>
                        </a:rPr>
                        <a:t>O’Donovan,</a:t>
                      </a:r>
                      <a:r>
                        <a:rPr lang="en-IN" sz="1100" spc="-20">
                          <a:effectLst/>
                        </a:rPr>
                        <a:t> </a:t>
                      </a:r>
                      <a:r>
                        <a:rPr lang="en-IN" sz="1100">
                          <a:effectLst/>
                        </a:rPr>
                        <a:t>Lise</a:t>
                      </a:r>
                      <a:r>
                        <a:rPr lang="en-IN" sz="1100" spc="-20">
                          <a:effectLst/>
                        </a:rPr>
                        <a:t> </a:t>
                      </a:r>
                      <a:r>
                        <a:rPr lang="en-IN" sz="1100">
                          <a:effectLst/>
                        </a:rPr>
                        <a:t>Getoor ., “Hybrid </a:t>
                      </a:r>
                    </a:p>
                    <a:p>
                      <a:pPr marL="24765" marR="459105" algn="just">
                        <a:tabLst>
                          <a:tab pos="379730" algn="l"/>
                        </a:tabLst>
                      </a:pPr>
                      <a:r>
                        <a:rPr lang="en-IN" sz="1100">
                          <a:effectLst/>
                        </a:rPr>
                        <a:t>Recommender Systems: A Systematic Literature Review” ., March 2019</a:t>
                      </a:r>
                    </a:p>
                    <a:p>
                      <a:pPr algn="just">
                        <a:lnSpc>
                          <a:spcPct val="150000"/>
                        </a:lnSpc>
                        <a:tabLst>
                          <a:tab pos="619125" algn="l"/>
                        </a:tabLst>
                      </a:pPr>
                      <a:r>
                        <a:rPr lang="en-IN"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dirty="0">
                          <a:effectLst/>
                        </a:rPr>
                        <a:t>The paper explores the generation and visualization of personalized explanations for hybrid recommender systems, which combine various data sources to improve recommendation quality.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7599767"/>
                  </a:ext>
                </a:extLst>
              </a:tr>
            </a:tbl>
          </a:graphicData>
        </a:graphic>
      </p:graphicFrame>
    </p:spTree>
    <p:extLst>
      <p:ext uri="{BB962C8B-B14F-4D97-AF65-F5344CB8AC3E}">
        <p14:creationId xmlns:p14="http://schemas.microsoft.com/office/powerpoint/2010/main" val="149721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224BD-5C6F-1711-CB9F-A18175483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FE6FB-AA73-AC9D-8833-B45DBDA65297}"/>
              </a:ext>
            </a:extLst>
          </p:cNvPr>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Literature Review</a:t>
            </a:r>
          </a:p>
        </p:txBody>
      </p:sp>
      <p:graphicFrame>
        <p:nvGraphicFramePr>
          <p:cNvPr id="3" name="Table 2">
            <a:extLst>
              <a:ext uri="{FF2B5EF4-FFF2-40B4-BE49-F238E27FC236}">
                <a16:creationId xmlns:a16="http://schemas.microsoft.com/office/drawing/2014/main" id="{77AA71AE-FEB7-340E-0951-DC97C5A3307E}"/>
              </a:ext>
            </a:extLst>
          </p:cNvPr>
          <p:cNvGraphicFramePr>
            <a:graphicFrameLocks noGrp="1"/>
          </p:cNvGraphicFramePr>
          <p:nvPr>
            <p:extLst>
              <p:ext uri="{D42A27DB-BD31-4B8C-83A1-F6EECF244321}">
                <p14:modId xmlns:p14="http://schemas.microsoft.com/office/powerpoint/2010/main" val="3317663909"/>
              </p:ext>
            </p:extLst>
          </p:nvPr>
        </p:nvGraphicFramePr>
        <p:xfrm>
          <a:off x="812800" y="1297470"/>
          <a:ext cx="10667999" cy="2410464"/>
        </p:xfrm>
        <a:graphic>
          <a:graphicData uri="http://schemas.openxmlformats.org/drawingml/2006/table">
            <a:tbl>
              <a:tblPr firstRow="1" firstCol="1" bandRow="1">
                <a:tableStyleId>{5C22544A-7EE6-4342-B048-85BDC9FD1C3A}</a:tableStyleId>
              </a:tblPr>
              <a:tblGrid>
                <a:gridCol w="1011336">
                  <a:extLst>
                    <a:ext uri="{9D8B030D-6E8A-4147-A177-3AD203B41FA5}">
                      <a16:colId xmlns:a16="http://schemas.microsoft.com/office/drawing/2014/main" val="3734196017"/>
                    </a:ext>
                  </a:extLst>
                </a:gridCol>
                <a:gridCol w="5198948">
                  <a:extLst>
                    <a:ext uri="{9D8B030D-6E8A-4147-A177-3AD203B41FA5}">
                      <a16:colId xmlns:a16="http://schemas.microsoft.com/office/drawing/2014/main" val="2309537987"/>
                    </a:ext>
                  </a:extLst>
                </a:gridCol>
                <a:gridCol w="4457715">
                  <a:extLst>
                    <a:ext uri="{9D8B030D-6E8A-4147-A177-3AD203B41FA5}">
                      <a16:colId xmlns:a16="http://schemas.microsoft.com/office/drawing/2014/main" val="209895338"/>
                    </a:ext>
                  </a:extLst>
                </a:gridCol>
              </a:tblGrid>
              <a:tr h="1245445">
                <a:tc>
                  <a:txBody>
                    <a:bodyPr/>
                    <a:lstStyle/>
                    <a:p>
                      <a:pPr algn="just">
                        <a:lnSpc>
                          <a:spcPct val="150000"/>
                        </a:lnSpc>
                        <a:tabLst>
                          <a:tab pos="619125" algn="l"/>
                        </a:tabLst>
                      </a:pPr>
                      <a:r>
                        <a:rPr lang="en-IN" sz="1200">
                          <a:effectLst/>
                        </a:rPr>
                        <a:t>14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65" marR="459105" algn="just">
                        <a:spcBef>
                          <a:spcPts val="395"/>
                        </a:spcBef>
                        <a:tabLst>
                          <a:tab pos="380365" algn="l"/>
                        </a:tabLst>
                      </a:pPr>
                      <a:r>
                        <a:rPr lang="en-IN" sz="1100">
                          <a:effectLst/>
                        </a:rPr>
                        <a:t>Mehdi Elahi , Danial Khosh Kholgh , Mohammad Sina</a:t>
                      </a:r>
                      <a:r>
                        <a:rPr lang="en-IN" sz="1100" spc="-10">
                          <a:effectLst/>
                        </a:rPr>
                        <a:t> </a:t>
                      </a:r>
                      <a:r>
                        <a:rPr lang="en-IN" sz="1100">
                          <a:effectLst/>
                        </a:rPr>
                        <a:t>Kiarostami</a:t>
                      </a:r>
                      <a:r>
                        <a:rPr lang="en-IN" sz="1100" spc="-5">
                          <a:effectLst/>
                        </a:rPr>
                        <a:t> </a:t>
                      </a:r>
                      <a:r>
                        <a:rPr lang="en-IN" sz="1100">
                          <a:effectLst/>
                        </a:rPr>
                        <a:t>,</a:t>
                      </a:r>
                      <a:r>
                        <a:rPr lang="en-IN" sz="1100" spc="-10">
                          <a:effectLst/>
                        </a:rPr>
                        <a:t> </a:t>
                      </a:r>
                      <a:r>
                        <a:rPr lang="en-IN" sz="1100">
                          <a:effectLst/>
                        </a:rPr>
                        <a:t>Mourad </a:t>
                      </a:r>
                    </a:p>
                    <a:p>
                      <a:pPr marL="24765" marR="459105" algn="just">
                        <a:spcBef>
                          <a:spcPts val="395"/>
                        </a:spcBef>
                        <a:tabLst>
                          <a:tab pos="380365" algn="l"/>
                        </a:tabLst>
                      </a:pPr>
                      <a:r>
                        <a:rPr lang="en-IN" sz="1100">
                          <a:effectLst/>
                        </a:rPr>
                        <a:t>Oussalah</a:t>
                      </a:r>
                      <a:r>
                        <a:rPr lang="en-IN" sz="1100" spc="-5">
                          <a:effectLst/>
                        </a:rPr>
                        <a:t> </a:t>
                      </a:r>
                      <a:r>
                        <a:rPr lang="en-IN" sz="1100">
                          <a:effectLst/>
                        </a:rPr>
                        <a:t>,</a:t>
                      </a:r>
                      <a:r>
                        <a:rPr lang="en-IN" sz="1100" spc="-5">
                          <a:effectLst/>
                        </a:rPr>
                        <a:t> </a:t>
                      </a:r>
                      <a:r>
                        <a:rPr lang="en-IN" sz="1100">
                          <a:effectLst/>
                        </a:rPr>
                        <a:t>Sorush </a:t>
                      </a:r>
                      <a:r>
                        <a:rPr lang="en-IN" sz="1100" spc="-10">
                          <a:effectLst/>
                        </a:rPr>
                        <a:t>Saghari ., “</a:t>
                      </a:r>
                      <a:r>
                        <a:rPr lang="en-IN" sz="1100">
                          <a:effectLst/>
                        </a:rPr>
                        <a:t>Hybrid</a:t>
                      </a:r>
                      <a:r>
                        <a:rPr lang="en-IN" sz="1100" spc="-10">
                          <a:effectLst/>
                        </a:rPr>
                        <a:t> </a:t>
                      </a:r>
                      <a:r>
                        <a:rPr lang="en-IN" sz="1100">
                          <a:effectLst/>
                        </a:rPr>
                        <a:t>recommendation</a:t>
                      </a:r>
                      <a:r>
                        <a:rPr lang="en-IN" sz="1100" spc="-15">
                          <a:effectLst/>
                        </a:rPr>
                        <a:t> </a:t>
                      </a:r>
                      <a:r>
                        <a:rPr lang="en-IN" sz="1100">
                          <a:effectLst/>
                        </a:rPr>
                        <a:t>by</a:t>
                      </a:r>
                      <a:r>
                        <a:rPr lang="en-IN" sz="1100" spc="-15">
                          <a:effectLst/>
                        </a:rPr>
                        <a:t> </a:t>
                      </a:r>
                      <a:r>
                        <a:rPr lang="en-IN" sz="1100">
                          <a:effectLst/>
                        </a:rPr>
                        <a:t>incorporating</a:t>
                      </a:r>
                      <a:r>
                        <a:rPr lang="en-IN" sz="1100" spc="-15">
                          <a:effectLst/>
                        </a:rPr>
                        <a:t> </a:t>
                      </a:r>
                      <a:r>
                        <a:rPr lang="en-IN" sz="1100">
                          <a:effectLst/>
                        </a:rPr>
                        <a:t>the</a:t>
                      </a:r>
                      <a:r>
                        <a:rPr lang="en-IN" sz="1100" spc="-15">
                          <a:effectLst/>
                        </a:rPr>
                        <a:t> </a:t>
                      </a:r>
                      <a:endParaRPr lang="en-IN" sz="1100">
                        <a:effectLst/>
                      </a:endParaRPr>
                    </a:p>
                    <a:p>
                      <a:pPr marL="24765" marR="459105" algn="just">
                        <a:spcBef>
                          <a:spcPts val="395"/>
                        </a:spcBef>
                        <a:tabLst>
                          <a:tab pos="380365" algn="l"/>
                        </a:tabLst>
                      </a:pPr>
                      <a:r>
                        <a:rPr lang="en-IN" sz="1100">
                          <a:effectLst/>
                        </a:rPr>
                        <a:t>sentiment</a:t>
                      </a:r>
                      <a:r>
                        <a:rPr lang="en-IN" sz="1100" spc="-15">
                          <a:effectLst/>
                        </a:rPr>
                        <a:t> </a:t>
                      </a:r>
                      <a:r>
                        <a:rPr lang="en-IN" sz="1100">
                          <a:effectLst/>
                        </a:rPr>
                        <a:t>of</a:t>
                      </a:r>
                      <a:r>
                        <a:rPr lang="en-IN" sz="1100" spc="-25">
                          <a:effectLst/>
                        </a:rPr>
                        <a:t> </a:t>
                      </a:r>
                      <a:r>
                        <a:rPr lang="en-IN" sz="1100">
                          <a:effectLst/>
                        </a:rPr>
                        <a:t>product</a:t>
                      </a:r>
                      <a:r>
                        <a:rPr lang="en-IN" sz="1100" spc="-15">
                          <a:effectLst/>
                        </a:rPr>
                        <a:t> </a:t>
                      </a:r>
                      <a:r>
                        <a:rPr lang="en-IN" sz="1100">
                          <a:effectLst/>
                        </a:rPr>
                        <a:t>reviews” ., January</a:t>
                      </a:r>
                      <a:r>
                        <a:rPr lang="en-IN" sz="1100" spc="-5">
                          <a:effectLst/>
                        </a:rPr>
                        <a:t> </a:t>
                      </a:r>
                      <a:r>
                        <a:rPr lang="en-IN" sz="1100" spc="-20">
                          <a:effectLst/>
                        </a:rPr>
                        <a:t>2023</a:t>
                      </a:r>
                      <a:endParaRPr lang="en-IN" sz="1100">
                        <a:effectLst/>
                      </a:endParaRPr>
                    </a:p>
                    <a:p>
                      <a:pPr algn="just">
                        <a:lnSpc>
                          <a:spcPct val="150000"/>
                        </a:lnSpc>
                        <a:tabLst>
                          <a:tab pos="619125" algn="l"/>
                        </a:tabLst>
                      </a:pPr>
                      <a:r>
                        <a:rPr lang="en-IN"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a:effectLst/>
                        </a:rPr>
                        <a:t>This study evaluates sentiment-aware hybrid recommender systems using Amazon Digital Music and Video Games datasets.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1476744"/>
                  </a:ext>
                </a:extLst>
              </a:tr>
              <a:tr h="1165019">
                <a:tc>
                  <a:txBody>
                    <a:bodyPr/>
                    <a:lstStyle/>
                    <a:p>
                      <a:pPr algn="just">
                        <a:lnSpc>
                          <a:spcPct val="150000"/>
                        </a:lnSpc>
                        <a:tabLst>
                          <a:tab pos="619125" algn="l"/>
                        </a:tabLst>
                      </a:pPr>
                      <a:r>
                        <a:rPr lang="en-IN" sz="1200">
                          <a:effectLst/>
                        </a:rPr>
                        <a:t>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459105" algn="just">
                        <a:spcBef>
                          <a:spcPts val="5"/>
                        </a:spcBef>
                      </a:pPr>
                      <a:r>
                        <a:rPr lang="en-IN" sz="1200">
                          <a:effectLst/>
                        </a:rPr>
                        <a:t>P.</a:t>
                      </a:r>
                      <a:r>
                        <a:rPr lang="en-IN" sz="1200" spc="-10">
                          <a:effectLst/>
                        </a:rPr>
                        <a:t> </a:t>
                      </a:r>
                      <a:r>
                        <a:rPr lang="en-IN" sz="1200">
                          <a:effectLst/>
                        </a:rPr>
                        <a:t>Chinnasamy</a:t>
                      </a:r>
                      <a:r>
                        <a:rPr lang="en-IN" sz="1200" spc="-10">
                          <a:effectLst/>
                        </a:rPr>
                        <a:t> </a:t>
                      </a:r>
                      <a:r>
                        <a:rPr lang="en-IN" sz="1200">
                          <a:effectLst/>
                        </a:rPr>
                        <a:t>Ajmeera</a:t>
                      </a:r>
                      <a:r>
                        <a:rPr lang="en-IN" sz="1200" spc="-10">
                          <a:effectLst/>
                        </a:rPr>
                        <a:t> </a:t>
                      </a:r>
                      <a:r>
                        <a:rPr lang="en-IN" sz="1200">
                          <a:effectLst/>
                        </a:rPr>
                        <a:t>Kiran</a:t>
                      </a:r>
                      <a:r>
                        <a:rPr lang="en-IN" sz="1200" spc="-10">
                          <a:effectLst/>
                        </a:rPr>
                        <a:t> </a:t>
                      </a:r>
                      <a:r>
                        <a:rPr lang="en-IN" sz="1200">
                          <a:effectLst/>
                        </a:rPr>
                        <a:t>, Wing-Keung</a:t>
                      </a:r>
                      <a:r>
                        <a:rPr lang="en-IN" sz="1200" spc="-10">
                          <a:effectLst/>
                        </a:rPr>
                        <a:t> </a:t>
                      </a:r>
                      <a:r>
                        <a:rPr lang="en-IN" sz="1200">
                          <a:effectLst/>
                        </a:rPr>
                        <a:t>Wong</a:t>
                      </a:r>
                      <a:r>
                        <a:rPr lang="en-IN" sz="1200" spc="-10">
                          <a:effectLst/>
                        </a:rPr>
                        <a:t> </a:t>
                      </a:r>
                      <a:r>
                        <a:rPr lang="en-IN" sz="1200">
                          <a:effectLst/>
                        </a:rPr>
                        <a:t>,</a:t>
                      </a:r>
                      <a:r>
                        <a:rPr lang="en-IN" sz="1200" spc="-10">
                          <a:effectLst/>
                        </a:rPr>
                        <a:t> </a:t>
                      </a:r>
                      <a:r>
                        <a:rPr lang="en-IN" sz="1200">
                          <a:effectLst/>
                        </a:rPr>
                        <a:t>J.</a:t>
                      </a:r>
                      <a:r>
                        <a:rPr lang="en-IN" sz="1200" spc="-25">
                          <a:effectLst/>
                        </a:rPr>
                        <a:t> </a:t>
                      </a:r>
                      <a:r>
                        <a:rPr lang="en-IN" sz="1200">
                          <a:effectLst/>
                        </a:rPr>
                        <a:t>Chinna</a:t>
                      </a:r>
                      <a:r>
                        <a:rPr lang="en-IN" sz="1200" spc="-10">
                          <a:effectLst/>
                        </a:rPr>
                        <a:t> </a:t>
                      </a:r>
                      <a:r>
                        <a:rPr lang="en-IN" sz="1200">
                          <a:effectLst/>
                        </a:rPr>
                        <a:t>Babu</a:t>
                      </a:r>
                      <a:r>
                        <a:rPr lang="en-IN" sz="1200" spc="-10">
                          <a:effectLst/>
                        </a:rPr>
                        <a:t> </a:t>
                      </a:r>
                      <a:r>
                        <a:rPr lang="en-IN" sz="1200">
                          <a:effectLst/>
                        </a:rPr>
                        <a:t>,</a:t>
                      </a:r>
                      <a:r>
                        <a:rPr lang="en-IN" sz="1200" spc="-10">
                          <a:effectLst/>
                        </a:rPr>
                        <a:t> </a:t>
                      </a:r>
                      <a:r>
                        <a:rPr lang="en-IN" sz="1200">
                          <a:effectLst/>
                        </a:rPr>
                        <a:t>Ambeth Raja Osamah Ibrahim Khalaf ., “Health</a:t>
                      </a:r>
                      <a:r>
                        <a:rPr lang="en-IN" sz="1200" spc="-20">
                          <a:effectLst/>
                        </a:rPr>
                        <a:t> </a:t>
                      </a:r>
                      <a:r>
                        <a:rPr lang="en-IN" sz="1200">
                          <a:effectLst/>
                        </a:rPr>
                        <a:t>Recommendation</a:t>
                      </a:r>
                      <a:r>
                        <a:rPr lang="en-IN" sz="1200" spc="-20">
                          <a:effectLst/>
                        </a:rPr>
                        <a:t> </a:t>
                      </a:r>
                      <a:r>
                        <a:rPr lang="en-IN" sz="1200">
                          <a:effectLst/>
                        </a:rPr>
                        <a:t>System</a:t>
                      </a:r>
                      <a:r>
                        <a:rPr lang="en-IN" sz="1200" spc="-25">
                          <a:effectLst/>
                        </a:rPr>
                        <a:t> </a:t>
                      </a:r>
                      <a:r>
                        <a:rPr lang="en-IN" sz="1200">
                          <a:effectLst/>
                        </a:rPr>
                        <a:t>using</a:t>
                      </a:r>
                      <a:r>
                        <a:rPr lang="en-IN" sz="1200" spc="-20">
                          <a:effectLst/>
                        </a:rPr>
                        <a:t> </a:t>
                      </a:r>
                      <a:r>
                        <a:rPr lang="en-IN" sz="1200">
                          <a:effectLst/>
                        </a:rPr>
                        <a:t>Deep</a:t>
                      </a:r>
                      <a:r>
                        <a:rPr lang="en-IN" sz="1200" spc="-20">
                          <a:effectLst/>
                        </a:rPr>
                        <a:t> </a:t>
                      </a:r>
                      <a:r>
                        <a:rPr lang="en-IN" sz="1200">
                          <a:effectLst/>
                        </a:rPr>
                        <a:t>Learning-based</a:t>
                      </a:r>
                      <a:r>
                        <a:rPr lang="en-IN" sz="1200" spc="-20">
                          <a:effectLst/>
                        </a:rPr>
                        <a:t> </a:t>
                      </a:r>
                      <a:r>
                        <a:rPr lang="en-IN" sz="1200">
                          <a:effectLst/>
                        </a:rPr>
                        <a:t>Collaborative </a:t>
                      </a:r>
                      <a:r>
                        <a:rPr lang="en-IN" sz="1200" spc="-10">
                          <a:effectLst/>
                        </a:rPr>
                        <a:t>Filtering”., </a:t>
                      </a:r>
                      <a:r>
                        <a:rPr lang="en-IN" sz="1200">
                          <a:effectLst/>
                        </a:rPr>
                        <a:t>December</a:t>
                      </a:r>
                      <a:r>
                        <a:rPr lang="en-IN" sz="1200" spc="-15">
                          <a:effectLst/>
                        </a:rPr>
                        <a:t> </a:t>
                      </a:r>
                      <a:r>
                        <a:rPr lang="en-IN" sz="1200" spc="-20">
                          <a:effectLst/>
                        </a:rPr>
                        <a:t>2023 .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IN" sz="1200" dirty="0">
                          <a:effectLst/>
                        </a:rPr>
                        <a:t>The Health Recommendation System (HRS) leverages advanced deep learning techniques, combining the Restricted Boltzmann Machine (RBM) with the Coevolutionary Neural Network (CNN).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0356291"/>
                  </a:ext>
                </a:extLst>
              </a:tr>
            </a:tbl>
          </a:graphicData>
        </a:graphic>
      </p:graphicFrame>
    </p:spTree>
    <p:extLst>
      <p:ext uri="{BB962C8B-B14F-4D97-AF65-F5344CB8AC3E}">
        <p14:creationId xmlns:p14="http://schemas.microsoft.com/office/powerpoint/2010/main" val="317336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Existing method Drawback</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762000" y="1233884"/>
            <a:ext cx="10668000" cy="495299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Despite the advancements in mental health technologies, several key gaps persist:</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Lack of human-like conversational AI</a:t>
            </a:r>
            <a:r>
              <a:rPr lang="en-US" sz="1800" dirty="0">
                <a:latin typeface="Times New Roman" panose="02020603050405020304" pitchFamily="18" charset="0"/>
                <a:cs typeface="Times New Roman" panose="02020603050405020304" pitchFamily="18" charset="0"/>
              </a:rPr>
              <a:t>: Current solutions often feel robotic and fail to establish an emotional connection with users.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Limited integration of sentiment analysis and recommendations</a:t>
            </a:r>
            <a:r>
              <a:rPr lang="en-US" sz="1800" dirty="0">
                <a:latin typeface="Times New Roman" panose="02020603050405020304" pitchFamily="18" charset="0"/>
                <a:cs typeface="Times New Roman" panose="02020603050405020304" pitchFamily="18" charset="0"/>
              </a:rPr>
              <a:t>: Most tools focus on either detecting emotions or providing generic suggestions, but rarely combine the two effectively.</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Poor adaptability and personalization</a:t>
            </a:r>
            <a:r>
              <a:rPr lang="en-US" sz="1800" dirty="0">
                <a:latin typeface="Times New Roman" panose="02020603050405020304" pitchFamily="18" charset="0"/>
                <a:cs typeface="Times New Roman" panose="02020603050405020304" pitchFamily="18" charset="0"/>
              </a:rPr>
              <a:t>: Existing systems do not adequately account for user preferences or feedback, leading to less relevant recommendations.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Inadequate use of real-time feedback</a:t>
            </a:r>
            <a:r>
              <a:rPr lang="en-US" sz="1800" dirty="0">
                <a:latin typeface="Times New Roman" panose="02020603050405020304" pitchFamily="18" charset="0"/>
                <a:cs typeface="Times New Roman" panose="02020603050405020304" pitchFamily="18" charset="0"/>
              </a:rPr>
              <a:t>: There’s minimal emphasis on capturing and utilizing user feedback to improve the system’s recommendations over time.</a:t>
            </a:r>
          </a:p>
          <a:p>
            <a:pPr marL="0" indent="0" algn="just">
              <a:lnSpc>
                <a:spcPct val="107000"/>
              </a:lnSpc>
              <a:spcAft>
                <a:spcPts val="800"/>
              </a:spcAft>
              <a:buSzPct val="100000"/>
              <a:buNone/>
              <a:tabLst>
                <a:tab pos="457200" algn="l"/>
              </a:tabLst>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Calibri" panose="020F0502020204030204" pitchFamily="34" charset="0"/>
                <a:ea typeface="Calibri" panose="020F0502020204030204" pitchFamily="34" charset="0"/>
                <a:cs typeface="Calibri" panose="020F0502020204030204" pitchFamily="34" charset="0"/>
              </a:rPr>
              <a:t>Proposed Method</a:t>
            </a:r>
          </a:p>
        </p:txBody>
      </p:sp>
      <p:sp>
        <p:nvSpPr>
          <p:cNvPr id="3" name="Content Placeholder 2"/>
          <p:cNvSpPr>
            <a:spLocks noGrp="1"/>
          </p:cNvSpPr>
          <p:nvPr>
            <p:ph idx="1"/>
          </p:nvPr>
        </p:nvSpPr>
        <p:spPr>
          <a:xfrm>
            <a:off x="695354" y="1017166"/>
            <a:ext cx="10668000" cy="5341689"/>
          </a:xfrm>
        </p:spPr>
        <p:txBody>
          <a:bodyPr>
            <a:noAutofit/>
          </a:bodyPr>
          <a:lstStyle/>
          <a:p>
            <a:pPr algn="just"/>
            <a:r>
              <a:rPr lang="en-US" sz="1800" dirty="0">
                <a:latin typeface="Times New Roman" panose="02020603050405020304" pitchFamily="18" charset="0"/>
                <a:cs typeface="Times New Roman" panose="02020603050405020304" pitchFamily="18" charset="0"/>
              </a:rPr>
              <a:t>The proposed methodology involves multiple integrated components working seamlessly to deliver an effective AI therapist:</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Sentiment Analysis Module</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Utilizes machine learning and NLP techniques to detect the user's emotional state (e.g., happy, sad, anxious).</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Acts as the entry point for the system, guiding subsequent recommendations.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Hybrid Recommendation System</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Combines </a:t>
            </a:r>
            <a:r>
              <a:rPr lang="en-US" sz="1800" b="1" dirty="0">
                <a:latin typeface="Times New Roman" panose="02020603050405020304" pitchFamily="18" charset="0"/>
                <a:cs typeface="Times New Roman" panose="02020603050405020304" pitchFamily="18" charset="0"/>
              </a:rPr>
              <a:t>content-based filtering</a:t>
            </a:r>
            <a:r>
              <a:rPr lang="en-US" sz="1800" dirty="0">
                <a:latin typeface="Times New Roman" panose="02020603050405020304" pitchFamily="18" charset="0"/>
                <a:cs typeface="Times New Roman" panose="02020603050405020304" pitchFamily="18" charset="0"/>
              </a:rPr>
              <a:t> (matching user preferences with solutions) and </a:t>
            </a:r>
            <a:r>
              <a:rPr lang="en-US" sz="1800" b="1" dirty="0">
                <a:latin typeface="Times New Roman" panose="02020603050405020304" pitchFamily="18" charset="0"/>
                <a:cs typeface="Times New Roman" panose="02020603050405020304" pitchFamily="18" charset="0"/>
              </a:rPr>
              <a:t>collaborative filtering</a:t>
            </a:r>
            <a:r>
              <a:rPr lang="en-US" sz="1800" dirty="0">
                <a:latin typeface="Times New Roman" panose="02020603050405020304" pitchFamily="18" charset="0"/>
                <a:cs typeface="Times New Roman" panose="02020603050405020304" pitchFamily="18" charset="0"/>
              </a:rPr>
              <a:t> (leveraging insights from similar users).</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Recommends personalized mental health solutions such as mindfulness, journaling, or therapy techniques.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Gemini API (Retrieval-Augmented Generation - RAG)</a:t>
            </a:r>
            <a:r>
              <a:rPr lang="en-US" sz="18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Converts recommendations into empathetic conversational outputs, such as:</a:t>
            </a:r>
            <a:br>
              <a:rPr lang="en-US" sz="1800"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"I’m sorry you’re feeling low today. Have you tried journaling? It might help you express your emotions."</a:t>
            </a:r>
            <a:endParaRPr lang="en-US" sz="18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dirty="0">
                <a:latin typeface="Times New Roman" panose="02020603050405020304" pitchFamily="18" charset="0"/>
                <a:cs typeface="Times New Roman" panose="02020603050405020304" pitchFamily="18" charset="0"/>
              </a:rPr>
              <a:t>Captures user responses, such as </a:t>
            </a:r>
            <a:r>
              <a:rPr lang="en-US" sz="1800" i="1" dirty="0">
                <a:latin typeface="Times New Roman" panose="02020603050405020304" pitchFamily="18" charset="0"/>
                <a:cs typeface="Times New Roman" panose="02020603050405020304" pitchFamily="18" charset="0"/>
              </a:rPr>
              <a:t>“I don’t feel like journaling”</a:t>
            </a:r>
            <a:r>
              <a:rPr lang="en-US" sz="1800" dirty="0">
                <a:latin typeface="Times New Roman" panose="02020603050405020304" pitchFamily="18" charset="0"/>
                <a:cs typeface="Times New Roman" panose="02020603050405020304" pitchFamily="18" charset="0"/>
              </a:rPr>
              <a:t>, and refines future recommendations accordingly.</a:t>
            </a:r>
          </a:p>
          <a:p>
            <a:pPr marL="0" indent="0" algn="just">
              <a:buNone/>
            </a:pPr>
            <a:endParaRPr lang="en-IN" sz="18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677EF9F-2F4B-4BAA-A084-266D50703AC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Bioinformatics</Template>
  <TotalTime>207</TotalTime>
  <Words>2721</Words>
  <Application>Microsoft Office PowerPoint</Application>
  <PresentationFormat>Widescreen</PresentationFormat>
  <Paragraphs>205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Cambria</vt:lpstr>
      <vt:lpstr>Times New Roman</vt:lpstr>
      <vt:lpstr>Verdana</vt:lpstr>
      <vt:lpstr>Bioinformatics</vt:lpstr>
      <vt:lpstr>Advanced AI Therapy System with Emotion Recognition and Recommendation Engine </vt:lpstr>
      <vt:lpstr>Introduction</vt:lpstr>
      <vt:lpstr>Literature Review</vt:lpstr>
      <vt:lpstr>Literature Review</vt:lpstr>
      <vt:lpstr>Literature Review</vt:lpstr>
      <vt:lpstr>Literature Review</vt:lpstr>
      <vt:lpstr>Literature Review</vt:lpstr>
      <vt:lpstr>Existing method Drawback</vt:lpstr>
      <vt:lpstr>Proposed Method</vt:lpstr>
      <vt:lpstr>Proposed Method</vt:lpstr>
      <vt:lpstr>Objectives</vt:lpstr>
      <vt:lpstr>System Design and Implementation</vt:lpstr>
      <vt:lpstr>System Design and Implementation</vt:lpstr>
      <vt:lpstr>System Design and Implementation</vt:lpstr>
      <vt:lpstr>Timeline of Project</vt:lpstr>
      <vt:lpstr>Outcomes</vt:lpstr>
      <vt:lpstr>Outcomes</vt:lpstr>
      <vt:lpstr>Conclusion</vt:lpstr>
      <vt:lpstr>References</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Darkking94@outlook.com</cp:lastModifiedBy>
  <cp:revision>34</cp:revision>
  <dcterms:created xsi:type="dcterms:W3CDTF">2023-03-16T03:26:27Z</dcterms:created>
  <dcterms:modified xsi:type="dcterms:W3CDTF">2025-01-20T07:38:57Z</dcterms:modified>
</cp:coreProperties>
</file>