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1" r:id="rId5"/>
    <p:sldId id="2563" r:id="rId6"/>
    <p:sldId id="2565" r:id="rId7"/>
    <p:sldId id="2567" r:id="rId8"/>
    <p:sldId id="2569" r:id="rId9"/>
    <p:sldId id="2571" r:id="rId10"/>
    <p:sldId id="2572" r:id="rId11"/>
    <p:sldId id="2574" r:id="rId12"/>
    <p:sldId id="2576" r:id="rId13"/>
    <p:sldId id="2578" r:id="rId14"/>
    <p:sldId id="25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RT PMEARL System – Accelerating SDGs through Smart Humanitarian Action" id="{0485C3E6-0600-4AE5-AD85-D6E9FD975C8B}">
          <p14:sldIdLst>
            <p14:sldId id="2561"/>
          </p14:sldIdLst>
        </p14:section>
        <p14:section name="Introduction" id="{4F579E78-1191-4B3E-9672-99667E55B331}">
          <p14:sldIdLst>
            <p14:sldId id="2563"/>
          </p14:sldIdLst>
        </p14:section>
        <p14:section name="Problem Statement" id="{458D34BD-086E-4703-82E0-BC0910D85FF6}">
          <p14:sldIdLst>
            <p14:sldId id="2565"/>
          </p14:sldIdLst>
        </p14:section>
        <p14:section name="Solution Overview" id="{993E6D19-991E-4120-9104-811427814FE6}">
          <p14:sldIdLst>
            <p14:sldId id="2567"/>
          </p14:sldIdLst>
        </p14:section>
        <p14:section name="SDG Alignment" id="{9FA947E3-6B5E-464E-8264-79DB68ABA288}">
          <p14:sldIdLst>
            <p14:sldId id="2569"/>
          </p14:sldIdLst>
        </p14:section>
        <p14:section name="System Features" id="{9BC20014-78C6-4EF5-95AA-7A3AF04B79D9}">
          <p14:sldIdLst>
            <p14:sldId id="2571"/>
            <p14:sldId id="2572"/>
          </p14:sldIdLst>
        </p14:section>
        <p14:section name="Implementation Strategy" id="{1CC1FFE2-9B32-442C-ADC0-1AE6549E171F}">
          <p14:sldIdLst>
            <p14:sldId id="2574"/>
          </p14:sldIdLst>
        </p14:section>
        <p14:section name="Technology Infrastructure" id="{1650BE8F-5F38-4772-A513-05986D4418AD}">
          <p14:sldIdLst>
            <p14:sldId id="2576"/>
          </p14:sldIdLst>
        </p14:section>
        <p14:section name="Dual Impact Analysis" id="{307618C2-D1F8-4674-AD22-BC0397873178}">
          <p14:sldIdLst>
            <p14:sldId id="2578"/>
          </p14:sldIdLst>
        </p14:section>
        <p14:section name="Engagement" id="{02DC5B2A-E18C-46BE-B9B3-D47ABA44F4DA}">
          <p14:sldIdLst>
            <p14:sldId id="25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7" autoAdjust="0"/>
  </p:normalViewPr>
  <p:slideViewPr>
    <p:cSldViewPr>
      <p:cViewPr>
        <p:scale>
          <a:sx n="100" d="100"/>
          <a:sy n="100" d="100"/>
        </p:scale>
        <p:origin x="990" y="31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481242-E5C7-42AD-B344-3D7E8FBBDF69}" type="datetimeFigureOut">
              <a:t>9/30/2025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6B2F3-B7CA-48B1-ABC7-A5CFB6D0ED1A}" type="slidenum">
              <a:t>‹#›</a:t>
            </a:fld>
            <a:endParaRPr lang="en-US"/>
          </a:p>
        </p:txBody>
      </p:sp>
    </p:spTree>
    <p:extLst>
      <p:ext uri="{BB962C8B-B14F-4D97-AF65-F5344CB8AC3E}">
        <p14:creationId xmlns:p14="http://schemas.microsoft.com/office/powerpoint/2010/main" val="349871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A02F3-7503-4E8D-8314-872CD41007DE}" type="slidenum">
              <a:t>1</a:t>
            </a:fld>
            <a:endParaRPr lang="en-US"/>
          </a:p>
        </p:txBody>
      </p:sp>
    </p:spTree>
    <p:extLst>
      <p:ext uri="{BB962C8B-B14F-4D97-AF65-F5344CB8AC3E}">
        <p14:creationId xmlns:p14="http://schemas.microsoft.com/office/powerpoint/2010/main" val="1629068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https://ifrcorg-my.sharepoint.com/personal/patrick_muthomi_ifrc_org/_layouts/15/Doc.aspx?sourcedoc=%7B1E7CE8DF-4EB6-471E-B10E-2284B95B16DC%7D&amp;file=DART%20PMEARL%20Concept%20Note.docx&amp;action=default&amp;mobileredirect=true
DART PMEARL delivers dual impact by enhancing both the system’s operational performance and the broader attainment of SDGs. System efficiency is achieved through fast registration, real-time verification, and mobile-first design. Effectiveness is supported by tracking real change and enabling data-driven decisions. Sustainability is ensured through modular architecture and learning loops. For SDGs, the system reduces duplication, speeds emergency response, and streamlines reporting. It tracks real-world change, promotes inclusive engagement, and builds local capacity for long-term progress.
</a:t>
            </a:r>
          </a:p>
        </p:txBody>
      </p:sp>
      <p:sp>
        <p:nvSpPr>
          <p:cNvPr id="4" name="Slide Number Placeholder 3"/>
          <p:cNvSpPr>
            <a:spLocks noGrp="1"/>
          </p:cNvSpPr>
          <p:nvPr>
            <p:ph type="sldNum" sz="quarter" idx="5"/>
          </p:nvPr>
        </p:nvSpPr>
        <p:spPr/>
        <p:txBody>
          <a:bodyPr/>
          <a:lstStyle/>
          <a:p>
            <a:fld id="{E5BA02F3-7503-4E8D-8314-872CD41007DE}" type="slidenum">
              <a:t>10</a:t>
            </a:fld>
            <a:endParaRPr lang="en-US"/>
          </a:p>
        </p:txBody>
      </p:sp>
    </p:spTree>
    <p:extLst>
      <p:ext uri="{BB962C8B-B14F-4D97-AF65-F5344CB8AC3E}">
        <p14:creationId xmlns:p14="http://schemas.microsoft.com/office/powerpoint/2010/main" val="2534095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A02F3-7503-4E8D-8314-872CD41007DE}" type="slidenum">
              <a:t>11</a:t>
            </a:fld>
            <a:endParaRPr lang="en-US"/>
          </a:p>
        </p:txBody>
      </p:sp>
    </p:spTree>
    <p:extLst>
      <p:ext uri="{BB962C8B-B14F-4D97-AF65-F5344CB8AC3E}">
        <p14:creationId xmlns:p14="http://schemas.microsoft.com/office/powerpoint/2010/main" val="142319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A02F3-7503-4E8D-8314-872CD41007DE}" type="slidenum">
              <a:t>2</a:t>
            </a:fld>
            <a:endParaRPr lang="en-US"/>
          </a:p>
        </p:txBody>
      </p:sp>
    </p:spTree>
    <p:extLst>
      <p:ext uri="{BB962C8B-B14F-4D97-AF65-F5344CB8AC3E}">
        <p14:creationId xmlns:p14="http://schemas.microsoft.com/office/powerpoint/2010/main" val="3285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A02F3-7503-4E8D-8314-872CD41007DE}" type="slidenum">
              <a:t>3</a:t>
            </a:fld>
            <a:endParaRPr lang="en-US"/>
          </a:p>
        </p:txBody>
      </p:sp>
    </p:spTree>
    <p:extLst>
      <p:ext uri="{BB962C8B-B14F-4D97-AF65-F5344CB8AC3E}">
        <p14:creationId xmlns:p14="http://schemas.microsoft.com/office/powerpoint/2010/main" val="52463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A02F3-7503-4E8D-8314-872CD41007DE}" type="slidenum">
              <a:t>4</a:t>
            </a:fld>
            <a:endParaRPr lang="en-US"/>
          </a:p>
        </p:txBody>
      </p:sp>
    </p:spTree>
    <p:extLst>
      <p:ext uri="{BB962C8B-B14F-4D97-AF65-F5344CB8AC3E}">
        <p14:creationId xmlns:p14="http://schemas.microsoft.com/office/powerpoint/2010/main" val="122086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A02F3-7503-4E8D-8314-872CD41007DE}" type="slidenum">
              <a:t>5</a:t>
            </a:fld>
            <a:endParaRPr lang="en-US"/>
          </a:p>
        </p:txBody>
      </p:sp>
    </p:spTree>
    <p:extLst>
      <p:ext uri="{BB962C8B-B14F-4D97-AF65-F5344CB8AC3E}">
        <p14:creationId xmlns:p14="http://schemas.microsoft.com/office/powerpoint/2010/main" val="678287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A02F3-7503-4E8D-8314-872CD41007DE}" type="slidenum">
              <a:t>6</a:t>
            </a:fld>
            <a:endParaRPr lang="en-US"/>
          </a:p>
        </p:txBody>
      </p:sp>
    </p:spTree>
    <p:extLst>
      <p:ext uri="{BB962C8B-B14F-4D97-AF65-F5344CB8AC3E}">
        <p14:creationId xmlns:p14="http://schemas.microsoft.com/office/powerpoint/2010/main" val="2793554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A02F3-7503-4E8D-8314-872CD41007DE}" type="slidenum">
              <a:t>7</a:t>
            </a:fld>
            <a:endParaRPr lang="en-US"/>
          </a:p>
        </p:txBody>
      </p:sp>
    </p:spTree>
    <p:extLst>
      <p:ext uri="{BB962C8B-B14F-4D97-AF65-F5344CB8AC3E}">
        <p14:creationId xmlns:p14="http://schemas.microsoft.com/office/powerpoint/2010/main" val="984213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A02F3-7503-4E8D-8314-872CD41007DE}" type="slidenum">
              <a:t>8</a:t>
            </a:fld>
            <a:endParaRPr lang="en-US"/>
          </a:p>
        </p:txBody>
      </p:sp>
    </p:spTree>
    <p:extLst>
      <p:ext uri="{BB962C8B-B14F-4D97-AF65-F5344CB8AC3E}">
        <p14:creationId xmlns:p14="http://schemas.microsoft.com/office/powerpoint/2010/main" val="663929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BA02F3-7503-4E8D-8314-872CD41007DE}" type="slidenum">
              <a:t>9</a:t>
            </a:fld>
            <a:endParaRPr lang="en-US"/>
          </a:p>
        </p:txBody>
      </p:sp>
    </p:spTree>
    <p:extLst>
      <p:ext uri="{BB962C8B-B14F-4D97-AF65-F5344CB8AC3E}">
        <p14:creationId xmlns:p14="http://schemas.microsoft.com/office/powerpoint/2010/main" val="4143720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82880" y="5176159"/>
            <a:ext cx="11640312" cy="845493"/>
          </a:xfrm>
        </p:spPr>
        <p:txBody>
          <a:bodyPr vert="horz" lIns="91440" tIns="45720" rIns="91440" bIns="45720" rtlCol="0" anchor="b">
            <a:normAutofit/>
          </a:bodyPr>
          <a:lstStyle>
            <a:lvl1pPr>
              <a:defRPr lang="en-US" sz="44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10313" y="5980176"/>
            <a:ext cx="11612880" cy="530352"/>
          </a:xfrm>
        </p:spPr>
        <p:txBody>
          <a:bodyPr vert="horz" lIns="91440" tIns="45720" rIns="91440" bIns="45720" rtlCol="0">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10" name="Picture Placeholder 9">
            <a:extLst>
              <a:ext uri="{FF2B5EF4-FFF2-40B4-BE49-F238E27FC236}">
                <a16:creationId xmlns:a16="http://schemas.microsoft.com/office/drawing/2014/main" id="{150AF6FA-7D1D-1351-A76E-43C54D28FD68}"/>
              </a:ext>
            </a:extLst>
          </p:cNvPr>
          <p:cNvSpPr>
            <a:spLocks noGrp="1"/>
          </p:cNvSpPr>
          <p:nvPr>
            <p:ph type="pic" sz="quarter" idx="13" hasCustomPrompt="1"/>
          </p:nvPr>
        </p:nvSpPr>
        <p:spPr>
          <a:xfrm>
            <a:off x="274220" y="266700"/>
            <a:ext cx="11649456" cy="4853814"/>
          </a:xfrm>
          <a:custGeom>
            <a:avLst/>
            <a:gdLst>
              <a:gd name="connsiteX0" fmla="*/ 291520 w 11651080"/>
              <a:gd name="connsiteY0" fmla="*/ 0 h 4853814"/>
              <a:gd name="connsiteX1" fmla="*/ 11359560 w 11651080"/>
              <a:gd name="connsiteY1" fmla="*/ 0 h 4853814"/>
              <a:gd name="connsiteX2" fmla="*/ 11651080 w 11651080"/>
              <a:gd name="connsiteY2" fmla="*/ 291520 h 4853814"/>
              <a:gd name="connsiteX3" fmla="*/ 11651080 w 11651080"/>
              <a:gd name="connsiteY3" fmla="*/ 4562294 h 4853814"/>
              <a:gd name="connsiteX4" fmla="*/ 11359560 w 11651080"/>
              <a:gd name="connsiteY4" fmla="*/ 4853814 h 4853814"/>
              <a:gd name="connsiteX5" fmla="*/ 291520 w 11651080"/>
              <a:gd name="connsiteY5" fmla="*/ 4853814 h 4853814"/>
              <a:gd name="connsiteX6" fmla="*/ 0 w 11651080"/>
              <a:gd name="connsiteY6" fmla="*/ 4562294 h 4853814"/>
              <a:gd name="connsiteX7" fmla="*/ 0 w 11651080"/>
              <a:gd name="connsiteY7" fmla="*/ 291520 h 4853814"/>
              <a:gd name="connsiteX8" fmla="*/ 291520 w 11651080"/>
              <a:gd name="connsiteY8" fmla="*/ 0 h 485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1080" h="4853814">
                <a:moveTo>
                  <a:pt x="291520" y="0"/>
                </a:moveTo>
                <a:lnTo>
                  <a:pt x="11359560" y="0"/>
                </a:lnTo>
                <a:cubicBezTo>
                  <a:pt x="11520562" y="0"/>
                  <a:pt x="11651080" y="130518"/>
                  <a:pt x="11651080" y="291520"/>
                </a:cubicBezTo>
                <a:lnTo>
                  <a:pt x="11651080" y="4562294"/>
                </a:lnTo>
                <a:cubicBezTo>
                  <a:pt x="11651080" y="4723296"/>
                  <a:pt x="11520562" y="4853814"/>
                  <a:pt x="11359560" y="4853814"/>
                </a:cubicBezTo>
                <a:lnTo>
                  <a:pt x="291520" y="4853814"/>
                </a:lnTo>
                <a:cubicBezTo>
                  <a:pt x="130518" y="4853814"/>
                  <a:pt x="0" y="4723296"/>
                  <a:pt x="0" y="4562294"/>
                </a:cubicBezTo>
                <a:lnTo>
                  <a:pt x="0" y="291520"/>
                </a:lnTo>
                <a:cubicBezTo>
                  <a:pt x="0" y="130518"/>
                  <a:pt x="130518" y="0"/>
                  <a:pt x="291520"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182880" y="6391657"/>
            <a:ext cx="2805405" cy="330466"/>
          </a:xfrm>
        </p:spPr>
        <p:txBody>
          <a:bodyPr/>
          <a:lstStyle>
            <a:lvl1pPr>
              <a:defRPr>
                <a:solidFill>
                  <a:schemeClr val="tx2"/>
                </a:solidFill>
                <a:effectLst/>
              </a:defRPr>
            </a:lvl1pPr>
          </a:lstStyle>
          <a:p>
            <a:r>
              <a:rPr lang="en-US"/>
              <a:t>Accelerating SDGs through Smart Humanitarian Action</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137848" y="6391657"/>
            <a:ext cx="3494314" cy="330466"/>
          </a:xfrm>
        </p:spPr>
        <p:txBody>
          <a:bodyPr/>
          <a:lstStyle>
            <a:lvl1pPr algn="r">
              <a:defRPr>
                <a:solidFill>
                  <a:schemeClr val="tx2"/>
                </a:solidFill>
                <a:effectLst/>
              </a:defRPr>
            </a:lvl1pPr>
          </a:lstStyle>
          <a:p>
            <a:fld id="{F92A54FE-818D-4364-A117-902C6C31D54A}" type="datetime1">
              <a:rPr lang="en-US" smtClean="0"/>
              <a:t>9/30/2025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632162" y="6391657"/>
            <a:ext cx="429207" cy="330466"/>
          </a:xfrm>
        </p:spPr>
        <p:txBody>
          <a:bodyPr/>
          <a:lstStyle>
            <a:lvl1pPr>
              <a:defRPr>
                <a:solidFill>
                  <a:schemeClr val="tx2"/>
                </a:solidFill>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9991426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11512" y="192360"/>
            <a:ext cx="11812264" cy="4157003"/>
          </a:xfrm>
        </p:spPr>
        <p:txBody>
          <a:bodyPr vert="horz" lIns="91440" tIns="45720" rIns="91440" bIns="45720" rtlCol="0" anchor="t">
            <a:normAutofit/>
          </a:bodyPr>
          <a:lstStyle>
            <a:lvl1pPr>
              <a:defRPr lang="en-US" sz="11500" baseline="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5854" y="5029200"/>
            <a:ext cx="5681546" cy="1204009"/>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Accelerating SDGs through Smart Humanitarian Action</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0A431F65-5AE8-40DB-AA55-0862F768CE20}" type="datetime1">
              <a:rPr lang="en-US" smtClean="0"/>
              <a:t>9/30/2025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8842066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157729" y="3200400"/>
            <a:ext cx="9002895" cy="3582184"/>
          </a:xfrm>
        </p:spPr>
        <p:txBody>
          <a:bodyPr anchor="b">
            <a:normAutofit/>
          </a:bodyPr>
          <a:lstStyle>
            <a:lvl1pPr>
              <a:defRPr sz="6900">
                <a:solidFill>
                  <a:schemeClr val="tx2"/>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a:xfrm>
            <a:off x="178704" y="141216"/>
            <a:ext cx="2703777" cy="338328"/>
          </a:xfrm>
        </p:spPr>
        <p:txBody>
          <a:bodyPr/>
          <a:lstStyle>
            <a:lvl1pPr>
              <a:defRPr>
                <a:solidFill>
                  <a:schemeClr val="tx2"/>
                </a:solidFill>
              </a:defRPr>
            </a:lvl1pPr>
          </a:lstStyle>
          <a:p>
            <a:r>
              <a:rPr lang="en-US"/>
              <a:t>Accelerating SDGs through Smart Humanitarian Action</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a:xfrm>
            <a:off x="10477500" y="141216"/>
            <a:ext cx="1032084" cy="338328"/>
          </a:xfrm>
        </p:spPr>
        <p:txBody>
          <a:bodyPr/>
          <a:lstStyle>
            <a:lvl1pPr>
              <a:defRPr>
                <a:solidFill>
                  <a:schemeClr val="tx2"/>
                </a:solidFill>
              </a:defRPr>
            </a:lvl1pPr>
          </a:lstStyle>
          <a:p>
            <a:fld id="{D8CEF450-6BD5-4E28-9DE2-CD688B9FAD1D}" type="datetime1">
              <a:rPr lang="en-US" smtClean="0"/>
              <a:t>9/30/2025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a:xfrm>
            <a:off x="11509584" y="141216"/>
            <a:ext cx="457200" cy="338328"/>
          </a:xfrm>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518340219"/>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33815" y="189689"/>
            <a:ext cx="11341905" cy="1629485"/>
          </a:xfrm>
        </p:spPr>
        <p:txBody>
          <a:bodyPr anchor="t">
            <a:normAutofit/>
          </a:bodyPr>
          <a:lstStyle>
            <a:lvl1pPr>
              <a:defRPr sz="7600" baseline="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096000" y="2362200"/>
            <a:ext cx="5829300" cy="3810000"/>
          </a:xfrm>
        </p:spPr>
        <p:txBody>
          <a:bodyPr vert="horz" lIns="91440" tIns="45720" rIns="91440" bIns="45720" rtlCol="0" anchor="b">
            <a:normAutofit/>
          </a:bodyPr>
          <a:lstStyle>
            <a:lvl1pPr marL="457200" indent="-457200">
              <a:buFont typeface="+mj-lt"/>
              <a:buAutoNum type="arabicPeriod"/>
              <a:defRPr lang="en-US" sz="1600" dirty="0"/>
            </a:lvl1pPr>
            <a:lvl2pPr marL="571500" indent="-342900">
              <a:buFont typeface="+mj-lt"/>
              <a:buAutoNum type="arabicPeriod"/>
              <a:defRPr lang="en-US" sz="1600" dirty="0"/>
            </a:lvl2pPr>
            <a:lvl3pPr marL="800100" indent="-342900">
              <a:buFont typeface="+mj-lt"/>
              <a:buAutoNum type="arabicPeriod"/>
              <a:defRPr lang="en-US" sz="1600" dirty="0"/>
            </a:lvl3pPr>
            <a:lvl4pPr>
              <a:buFont typeface="+mj-lt"/>
              <a:buAutoNum type="arabicPeriod"/>
              <a:defRPr lang="en-US" sz="1600" dirty="0"/>
            </a:lvl4pPr>
            <a:lvl5pPr>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5AABD7A7-3E3B-48E0-AE3B-85B75C504D9F}" type="datetime1">
              <a:rPr lang="en-US" smtClean="0"/>
              <a:t>9/30/2025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35437088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82880" y="4061862"/>
            <a:ext cx="5913120" cy="2268359"/>
          </a:xfrm>
        </p:spPr>
        <p:txBody>
          <a:bodyPr anchor="t">
            <a:normAutofit/>
          </a:bodyPr>
          <a:lstStyle>
            <a:lvl1pPr>
              <a:defRPr sz="580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F88BC23C-4171-DFCF-3175-10D2602FF561}"/>
              </a:ext>
            </a:extLst>
          </p:cNvPr>
          <p:cNvSpPr>
            <a:spLocks noGrp="1"/>
          </p:cNvSpPr>
          <p:nvPr>
            <p:ph type="pic" sz="quarter" idx="14" hasCustomPrompt="1"/>
          </p:nvPr>
        </p:nvSpPr>
        <p:spPr>
          <a:xfrm>
            <a:off x="274320" y="268508"/>
            <a:ext cx="11649456" cy="3609085"/>
          </a:xfrm>
          <a:custGeom>
            <a:avLst/>
            <a:gdLst>
              <a:gd name="connsiteX0" fmla="*/ 283385 w 11658600"/>
              <a:gd name="connsiteY0" fmla="*/ 0 h 3609085"/>
              <a:gd name="connsiteX1" fmla="*/ 11375215 w 11658600"/>
              <a:gd name="connsiteY1" fmla="*/ 0 h 3609085"/>
              <a:gd name="connsiteX2" fmla="*/ 11658600 w 11658600"/>
              <a:gd name="connsiteY2" fmla="*/ 283385 h 3609085"/>
              <a:gd name="connsiteX3" fmla="*/ 11658600 w 11658600"/>
              <a:gd name="connsiteY3" fmla="*/ 3325700 h 3609085"/>
              <a:gd name="connsiteX4" fmla="*/ 11375215 w 11658600"/>
              <a:gd name="connsiteY4" fmla="*/ 3609085 h 3609085"/>
              <a:gd name="connsiteX5" fmla="*/ 283385 w 11658600"/>
              <a:gd name="connsiteY5" fmla="*/ 3609085 h 3609085"/>
              <a:gd name="connsiteX6" fmla="*/ 0 w 11658600"/>
              <a:gd name="connsiteY6" fmla="*/ 3325700 h 3609085"/>
              <a:gd name="connsiteX7" fmla="*/ 0 w 11658600"/>
              <a:gd name="connsiteY7" fmla="*/ 283385 h 3609085"/>
              <a:gd name="connsiteX8" fmla="*/ 283385 w 11658600"/>
              <a:gd name="connsiteY8" fmla="*/ 0 h 360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8600" h="3609085">
                <a:moveTo>
                  <a:pt x="283385" y="0"/>
                </a:moveTo>
                <a:lnTo>
                  <a:pt x="11375215" y="0"/>
                </a:lnTo>
                <a:cubicBezTo>
                  <a:pt x="11531724" y="0"/>
                  <a:pt x="11658600" y="126876"/>
                  <a:pt x="11658600" y="283385"/>
                </a:cubicBezTo>
                <a:lnTo>
                  <a:pt x="11658600" y="3325700"/>
                </a:lnTo>
                <a:cubicBezTo>
                  <a:pt x="11658600" y="3482209"/>
                  <a:pt x="11531724" y="3609085"/>
                  <a:pt x="11375215" y="3609085"/>
                </a:cubicBezTo>
                <a:lnTo>
                  <a:pt x="283385" y="3609085"/>
                </a:lnTo>
                <a:cubicBezTo>
                  <a:pt x="126876" y="3609085"/>
                  <a:pt x="0" y="3482209"/>
                  <a:pt x="0" y="3325700"/>
                </a:cubicBezTo>
                <a:lnTo>
                  <a:pt x="0" y="283385"/>
                </a:lnTo>
                <a:cubicBezTo>
                  <a:pt x="0" y="126876"/>
                  <a:pt x="126876" y="0"/>
                  <a:pt x="283385" y="0"/>
                </a:cubicBezTo>
                <a:close/>
              </a:path>
            </a:pathLst>
          </a:custGeom>
          <a:blipFill>
            <a:blip r:embed="rId2">
              <a:alphaModFix amt="60000"/>
            </a:blip>
            <a:stretch>
              <a:fillRect/>
            </a:stretch>
          </a:blipFill>
        </p:spPr>
        <p:txBody>
          <a:bodyPr wrap="square">
            <a:noAutofit/>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515973" y="4039118"/>
            <a:ext cx="4419601" cy="2268360"/>
          </a:xfrm>
        </p:spPr>
        <p:txBody>
          <a:bodyPr vert="horz" lIns="91440" tIns="45720" rIns="91440" bIns="45720" rtlCol="0">
            <a:normAutofit/>
          </a:bodyPr>
          <a:lstStyle>
            <a:lvl1pPr marL="342900" indent="-342900">
              <a:buFont typeface="+mj-lt"/>
              <a:buAutoNum type="arabicPeriod"/>
              <a:defRPr lang="en-US" sz="1400" dirty="0"/>
            </a:lvl1pPr>
            <a:lvl2pPr marL="571500" indent="-342900">
              <a:buFont typeface="+mj-lt"/>
              <a:buAutoNum type="arabicPeriod"/>
              <a:defRPr lang="en-US" sz="1400" dirty="0"/>
            </a:lvl2pPr>
            <a:lvl3pPr marL="800100" indent="-342900">
              <a:buFont typeface="+mj-lt"/>
              <a:buAutoNum type="arabicPeriod"/>
              <a:defRPr lang="en-US" sz="1400" dirty="0"/>
            </a:lvl3pPr>
            <a:lvl4pPr>
              <a:buFont typeface="+mj-lt"/>
              <a:buAutoNum type="arabicPeriod"/>
              <a:defRPr lang="en-US" sz="1400" dirty="0"/>
            </a:lvl4pPr>
            <a:lvl5pPr>
              <a:buFont typeface="+mj-lt"/>
              <a:buAutoNum type="arabicPeriod"/>
              <a:defRPr lang="en-US" sz="1400" dirty="0"/>
            </a:lvl5pPr>
          </a:lstStyle>
          <a:p>
            <a:pPr marL="228600" lvl="0" indent="-228600"/>
            <a:r>
              <a:rPr lang="en-US"/>
              <a:t>Click to edit Master text styles</a:t>
            </a:r>
          </a:p>
          <a:p>
            <a:pPr marL="228600" lvl="1" indent="-228600"/>
            <a:r>
              <a:rPr lang="en-US"/>
              <a:t>Second level</a:t>
            </a:r>
          </a:p>
          <a:p>
            <a:pPr marL="228600" lvl="2" indent="-228600"/>
            <a:r>
              <a:rPr lang="en-US"/>
              <a:t>Third level</a:t>
            </a:r>
          </a:p>
          <a:p>
            <a:pPr marL="228600" lvl="3" indent="-228600"/>
            <a:r>
              <a:rPr lang="en-US"/>
              <a:t>Fourth level</a:t>
            </a:r>
          </a:p>
          <a:p>
            <a:pPr marL="228600" lvl="4" indent="-228600"/>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82880" y="6387737"/>
            <a:ext cx="2703777" cy="338328"/>
          </a:xfrm>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0CC38963-120E-4DFB-929B-1399FA7F1FEE}" type="datetime1">
              <a:rPr lang="en-US" smtClean="0"/>
              <a:t>9/30/2025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29730278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7515973" y="1010652"/>
            <a:ext cx="3437576" cy="1366457"/>
          </a:xfrm>
        </p:spPr>
        <p:txBody>
          <a:bodyPr anchor="t">
            <a:noAutofit/>
          </a:bodyPr>
          <a:lstStyle>
            <a:lvl1pPr>
              <a:defRPr sz="50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515974" y="2377109"/>
            <a:ext cx="3437576" cy="3393239"/>
          </a:xfrm>
        </p:spPr>
        <p:txBody>
          <a:bodyPr vert="horz" lIns="91440" tIns="45720" rIns="91440" bIns="45720" rtlCol="0" anchor="b">
            <a:normAutofit/>
          </a:bodyPr>
          <a:lstStyle>
            <a:lvl1pPr marL="342900" indent="-342900">
              <a:buFont typeface="+mj-lt"/>
              <a:buAutoNum type="arabicPeriod"/>
              <a:defRPr lang="en-US" sz="1400" dirty="0"/>
            </a:lvl1pPr>
            <a:lvl2pPr marL="571500" indent="-342900">
              <a:buFont typeface="+mj-lt"/>
              <a:buAutoNum type="arabicPeriod"/>
              <a:defRPr lang="en-US" sz="1400" dirty="0"/>
            </a:lvl2pPr>
            <a:lvl3pPr marL="800100" indent="-342900">
              <a:buFont typeface="+mj-lt"/>
              <a:buAutoNum type="arabicPeriod"/>
              <a:defRPr lang="en-US" sz="1400" dirty="0"/>
            </a:lvl3pPr>
            <a:lvl4pPr>
              <a:buFont typeface="+mj-lt"/>
              <a:buAutoNum type="arabicPeriod"/>
              <a:defRPr lang="en-US" sz="1400" dirty="0"/>
            </a:lvl4pPr>
            <a:lvl5pPr>
              <a:buFont typeface="+mj-lt"/>
              <a:buAutoNum type="arabicPeriod"/>
              <a:defRPr lang="en-US" sz="1400" dirty="0"/>
            </a:lvl5pPr>
          </a:lstStyle>
          <a:p>
            <a:pPr marL="228600" lvl="0" indent="-228600"/>
            <a:r>
              <a:rPr lang="en-US"/>
              <a:t>Click to edit Master text styles</a:t>
            </a:r>
          </a:p>
          <a:p>
            <a:pPr marL="228600" lvl="1" indent="-228600"/>
            <a:r>
              <a:rPr lang="en-US"/>
              <a:t>Second level</a:t>
            </a:r>
          </a:p>
          <a:p>
            <a:pPr marL="228600" lvl="2" indent="-228600"/>
            <a:r>
              <a:rPr lang="en-US"/>
              <a:t>Third level</a:t>
            </a:r>
          </a:p>
          <a:p>
            <a:pPr marL="228600" lvl="3" indent="-228600"/>
            <a:r>
              <a:rPr lang="en-US"/>
              <a:t>Fourth level</a:t>
            </a:r>
          </a:p>
          <a:p>
            <a:pPr marL="228600" lvl="4" indent="-228600"/>
            <a:r>
              <a:rPr lang="en-US"/>
              <a:t>Fifth level</a:t>
            </a:r>
            <a:endParaRPr lang="en-US" dirty="0"/>
          </a:p>
        </p:txBody>
      </p:sp>
      <p:sp>
        <p:nvSpPr>
          <p:cNvPr id="12" name="Picture Placeholder 11">
            <a:extLst>
              <a:ext uri="{FF2B5EF4-FFF2-40B4-BE49-F238E27FC236}">
                <a16:creationId xmlns:a16="http://schemas.microsoft.com/office/drawing/2014/main" id="{1739F752-D848-0871-8BE8-DE94F03F5A34}"/>
              </a:ext>
            </a:extLst>
          </p:cNvPr>
          <p:cNvSpPr>
            <a:spLocks noGrp="1"/>
          </p:cNvSpPr>
          <p:nvPr>
            <p:ph type="pic" sz="quarter" idx="14" hasCustomPrompt="1"/>
          </p:nvPr>
        </p:nvSpPr>
        <p:spPr>
          <a:xfrm>
            <a:off x="0" y="0"/>
            <a:ext cx="12192000" cy="6858000"/>
          </a:xfrm>
          <a:custGeom>
            <a:avLst/>
            <a:gdLst>
              <a:gd name="connsiteX0" fmla="*/ 7608643 w 12192000"/>
              <a:gd name="connsiteY0" fmla="*/ 808189 h 6858000"/>
              <a:gd name="connsiteX1" fmla="*/ 7295225 w 12192000"/>
              <a:gd name="connsiteY1" fmla="*/ 1121607 h 6858000"/>
              <a:gd name="connsiteX2" fmla="*/ 7295225 w 12192000"/>
              <a:gd name="connsiteY2" fmla="*/ 5736392 h 6858000"/>
              <a:gd name="connsiteX3" fmla="*/ 7608643 w 12192000"/>
              <a:gd name="connsiteY3" fmla="*/ 6049810 h 6858000"/>
              <a:gd name="connsiteX4" fmla="*/ 10856901 w 12192000"/>
              <a:gd name="connsiteY4" fmla="*/ 6049810 h 6858000"/>
              <a:gd name="connsiteX5" fmla="*/ 11170319 w 12192000"/>
              <a:gd name="connsiteY5" fmla="*/ 5736392 h 6858000"/>
              <a:gd name="connsiteX6" fmla="*/ 11170319 w 12192000"/>
              <a:gd name="connsiteY6" fmla="*/ 1121607 h 6858000"/>
              <a:gd name="connsiteX7" fmla="*/ 10856901 w 12192000"/>
              <a:gd name="connsiteY7" fmla="*/ 808189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7608643" y="808189"/>
                </a:moveTo>
                <a:cubicBezTo>
                  <a:pt x="7435547" y="808189"/>
                  <a:pt x="7295225" y="948511"/>
                  <a:pt x="7295225" y="1121607"/>
                </a:cubicBezTo>
                <a:lnTo>
                  <a:pt x="7295225" y="5736392"/>
                </a:lnTo>
                <a:cubicBezTo>
                  <a:pt x="7295225" y="5909488"/>
                  <a:pt x="7435547" y="6049810"/>
                  <a:pt x="7608643" y="6049810"/>
                </a:cubicBezTo>
                <a:lnTo>
                  <a:pt x="10856901" y="6049810"/>
                </a:lnTo>
                <a:cubicBezTo>
                  <a:pt x="11029997" y="6049810"/>
                  <a:pt x="11170319" y="5909488"/>
                  <a:pt x="11170319" y="5736392"/>
                </a:cubicBezTo>
                <a:lnTo>
                  <a:pt x="11170319" y="1121607"/>
                </a:lnTo>
                <a:cubicBezTo>
                  <a:pt x="11170319" y="948511"/>
                  <a:pt x="11029997" y="808189"/>
                  <a:pt x="10856901" y="808189"/>
                </a:cubicBezTo>
                <a:close/>
                <a:moveTo>
                  <a:pt x="0" y="0"/>
                </a:moveTo>
                <a:lnTo>
                  <a:pt x="12192000" y="0"/>
                </a:lnTo>
                <a:lnTo>
                  <a:pt x="12192000"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  </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82880" y="6387737"/>
            <a:ext cx="2703777" cy="338328"/>
          </a:xfrm>
        </p:spPr>
        <p:txBody>
          <a:bodyPr/>
          <a:lstStyle>
            <a:lvl1pPr>
              <a:defRPr>
                <a:solidFill>
                  <a:schemeClr val="bg2"/>
                </a:solidFill>
                <a:effectLst>
                  <a:outerShdw blurRad="38100" dist="38100" dir="2700000" algn="tl">
                    <a:srgbClr val="000000">
                      <a:alpha val="43137"/>
                    </a:srgbClr>
                  </a:outerShdw>
                </a:effectLst>
              </a:defRPr>
            </a:lvl1pPr>
          </a:lstStyle>
          <a:p>
            <a:r>
              <a:rPr lang="en-US"/>
              <a:t>Accelerating SDGs through Smart Humanitarian Action</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bg2"/>
                </a:solidFill>
                <a:effectLst>
                  <a:outerShdw blurRad="38100" dist="38100" dir="2700000" algn="tl">
                    <a:srgbClr val="000000">
                      <a:alpha val="43137"/>
                    </a:srgbClr>
                  </a:outerShdw>
                </a:effectLst>
              </a:defRPr>
            </a:lvl1pPr>
          </a:lstStyle>
          <a:p>
            <a:fld id="{59A78F74-0137-4211-BDE4-998890BD9570}" type="datetime1">
              <a:rPr lang="en-US" smtClean="0"/>
              <a:t>9/30/2025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bg2"/>
                </a:solidFill>
                <a:effectLst>
                  <a:outerShdw blurRad="38100" dist="38100" dir="2700000" algn="tl">
                    <a:srgbClr val="000000">
                      <a:alpha val="43137"/>
                    </a:srgbClr>
                  </a:outerShdw>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610754417"/>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3291840" y="1719072"/>
            <a:ext cx="5623560" cy="1188720"/>
          </a:xfrm>
        </p:spPr>
        <p:txBody>
          <a:bodyPr anchor="ctr">
            <a:normAutofit/>
          </a:bodyPr>
          <a:lstStyle>
            <a:lvl1pPr algn="ctr">
              <a:defRPr sz="32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3886200" y="3136392"/>
            <a:ext cx="4425696" cy="2121408"/>
          </a:xfrm>
        </p:spPr>
        <p:txBody>
          <a:bodyPr vert="horz" lIns="91440" tIns="45720" rIns="91440" bIns="45720" rtlCol="0">
            <a:normAutofit/>
          </a:bodyPr>
          <a:lstStyle>
            <a:lvl1pPr marL="0" indent="0" algn="ctr">
              <a:buNone/>
              <a:defRPr lang="en-US" dirty="0"/>
            </a:lvl1pPr>
            <a:lvl2pPr marL="228600" indent="0" algn="ctr">
              <a:buNone/>
              <a:defRPr lang="en-US" dirty="0"/>
            </a:lvl2pPr>
            <a:lvl3pPr marL="457200" indent="0" algn="ctr">
              <a:buNone/>
              <a:defRPr lang="en-US" dirty="0"/>
            </a:lvl3pPr>
            <a:lvl4pPr marL="685800" indent="0" algn="ctr">
              <a:buNone/>
              <a:defRPr lang="en-US" dirty="0"/>
            </a:lvl4pPr>
            <a:lvl5pPr marL="914400" indent="0" algn="ctr">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Accelerating SDGs through Smart Humanitarian Action</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2060208-A879-4BF8-9AC1-57FF493BAF0B}" type="datetime1">
              <a:rPr lang="en-US" smtClean="0"/>
              <a:t>9/30/2025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662372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71600" y="1638300"/>
            <a:ext cx="3114136" cy="3799114"/>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4919472" y="1638300"/>
            <a:ext cx="4800600" cy="3799114"/>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Accelerating SDGs through Smart Humanitarian Action</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C68E506-AB02-4928-B11D-3277D614DFC5}" type="datetime1">
              <a:rPr lang="en-US" smtClean="0"/>
              <a:t>9/30/2025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145779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25131" y="1638299"/>
            <a:ext cx="3314700" cy="3873268"/>
          </a:xfrm>
        </p:spPr>
        <p:txBody>
          <a:bodyPr anchor="t">
            <a:normAutofit/>
          </a:bodyPr>
          <a:lstStyle>
            <a:lvl1pPr>
              <a:defRPr sz="30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4901019" y="1638299"/>
            <a:ext cx="6080760" cy="3873267"/>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Accelerating SDGs through Smart Humanitarian Action</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0526C1D-3CF9-4121-BE8A-A36FFB42AF75}" type="datetime1">
              <a:rPr lang="en-US" smtClean="0"/>
              <a:t>9/30/2025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296994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25296" y="990601"/>
            <a:ext cx="3168695" cy="3437544"/>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18888" y="990600"/>
            <a:ext cx="6126480" cy="5149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Accelerating SDGs through Smart Humanitarian Action</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08C8046-58C1-4DCC-BB37-B732407DC967}" type="datetime1">
              <a:rPr lang="en-US" smtClean="0"/>
              <a:t>9/30/2025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58907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82880" y="219456"/>
            <a:ext cx="3310394" cy="4058127"/>
          </a:xfrm>
        </p:spPr>
        <p:txBody>
          <a:bodyPr anchor="t">
            <a:normAutofit/>
          </a:bodyPr>
          <a:lstStyle>
            <a:lvl1pPr>
              <a:defRPr sz="30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3972674" y="266700"/>
            <a:ext cx="7688495" cy="604783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Accelerating SDGs through Smart Humanitarian Action</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E42D893-5E63-450B-BE82-411E78AB14DA}" type="datetime1">
              <a:rPr lang="en-US" smtClean="0"/>
              <a:t>9/30/2025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1386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Accelerating SDGs through Smart Humanitarian Action</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C7DE6234-4A22-40B4-B9A3-0120D54A43A8}" type="datetime1">
              <a:rPr lang="en-US" smtClean="0"/>
              <a:t>9/30/2025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858086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919525" y="219456"/>
            <a:ext cx="6376547" cy="1066006"/>
          </a:xfrm>
        </p:spPr>
        <p:txBody>
          <a:bodyPr anchor="t"/>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AC455FC9-9346-2F53-C58C-5C64036CD926}"/>
              </a:ext>
            </a:extLst>
          </p:cNvPr>
          <p:cNvSpPr>
            <a:spLocks noGrp="1"/>
          </p:cNvSpPr>
          <p:nvPr>
            <p:ph type="pic" sz="quarter" idx="13" hasCustomPrompt="1"/>
          </p:nvPr>
        </p:nvSpPr>
        <p:spPr>
          <a:xfrm>
            <a:off x="274320" y="268573"/>
            <a:ext cx="4419600" cy="6325969"/>
          </a:xfrm>
          <a:custGeom>
            <a:avLst/>
            <a:gdLst>
              <a:gd name="connsiteX0" fmla="*/ 300746 w 4381500"/>
              <a:gd name="connsiteY0" fmla="*/ 0 h 6290961"/>
              <a:gd name="connsiteX1" fmla="*/ 4080754 w 4381500"/>
              <a:gd name="connsiteY1" fmla="*/ 0 h 6290961"/>
              <a:gd name="connsiteX2" fmla="*/ 4381500 w 4381500"/>
              <a:gd name="connsiteY2" fmla="*/ 300746 h 6290961"/>
              <a:gd name="connsiteX3" fmla="*/ 4381500 w 4381500"/>
              <a:gd name="connsiteY3" fmla="*/ 5990215 h 6290961"/>
              <a:gd name="connsiteX4" fmla="*/ 4080754 w 4381500"/>
              <a:gd name="connsiteY4" fmla="*/ 6290961 h 6290961"/>
              <a:gd name="connsiteX5" fmla="*/ 300746 w 4381500"/>
              <a:gd name="connsiteY5" fmla="*/ 6290961 h 6290961"/>
              <a:gd name="connsiteX6" fmla="*/ 0 w 4381500"/>
              <a:gd name="connsiteY6" fmla="*/ 5990215 h 6290961"/>
              <a:gd name="connsiteX7" fmla="*/ 0 w 4381500"/>
              <a:gd name="connsiteY7" fmla="*/ 300746 h 6290961"/>
              <a:gd name="connsiteX8" fmla="*/ 300746 w 4381500"/>
              <a:gd name="connsiteY8" fmla="*/ 0 h 629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0" h="6290961">
                <a:moveTo>
                  <a:pt x="300746" y="0"/>
                </a:moveTo>
                <a:lnTo>
                  <a:pt x="4080754" y="0"/>
                </a:lnTo>
                <a:cubicBezTo>
                  <a:pt x="4246851" y="0"/>
                  <a:pt x="4381500" y="134649"/>
                  <a:pt x="4381500" y="300746"/>
                </a:cubicBezTo>
                <a:lnTo>
                  <a:pt x="4381500" y="5990215"/>
                </a:lnTo>
                <a:cubicBezTo>
                  <a:pt x="4381500" y="6156312"/>
                  <a:pt x="4246851" y="6290961"/>
                  <a:pt x="4080754" y="6290961"/>
                </a:cubicBezTo>
                <a:lnTo>
                  <a:pt x="300746" y="6290961"/>
                </a:lnTo>
                <a:cubicBezTo>
                  <a:pt x="134649" y="6290961"/>
                  <a:pt x="0" y="6156312"/>
                  <a:pt x="0" y="5990215"/>
                </a:cubicBezTo>
                <a:lnTo>
                  <a:pt x="0" y="300746"/>
                </a:lnTo>
                <a:cubicBezTo>
                  <a:pt x="0" y="134649"/>
                  <a:pt x="134649" y="0"/>
                  <a:pt x="3007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919526" y="1285462"/>
            <a:ext cx="6376546" cy="4986355"/>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919526" y="6387737"/>
            <a:ext cx="2703777" cy="338328"/>
          </a:xfrm>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455C96DE-3A4B-4D96-8736-5D21D7006A77}"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244956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79" y="219457"/>
            <a:ext cx="6370321" cy="1008871"/>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82880" y="1228329"/>
            <a:ext cx="6370320" cy="5043490"/>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5254416" y="6390795"/>
            <a:ext cx="1298784" cy="338328"/>
          </a:xfrm>
        </p:spPr>
        <p:txBody>
          <a:bodyPr/>
          <a:lstStyle/>
          <a:p>
            <a:fld id="{F5FC66BB-BF5F-44F8-A4B8-0F1E38E75A00}"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6553200" y="6390795"/>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7F11DC52-D1FD-A255-1A04-7A15A9DE3C8F}"/>
              </a:ext>
            </a:extLst>
          </p:cNvPr>
          <p:cNvSpPr>
            <a:spLocks noGrp="1"/>
          </p:cNvSpPr>
          <p:nvPr>
            <p:ph type="pic" sz="quarter" idx="13" hasCustomPrompt="1"/>
          </p:nvPr>
        </p:nvSpPr>
        <p:spPr>
          <a:xfrm>
            <a:off x="7505700" y="266700"/>
            <a:ext cx="4419600" cy="6324600"/>
          </a:xfrm>
          <a:custGeom>
            <a:avLst/>
            <a:gdLst>
              <a:gd name="connsiteX0" fmla="*/ 293171 w 4495799"/>
              <a:gd name="connsiteY0" fmla="*/ 0 h 6172200"/>
              <a:gd name="connsiteX1" fmla="*/ 4202628 w 4495799"/>
              <a:gd name="connsiteY1" fmla="*/ 0 h 6172200"/>
              <a:gd name="connsiteX2" fmla="*/ 4495799 w 4495799"/>
              <a:gd name="connsiteY2" fmla="*/ 293171 h 6172200"/>
              <a:gd name="connsiteX3" fmla="*/ 4495799 w 4495799"/>
              <a:gd name="connsiteY3" fmla="*/ 5879029 h 6172200"/>
              <a:gd name="connsiteX4" fmla="*/ 4202628 w 4495799"/>
              <a:gd name="connsiteY4" fmla="*/ 6172200 h 6172200"/>
              <a:gd name="connsiteX5" fmla="*/ 293171 w 4495799"/>
              <a:gd name="connsiteY5" fmla="*/ 6172200 h 6172200"/>
              <a:gd name="connsiteX6" fmla="*/ 0 w 4495799"/>
              <a:gd name="connsiteY6" fmla="*/ 5879029 h 6172200"/>
              <a:gd name="connsiteX7" fmla="*/ 0 w 4495799"/>
              <a:gd name="connsiteY7" fmla="*/ 293171 h 6172200"/>
              <a:gd name="connsiteX8" fmla="*/ 293171 w 4495799"/>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799" h="6172200">
                <a:moveTo>
                  <a:pt x="293171" y="0"/>
                </a:moveTo>
                <a:lnTo>
                  <a:pt x="4202628" y="0"/>
                </a:lnTo>
                <a:cubicBezTo>
                  <a:pt x="4364542" y="0"/>
                  <a:pt x="4495799" y="131257"/>
                  <a:pt x="4495799" y="293171"/>
                </a:cubicBezTo>
                <a:lnTo>
                  <a:pt x="4495799" y="5879029"/>
                </a:lnTo>
                <a:cubicBezTo>
                  <a:pt x="4495799" y="6040943"/>
                  <a:pt x="4364542" y="6172200"/>
                  <a:pt x="4202628" y="6172200"/>
                </a:cubicBezTo>
                <a:lnTo>
                  <a:pt x="293171" y="6172200"/>
                </a:lnTo>
                <a:cubicBezTo>
                  <a:pt x="131257" y="6172200"/>
                  <a:pt x="0" y="6040943"/>
                  <a:pt x="0" y="5879029"/>
                </a:cubicBezTo>
                <a:lnTo>
                  <a:pt x="0" y="293171"/>
                </a:lnTo>
                <a:cubicBezTo>
                  <a:pt x="0" y="131257"/>
                  <a:pt x="131257" y="0"/>
                  <a:pt x="29317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1749187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188702" y="219456"/>
            <a:ext cx="7241297" cy="923544"/>
          </a:xfrm>
        </p:spPr>
        <p:txBody>
          <a:bodyPr anchor="t"/>
          <a:lstStyle>
            <a:lvl1pPr>
              <a:defRPr/>
            </a:lvl1pPr>
          </a:lstStyle>
          <a:p>
            <a:r>
              <a:rPr lang="en-US"/>
              <a:t>Click to edit Master title style</a:t>
            </a:r>
            <a:endParaRPr lang="en-US" dirty="0"/>
          </a:p>
        </p:txBody>
      </p:sp>
      <p:sp>
        <p:nvSpPr>
          <p:cNvPr id="20" name="Picture Placeholder 9">
            <a:extLst>
              <a:ext uri="{FF2B5EF4-FFF2-40B4-BE49-F238E27FC236}">
                <a16:creationId xmlns:a16="http://schemas.microsoft.com/office/drawing/2014/main" id="{FC55F3DB-E75F-ADDF-8222-D3F62F2CCE82}"/>
              </a:ext>
            </a:extLst>
          </p:cNvPr>
          <p:cNvSpPr>
            <a:spLocks noGrp="1"/>
          </p:cNvSpPr>
          <p:nvPr>
            <p:ph type="pic" sz="quarter" idx="13" hasCustomPrompt="1"/>
          </p:nvPr>
        </p:nvSpPr>
        <p:spPr>
          <a:xfrm>
            <a:off x="274320" y="268573"/>
            <a:ext cx="3675888" cy="6327648"/>
          </a:xfrm>
          <a:custGeom>
            <a:avLst/>
            <a:gdLst>
              <a:gd name="connsiteX0" fmla="*/ 301545 w 3675888"/>
              <a:gd name="connsiteY0" fmla="*/ 0 h 6320854"/>
              <a:gd name="connsiteX1" fmla="*/ 3375347 w 3675888"/>
              <a:gd name="connsiteY1" fmla="*/ 0 h 6320854"/>
              <a:gd name="connsiteX2" fmla="*/ 3675888 w 3675888"/>
              <a:gd name="connsiteY2" fmla="*/ 300541 h 6320854"/>
              <a:gd name="connsiteX3" fmla="*/ 3675888 w 3675888"/>
              <a:gd name="connsiteY3" fmla="*/ 6025428 h 6320854"/>
              <a:gd name="connsiteX4" fmla="*/ 3492331 w 3675888"/>
              <a:gd name="connsiteY4" fmla="*/ 6302351 h 6320854"/>
              <a:gd name="connsiteX5" fmla="*/ 3400682 w 3675888"/>
              <a:gd name="connsiteY5" fmla="*/ 6320854 h 6320854"/>
              <a:gd name="connsiteX6" fmla="*/ 275206 w 3675888"/>
              <a:gd name="connsiteY6" fmla="*/ 6320854 h 6320854"/>
              <a:gd name="connsiteX7" fmla="*/ 186647 w 3675888"/>
              <a:gd name="connsiteY7" fmla="*/ 6302975 h 6320854"/>
              <a:gd name="connsiteX8" fmla="*/ 184171 w 3675888"/>
              <a:gd name="connsiteY8" fmla="*/ 6302204 h 6320854"/>
              <a:gd name="connsiteX9" fmla="*/ 114619 w 3675888"/>
              <a:gd name="connsiteY9" fmla="*/ 6259884 h 6320854"/>
              <a:gd name="connsiteX10" fmla="*/ 105939 w 3675888"/>
              <a:gd name="connsiteY10" fmla="*/ 6252721 h 6320854"/>
              <a:gd name="connsiteX11" fmla="*/ 51500 w 3675888"/>
              <a:gd name="connsiteY11" fmla="*/ 6192635 h 6320854"/>
              <a:gd name="connsiteX12" fmla="*/ 16622 w 3675888"/>
              <a:gd name="connsiteY12" fmla="*/ 6119873 h 6320854"/>
              <a:gd name="connsiteX13" fmla="*/ 12537 w 3675888"/>
              <a:gd name="connsiteY13" fmla="*/ 6106716 h 6320854"/>
              <a:gd name="connsiteX14" fmla="*/ 0 w 3675888"/>
              <a:gd name="connsiteY14" fmla="*/ 6023550 h 6320854"/>
              <a:gd name="connsiteX15" fmla="*/ 0 w 3675888"/>
              <a:gd name="connsiteY15" fmla="*/ 302420 h 6320854"/>
              <a:gd name="connsiteX16" fmla="*/ 301545 w 3675888"/>
              <a:gd name="connsiteY16" fmla="*/ 0 h 63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5888" h="6320854">
                <a:moveTo>
                  <a:pt x="301545" y="0"/>
                </a:moveTo>
                <a:lnTo>
                  <a:pt x="3375347" y="0"/>
                </a:lnTo>
                <a:cubicBezTo>
                  <a:pt x="3541331" y="0"/>
                  <a:pt x="3675888" y="134557"/>
                  <a:pt x="3675888" y="300541"/>
                </a:cubicBezTo>
                <a:lnTo>
                  <a:pt x="3675888" y="6025428"/>
                </a:lnTo>
                <a:cubicBezTo>
                  <a:pt x="3675888" y="6149916"/>
                  <a:pt x="3600200" y="6256727"/>
                  <a:pt x="3492331" y="6302351"/>
                </a:cubicBezTo>
                <a:lnTo>
                  <a:pt x="3400682" y="6320854"/>
                </a:lnTo>
                <a:lnTo>
                  <a:pt x="275206" y="6320854"/>
                </a:lnTo>
                <a:lnTo>
                  <a:pt x="186647" y="6302975"/>
                </a:lnTo>
                <a:lnTo>
                  <a:pt x="184171" y="6302204"/>
                </a:lnTo>
                <a:lnTo>
                  <a:pt x="114619" y="6259884"/>
                </a:lnTo>
                <a:lnTo>
                  <a:pt x="105939" y="6252721"/>
                </a:lnTo>
                <a:lnTo>
                  <a:pt x="51500" y="6192635"/>
                </a:lnTo>
                <a:lnTo>
                  <a:pt x="16622" y="6119873"/>
                </a:lnTo>
                <a:lnTo>
                  <a:pt x="12537" y="6106716"/>
                </a:lnTo>
                <a:lnTo>
                  <a:pt x="0" y="6023550"/>
                </a:lnTo>
                <a:lnTo>
                  <a:pt x="0" y="302420"/>
                </a:lnTo>
                <a:cubicBezTo>
                  <a:pt x="0" y="135398"/>
                  <a:pt x="135007" y="0"/>
                  <a:pt x="30154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188702" y="1143000"/>
            <a:ext cx="7241298" cy="5239512"/>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188702" y="6382981"/>
            <a:ext cx="2703777" cy="338328"/>
          </a:xfrm>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D6A2AD06-F5B1-4626-A61F-B4D79434CF4F}"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38869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0" y="219456"/>
            <a:ext cx="7241297" cy="923544"/>
          </a:xfrm>
        </p:spPr>
        <p:txBody>
          <a:bodyPr anchor="t"/>
          <a:lstStyle>
            <a:lvl1pPr>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182880" y="1143000"/>
            <a:ext cx="7241298" cy="5239512"/>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2880" y="6382981"/>
            <a:ext cx="2703777" cy="338328"/>
          </a:xfrm>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392093" y="6387128"/>
            <a:ext cx="1032084" cy="338328"/>
          </a:xfrm>
        </p:spPr>
        <p:txBody>
          <a:bodyPr/>
          <a:lstStyle>
            <a:lvl1pPr>
              <a:defRPr>
                <a:solidFill>
                  <a:schemeClr val="tx1"/>
                </a:solidFill>
                <a:effectLst/>
              </a:defRPr>
            </a:lvl1pPr>
          </a:lstStyle>
          <a:p>
            <a:fld id="{80304053-BBED-488F-B48A-8410B2103ECF}"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424177" y="6387128"/>
            <a:ext cx="457200" cy="338328"/>
          </a:xfrm>
        </p:spPr>
        <p:txBody>
          <a:bodyPr/>
          <a:lstStyle/>
          <a:p>
            <a:fld id="{C8116806-1FD2-4A57-B5EA-7014AB76383B}" type="slidenum">
              <a:rPr lang="en-US" smtClean="0"/>
              <a:t>‹#›</a:t>
            </a:fld>
            <a:endParaRPr lang="en-US"/>
          </a:p>
        </p:txBody>
      </p:sp>
      <p:sp>
        <p:nvSpPr>
          <p:cNvPr id="4" name="Picture Placeholder 9">
            <a:extLst>
              <a:ext uri="{FF2B5EF4-FFF2-40B4-BE49-F238E27FC236}">
                <a16:creationId xmlns:a16="http://schemas.microsoft.com/office/drawing/2014/main" id="{F47C8A4F-E753-8148-3650-49C421EB5479}"/>
              </a:ext>
            </a:extLst>
          </p:cNvPr>
          <p:cNvSpPr>
            <a:spLocks noGrp="1"/>
          </p:cNvSpPr>
          <p:nvPr>
            <p:ph type="pic" sz="quarter" idx="13" hasCustomPrompt="1"/>
          </p:nvPr>
        </p:nvSpPr>
        <p:spPr>
          <a:xfrm>
            <a:off x="8249412" y="268573"/>
            <a:ext cx="3675888" cy="6327648"/>
          </a:xfrm>
          <a:custGeom>
            <a:avLst/>
            <a:gdLst>
              <a:gd name="connsiteX0" fmla="*/ 301545 w 3675888"/>
              <a:gd name="connsiteY0" fmla="*/ 0 h 6320854"/>
              <a:gd name="connsiteX1" fmla="*/ 3375347 w 3675888"/>
              <a:gd name="connsiteY1" fmla="*/ 0 h 6320854"/>
              <a:gd name="connsiteX2" fmla="*/ 3675888 w 3675888"/>
              <a:gd name="connsiteY2" fmla="*/ 300541 h 6320854"/>
              <a:gd name="connsiteX3" fmla="*/ 3675888 w 3675888"/>
              <a:gd name="connsiteY3" fmla="*/ 6025428 h 6320854"/>
              <a:gd name="connsiteX4" fmla="*/ 3492331 w 3675888"/>
              <a:gd name="connsiteY4" fmla="*/ 6302351 h 6320854"/>
              <a:gd name="connsiteX5" fmla="*/ 3400682 w 3675888"/>
              <a:gd name="connsiteY5" fmla="*/ 6320854 h 6320854"/>
              <a:gd name="connsiteX6" fmla="*/ 275206 w 3675888"/>
              <a:gd name="connsiteY6" fmla="*/ 6320854 h 6320854"/>
              <a:gd name="connsiteX7" fmla="*/ 186647 w 3675888"/>
              <a:gd name="connsiteY7" fmla="*/ 6302975 h 6320854"/>
              <a:gd name="connsiteX8" fmla="*/ 184171 w 3675888"/>
              <a:gd name="connsiteY8" fmla="*/ 6302204 h 6320854"/>
              <a:gd name="connsiteX9" fmla="*/ 114619 w 3675888"/>
              <a:gd name="connsiteY9" fmla="*/ 6259883 h 6320854"/>
              <a:gd name="connsiteX10" fmla="*/ 105939 w 3675888"/>
              <a:gd name="connsiteY10" fmla="*/ 6252722 h 6320854"/>
              <a:gd name="connsiteX11" fmla="*/ 51500 w 3675888"/>
              <a:gd name="connsiteY11" fmla="*/ 6192635 h 6320854"/>
              <a:gd name="connsiteX12" fmla="*/ 16622 w 3675888"/>
              <a:gd name="connsiteY12" fmla="*/ 6119873 h 6320854"/>
              <a:gd name="connsiteX13" fmla="*/ 12538 w 3675888"/>
              <a:gd name="connsiteY13" fmla="*/ 6106716 h 6320854"/>
              <a:gd name="connsiteX14" fmla="*/ 0 w 3675888"/>
              <a:gd name="connsiteY14" fmla="*/ 6023550 h 6320854"/>
              <a:gd name="connsiteX15" fmla="*/ 0 w 3675888"/>
              <a:gd name="connsiteY15" fmla="*/ 302420 h 6320854"/>
              <a:gd name="connsiteX16" fmla="*/ 301545 w 3675888"/>
              <a:gd name="connsiteY16" fmla="*/ 0 h 63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5888" h="6320854">
                <a:moveTo>
                  <a:pt x="301545" y="0"/>
                </a:moveTo>
                <a:lnTo>
                  <a:pt x="3375347" y="0"/>
                </a:lnTo>
                <a:cubicBezTo>
                  <a:pt x="3541331" y="0"/>
                  <a:pt x="3675888" y="134557"/>
                  <a:pt x="3675888" y="300541"/>
                </a:cubicBezTo>
                <a:lnTo>
                  <a:pt x="3675888" y="6025428"/>
                </a:lnTo>
                <a:cubicBezTo>
                  <a:pt x="3675888" y="6149916"/>
                  <a:pt x="3600200" y="6256727"/>
                  <a:pt x="3492331" y="6302351"/>
                </a:cubicBezTo>
                <a:lnTo>
                  <a:pt x="3400682" y="6320854"/>
                </a:lnTo>
                <a:lnTo>
                  <a:pt x="275206" y="6320854"/>
                </a:lnTo>
                <a:lnTo>
                  <a:pt x="186647" y="6302975"/>
                </a:lnTo>
                <a:lnTo>
                  <a:pt x="184171" y="6302204"/>
                </a:lnTo>
                <a:lnTo>
                  <a:pt x="114619" y="6259883"/>
                </a:lnTo>
                <a:lnTo>
                  <a:pt x="105939" y="6252722"/>
                </a:lnTo>
                <a:lnTo>
                  <a:pt x="51500" y="6192635"/>
                </a:lnTo>
                <a:lnTo>
                  <a:pt x="16622" y="6119873"/>
                </a:lnTo>
                <a:lnTo>
                  <a:pt x="12538" y="6106716"/>
                </a:lnTo>
                <a:lnTo>
                  <a:pt x="0" y="6023550"/>
                </a:lnTo>
                <a:lnTo>
                  <a:pt x="0" y="302420"/>
                </a:lnTo>
                <a:cubicBezTo>
                  <a:pt x="0" y="135398"/>
                  <a:pt x="135007" y="0"/>
                  <a:pt x="30154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936362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819900" y="219456"/>
            <a:ext cx="4689685" cy="1164658"/>
          </a:xfrm>
        </p:spPr>
        <p:txBody>
          <a:bodyPr anchor="t"/>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B393C6F-81AD-C678-191F-0FD783654DC1}"/>
              </a:ext>
            </a:extLst>
          </p:cNvPr>
          <p:cNvSpPr>
            <a:spLocks noGrp="1"/>
          </p:cNvSpPr>
          <p:nvPr>
            <p:ph type="pic" sz="quarter" idx="13" hasCustomPrompt="1"/>
          </p:nvPr>
        </p:nvSpPr>
        <p:spPr>
          <a:xfrm>
            <a:off x="274320" y="266700"/>
            <a:ext cx="6292984" cy="6324600"/>
          </a:xfrm>
          <a:custGeom>
            <a:avLst/>
            <a:gdLst>
              <a:gd name="connsiteX0" fmla="*/ 300805 w 6292984"/>
              <a:gd name="connsiteY0" fmla="*/ 0 h 6324600"/>
              <a:gd name="connsiteX1" fmla="*/ 5992179 w 6292984"/>
              <a:gd name="connsiteY1" fmla="*/ 0 h 6324600"/>
              <a:gd name="connsiteX2" fmla="*/ 6292984 w 6292984"/>
              <a:gd name="connsiteY2" fmla="*/ 300805 h 6324600"/>
              <a:gd name="connsiteX3" fmla="*/ 6292984 w 6292984"/>
              <a:gd name="connsiteY3" fmla="*/ 6023795 h 6324600"/>
              <a:gd name="connsiteX4" fmla="*/ 5992179 w 6292984"/>
              <a:gd name="connsiteY4" fmla="*/ 6324600 h 6324600"/>
              <a:gd name="connsiteX5" fmla="*/ 300805 w 6292984"/>
              <a:gd name="connsiteY5" fmla="*/ 6324600 h 6324600"/>
              <a:gd name="connsiteX6" fmla="*/ 0 w 6292984"/>
              <a:gd name="connsiteY6" fmla="*/ 6023795 h 6324600"/>
              <a:gd name="connsiteX7" fmla="*/ 0 w 6292984"/>
              <a:gd name="connsiteY7" fmla="*/ 300805 h 6324600"/>
              <a:gd name="connsiteX8" fmla="*/ 300805 w 6292984"/>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92984" h="6324600">
                <a:moveTo>
                  <a:pt x="300805" y="0"/>
                </a:moveTo>
                <a:lnTo>
                  <a:pt x="5992179" y="0"/>
                </a:lnTo>
                <a:cubicBezTo>
                  <a:pt x="6158309" y="0"/>
                  <a:pt x="6292984" y="134675"/>
                  <a:pt x="6292984" y="300805"/>
                </a:cubicBezTo>
                <a:lnTo>
                  <a:pt x="6292984" y="6023795"/>
                </a:lnTo>
                <a:cubicBezTo>
                  <a:pt x="6292984" y="6189925"/>
                  <a:pt x="6158309" y="6324600"/>
                  <a:pt x="5992179" y="6324600"/>
                </a:cubicBezTo>
                <a:lnTo>
                  <a:pt x="300805" y="6324600"/>
                </a:lnTo>
                <a:cubicBezTo>
                  <a:pt x="134675" y="6324600"/>
                  <a:pt x="0" y="6189925"/>
                  <a:pt x="0" y="6023795"/>
                </a:cubicBezTo>
                <a:lnTo>
                  <a:pt x="0" y="300805"/>
                </a:lnTo>
                <a:cubicBezTo>
                  <a:pt x="0" y="134675"/>
                  <a:pt x="134675" y="0"/>
                  <a:pt x="30080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6819900" y="1378227"/>
            <a:ext cx="4689684" cy="4888985"/>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819900" y="6387737"/>
            <a:ext cx="2970477" cy="338328"/>
          </a:xfrm>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CA20B76D-C485-4880-BC35-78DC819DA535}"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683134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5" y="219456"/>
            <a:ext cx="4717429" cy="1180888"/>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85855" y="1400344"/>
            <a:ext cx="4729045" cy="4871473"/>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3588172" y="6390795"/>
            <a:ext cx="1298784" cy="338328"/>
          </a:xfrm>
        </p:spPr>
        <p:txBody>
          <a:bodyPr/>
          <a:lstStyle/>
          <a:p>
            <a:fld id="{97F74972-6F7E-4FC8-AD49-22FF377C84B9}"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886956" y="6390795"/>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5600703" y="266700"/>
            <a:ext cx="6324469" cy="6324600"/>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2098384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1" y="220869"/>
            <a:ext cx="2941319" cy="3088635"/>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3532114" y="220869"/>
            <a:ext cx="4594371" cy="616625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658174" y="6387128"/>
            <a:ext cx="1032084" cy="338328"/>
          </a:xfrm>
        </p:spPr>
        <p:txBody>
          <a:bodyPr/>
          <a:lstStyle/>
          <a:p>
            <a:fld id="{0F9E3A8E-4989-46B8-A9A5-296BB148AFE5}"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690258" y="6387128"/>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26FEEE5C-15B3-8386-23D3-B6B236C668F2}"/>
              </a:ext>
            </a:extLst>
          </p:cNvPr>
          <p:cNvSpPr>
            <a:spLocks noGrp="1"/>
          </p:cNvSpPr>
          <p:nvPr>
            <p:ph type="pic" sz="quarter" idx="13" hasCustomPrompt="1"/>
          </p:nvPr>
        </p:nvSpPr>
        <p:spPr>
          <a:xfrm>
            <a:off x="8534400" y="269080"/>
            <a:ext cx="3390900" cy="6327648"/>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32764471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1" y="220869"/>
            <a:ext cx="3208020" cy="3088635"/>
          </a:xfrm>
        </p:spPr>
        <p:txBody>
          <a:bodyPr anchor="t"/>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Accelerating SDGs through Smart Humanitarian Action</a:t>
            </a:r>
          </a:p>
        </p:txBody>
      </p:sp>
      <p:sp>
        <p:nvSpPr>
          <p:cNvPr id="4" name="Picture Placeholder 3">
            <a:extLst>
              <a:ext uri="{FF2B5EF4-FFF2-40B4-BE49-F238E27FC236}">
                <a16:creationId xmlns:a16="http://schemas.microsoft.com/office/drawing/2014/main" id="{26FEEE5C-15B3-8386-23D3-B6B236C668F2}"/>
              </a:ext>
            </a:extLst>
          </p:cNvPr>
          <p:cNvSpPr>
            <a:spLocks noGrp="1"/>
          </p:cNvSpPr>
          <p:nvPr>
            <p:ph type="pic" sz="quarter" idx="13" hasCustomPrompt="1"/>
          </p:nvPr>
        </p:nvSpPr>
        <p:spPr>
          <a:xfrm>
            <a:off x="4686300" y="266700"/>
            <a:ext cx="3500538" cy="6324600"/>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8461087" y="220870"/>
            <a:ext cx="3200400" cy="6055554"/>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7C301AC-82D7-45D1-9907-8FF1A5775537}"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233724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513755" y="219456"/>
            <a:ext cx="3891435" cy="1225339"/>
          </a:xfrm>
        </p:spPr>
        <p:txBody>
          <a:bodyPr anchor="t"/>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3BE62AC-2855-BB28-0282-25CA658273E5}"/>
              </a:ext>
            </a:extLst>
          </p:cNvPr>
          <p:cNvSpPr>
            <a:spLocks noGrp="1"/>
          </p:cNvSpPr>
          <p:nvPr>
            <p:ph type="pic" sz="quarter" idx="13" hasCustomPrompt="1"/>
          </p:nvPr>
        </p:nvSpPr>
        <p:spPr>
          <a:xfrm>
            <a:off x="270473" y="265176"/>
            <a:ext cx="6984636" cy="6327648"/>
          </a:xfrm>
          <a:custGeom>
            <a:avLst/>
            <a:gdLst>
              <a:gd name="connsiteX0" fmla="*/ 302565 w 7228936"/>
              <a:gd name="connsiteY0" fmla="*/ 0 h 6316602"/>
              <a:gd name="connsiteX1" fmla="*/ 6926371 w 7228936"/>
              <a:gd name="connsiteY1" fmla="*/ 0 h 6316602"/>
              <a:gd name="connsiteX2" fmla="*/ 7228936 w 7228936"/>
              <a:gd name="connsiteY2" fmla="*/ 302565 h 6316602"/>
              <a:gd name="connsiteX3" fmla="*/ 7228936 w 7228936"/>
              <a:gd name="connsiteY3" fmla="*/ 6014037 h 6316602"/>
              <a:gd name="connsiteX4" fmla="*/ 6926371 w 7228936"/>
              <a:gd name="connsiteY4" fmla="*/ 6316602 h 6316602"/>
              <a:gd name="connsiteX5" fmla="*/ 302565 w 7228936"/>
              <a:gd name="connsiteY5" fmla="*/ 6316602 h 6316602"/>
              <a:gd name="connsiteX6" fmla="*/ 0 w 7228936"/>
              <a:gd name="connsiteY6" fmla="*/ 6014037 h 6316602"/>
              <a:gd name="connsiteX7" fmla="*/ 0 w 7228936"/>
              <a:gd name="connsiteY7" fmla="*/ 302565 h 6316602"/>
              <a:gd name="connsiteX8" fmla="*/ 302565 w 7228936"/>
              <a:gd name="connsiteY8" fmla="*/ 0 h 631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8936" h="6316602">
                <a:moveTo>
                  <a:pt x="302565" y="0"/>
                </a:moveTo>
                <a:lnTo>
                  <a:pt x="6926371" y="0"/>
                </a:lnTo>
                <a:cubicBezTo>
                  <a:pt x="7093473" y="0"/>
                  <a:pt x="7228936" y="135463"/>
                  <a:pt x="7228936" y="302565"/>
                </a:cubicBezTo>
                <a:lnTo>
                  <a:pt x="7228936" y="6014037"/>
                </a:lnTo>
                <a:cubicBezTo>
                  <a:pt x="7228936" y="6181139"/>
                  <a:pt x="7093473" y="6316602"/>
                  <a:pt x="6926371" y="6316602"/>
                </a:cubicBezTo>
                <a:lnTo>
                  <a:pt x="302565" y="6316602"/>
                </a:lnTo>
                <a:cubicBezTo>
                  <a:pt x="135463" y="6316602"/>
                  <a:pt x="0" y="6181139"/>
                  <a:pt x="0" y="6014037"/>
                </a:cubicBezTo>
                <a:lnTo>
                  <a:pt x="0" y="302565"/>
                </a:lnTo>
                <a:cubicBezTo>
                  <a:pt x="0" y="135463"/>
                  <a:pt x="135463" y="0"/>
                  <a:pt x="30256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513753" y="1435652"/>
            <a:ext cx="3891435" cy="4833862"/>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515079" y="6387128"/>
            <a:ext cx="2703777" cy="338328"/>
          </a:xfrm>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5E1C533A-7E02-42F0-B7FB-7C6AEA2F49EE}"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9810393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6" y="219457"/>
            <a:ext cx="4026915" cy="1303534"/>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85855" y="1522992"/>
            <a:ext cx="4026916" cy="4748826"/>
          </a:xfrm>
        </p:spPr>
        <p:txBody>
          <a:bodyPr anchor="b"/>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3199660" y="6387128"/>
            <a:ext cx="1032084" cy="338328"/>
          </a:xfrm>
        </p:spPr>
        <p:txBody>
          <a:bodyPr/>
          <a:lstStyle/>
          <a:p>
            <a:fld id="{0D4C35CE-CE26-43CC-80BE-7222F3074AF7}"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231744" y="6387128"/>
            <a:ext cx="457200" cy="338328"/>
          </a:xfrm>
        </p:spPr>
        <p:txBody>
          <a:bodyPr/>
          <a:lstStyle>
            <a:lvl1pPr>
              <a:defRPr>
                <a:solidFill>
                  <a:schemeClr val="tx1"/>
                </a:solidFill>
                <a:effectLst/>
              </a:defRPr>
            </a:lvl1p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4914900" y="265943"/>
            <a:ext cx="7010400" cy="6325357"/>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408686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54206" y="216426"/>
            <a:ext cx="4064673" cy="3934950"/>
          </a:xfrm>
        </p:spPr>
        <p:txBody>
          <a:bodyPr vert="horz" lIns="91440" tIns="45720" rIns="91440" bIns="45720" rtlCol="0" anchor="t">
            <a:normAutofit/>
          </a:bodyPr>
          <a:lstStyle>
            <a:lvl1pPr>
              <a:defRPr lang="en-US" sz="50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2880" y="4846320"/>
            <a:ext cx="4035999" cy="1380744"/>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178705" y="6387737"/>
            <a:ext cx="2140360" cy="338328"/>
          </a:xfrm>
        </p:spPr>
        <p:txBody>
          <a:bodyPr/>
          <a:lstStyle>
            <a:lvl1pPr>
              <a:defRPr>
                <a:solidFill>
                  <a:schemeClr val="tx2"/>
                </a:solidFill>
              </a:defRPr>
            </a:lvl1pPr>
          </a:lstStyle>
          <a:p>
            <a:r>
              <a:rPr lang="en-US"/>
              <a:t>Accelerating SDGs through Smart Humanitarian Action</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2882481" y="6377824"/>
            <a:ext cx="1384720" cy="338328"/>
          </a:xfrm>
        </p:spPr>
        <p:txBody>
          <a:bodyPr/>
          <a:lstStyle>
            <a:lvl1pPr algn="r">
              <a:defRPr>
                <a:solidFill>
                  <a:schemeClr val="tx2"/>
                </a:solidFill>
                <a:effectLst/>
              </a:defRPr>
            </a:lvl1pPr>
          </a:lstStyle>
          <a:p>
            <a:fld id="{A7E45ED8-A425-4E18-9501-C99EE6DD80E5}" type="datetime1">
              <a:rPr lang="en-US" smtClean="0"/>
              <a:t>9/30/2025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4267201" y="6378213"/>
            <a:ext cx="457200" cy="338328"/>
          </a:xfrm>
        </p:spPr>
        <p:txBody>
          <a:bodyPr/>
          <a:lstStyle>
            <a:lvl1pPr>
              <a:defRPr>
                <a:solidFill>
                  <a:schemeClr val="tx2"/>
                </a:solidFill>
              </a:defRPr>
            </a:lvl1pPr>
          </a:lstStyle>
          <a:p>
            <a:fld id="{C8116806-1FD2-4A57-B5EA-7014AB76383B}" type="slidenum">
              <a:rPr lang="en-US" smtClean="0"/>
              <a:t>‹#›</a:t>
            </a:fld>
            <a:endParaRPr lang="en-US"/>
          </a:p>
        </p:txBody>
      </p:sp>
      <p:sp>
        <p:nvSpPr>
          <p:cNvPr id="12" name="Picture Placeholder 11">
            <a:extLst>
              <a:ext uri="{FF2B5EF4-FFF2-40B4-BE49-F238E27FC236}">
                <a16:creationId xmlns:a16="http://schemas.microsoft.com/office/drawing/2014/main" id="{01953364-E558-970A-5425-4AFF617AEAAF}"/>
              </a:ext>
            </a:extLst>
          </p:cNvPr>
          <p:cNvSpPr>
            <a:spLocks noGrp="1"/>
          </p:cNvSpPr>
          <p:nvPr>
            <p:ph type="pic" sz="quarter" idx="13" hasCustomPrompt="1"/>
          </p:nvPr>
        </p:nvSpPr>
        <p:spPr>
          <a:xfrm>
            <a:off x="4914901" y="265176"/>
            <a:ext cx="7010400" cy="6327648"/>
          </a:xfrm>
          <a:custGeom>
            <a:avLst/>
            <a:gdLst>
              <a:gd name="connsiteX0" fmla="*/ 302565 w 7010400"/>
              <a:gd name="connsiteY0" fmla="*/ 0 h 6316602"/>
              <a:gd name="connsiteX1" fmla="*/ 6707835 w 7010400"/>
              <a:gd name="connsiteY1" fmla="*/ 0 h 6316602"/>
              <a:gd name="connsiteX2" fmla="*/ 7010400 w 7010400"/>
              <a:gd name="connsiteY2" fmla="*/ 302565 h 6316602"/>
              <a:gd name="connsiteX3" fmla="*/ 7010400 w 7010400"/>
              <a:gd name="connsiteY3" fmla="*/ 6014037 h 6316602"/>
              <a:gd name="connsiteX4" fmla="*/ 6707835 w 7010400"/>
              <a:gd name="connsiteY4" fmla="*/ 6316602 h 6316602"/>
              <a:gd name="connsiteX5" fmla="*/ 302565 w 7010400"/>
              <a:gd name="connsiteY5" fmla="*/ 6316602 h 6316602"/>
              <a:gd name="connsiteX6" fmla="*/ 0 w 7010400"/>
              <a:gd name="connsiteY6" fmla="*/ 6014037 h 6316602"/>
              <a:gd name="connsiteX7" fmla="*/ 0 w 7010400"/>
              <a:gd name="connsiteY7" fmla="*/ 302565 h 6316602"/>
              <a:gd name="connsiteX8" fmla="*/ 302565 w 7010400"/>
              <a:gd name="connsiteY8" fmla="*/ 0 h 631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0400" h="6316602">
                <a:moveTo>
                  <a:pt x="302565" y="0"/>
                </a:moveTo>
                <a:lnTo>
                  <a:pt x="6707835" y="0"/>
                </a:lnTo>
                <a:cubicBezTo>
                  <a:pt x="6874937" y="0"/>
                  <a:pt x="7010400" y="135463"/>
                  <a:pt x="7010400" y="302565"/>
                </a:cubicBezTo>
                <a:lnTo>
                  <a:pt x="7010400" y="6014037"/>
                </a:lnTo>
                <a:cubicBezTo>
                  <a:pt x="7010400" y="6181139"/>
                  <a:pt x="6874937" y="6316602"/>
                  <a:pt x="6707835" y="6316602"/>
                </a:cubicBezTo>
                <a:lnTo>
                  <a:pt x="302565" y="6316602"/>
                </a:lnTo>
                <a:cubicBezTo>
                  <a:pt x="135463" y="6316602"/>
                  <a:pt x="0" y="6181139"/>
                  <a:pt x="0" y="6014037"/>
                </a:cubicBezTo>
                <a:lnTo>
                  <a:pt x="0" y="302565"/>
                </a:lnTo>
                <a:cubicBezTo>
                  <a:pt x="0" y="135463"/>
                  <a:pt x="135463" y="0"/>
                  <a:pt x="302565"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359966825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59071" y="219456"/>
            <a:ext cx="3162300" cy="1849198"/>
          </a:xfrm>
        </p:spPr>
        <p:txBody>
          <a:bodyPr anchor="t"/>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C1BE581-FB1F-EE1A-8946-9FA6FC25C11B}"/>
              </a:ext>
            </a:extLst>
          </p:cNvPr>
          <p:cNvSpPr>
            <a:spLocks noGrp="1"/>
          </p:cNvSpPr>
          <p:nvPr>
            <p:ph type="pic" sz="quarter" idx="13" hasCustomPrompt="1"/>
          </p:nvPr>
        </p:nvSpPr>
        <p:spPr>
          <a:xfrm>
            <a:off x="274320" y="266700"/>
            <a:ext cx="7924800" cy="6324600"/>
          </a:xfrm>
          <a:custGeom>
            <a:avLst/>
            <a:gdLst>
              <a:gd name="connsiteX0" fmla="*/ 293082 w 7924800"/>
              <a:gd name="connsiteY0" fmla="*/ 0 h 6324600"/>
              <a:gd name="connsiteX1" fmla="*/ 7631718 w 7924800"/>
              <a:gd name="connsiteY1" fmla="*/ 0 h 6324600"/>
              <a:gd name="connsiteX2" fmla="*/ 7924800 w 7924800"/>
              <a:gd name="connsiteY2" fmla="*/ 293082 h 6324600"/>
              <a:gd name="connsiteX3" fmla="*/ 7924800 w 7924800"/>
              <a:gd name="connsiteY3" fmla="*/ 6031518 h 6324600"/>
              <a:gd name="connsiteX4" fmla="*/ 7631718 w 7924800"/>
              <a:gd name="connsiteY4" fmla="*/ 6324600 h 6324600"/>
              <a:gd name="connsiteX5" fmla="*/ 293082 w 7924800"/>
              <a:gd name="connsiteY5" fmla="*/ 6324600 h 6324600"/>
              <a:gd name="connsiteX6" fmla="*/ 0 w 7924800"/>
              <a:gd name="connsiteY6" fmla="*/ 6031518 h 6324600"/>
              <a:gd name="connsiteX7" fmla="*/ 0 w 7924800"/>
              <a:gd name="connsiteY7" fmla="*/ 293082 h 6324600"/>
              <a:gd name="connsiteX8" fmla="*/ 293082 w 7924800"/>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4800" h="6324600">
                <a:moveTo>
                  <a:pt x="293082" y="0"/>
                </a:moveTo>
                <a:lnTo>
                  <a:pt x="7631718" y="0"/>
                </a:lnTo>
                <a:cubicBezTo>
                  <a:pt x="7793583" y="0"/>
                  <a:pt x="7924800" y="131217"/>
                  <a:pt x="7924800" y="293082"/>
                </a:cubicBezTo>
                <a:lnTo>
                  <a:pt x="7924800" y="6031518"/>
                </a:lnTo>
                <a:cubicBezTo>
                  <a:pt x="7924800" y="6193383"/>
                  <a:pt x="7793583" y="6324600"/>
                  <a:pt x="7631718" y="6324600"/>
                </a:cubicBezTo>
                <a:lnTo>
                  <a:pt x="293082" y="6324600"/>
                </a:lnTo>
                <a:cubicBezTo>
                  <a:pt x="131217" y="6324600"/>
                  <a:pt x="0" y="6193383"/>
                  <a:pt x="0" y="6031518"/>
                </a:cubicBezTo>
                <a:lnTo>
                  <a:pt x="0" y="293082"/>
                </a:lnTo>
                <a:cubicBezTo>
                  <a:pt x="0" y="131217"/>
                  <a:pt x="131217" y="0"/>
                  <a:pt x="293082"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459071" y="2111514"/>
            <a:ext cx="3162300" cy="4158000"/>
          </a:xfrm>
        </p:spPr>
        <p:txBody>
          <a:bodyPr vert="horz" lIns="91440" tIns="45720" rIns="91440" bIns="45720" rtlCol="0" anchor="b">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459072" y="6387737"/>
            <a:ext cx="1983112" cy="338328"/>
          </a:xfrm>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477500" y="6390795"/>
            <a:ext cx="1032084" cy="338328"/>
          </a:xfrm>
        </p:spPr>
        <p:txBody>
          <a:bodyPr/>
          <a:lstStyle>
            <a:lvl1pPr>
              <a:defRPr>
                <a:solidFill>
                  <a:schemeClr val="tx1"/>
                </a:solidFill>
                <a:effectLst/>
              </a:defRPr>
            </a:lvl1pPr>
          </a:lstStyle>
          <a:p>
            <a:fld id="{73E9D125-EEAE-4D44-8C53-04614D8E64A8}"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959292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4" y="219456"/>
            <a:ext cx="3234982" cy="1577218"/>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185854" y="1796675"/>
            <a:ext cx="3234982" cy="4471476"/>
          </a:xfrm>
        </p:spPr>
        <p:txBody>
          <a:bodyPr vert="horz" lIns="91440" tIns="45720" rIns="91440" bIns="45720" rtlCol="0" anchor="b">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78705" y="6387128"/>
            <a:ext cx="2095770" cy="338328"/>
          </a:xfrm>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2206416" y="6390795"/>
            <a:ext cx="1032084" cy="338328"/>
          </a:xfrm>
        </p:spPr>
        <p:txBody>
          <a:bodyPr/>
          <a:lstStyle>
            <a:lvl1pPr>
              <a:defRPr>
                <a:solidFill>
                  <a:schemeClr val="tx1"/>
                </a:solidFill>
                <a:effectLst/>
              </a:defRPr>
            </a:lvl1pPr>
          </a:lstStyle>
          <a:p>
            <a:fld id="{697DD67C-8F25-4596-8AF9-EC8C3F8985CB}"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238500" y="6390795"/>
            <a:ext cx="457200" cy="338328"/>
          </a:xfrm>
        </p:spPr>
        <p:txBody>
          <a:bodyPr/>
          <a:lstStyle/>
          <a:p>
            <a:fld id="{C8116806-1FD2-4A57-B5EA-7014AB76383B}" type="slidenum">
              <a:rPr lang="en-US" smtClean="0"/>
              <a:t>‹#›</a:t>
            </a:fld>
            <a:endParaRPr lang="en-US"/>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3965783" y="265176"/>
            <a:ext cx="7959517" cy="6327648"/>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20143775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9252434" y="219456"/>
            <a:ext cx="2504499" cy="2282204"/>
          </a:xfrm>
        </p:spPr>
        <p:txBody>
          <a:bodyPr anchor="t"/>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0245013D-3ACD-0E69-50DF-0B7C6855E765}"/>
              </a:ext>
            </a:extLst>
          </p:cNvPr>
          <p:cNvSpPr>
            <a:spLocks noGrp="1"/>
          </p:cNvSpPr>
          <p:nvPr>
            <p:ph type="pic" sz="quarter" idx="13" hasCustomPrompt="1"/>
          </p:nvPr>
        </p:nvSpPr>
        <p:spPr>
          <a:xfrm>
            <a:off x="274220" y="266700"/>
            <a:ext cx="8782316" cy="6324600"/>
          </a:xfrm>
          <a:custGeom>
            <a:avLst/>
            <a:gdLst>
              <a:gd name="connsiteX0" fmla="*/ 293967 w 8782316"/>
              <a:gd name="connsiteY0" fmla="*/ 0 h 6324600"/>
              <a:gd name="connsiteX1" fmla="*/ 8488349 w 8782316"/>
              <a:gd name="connsiteY1" fmla="*/ 0 h 6324600"/>
              <a:gd name="connsiteX2" fmla="*/ 8782316 w 8782316"/>
              <a:gd name="connsiteY2" fmla="*/ 293967 h 6324600"/>
              <a:gd name="connsiteX3" fmla="*/ 8782316 w 8782316"/>
              <a:gd name="connsiteY3" fmla="*/ 6030633 h 6324600"/>
              <a:gd name="connsiteX4" fmla="*/ 8488349 w 8782316"/>
              <a:gd name="connsiteY4" fmla="*/ 6324600 h 6324600"/>
              <a:gd name="connsiteX5" fmla="*/ 293967 w 8782316"/>
              <a:gd name="connsiteY5" fmla="*/ 6324600 h 6324600"/>
              <a:gd name="connsiteX6" fmla="*/ 0 w 8782316"/>
              <a:gd name="connsiteY6" fmla="*/ 6030633 h 6324600"/>
              <a:gd name="connsiteX7" fmla="*/ 0 w 8782316"/>
              <a:gd name="connsiteY7" fmla="*/ 293967 h 6324600"/>
              <a:gd name="connsiteX8" fmla="*/ 293967 w 8782316"/>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82316" h="6324600">
                <a:moveTo>
                  <a:pt x="293967" y="0"/>
                </a:moveTo>
                <a:lnTo>
                  <a:pt x="8488349" y="0"/>
                </a:lnTo>
                <a:cubicBezTo>
                  <a:pt x="8650702" y="0"/>
                  <a:pt x="8782316" y="131614"/>
                  <a:pt x="8782316" y="293967"/>
                </a:cubicBezTo>
                <a:lnTo>
                  <a:pt x="8782316" y="6030633"/>
                </a:lnTo>
                <a:cubicBezTo>
                  <a:pt x="8782316" y="6192986"/>
                  <a:pt x="8650702" y="6324600"/>
                  <a:pt x="8488349" y="6324600"/>
                </a:cubicBezTo>
                <a:lnTo>
                  <a:pt x="293967" y="6324600"/>
                </a:lnTo>
                <a:cubicBezTo>
                  <a:pt x="131614" y="6324600"/>
                  <a:pt x="0" y="6192986"/>
                  <a:pt x="0" y="6030633"/>
                </a:cubicBezTo>
                <a:lnTo>
                  <a:pt x="0" y="293967"/>
                </a:lnTo>
                <a:cubicBezTo>
                  <a:pt x="0" y="131614"/>
                  <a:pt x="131614" y="0"/>
                  <a:pt x="293967"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9262115" y="3001992"/>
            <a:ext cx="2494818" cy="3299767"/>
          </a:xfrm>
        </p:spPr>
        <p:txBody>
          <a:bodyPr anchor="b">
            <a:norm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259368" y="6387737"/>
            <a:ext cx="1315404" cy="338328"/>
          </a:xfrm>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564498" y="6390795"/>
            <a:ext cx="1007658" cy="338328"/>
          </a:xfrm>
        </p:spPr>
        <p:txBody>
          <a:bodyPr/>
          <a:lstStyle>
            <a:lvl1pPr>
              <a:defRPr>
                <a:solidFill>
                  <a:schemeClr val="tx1"/>
                </a:solidFill>
                <a:effectLst/>
              </a:defRPr>
            </a:lvl1pPr>
          </a:lstStyle>
          <a:p>
            <a:fld id="{65C112F1-B498-4285-B6C6-03646E6D1F6A}"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107526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1878" y="5322914"/>
            <a:ext cx="4466322" cy="1064214"/>
          </a:xfrm>
        </p:spPr>
        <p:txBody>
          <a:bodyPr anchor="t">
            <a:normAutofit/>
          </a:bodyPr>
          <a:lstStyle>
            <a:lvl1pPr>
              <a:defRPr sz="3000"/>
            </a:lvl1p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61800625-21B7-D3E3-63A2-DDD86082593E}"/>
              </a:ext>
            </a:extLst>
          </p:cNvPr>
          <p:cNvSpPr>
            <a:spLocks noGrp="1"/>
          </p:cNvSpPr>
          <p:nvPr>
            <p:ph type="pic" sz="quarter" idx="15" hasCustomPrompt="1"/>
          </p:nvPr>
        </p:nvSpPr>
        <p:spPr>
          <a:xfrm>
            <a:off x="274220" y="265176"/>
            <a:ext cx="11651080" cy="4853814"/>
          </a:xfrm>
          <a:custGeom>
            <a:avLst/>
            <a:gdLst>
              <a:gd name="connsiteX0" fmla="*/ 291520 w 11651080"/>
              <a:gd name="connsiteY0" fmla="*/ 0 h 4853814"/>
              <a:gd name="connsiteX1" fmla="*/ 11359560 w 11651080"/>
              <a:gd name="connsiteY1" fmla="*/ 0 h 4853814"/>
              <a:gd name="connsiteX2" fmla="*/ 11651080 w 11651080"/>
              <a:gd name="connsiteY2" fmla="*/ 291520 h 4853814"/>
              <a:gd name="connsiteX3" fmla="*/ 11651080 w 11651080"/>
              <a:gd name="connsiteY3" fmla="*/ 4562294 h 4853814"/>
              <a:gd name="connsiteX4" fmla="*/ 11359560 w 11651080"/>
              <a:gd name="connsiteY4" fmla="*/ 4853814 h 4853814"/>
              <a:gd name="connsiteX5" fmla="*/ 291520 w 11651080"/>
              <a:gd name="connsiteY5" fmla="*/ 4853814 h 4853814"/>
              <a:gd name="connsiteX6" fmla="*/ 0 w 11651080"/>
              <a:gd name="connsiteY6" fmla="*/ 4562294 h 4853814"/>
              <a:gd name="connsiteX7" fmla="*/ 0 w 11651080"/>
              <a:gd name="connsiteY7" fmla="*/ 291520 h 4853814"/>
              <a:gd name="connsiteX8" fmla="*/ 291520 w 11651080"/>
              <a:gd name="connsiteY8" fmla="*/ 0 h 485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1080" h="4853814">
                <a:moveTo>
                  <a:pt x="291520" y="0"/>
                </a:moveTo>
                <a:lnTo>
                  <a:pt x="11359560" y="0"/>
                </a:lnTo>
                <a:cubicBezTo>
                  <a:pt x="11520562" y="0"/>
                  <a:pt x="11651080" y="130518"/>
                  <a:pt x="11651080" y="291520"/>
                </a:cubicBezTo>
                <a:lnTo>
                  <a:pt x="11651080" y="4562294"/>
                </a:lnTo>
                <a:cubicBezTo>
                  <a:pt x="11651080" y="4723296"/>
                  <a:pt x="11520562" y="4853814"/>
                  <a:pt x="11359560" y="4853814"/>
                </a:cubicBezTo>
                <a:lnTo>
                  <a:pt x="291520" y="4853814"/>
                </a:lnTo>
                <a:cubicBezTo>
                  <a:pt x="130518" y="4853814"/>
                  <a:pt x="0" y="4723296"/>
                  <a:pt x="0" y="4562294"/>
                </a:cubicBezTo>
                <a:lnTo>
                  <a:pt x="0" y="291520"/>
                </a:lnTo>
                <a:cubicBezTo>
                  <a:pt x="0" y="130518"/>
                  <a:pt x="130518" y="0"/>
                  <a:pt x="291520"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914900" y="5283156"/>
            <a:ext cx="7010400" cy="1103972"/>
          </a:xfrm>
        </p:spPr>
        <p:txBody>
          <a:bodyPr>
            <a:noAutofit/>
          </a:bodyPr>
          <a:lstStyle>
            <a:lvl1pPr marL="0" indent="0">
              <a:buFont typeface="Arial" panose="020B0604020202020204" pitchFamily="34" charset="0"/>
              <a:buNone/>
              <a:defRPr sz="1400"/>
            </a:lvl1pPr>
            <a:lvl2pPr marL="228600" indent="0">
              <a:buFont typeface="Arial" panose="020B0604020202020204" pitchFamily="34" charset="0"/>
              <a:buNone/>
              <a:defRPr sz="1200"/>
            </a:lvl2pPr>
            <a:lvl3pPr marL="457200" indent="0">
              <a:buFont typeface="Arial" panose="020B0604020202020204" pitchFamily="34" charset="0"/>
              <a:buNone/>
              <a:defRPr sz="1200"/>
            </a:lvl3pPr>
            <a:lvl4pPr marL="685800" indent="0">
              <a:buFont typeface="Arial" panose="020B0604020202020204" pitchFamily="34" charset="0"/>
              <a:buNone/>
              <a:defRPr sz="1200"/>
            </a:lvl4pPr>
            <a:lvl5pPr marL="914400" indent="0">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25F8DA63-4E49-41C6-885B-1A95BF776696}"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0123967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54" y="3994637"/>
            <a:ext cx="3460316" cy="1986345"/>
          </a:xfrm>
        </p:spPr>
        <p:txBody>
          <a:bodyPr anchor="t">
            <a:normAutofit/>
          </a:bodyPr>
          <a:lstStyle>
            <a:lvl1pPr>
              <a:defRPr sz="3000"/>
            </a:lvl1pPr>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9A350D79-60BC-073C-3EE9-FEF237EFFC3B}"/>
              </a:ext>
            </a:extLst>
          </p:cNvPr>
          <p:cNvSpPr>
            <a:spLocks noGrp="1"/>
          </p:cNvSpPr>
          <p:nvPr>
            <p:ph type="pic" sz="quarter" idx="13" hasCustomPrompt="1"/>
          </p:nvPr>
        </p:nvSpPr>
        <p:spPr>
          <a:xfrm>
            <a:off x="274220" y="266700"/>
            <a:ext cx="11651080" cy="3511571"/>
          </a:xfrm>
          <a:custGeom>
            <a:avLst/>
            <a:gdLst>
              <a:gd name="connsiteX0" fmla="*/ 293181 w 11651080"/>
              <a:gd name="connsiteY0" fmla="*/ 0 h 3511571"/>
              <a:gd name="connsiteX1" fmla="*/ 11357899 w 11651080"/>
              <a:gd name="connsiteY1" fmla="*/ 0 h 3511571"/>
              <a:gd name="connsiteX2" fmla="*/ 11651080 w 11651080"/>
              <a:gd name="connsiteY2" fmla="*/ 293181 h 3511571"/>
              <a:gd name="connsiteX3" fmla="*/ 11651080 w 11651080"/>
              <a:gd name="connsiteY3" fmla="*/ 3218390 h 3511571"/>
              <a:gd name="connsiteX4" fmla="*/ 11521819 w 11651080"/>
              <a:gd name="connsiteY4" fmla="*/ 3461500 h 3511571"/>
              <a:gd name="connsiteX5" fmla="*/ 11477449 w 11651080"/>
              <a:gd name="connsiteY5" fmla="*/ 3485583 h 3511571"/>
              <a:gd name="connsiteX6" fmla="*/ 11417209 w 11651080"/>
              <a:gd name="connsiteY6" fmla="*/ 3504280 h 3511571"/>
              <a:gd name="connsiteX7" fmla="*/ 11344868 w 11651080"/>
              <a:gd name="connsiteY7" fmla="*/ 3511571 h 3511571"/>
              <a:gd name="connsiteX8" fmla="*/ 310043 w 11651080"/>
              <a:gd name="connsiteY8" fmla="*/ 3511571 h 3511571"/>
              <a:gd name="connsiteX9" fmla="*/ 170323 w 11651080"/>
              <a:gd name="connsiteY9" fmla="*/ 3483368 h 3511571"/>
              <a:gd name="connsiteX10" fmla="*/ 127787 w 11651080"/>
              <a:gd name="connsiteY10" fmla="*/ 3460284 h 3511571"/>
              <a:gd name="connsiteX11" fmla="*/ 85871 w 11651080"/>
              <a:gd name="connsiteY11" fmla="*/ 3425700 h 3511571"/>
              <a:gd name="connsiteX12" fmla="*/ 0 w 11651080"/>
              <a:gd name="connsiteY12" fmla="*/ 3218390 h 3511571"/>
              <a:gd name="connsiteX13" fmla="*/ 0 w 11651080"/>
              <a:gd name="connsiteY13" fmla="*/ 293181 h 3511571"/>
              <a:gd name="connsiteX14" fmla="*/ 293181 w 11651080"/>
              <a:gd name="connsiteY14" fmla="*/ 0 h 351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51080" h="3511571">
                <a:moveTo>
                  <a:pt x="293181" y="0"/>
                </a:moveTo>
                <a:lnTo>
                  <a:pt x="11357899" y="0"/>
                </a:lnTo>
                <a:cubicBezTo>
                  <a:pt x="11519818" y="0"/>
                  <a:pt x="11651080" y="131262"/>
                  <a:pt x="11651080" y="293181"/>
                </a:cubicBezTo>
                <a:lnTo>
                  <a:pt x="11651080" y="3218390"/>
                </a:lnTo>
                <a:cubicBezTo>
                  <a:pt x="11651080" y="3319589"/>
                  <a:pt x="11599806" y="3408813"/>
                  <a:pt x="11521819" y="3461500"/>
                </a:cubicBezTo>
                <a:lnTo>
                  <a:pt x="11477449" y="3485583"/>
                </a:lnTo>
                <a:lnTo>
                  <a:pt x="11417209" y="3504280"/>
                </a:lnTo>
                <a:cubicBezTo>
                  <a:pt x="11393842" y="3509060"/>
                  <a:pt x="11369648" y="3511571"/>
                  <a:pt x="11344868" y="3511571"/>
                </a:cubicBezTo>
                <a:lnTo>
                  <a:pt x="310043" y="3511571"/>
                </a:lnTo>
                <a:cubicBezTo>
                  <a:pt x="260482" y="3511571"/>
                  <a:pt x="213267" y="3501529"/>
                  <a:pt x="170323" y="3483368"/>
                </a:cubicBezTo>
                <a:lnTo>
                  <a:pt x="127787" y="3460284"/>
                </a:lnTo>
                <a:lnTo>
                  <a:pt x="85871" y="3425700"/>
                </a:lnTo>
                <a:cubicBezTo>
                  <a:pt x="32816" y="3372645"/>
                  <a:pt x="0" y="3299350"/>
                  <a:pt x="0" y="3218390"/>
                </a:cubicBezTo>
                <a:lnTo>
                  <a:pt x="0" y="293181"/>
                </a:lnTo>
                <a:cubicBezTo>
                  <a:pt x="0" y="131262"/>
                  <a:pt x="131262" y="0"/>
                  <a:pt x="29318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62400" y="3977466"/>
            <a:ext cx="7962900" cy="228600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0626C47-5DA5-4C32-B9B6-6D985AE1165C}"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3957211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5878" y="216452"/>
            <a:ext cx="3381587" cy="2213524"/>
          </a:xfrm>
        </p:spPr>
        <p:txBody>
          <a:bodyPr anchor="t">
            <a:normAutofit/>
          </a:bodyPr>
          <a:lstStyle>
            <a:lvl1pPr>
              <a:defRPr sz="30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62400" y="177492"/>
            <a:ext cx="7962900" cy="2286000"/>
          </a:xfrm>
        </p:spPr>
        <p:txBody>
          <a:bodyPr>
            <a:normAutofit/>
          </a:bodyPr>
          <a:lstStyle>
            <a:lvl1pPr marL="285750" indent="-285750">
              <a:buFont typeface="Arial" panose="020B0604020202020204" pitchFamily="34" charset="0"/>
              <a:buChar char="•"/>
              <a:defRPr sz="1400"/>
            </a:lvl1pPr>
            <a:lvl2pPr marL="514350" indent="-285750">
              <a:buFont typeface="Arial" panose="020B0604020202020204" pitchFamily="34" charset="0"/>
              <a:buChar char="•"/>
              <a:defRPr sz="14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5878" y="2513464"/>
            <a:ext cx="2805405" cy="338328"/>
          </a:xfrm>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230339" y="2516244"/>
            <a:ext cx="1284010" cy="338328"/>
          </a:xfrm>
        </p:spPr>
        <p:txBody>
          <a:bodyPr/>
          <a:lstStyle/>
          <a:p>
            <a:fld id="{C1AEA30F-112B-4AD2-823E-48389EDD04A0}"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509585" y="2513464"/>
            <a:ext cx="449306" cy="338328"/>
          </a:xfrm>
        </p:spPr>
        <p:txBody>
          <a:bodyPr/>
          <a:lstStyle/>
          <a:p>
            <a:fld id="{C8116806-1FD2-4A57-B5EA-7014AB76383B}" type="slidenum">
              <a:rPr lang="en-US" smtClean="0"/>
              <a:t>‹#›</a:t>
            </a:fld>
            <a:endParaRPr lang="en-US"/>
          </a:p>
        </p:txBody>
      </p:sp>
      <p:sp>
        <p:nvSpPr>
          <p:cNvPr id="10" name="Picture Placeholder 9">
            <a:extLst>
              <a:ext uri="{FF2B5EF4-FFF2-40B4-BE49-F238E27FC236}">
                <a16:creationId xmlns:a16="http://schemas.microsoft.com/office/drawing/2014/main" id="{EE56056E-3484-D9D0-95D5-818FF4C3C8D6}"/>
              </a:ext>
            </a:extLst>
          </p:cNvPr>
          <p:cNvSpPr>
            <a:spLocks noGrp="1"/>
          </p:cNvSpPr>
          <p:nvPr>
            <p:ph type="pic" sz="quarter" idx="13" hasCustomPrompt="1"/>
          </p:nvPr>
        </p:nvSpPr>
        <p:spPr>
          <a:xfrm>
            <a:off x="274220" y="2935280"/>
            <a:ext cx="11651080" cy="3656020"/>
          </a:xfrm>
          <a:custGeom>
            <a:avLst/>
            <a:gdLst>
              <a:gd name="connsiteX0" fmla="*/ 298989 w 11651080"/>
              <a:gd name="connsiteY0" fmla="*/ 0 h 3656020"/>
              <a:gd name="connsiteX1" fmla="*/ 11352091 w 11651080"/>
              <a:gd name="connsiteY1" fmla="*/ 0 h 3656020"/>
              <a:gd name="connsiteX2" fmla="*/ 11651080 w 11651080"/>
              <a:gd name="connsiteY2" fmla="*/ 298989 h 3656020"/>
              <a:gd name="connsiteX3" fmla="*/ 11651080 w 11651080"/>
              <a:gd name="connsiteY3" fmla="*/ 3357031 h 3656020"/>
              <a:gd name="connsiteX4" fmla="*/ 11352091 w 11651080"/>
              <a:gd name="connsiteY4" fmla="*/ 3656020 h 3656020"/>
              <a:gd name="connsiteX5" fmla="*/ 298989 w 11651080"/>
              <a:gd name="connsiteY5" fmla="*/ 3656020 h 3656020"/>
              <a:gd name="connsiteX6" fmla="*/ 0 w 11651080"/>
              <a:gd name="connsiteY6" fmla="*/ 3357031 h 3656020"/>
              <a:gd name="connsiteX7" fmla="*/ 0 w 11651080"/>
              <a:gd name="connsiteY7" fmla="*/ 298989 h 3656020"/>
              <a:gd name="connsiteX8" fmla="*/ 298989 w 11651080"/>
              <a:gd name="connsiteY8" fmla="*/ 0 h 365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1080" h="3656020">
                <a:moveTo>
                  <a:pt x="298989" y="0"/>
                </a:moveTo>
                <a:lnTo>
                  <a:pt x="11352091" y="0"/>
                </a:lnTo>
                <a:cubicBezTo>
                  <a:pt x="11517218" y="0"/>
                  <a:pt x="11651080" y="133862"/>
                  <a:pt x="11651080" y="298989"/>
                </a:cubicBezTo>
                <a:lnTo>
                  <a:pt x="11651080" y="3357031"/>
                </a:lnTo>
                <a:cubicBezTo>
                  <a:pt x="11651080" y="3522158"/>
                  <a:pt x="11517218" y="3656020"/>
                  <a:pt x="11352091" y="3656020"/>
                </a:cubicBezTo>
                <a:lnTo>
                  <a:pt x="298989" y="3656020"/>
                </a:lnTo>
                <a:cubicBezTo>
                  <a:pt x="133862" y="3656020"/>
                  <a:pt x="0" y="3522158"/>
                  <a:pt x="0" y="3357031"/>
                </a:cubicBezTo>
                <a:lnTo>
                  <a:pt x="0" y="298989"/>
                </a:lnTo>
                <a:cubicBezTo>
                  <a:pt x="0" y="133862"/>
                  <a:pt x="133862" y="0"/>
                  <a:pt x="29898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35939369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67689" y="1277917"/>
            <a:ext cx="4244590" cy="1054449"/>
          </a:xfrm>
        </p:spPr>
        <p:txBody>
          <a:bodyPr anchor="t"/>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6A6D8C26-0B2C-F81E-0E9B-25818527E0CD}"/>
              </a:ext>
            </a:extLst>
          </p:cNvPr>
          <p:cNvSpPr>
            <a:spLocks noGrp="1"/>
          </p:cNvSpPr>
          <p:nvPr>
            <p:ph type="pic" sz="quarter" idx="13" hasCustomPrompt="1"/>
          </p:nvPr>
        </p:nvSpPr>
        <p:spPr>
          <a:xfrm>
            <a:off x="1371601" y="2391930"/>
            <a:ext cx="4140679" cy="3094471"/>
          </a:xfrm>
          <a:custGeom>
            <a:avLst/>
            <a:gdLst>
              <a:gd name="connsiteX0" fmla="*/ 287879 w 4140679"/>
              <a:gd name="connsiteY0" fmla="*/ 0 h 3094471"/>
              <a:gd name="connsiteX1" fmla="*/ 3852800 w 4140679"/>
              <a:gd name="connsiteY1" fmla="*/ 0 h 3094471"/>
              <a:gd name="connsiteX2" fmla="*/ 4140679 w 4140679"/>
              <a:gd name="connsiteY2" fmla="*/ 287879 h 3094471"/>
              <a:gd name="connsiteX3" fmla="*/ 4140679 w 4140679"/>
              <a:gd name="connsiteY3" fmla="*/ 2806592 h 3094471"/>
              <a:gd name="connsiteX4" fmla="*/ 3852800 w 4140679"/>
              <a:gd name="connsiteY4" fmla="*/ 3094471 h 3094471"/>
              <a:gd name="connsiteX5" fmla="*/ 287879 w 4140679"/>
              <a:gd name="connsiteY5" fmla="*/ 3094471 h 3094471"/>
              <a:gd name="connsiteX6" fmla="*/ 0 w 4140679"/>
              <a:gd name="connsiteY6" fmla="*/ 2806592 h 3094471"/>
              <a:gd name="connsiteX7" fmla="*/ 0 w 4140679"/>
              <a:gd name="connsiteY7" fmla="*/ 287879 h 3094471"/>
              <a:gd name="connsiteX8" fmla="*/ 287879 w 4140679"/>
              <a:gd name="connsiteY8" fmla="*/ 0 h 309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0679" h="3094471">
                <a:moveTo>
                  <a:pt x="287879" y="0"/>
                </a:moveTo>
                <a:lnTo>
                  <a:pt x="3852800" y="0"/>
                </a:lnTo>
                <a:cubicBezTo>
                  <a:pt x="4011791" y="0"/>
                  <a:pt x="4140679" y="128888"/>
                  <a:pt x="4140679" y="287879"/>
                </a:cubicBezTo>
                <a:lnTo>
                  <a:pt x="4140679" y="2806592"/>
                </a:lnTo>
                <a:cubicBezTo>
                  <a:pt x="4140679" y="2965583"/>
                  <a:pt x="4011791" y="3094471"/>
                  <a:pt x="3852800" y="3094471"/>
                </a:cubicBezTo>
                <a:lnTo>
                  <a:pt x="287879" y="3094471"/>
                </a:lnTo>
                <a:cubicBezTo>
                  <a:pt x="128888" y="3094471"/>
                  <a:pt x="0" y="2965583"/>
                  <a:pt x="0" y="2806592"/>
                </a:cubicBezTo>
                <a:lnTo>
                  <a:pt x="0" y="287879"/>
                </a:lnTo>
                <a:cubicBezTo>
                  <a:pt x="0" y="128888"/>
                  <a:pt x="128888" y="0"/>
                  <a:pt x="28787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867400" y="1277917"/>
            <a:ext cx="4953000" cy="4208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545C78B-732A-4CFB-AE09-CFA1AF5D3C29}"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35143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0" y="219456"/>
            <a:ext cx="3172641" cy="3145019"/>
          </a:xfrm>
        </p:spPr>
        <p:txBody>
          <a:bodyPr anchor="t">
            <a:normAutofit/>
          </a:bodyPr>
          <a:lstStyle>
            <a:lvl1pPr>
              <a:defRPr sz="3000"/>
            </a:lvl1pPr>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A95997E6-BE07-E83F-D207-0CADA004E02A}"/>
              </a:ext>
            </a:extLst>
          </p:cNvPr>
          <p:cNvSpPr>
            <a:spLocks noGrp="1"/>
          </p:cNvSpPr>
          <p:nvPr>
            <p:ph type="pic" sz="quarter" idx="15" hasCustomPrompt="1"/>
          </p:nvPr>
        </p:nvSpPr>
        <p:spPr>
          <a:xfrm>
            <a:off x="4000500" y="265332"/>
            <a:ext cx="7924800" cy="3095837"/>
          </a:xfrm>
          <a:custGeom>
            <a:avLst/>
            <a:gdLst>
              <a:gd name="connsiteX0" fmla="*/ 282309 w 8229600"/>
              <a:gd name="connsiteY0" fmla="*/ 0 h 3095837"/>
              <a:gd name="connsiteX1" fmla="*/ 7947291 w 8229600"/>
              <a:gd name="connsiteY1" fmla="*/ 0 h 3095837"/>
              <a:gd name="connsiteX2" fmla="*/ 8229600 w 8229600"/>
              <a:gd name="connsiteY2" fmla="*/ 282309 h 3095837"/>
              <a:gd name="connsiteX3" fmla="*/ 8229600 w 8229600"/>
              <a:gd name="connsiteY3" fmla="*/ 2813528 h 3095837"/>
              <a:gd name="connsiteX4" fmla="*/ 7947291 w 8229600"/>
              <a:gd name="connsiteY4" fmla="*/ 3095837 h 3095837"/>
              <a:gd name="connsiteX5" fmla="*/ 282309 w 8229600"/>
              <a:gd name="connsiteY5" fmla="*/ 3095837 h 3095837"/>
              <a:gd name="connsiteX6" fmla="*/ 0 w 8229600"/>
              <a:gd name="connsiteY6" fmla="*/ 2813528 h 3095837"/>
              <a:gd name="connsiteX7" fmla="*/ 0 w 8229600"/>
              <a:gd name="connsiteY7" fmla="*/ 282309 h 3095837"/>
              <a:gd name="connsiteX8" fmla="*/ 282309 w 8229600"/>
              <a:gd name="connsiteY8" fmla="*/ 0 h 309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0" h="3095837">
                <a:moveTo>
                  <a:pt x="282309" y="0"/>
                </a:moveTo>
                <a:lnTo>
                  <a:pt x="7947291" y="0"/>
                </a:lnTo>
                <a:cubicBezTo>
                  <a:pt x="8103206" y="0"/>
                  <a:pt x="8229600" y="126394"/>
                  <a:pt x="8229600" y="282309"/>
                </a:cubicBezTo>
                <a:lnTo>
                  <a:pt x="8229600" y="2813528"/>
                </a:lnTo>
                <a:cubicBezTo>
                  <a:pt x="8229600" y="2969443"/>
                  <a:pt x="8103206" y="3095837"/>
                  <a:pt x="7947291" y="3095837"/>
                </a:cubicBezTo>
                <a:lnTo>
                  <a:pt x="282309" y="3095837"/>
                </a:lnTo>
                <a:cubicBezTo>
                  <a:pt x="126394" y="3095837"/>
                  <a:pt x="0" y="2969443"/>
                  <a:pt x="0" y="2813528"/>
                </a:cubicBezTo>
                <a:lnTo>
                  <a:pt x="0" y="282309"/>
                </a:lnTo>
                <a:cubicBezTo>
                  <a:pt x="0" y="126394"/>
                  <a:pt x="126394" y="0"/>
                  <a:pt x="28230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14565" y="3543597"/>
            <a:ext cx="8010734" cy="2843531"/>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08C79C42-0D27-486A-89FB-07A396961EE0}"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4728631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1" y="5158596"/>
            <a:ext cx="4207160" cy="1216328"/>
          </a:xfrm>
        </p:spPr>
        <p:txBody>
          <a:bodyPr anchor="t"/>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43EBFFFF-5D16-BE62-1AAA-3F8F77B6C10A}"/>
              </a:ext>
            </a:extLst>
          </p:cNvPr>
          <p:cNvSpPr>
            <a:spLocks noGrp="1"/>
          </p:cNvSpPr>
          <p:nvPr>
            <p:ph type="pic" sz="quarter" idx="13" hasCustomPrompt="1"/>
          </p:nvPr>
        </p:nvSpPr>
        <p:spPr>
          <a:xfrm>
            <a:off x="271305" y="265176"/>
            <a:ext cx="4118735" cy="4577087"/>
          </a:xfrm>
          <a:custGeom>
            <a:avLst/>
            <a:gdLst>
              <a:gd name="connsiteX0" fmla="*/ 302192 w 4118735"/>
              <a:gd name="connsiteY0" fmla="*/ 0 h 4577087"/>
              <a:gd name="connsiteX1" fmla="*/ 3816543 w 4118735"/>
              <a:gd name="connsiteY1" fmla="*/ 0 h 4577087"/>
              <a:gd name="connsiteX2" fmla="*/ 4118735 w 4118735"/>
              <a:gd name="connsiteY2" fmla="*/ 302192 h 4577087"/>
              <a:gd name="connsiteX3" fmla="*/ 4118735 w 4118735"/>
              <a:gd name="connsiteY3" fmla="*/ 4274895 h 4577087"/>
              <a:gd name="connsiteX4" fmla="*/ 3816543 w 4118735"/>
              <a:gd name="connsiteY4" fmla="*/ 4577087 h 4577087"/>
              <a:gd name="connsiteX5" fmla="*/ 302192 w 4118735"/>
              <a:gd name="connsiteY5" fmla="*/ 4577087 h 4577087"/>
              <a:gd name="connsiteX6" fmla="*/ 0 w 4118735"/>
              <a:gd name="connsiteY6" fmla="*/ 4274895 h 4577087"/>
              <a:gd name="connsiteX7" fmla="*/ 0 w 4118735"/>
              <a:gd name="connsiteY7" fmla="*/ 302192 h 4577087"/>
              <a:gd name="connsiteX8" fmla="*/ 302192 w 4118735"/>
              <a:gd name="connsiteY8" fmla="*/ 0 h 457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8735" h="4577087">
                <a:moveTo>
                  <a:pt x="302192" y="0"/>
                </a:moveTo>
                <a:lnTo>
                  <a:pt x="3816543" y="0"/>
                </a:lnTo>
                <a:cubicBezTo>
                  <a:pt x="3983439" y="0"/>
                  <a:pt x="4118735" y="135296"/>
                  <a:pt x="4118735" y="302192"/>
                </a:cubicBezTo>
                <a:lnTo>
                  <a:pt x="4118735" y="4274895"/>
                </a:lnTo>
                <a:cubicBezTo>
                  <a:pt x="4118735" y="4441791"/>
                  <a:pt x="3983439" y="4577087"/>
                  <a:pt x="3816543" y="4577087"/>
                </a:cubicBezTo>
                <a:lnTo>
                  <a:pt x="302192" y="4577087"/>
                </a:lnTo>
                <a:cubicBezTo>
                  <a:pt x="135296" y="4577087"/>
                  <a:pt x="0" y="4441791"/>
                  <a:pt x="0" y="4274895"/>
                </a:cubicBezTo>
                <a:lnTo>
                  <a:pt x="0" y="302192"/>
                </a:lnTo>
                <a:cubicBezTo>
                  <a:pt x="0" y="135296"/>
                  <a:pt x="135296" y="0"/>
                  <a:pt x="302192"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914900" y="296685"/>
            <a:ext cx="6720870" cy="6075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380CAAA5-D703-420F-8447-8CC26514951A}"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4711675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E5778B4-3E3F-C3EF-5322-2ECFF646D003}"/>
              </a:ext>
              <a:ext uri="{C183D7F6-B498-43B3-948B-1728B52AA6E4}">
                <adec:decorative xmlns:adec="http://schemas.microsoft.com/office/drawing/2017/decorative" val="1"/>
              </a:ext>
            </a:extLst>
          </p:cNvPr>
          <p:cNvSpPr/>
          <p:nvPr/>
        </p:nvSpPr>
        <p:spPr>
          <a:xfrm>
            <a:off x="1231821" y="760151"/>
            <a:ext cx="9728359" cy="4233673"/>
          </a:xfrm>
          <a:prstGeom prst="roundRect">
            <a:avLst>
              <a:gd name="adj" fmla="val 7502"/>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446276" y="5255159"/>
            <a:ext cx="9299448" cy="1025326"/>
          </a:xfrm>
        </p:spPr>
        <p:txBody>
          <a:bodyPr anchor="ctr">
            <a:normAutofit/>
          </a:bodyPr>
          <a:lstStyle>
            <a:lvl1pPr algn="ctr">
              <a:lnSpc>
                <a:spcPct val="90000"/>
              </a:lnSpc>
              <a:defRPr sz="2400" spc="-50" baseline="0">
                <a:solidFill>
                  <a:schemeClr val="tx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1446276" y="1293091"/>
            <a:ext cx="9299448" cy="3943921"/>
          </a:xfrm>
        </p:spPr>
        <p:txBody>
          <a:bodyPr anchor="ctr">
            <a:normAutofit/>
          </a:bodyPr>
          <a:lstStyle>
            <a:lvl1pPr marL="0" indent="0" algn="ctr">
              <a:lnSpc>
                <a:spcPct val="80000"/>
              </a:lnSpc>
              <a:buNone/>
              <a:defRPr sz="26000" spc="-100" baseline="0">
                <a:solidFill>
                  <a:schemeClr val="tx1"/>
                </a:solidFill>
              </a:defRPr>
            </a:lvl1pPr>
          </a:lstStyle>
          <a:p>
            <a:pPr lvl="0"/>
            <a:r>
              <a:rPr lang="en-US" dirty="0"/>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EC2A6D2C-97E2-49CE-A2B5-241D3922534C}" type="datetime1">
              <a:rPr lang="en-US" smtClean="0"/>
              <a:t>9/30/2025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43441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13116" y="1043184"/>
            <a:ext cx="3459903" cy="2906647"/>
          </a:xfrm>
        </p:spPr>
        <p:txBody>
          <a:bodyPr vert="horz" lIns="91440" tIns="45720" rIns="91440" bIns="45720" rtlCol="0" anchor="t">
            <a:normAutofit/>
          </a:bodyPr>
          <a:lstStyle>
            <a:lvl1pPr>
              <a:defRPr lang="en-US" sz="43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13117" y="4692866"/>
            <a:ext cx="3361935" cy="1123268"/>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BE8B118F-C188-2019-1C9E-6A452890CF96}"/>
              </a:ext>
            </a:extLst>
          </p:cNvPr>
          <p:cNvSpPr>
            <a:spLocks noGrp="1"/>
          </p:cNvSpPr>
          <p:nvPr>
            <p:ph type="pic" sz="quarter" idx="13" hasCustomPrompt="1"/>
          </p:nvPr>
        </p:nvSpPr>
        <p:spPr>
          <a:xfrm>
            <a:off x="0" y="0"/>
            <a:ext cx="12192000" cy="6858000"/>
          </a:xfrm>
          <a:custGeom>
            <a:avLst/>
            <a:gdLst>
              <a:gd name="connsiteX0" fmla="*/ 1124624 w 12192000"/>
              <a:gd name="connsiteY0" fmla="*/ 808189 h 6858000"/>
              <a:gd name="connsiteX1" fmla="*/ 811206 w 12192000"/>
              <a:gd name="connsiteY1" fmla="*/ 1121607 h 6858000"/>
              <a:gd name="connsiteX2" fmla="*/ 811206 w 12192000"/>
              <a:gd name="connsiteY2" fmla="*/ 5736392 h 6858000"/>
              <a:gd name="connsiteX3" fmla="*/ 1124624 w 12192000"/>
              <a:gd name="connsiteY3" fmla="*/ 6049810 h 6858000"/>
              <a:gd name="connsiteX4" fmla="*/ 4372882 w 12192000"/>
              <a:gd name="connsiteY4" fmla="*/ 6049810 h 6858000"/>
              <a:gd name="connsiteX5" fmla="*/ 4686301 w 12192000"/>
              <a:gd name="connsiteY5" fmla="*/ 5736392 h 6858000"/>
              <a:gd name="connsiteX6" fmla="*/ 4686301 w 12192000"/>
              <a:gd name="connsiteY6" fmla="*/ 1121607 h 6858000"/>
              <a:gd name="connsiteX7" fmla="*/ 4372882 w 12192000"/>
              <a:gd name="connsiteY7" fmla="*/ 808189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1124624" y="808189"/>
                </a:moveTo>
                <a:cubicBezTo>
                  <a:pt x="951528" y="808189"/>
                  <a:pt x="811206" y="948511"/>
                  <a:pt x="811206" y="1121607"/>
                </a:cubicBezTo>
                <a:lnTo>
                  <a:pt x="811206" y="5736392"/>
                </a:lnTo>
                <a:cubicBezTo>
                  <a:pt x="811206" y="5909488"/>
                  <a:pt x="951528" y="6049810"/>
                  <a:pt x="1124624" y="6049810"/>
                </a:cubicBezTo>
                <a:lnTo>
                  <a:pt x="4372882" y="6049810"/>
                </a:lnTo>
                <a:cubicBezTo>
                  <a:pt x="4545978" y="6049810"/>
                  <a:pt x="4686301" y="5909488"/>
                  <a:pt x="4686301" y="5736392"/>
                </a:cubicBezTo>
                <a:lnTo>
                  <a:pt x="4686301" y="1121607"/>
                </a:lnTo>
                <a:cubicBezTo>
                  <a:pt x="4686301" y="948511"/>
                  <a:pt x="4545978" y="808189"/>
                  <a:pt x="4372882" y="808189"/>
                </a:cubicBezTo>
                <a:close/>
                <a:moveTo>
                  <a:pt x="0" y="0"/>
                </a:moveTo>
                <a:lnTo>
                  <a:pt x="12192000" y="0"/>
                </a:lnTo>
                <a:lnTo>
                  <a:pt x="12192000"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833223" y="6387737"/>
            <a:ext cx="2140360" cy="338328"/>
          </a:xfrm>
        </p:spPr>
        <p:txBody>
          <a:bodyPr/>
          <a:lstStyle>
            <a:lvl1pPr>
              <a:defRPr>
                <a:solidFill>
                  <a:schemeClr val="tx2"/>
                </a:solidFill>
                <a:effectLst>
                  <a:outerShdw blurRad="38100" dist="38100" dir="2700000" algn="tl">
                    <a:srgbClr val="000000">
                      <a:alpha val="43137"/>
                    </a:srgbClr>
                  </a:outerShdw>
                </a:effectLst>
              </a:defRPr>
            </a:lvl1pPr>
          </a:lstStyle>
          <a:p>
            <a:r>
              <a:rPr lang="en-US"/>
              <a:t>Accelerating SDGs through Smart Humanitarian Action</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2882481" y="6377824"/>
            <a:ext cx="1384720" cy="338328"/>
          </a:xfrm>
        </p:spPr>
        <p:txBody>
          <a:bodyPr/>
          <a:lstStyle>
            <a:lvl1pPr algn="r">
              <a:defRPr>
                <a:solidFill>
                  <a:schemeClr val="tx2"/>
                </a:solidFill>
                <a:effectLst>
                  <a:outerShdw blurRad="38100" dist="38100" dir="2700000" algn="tl">
                    <a:srgbClr val="000000">
                      <a:alpha val="43137"/>
                    </a:srgbClr>
                  </a:outerShdw>
                </a:effectLst>
              </a:defRPr>
            </a:lvl1pPr>
          </a:lstStyle>
          <a:p>
            <a:fld id="{B10F07AD-586E-4646-B6CF-F8AB2507C2A5}" type="datetime1">
              <a:rPr lang="en-US" smtClean="0"/>
              <a:t>9/30/2025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4267201" y="6378213"/>
            <a:ext cx="457200" cy="338328"/>
          </a:xfrm>
        </p:spPr>
        <p:txBody>
          <a:bodyPr/>
          <a:lstStyle>
            <a:lvl1pPr>
              <a:defRPr>
                <a:solidFill>
                  <a:schemeClr val="tx2"/>
                </a:solidFill>
                <a:effectLst>
                  <a:outerShdw blurRad="38100" dist="38100" dir="2700000" algn="tl">
                    <a:srgbClr val="000000">
                      <a:alpha val="43137"/>
                    </a:srgbClr>
                  </a:outerShdw>
                </a:effectLst>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63532166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umber Large 2">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E5778B4-3E3F-C3EF-5322-2ECFF646D003}"/>
              </a:ext>
              <a:ext uri="{C183D7F6-B498-43B3-948B-1728B52AA6E4}">
                <adec:decorative xmlns:adec="http://schemas.microsoft.com/office/drawing/2017/decorative" val="1"/>
              </a:ext>
            </a:extLst>
          </p:cNvPr>
          <p:cNvSpPr/>
          <p:nvPr/>
        </p:nvSpPr>
        <p:spPr>
          <a:xfrm>
            <a:off x="620201" y="606392"/>
            <a:ext cx="10946701" cy="4619890"/>
          </a:xfrm>
          <a:prstGeom prst="roundRect">
            <a:avLst>
              <a:gd name="adj" fmla="val 6476"/>
            </a:avLst>
          </a:prstGeom>
          <a:solidFill>
            <a:schemeClr val="accent1">
              <a:lumMod val="60000"/>
              <a:lumOff val="40000"/>
              <a:alpha val="50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446276" y="5226282"/>
            <a:ext cx="9299448" cy="1025326"/>
          </a:xfrm>
        </p:spPr>
        <p:txBody>
          <a:bodyPr anchor="ctr">
            <a:normAutofit/>
          </a:bodyPr>
          <a:lstStyle>
            <a:lvl1pPr algn="ctr">
              <a:lnSpc>
                <a:spcPct val="90000"/>
              </a:lnSpc>
              <a:defRPr sz="2400" spc="-50" baseline="0">
                <a:solidFill>
                  <a:schemeClr val="tx2"/>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1446276" y="1293092"/>
            <a:ext cx="9299448" cy="3700734"/>
          </a:xfrm>
        </p:spPr>
        <p:txBody>
          <a:bodyPr anchor="ctr">
            <a:normAutofit/>
          </a:bodyPr>
          <a:lstStyle>
            <a:lvl1pPr marL="0" indent="0" algn="ctr">
              <a:lnSpc>
                <a:spcPct val="80000"/>
              </a:lnSpc>
              <a:buNone/>
              <a:defRPr sz="26000" spc="-100" baseline="0">
                <a:solidFill>
                  <a:schemeClr val="tx2"/>
                </a:solidFill>
              </a:defRPr>
            </a:lvl1pPr>
          </a:lstStyle>
          <a:p>
            <a:pPr lvl="0"/>
            <a:r>
              <a:rPr lang="en-US" dirty="0"/>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lvl1pPr>
              <a:defRPr>
                <a:solidFill>
                  <a:schemeClr val="tx2"/>
                </a:solidFill>
              </a:defRPr>
            </a:lvl1pPr>
          </a:lstStyle>
          <a:p>
            <a:r>
              <a:rPr lang="en-US"/>
              <a:t>Accelerating SDGs through Smart Humanitarian Action</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lvl1pPr>
              <a:defRPr>
                <a:solidFill>
                  <a:schemeClr val="tx2"/>
                </a:solidFill>
              </a:defRPr>
            </a:lvl1pPr>
          </a:lstStyle>
          <a:p>
            <a:fld id="{30D8F323-42A0-4B17-B616-2558304EB99C}" type="datetime1">
              <a:rPr lang="en-US" smtClean="0"/>
              <a:t>9/30/2025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38315228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526C722-3701-B2F2-EF11-4B756E05446F}"/>
              </a:ext>
              <a:ext uri="{C183D7F6-B498-43B3-948B-1728B52AA6E4}">
                <adec:decorative xmlns:adec="http://schemas.microsoft.com/office/drawing/2017/decorative" val="1"/>
              </a:ext>
            </a:extLst>
          </p:cNvPr>
          <p:cNvSpPr/>
          <p:nvPr/>
        </p:nvSpPr>
        <p:spPr>
          <a:xfrm>
            <a:off x="660344" y="4990975"/>
            <a:ext cx="10871313" cy="1239913"/>
          </a:xfrm>
          <a:prstGeom prst="roundRect">
            <a:avLst>
              <a:gd name="adj" fmla="val 22063"/>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040433" y="5233065"/>
            <a:ext cx="10111135" cy="777037"/>
          </a:xfrm>
        </p:spPr>
        <p:txBody>
          <a:bodyPr anchor="ctr">
            <a:normAutofit/>
          </a:bodyPr>
          <a:lstStyle>
            <a:lvl1pPr algn="ctr">
              <a:lnSpc>
                <a:spcPct val="90000"/>
              </a:lnSpc>
              <a:defRPr sz="2000" spc="0" baseline="0">
                <a:solidFill>
                  <a:schemeClr val="tx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689002" y="1026160"/>
            <a:ext cx="10813996" cy="3963714"/>
          </a:xfrm>
        </p:spPr>
        <p:txBody>
          <a:bodyPr anchor="ctr">
            <a:normAutofit/>
          </a:bodyPr>
          <a:lstStyle>
            <a:lvl1pPr marL="0" indent="0" algn="ctr">
              <a:lnSpc>
                <a:spcPct val="80000"/>
              </a:lnSpc>
              <a:buNone/>
              <a:defRPr sz="31200" spc="-100" baseline="0">
                <a:solidFill>
                  <a:schemeClr val="tx1"/>
                </a:solidFill>
              </a:defRPr>
            </a:lvl1pPr>
          </a:lstStyle>
          <a:p>
            <a:pPr lvl="0"/>
            <a:r>
              <a:rPr lang="en-US" dirty="0"/>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5901E538-6FE9-4DC8-AC36-101477EF2491}" type="datetime1">
              <a:rPr lang="en-US" smtClean="0"/>
              <a:t>9/30/2025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160064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umber Large 4">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E8549AC-D930-32F5-F4D6-1BE34C7228FE}"/>
              </a:ext>
              <a:ext uri="{C183D7F6-B498-43B3-948B-1728B52AA6E4}">
                <adec:decorative xmlns:adec="http://schemas.microsoft.com/office/drawing/2017/decorative" val="1"/>
              </a:ext>
            </a:extLst>
          </p:cNvPr>
          <p:cNvSpPr/>
          <p:nvPr/>
        </p:nvSpPr>
        <p:spPr>
          <a:xfrm>
            <a:off x="1590501" y="4989874"/>
            <a:ext cx="9010999" cy="1239913"/>
          </a:xfrm>
          <a:prstGeom prst="roundRect">
            <a:avLst>
              <a:gd name="adj" fmla="val 24326"/>
            </a:avLst>
          </a:prstGeom>
          <a:solidFill>
            <a:schemeClr val="accent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1982064" y="5147215"/>
            <a:ext cx="8227873" cy="912763"/>
          </a:xfrm>
        </p:spPr>
        <p:txBody>
          <a:bodyPr anchor="ctr">
            <a:normAutofit/>
          </a:bodyPr>
          <a:lstStyle>
            <a:lvl1pPr algn="ctr">
              <a:lnSpc>
                <a:spcPct val="100000"/>
              </a:lnSpc>
              <a:defRPr sz="2300" spc="-50" baseline="0">
                <a:solidFill>
                  <a:schemeClr val="tx2"/>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689002" y="1026160"/>
            <a:ext cx="10813996" cy="3963714"/>
          </a:xfrm>
        </p:spPr>
        <p:txBody>
          <a:bodyPr anchor="ctr">
            <a:normAutofit/>
          </a:bodyPr>
          <a:lstStyle>
            <a:lvl1pPr marL="0" indent="0" algn="ctr">
              <a:lnSpc>
                <a:spcPct val="80000"/>
              </a:lnSpc>
              <a:buNone/>
              <a:defRPr sz="31200" spc="-100" baseline="0">
                <a:solidFill>
                  <a:schemeClr val="tx2"/>
                </a:solidFill>
              </a:defRPr>
            </a:lvl1pPr>
          </a:lstStyle>
          <a:p>
            <a:pPr lvl="0"/>
            <a:r>
              <a:rPr lang="en-US" dirty="0"/>
              <a:t>XX%</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lvl1pPr>
              <a:defRPr>
                <a:solidFill>
                  <a:schemeClr val="tx2"/>
                </a:solidFill>
              </a:defRPr>
            </a:lvl1pPr>
          </a:lstStyle>
          <a:p>
            <a:r>
              <a:rPr lang="en-US"/>
              <a:t>Accelerating SDGs through Smart Humanitarian Action</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lvl1pPr>
              <a:defRPr>
                <a:solidFill>
                  <a:schemeClr val="tx2"/>
                </a:solidFill>
              </a:defRPr>
            </a:lvl1pPr>
          </a:lstStyle>
          <a:p>
            <a:fld id="{383B4F17-FE6D-4925-8FD9-42C664693664}" type="datetime1">
              <a:rPr lang="en-US" smtClean="0"/>
              <a:t>9/30/2025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115797083"/>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Number Larg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224884" y="5144654"/>
            <a:ext cx="7280816" cy="1242473"/>
          </a:xfrm>
        </p:spPr>
        <p:txBody>
          <a:bodyPr vert="horz" lIns="91440" tIns="45720" rIns="91440" bIns="45720" rtlCol="0" anchor="t">
            <a:normAutofit/>
          </a:bodyPr>
          <a:lstStyle>
            <a:lvl1pPr>
              <a:lnSpc>
                <a:spcPct val="100000"/>
              </a:lnSpc>
              <a:defRPr lang="en-US" sz="2800" spc="-50" baseline="0" dirty="0">
                <a:solidFill>
                  <a:schemeClr val="tx2"/>
                </a:solidFill>
              </a:defRPr>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184720" y="266700"/>
            <a:ext cx="11740580" cy="5349003"/>
          </a:xfrm>
        </p:spPr>
        <p:txBody>
          <a:bodyPr vert="horz" lIns="91440" tIns="45720" rIns="91440" bIns="45720" rtlCol="0" anchor="b">
            <a:noAutofit/>
          </a:bodyPr>
          <a:lstStyle>
            <a:lvl1pPr marL="0" indent="0">
              <a:lnSpc>
                <a:spcPct val="90000"/>
              </a:lnSpc>
              <a:spcBef>
                <a:spcPts val="0"/>
              </a:spcBef>
              <a:buNone/>
              <a:defRPr lang="en-US" sz="33000" spc="-100" baseline="0" dirty="0">
                <a:solidFill>
                  <a:schemeClr val="accent1">
                    <a:lumMod val="60000"/>
                    <a:lumOff val="40000"/>
                    <a:alpha val="50000"/>
                  </a:schemeClr>
                </a:solidFill>
              </a:defRPr>
            </a:lvl1pPr>
          </a:lstStyle>
          <a:p>
            <a:pPr lvl="0"/>
            <a:r>
              <a:rPr lang="en-US" dirty="0"/>
              <a:t>##%</a:t>
            </a:r>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lvl1pPr>
              <a:defRPr>
                <a:solidFill>
                  <a:schemeClr val="tx2"/>
                </a:solidFill>
              </a:defRPr>
            </a:lvl1pPr>
          </a:lstStyle>
          <a:p>
            <a:r>
              <a:rPr lang="en-US"/>
              <a:t>Accelerating SDGs through Smart Humanitarian Action</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lvl1pPr>
              <a:defRPr>
                <a:solidFill>
                  <a:schemeClr val="tx2"/>
                </a:solidFill>
              </a:defRPr>
            </a:lvl1pPr>
          </a:lstStyle>
          <a:p>
            <a:fld id="{569D6AC3-9501-4922-8E8E-4667267A1DFE}" type="datetime1">
              <a:rPr lang="en-US" smtClean="0"/>
              <a:t>9/30/2025</a:t>
            </a:fld>
            <a:endParaRPr lang="en-US"/>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182796218"/>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82880" y="173736"/>
            <a:ext cx="10475499" cy="4850651"/>
          </a:xfrm>
        </p:spPr>
        <p:txBody>
          <a:bodyPr anchor="t">
            <a:noAutofit/>
          </a:bodyPr>
          <a:lstStyle>
            <a:lvl1pPr marL="0" indent="0">
              <a:lnSpc>
                <a:spcPct val="90000"/>
              </a:lnSpc>
              <a:buNone/>
              <a:defRPr sz="7600" b="0" cap="none" spc="-50" baseline="0"/>
            </a:lvl1pPr>
            <a:lvl2pPr marL="228600" indent="0">
              <a:lnSpc>
                <a:spcPct val="90000"/>
              </a:lnSpc>
              <a:buNone/>
              <a:defRPr sz="6600" b="0" cap="none" spc="-50" baseline="0"/>
            </a:lvl2pPr>
            <a:lvl3pPr marL="457200" indent="0">
              <a:lnSpc>
                <a:spcPct val="90000"/>
              </a:lnSpc>
              <a:buNone/>
              <a:defRPr sz="6000" b="0" cap="none" spc="-50" baseline="0"/>
            </a:lvl3pPr>
            <a:lvl4pPr marL="685800" indent="0">
              <a:lnSpc>
                <a:spcPct val="90000"/>
              </a:lnSpc>
              <a:buNone/>
              <a:defRPr sz="5400" b="0" cap="none" spc="-50" baseline="0"/>
            </a:lvl4pPr>
            <a:lvl5pPr marL="914400" indent="0">
              <a:lnSpc>
                <a:spcPct val="90000"/>
              </a:lnSpc>
              <a:buNone/>
              <a:defRPr sz="4800" b="0" cap="none" spc="-50"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E3E676AD-392A-4629-8221-3B81B0601B37}" type="datetime1">
              <a:rPr lang="en-US" smtClean="0"/>
              <a:t>9/30/2025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4043005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8704" y="1638300"/>
            <a:ext cx="10652760" cy="4748828"/>
          </a:xfrm>
        </p:spPr>
        <p:txBody>
          <a:bodyPr anchor="b">
            <a:noAutofit/>
          </a:bodyPr>
          <a:lstStyle>
            <a:lvl1pPr marL="0" indent="0">
              <a:lnSpc>
                <a:spcPct val="85000"/>
              </a:lnSpc>
              <a:buNone/>
              <a:defRPr sz="7600" b="0" spc="-50" baseline="0"/>
            </a:lvl1pPr>
            <a:lvl2pPr marL="228600" indent="0">
              <a:lnSpc>
                <a:spcPct val="85000"/>
              </a:lnSpc>
              <a:buNone/>
              <a:defRPr sz="6000" b="0" spc="-50" baseline="0"/>
            </a:lvl2pPr>
            <a:lvl3pPr marL="457200" indent="0">
              <a:lnSpc>
                <a:spcPct val="85000"/>
              </a:lnSpc>
              <a:buNone/>
              <a:defRPr sz="5400" b="0" spc="-50" baseline="0"/>
            </a:lvl3pPr>
            <a:lvl4pPr marL="685800" indent="0">
              <a:lnSpc>
                <a:spcPct val="85000"/>
              </a:lnSpc>
              <a:buNone/>
              <a:defRPr sz="4800" b="0" spc="-50" baseline="0"/>
            </a:lvl4pPr>
            <a:lvl5pPr marL="914400" indent="0">
              <a:lnSpc>
                <a:spcPct val="85000"/>
              </a:lnSpc>
              <a:buNone/>
              <a:defRPr sz="4400" b="0" spc="-50"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2A6664ED-D4F9-4040-A2B5-67B1A6D30EC2}" type="datetime1">
              <a:rPr lang="en-US" smtClean="0"/>
              <a:t>9/30/2025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883233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8703" y="214840"/>
            <a:ext cx="9966323" cy="4992427"/>
          </a:xfrm>
        </p:spPr>
        <p:txBody>
          <a:bodyPr anchor="t">
            <a:noAutofit/>
          </a:bodyPr>
          <a:lstStyle>
            <a:lvl1pPr marL="0" indent="0">
              <a:lnSpc>
                <a:spcPct val="85000"/>
              </a:lnSpc>
              <a:buNone/>
              <a:defRPr sz="7200" b="0" spc="-50" baseline="0">
                <a:solidFill>
                  <a:schemeClr val="accent1"/>
                </a:solidFill>
              </a:defRPr>
            </a:lvl1pPr>
            <a:lvl2pPr marL="228600" indent="0">
              <a:lnSpc>
                <a:spcPct val="85000"/>
              </a:lnSpc>
              <a:buNone/>
              <a:defRPr sz="7200" b="0" spc="-50" baseline="0">
                <a:solidFill>
                  <a:schemeClr val="accent1"/>
                </a:solidFill>
              </a:defRPr>
            </a:lvl2pPr>
            <a:lvl3pPr marL="457200" indent="0">
              <a:lnSpc>
                <a:spcPct val="85000"/>
              </a:lnSpc>
              <a:buNone/>
              <a:defRPr sz="7200" b="0" spc="-50" baseline="0">
                <a:solidFill>
                  <a:schemeClr val="accent1"/>
                </a:solidFill>
              </a:defRPr>
            </a:lvl3pPr>
            <a:lvl4pPr marL="685800" indent="0">
              <a:lnSpc>
                <a:spcPct val="85000"/>
              </a:lnSpc>
              <a:buNone/>
              <a:defRPr sz="7200" b="0" spc="-50" baseline="0">
                <a:solidFill>
                  <a:schemeClr val="accent1"/>
                </a:solidFill>
              </a:defRPr>
            </a:lvl4pPr>
            <a:lvl5pPr marL="914400" indent="0">
              <a:lnSpc>
                <a:spcPct val="85000"/>
              </a:lnSpc>
              <a:buNone/>
              <a:defRPr sz="7200" b="0" spc="-50" baseline="0">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61186B8A-181D-45C3-96AC-48D003C48016}" type="datetime1">
              <a:rPr lang="en-US" smtClean="0"/>
              <a:t>9/30/2025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637368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tatem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8704" y="214840"/>
            <a:ext cx="10062576" cy="5040554"/>
          </a:xfrm>
        </p:spPr>
        <p:txBody>
          <a:bodyPr anchor="t">
            <a:noAutofit/>
          </a:bodyPr>
          <a:lstStyle>
            <a:lvl1pPr marL="0" indent="0">
              <a:lnSpc>
                <a:spcPct val="85000"/>
              </a:lnSpc>
              <a:buNone/>
              <a:defRPr sz="7600" b="0" spc="-50" baseline="0">
                <a:solidFill>
                  <a:schemeClr val="accent1">
                    <a:lumMod val="60000"/>
                    <a:lumOff val="40000"/>
                    <a:alpha val="80000"/>
                  </a:schemeClr>
                </a:solidFill>
              </a:defRPr>
            </a:lvl1pPr>
            <a:lvl2pPr marL="228600" indent="0">
              <a:lnSpc>
                <a:spcPct val="85000"/>
              </a:lnSpc>
              <a:buNone/>
              <a:defRPr sz="7600" b="0" spc="-50" baseline="0">
                <a:solidFill>
                  <a:schemeClr val="accent1">
                    <a:lumMod val="60000"/>
                    <a:lumOff val="40000"/>
                    <a:alpha val="80000"/>
                  </a:schemeClr>
                </a:solidFill>
              </a:defRPr>
            </a:lvl2pPr>
            <a:lvl3pPr marL="457200" indent="0">
              <a:lnSpc>
                <a:spcPct val="85000"/>
              </a:lnSpc>
              <a:buNone/>
              <a:defRPr sz="7600" b="0" spc="-50" baseline="0">
                <a:solidFill>
                  <a:schemeClr val="accent1">
                    <a:lumMod val="60000"/>
                    <a:lumOff val="40000"/>
                    <a:alpha val="80000"/>
                  </a:schemeClr>
                </a:solidFill>
              </a:defRPr>
            </a:lvl3pPr>
            <a:lvl4pPr marL="685800" indent="0">
              <a:lnSpc>
                <a:spcPct val="85000"/>
              </a:lnSpc>
              <a:buNone/>
              <a:defRPr sz="7600" b="0" spc="-50" baseline="0">
                <a:solidFill>
                  <a:schemeClr val="accent1">
                    <a:lumMod val="60000"/>
                    <a:lumOff val="40000"/>
                    <a:alpha val="80000"/>
                  </a:schemeClr>
                </a:solidFill>
              </a:defRPr>
            </a:lvl4pPr>
            <a:lvl5pPr marL="914400" indent="0">
              <a:lnSpc>
                <a:spcPct val="85000"/>
              </a:lnSpc>
              <a:buNone/>
              <a:defRPr sz="7600" b="0" spc="-50" baseline="0">
                <a:solidFill>
                  <a:schemeClr val="accent1">
                    <a:lumMod val="60000"/>
                    <a:lumOff val="40000"/>
                    <a:alpha val="80000"/>
                  </a:schemeClr>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accent1">
                    <a:lumMod val="60000"/>
                    <a:lumOff val="40000"/>
                  </a:schemeClr>
                </a:solidFill>
              </a:defRPr>
            </a:lvl1pPr>
          </a:lstStyle>
          <a:p>
            <a:r>
              <a:rPr lang="en-US"/>
              <a:t>Accelerating SDGs through Smart Humanitarian Action</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accent1">
                    <a:lumMod val="60000"/>
                    <a:lumOff val="40000"/>
                  </a:schemeClr>
                </a:solidFill>
              </a:defRPr>
            </a:lvl1pPr>
          </a:lstStyle>
          <a:p>
            <a:fld id="{49CEE737-8BFC-4ECE-835E-D7F96FAA0F41}" type="datetime1">
              <a:rPr lang="en-US" smtClean="0"/>
              <a:t>9/30/2025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accent1">
                    <a:lumMod val="60000"/>
                    <a:lumOff val="40000"/>
                  </a:schemeClr>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25355124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8" name="Rectangle: Rounded Corners 7">
            <a:extLst>
              <a:ext uri="{FF2B5EF4-FFF2-40B4-BE49-F238E27FC236}">
                <a16:creationId xmlns:a16="http://schemas.microsoft.com/office/drawing/2014/main" id="{E707BF49-7217-30B5-27A8-C28DF70EA021}"/>
              </a:ext>
              <a:ext uri="{C183D7F6-B498-43B3-948B-1728B52AA6E4}">
                <adec:decorative xmlns:adec="http://schemas.microsoft.com/office/drawing/2017/decorative" val="1"/>
              </a:ext>
            </a:extLst>
          </p:cNvPr>
          <p:cNvSpPr/>
          <p:nvPr/>
        </p:nvSpPr>
        <p:spPr>
          <a:xfrm>
            <a:off x="4914900" y="681175"/>
            <a:ext cx="6594684" cy="5495650"/>
          </a:xfrm>
          <a:prstGeom prst="roundRect">
            <a:avLst>
              <a:gd name="adj" fmla="val 5579"/>
            </a:avLst>
          </a:prstGeom>
          <a:solidFill>
            <a:schemeClr val="accent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5134062" y="1048623"/>
            <a:ext cx="6014907" cy="4932728"/>
          </a:xfrm>
        </p:spPr>
        <p:txBody>
          <a:bodyPr anchor="b">
            <a:noAutofit/>
          </a:bodyPr>
          <a:lstStyle>
            <a:lvl1pPr marL="0" indent="0">
              <a:lnSpc>
                <a:spcPct val="85000"/>
              </a:lnSpc>
              <a:buNone/>
              <a:defRPr sz="5400" b="0" spc="-50" baseline="0">
                <a:solidFill>
                  <a:schemeClr val="tx2"/>
                </a:solidFill>
              </a:defRPr>
            </a:lvl1pPr>
            <a:lvl2pPr marL="228600" indent="0">
              <a:lnSpc>
                <a:spcPct val="85000"/>
              </a:lnSpc>
              <a:buNone/>
              <a:defRPr sz="4400" b="0" spc="-50" baseline="0">
                <a:solidFill>
                  <a:schemeClr val="tx2"/>
                </a:solidFill>
              </a:defRPr>
            </a:lvl2pPr>
            <a:lvl3pPr marL="457200" indent="0">
              <a:lnSpc>
                <a:spcPct val="85000"/>
              </a:lnSpc>
              <a:buNone/>
              <a:defRPr sz="3600" b="0" spc="-50" baseline="0">
                <a:solidFill>
                  <a:schemeClr val="tx2"/>
                </a:solidFill>
              </a:defRPr>
            </a:lvl3pPr>
            <a:lvl4pPr marL="685800" indent="0">
              <a:lnSpc>
                <a:spcPct val="85000"/>
              </a:lnSpc>
              <a:buNone/>
              <a:defRPr sz="3200" b="0" spc="-50" baseline="0">
                <a:solidFill>
                  <a:schemeClr val="tx2"/>
                </a:solidFill>
              </a:defRPr>
            </a:lvl4pPr>
            <a:lvl5pPr marL="914400" indent="0">
              <a:lnSpc>
                <a:spcPct val="85000"/>
              </a:lnSpc>
              <a:buNone/>
              <a:defRPr sz="2800" b="0" spc="-50" baseline="0">
                <a:solidFill>
                  <a:schemeClr val="tx2"/>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2"/>
                </a:solidFill>
              </a:defRPr>
            </a:lvl1pPr>
          </a:lstStyle>
          <a:p>
            <a:r>
              <a:rPr lang="en-US"/>
              <a:t>Accelerating SDGs through Smart Humanitarian Action</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A0E4E39C-335F-4140-B681-5DFC05A21ABC}" type="datetime1">
              <a:rPr lang="en-US" smtClean="0"/>
              <a:t>9/30/2025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4170827676"/>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388784" y="5029200"/>
            <a:ext cx="9198864" cy="713232"/>
          </a:xfrm>
        </p:spPr>
        <p:txBody>
          <a:bodyPr anchor="t">
            <a:normAutofit/>
          </a:bodyPr>
          <a:lstStyle>
            <a:lvl1pPr>
              <a:lnSpc>
                <a:spcPct val="90000"/>
              </a:lnSpc>
              <a:defRPr sz="2000" b="1" spc="-50" baseline="0">
                <a:solidFill>
                  <a:schemeClr val="accent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388784" y="1115568"/>
            <a:ext cx="9198864" cy="3584448"/>
          </a:xfrm>
        </p:spPr>
        <p:txBody>
          <a:bodyPr anchor="ctr">
            <a:normAutofit/>
          </a:bodyPr>
          <a:lstStyle>
            <a:lvl1pPr marL="137160" indent="-137160">
              <a:lnSpc>
                <a:spcPct val="90000"/>
              </a:lnSpc>
              <a:spcBef>
                <a:spcPts val="0"/>
              </a:spcBef>
              <a:buFont typeface="Arial" panose="020B0604020202020204" pitchFamily="34" charset="0"/>
              <a:buNone/>
              <a:defRPr sz="5000" spc="-50" baseline="0"/>
            </a:lvl1pPr>
          </a:lstStyle>
          <a:p>
            <a:pPr lvl="0"/>
            <a:r>
              <a:rPr lang="en-US" dirty="0"/>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BBDE50A6-9426-446E-AFA1-B80294D2D9A4}" type="datetime1">
              <a:rPr lang="en-US" smtClean="0"/>
              <a:t>9/30/2025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86597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717480" y="1043185"/>
            <a:ext cx="3459903" cy="2607816"/>
          </a:xfrm>
        </p:spPr>
        <p:txBody>
          <a:bodyPr vert="horz" lIns="91440" tIns="45720" rIns="91440" bIns="45720" rtlCol="0" anchor="t">
            <a:normAutofit/>
          </a:bodyPr>
          <a:lstStyle>
            <a:lvl1pPr>
              <a:defRPr lang="en-US" sz="43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717481" y="4692866"/>
            <a:ext cx="3459902" cy="1123268"/>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10" name="Picture Placeholder 9">
            <a:extLst>
              <a:ext uri="{FF2B5EF4-FFF2-40B4-BE49-F238E27FC236}">
                <a16:creationId xmlns:a16="http://schemas.microsoft.com/office/drawing/2014/main" id="{B93E65DC-EA13-A100-8BB0-C29D33F1646A}"/>
              </a:ext>
            </a:extLst>
          </p:cNvPr>
          <p:cNvSpPr>
            <a:spLocks noGrp="1"/>
          </p:cNvSpPr>
          <p:nvPr>
            <p:ph type="pic" sz="quarter" idx="13" hasCustomPrompt="1"/>
          </p:nvPr>
        </p:nvSpPr>
        <p:spPr>
          <a:xfrm>
            <a:off x="-28755" y="0"/>
            <a:ext cx="12192000" cy="6858000"/>
          </a:xfrm>
          <a:custGeom>
            <a:avLst/>
            <a:gdLst>
              <a:gd name="connsiteX0" fmla="*/ 7809944 w 12192000"/>
              <a:gd name="connsiteY0" fmla="*/ 820064 h 6858000"/>
              <a:gd name="connsiteX1" fmla="*/ 7496526 w 12192000"/>
              <a:gd name="connsiteY1" fmla="*/ 1133482 h 6858000"/>
              <a:gd name="connsiteX2" fmla="*/ 7496526 w 12192000"/>
              <a:gd name="connsiteY2" fmla="*/ 5748267 h 6858000"/>
              <a:gd name="connsiteX3" fmla="*/ 7809944 w 12192000"/>
              <a:gd name="connsiteY3" fmla="*/ 6061685 h 6858000"/>
              <a:gd name="connsiteX4" fmla="*/ 11058202 w 12192000"/>
              <a:gd name="connsiteY4" fmla="*/ 6061685 h 6858000"/>
              <a:gd name="connsiteX5" fmla="*/ 11371620 w 12192000"/>
              <a:gd name="connsiteY5" fmla="*/ 5748267 h 6858000"/>
              <a:gd name="connsiteX6" fmla="*/ 11371620 w 12192000"/>
              <a:gd name="connsiteY6" fmla="*/ 1133482 h 6858000"/>
              <a:gd name="connsiteX7" fmla="*/ 11058202 w 12192000"/>
              <a:gd name="connsiteY7" fmla="*/ 820064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7809944" y="820064"/>
                </a:moveTo>
                <a:cubicBezTo>
                  <a:pt x="7636848" y="820064"/>
                  <a:pt x="7496526" y="960386"/>
                  <a:pt x="7496526" y="1133482"/>
                </a:cubicBezTo>
                <a:lnTo>
                  <a:pt x="7496526" y="5748267"/>
                </a:lnTo>
                <a:cubicBezTo>
                  <a:pt x="7496526" y="5921363"/>
                  <a:pt x="7636848" y="6061685"/>
                  <a:pt x="7809944" y="6061685"/>
                </a:cubicBezTo>
                <a:lnTo>
                  <a:pt x="11058202" y="6061685"/>
                </a:lnTo>
                <a:cubicBezTo>
                  <a:pt x="11231298" y="6061685"/>
                  <a:pt x="11371620" y="5921363"/>
                  <a:pt x="11371620" y="5748267"/>
                </a:cubicBezTo>
                <a:lnTo>
                  <a:pt x="11371620" y="1133482"/>
                </a:lnTo>
                <a:cubicBezTo>
                  <a:pt x="11371620" y="960386"/>
                  <a:pt x="11231298" y="820064"/>
                  <a:pt x="11058202" y="820064"/>
                </a:cubicBezTo>
                <a:close/>
                <a:moveTo>
                  <a:pt x="0" y="0"/>
                </a:moveTo>
                <a:lnTo>
                  <a:pt x="12192000" y="0"/>
                </a:lnTo>
                <a:lnTo>
                  <a:pt x="12192000"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505700" y="6387737"/>
            <a:ext cx="2140360" cy="338328"/>
          </a:xfrm>
        </p:spPr>
        <p:txBody>
          <a:bodyPr/>
          <a:lstStyle>
            <a:lvl1pPr>
              <a:defRPr>
                <a:solidFill>
                  <a:schemeClr val="tx2"/>
                </a:solidFill>
                <a:effectLst>
                  <a:outerShdw blurRad="38100" dist="38100" dir="2700000" algn="tl">
                    <a:srgbClr val="000000">
                      <a:alpha val="43137"/>
                    </a:srgbClr>
                  </a:outerShdw>
                </a:effectLst>
              </a:defRPr>
            </a:lvl1pPr>
          </a:lstStyle>
          <a:p>
            <a:r>
              <a:rPr lang="en-US" dirty="0"/>
              <a:t>Accelerating SDGs through Smart Humanitarian Action</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03089" y="6377824"/>
            <a:ext cx="1384720" cy="338328"/>
          </a:xfrm>
        </p:spPr>
        <p:txBody>
          <a:bodyPr/>
          <a:lstStyle>
            <a:lvl1pPr algn="r">
              <a:defRPr>
                <a:solidFill>
                  <a:schemeClr val="tx2"/>
                </a:solidFill>
                <a:effectLst>
                  <a:outerShdw blurRad="38100" dist="38100" dir="2700000" algn="tl">
                    <a:srgbClr val="000000">
                      <a:alpha val="43137"/>
                    </a:srgbClr>
                  </a:outerShdw>
                </a:effectLst>
              </a:defRPr>
            </a:lvl1pPr>
          </a:lstStyle>
          <a:p>
            <a:fld id="{ED8C3366-B05F-4C2E-A4D6-223E28AEC801}" type="datetime1">
              <a:rPr lang="en-US" smtClean="0"/>
              <a:t>9/30/2025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0987809" y="6378213"/>
            <a:ext cx="457200" cy="338328"/>
          </a:xfrm>
        </p:spPr>
        <p:txBody>
          <a:bodyPr/>
          <a:lstStyle>
            <a:lvl1pPr>
              <a:defRPr>
                <a:solidFill>
                  <a:schemeClr val="tx2"/>
                </a:solidFill>
                <a:effectLst>
                  <a:outerShdw blurRad="38100" dist="38100" dir="2700000" algn="tl">
                    <a:srgbClr val="000000">
                      <a:alpha val="43137"/>
                    </a:srgbClr>
                  </a:outerShdw>
                </a:effectLst>
              </a:defRPr>
            </a:lvl1pPr>
          </a:lstStyle>
          <a:p>
            <a:fld id="{C8116806-1FD2-4A57-B5EA-7014AB76383B}" type="slidenum">
              <a:rPr lang="en-US" smtClean="0"/>
              <a:t>‹#›</a:t>
            </a:fld>
            <a:endParaRPr lang="en-US"/>
          </a:p>
        </p:txBody>
      </p:sp>
      <p:pic>
        <p:nvPicPr>
          <p:cNvPr id="7" name="Picture 6">
            <a:extLst>
              <a:ext uri="{FF2B5EF4-FFF2-40B4-BE49-F238E27FC236}">
                <a16:creationId xmlns:a16="http://schemas.microsoft.com/office/drawing/2014/main" id="{A09CA931-2BB6-C2C4-5DED-38EAEB72E54C}"/>
              </a:ext>
            </a:extLst>
          </p:cNvPr>
          <p:cNvPicPr>
            <a:picLocks noChangeAspect="1"/>
          </p:cNvPicPr>
          <p:nvPr userDrawn="1"/>
        </p:nvPicPr>
        <p:blipFill>
          <a:blip r:embed="rId3"/>
          <a:stretch>
            <a:fillRect/>
          </a:stretch>
        </p:blipFill>
        <p:spPr>
          <a:xfrm>
            <a:off x="-42874" y="6074507"/>
            <a:ext cx="2328874" cy="944962"/>
          </a:xfrm>
          <a:prstGeom prst="rect">
            <a:avLst/>
          </a:prstGeom>
        </p:spPr>
      </p:pic>
      <p:pic>
        <p:nvPicPr>
          <p:cNvPr id="9" name="Picture 8">
            <a:extLst>
              <a:ext uri="{FF2B5EF4-FFF2-40B4-BE49-F238E27FC236}">
                <a16:creationId xmlns:a16="http://schemas.microsoft.com/office/drawing/2014/main" id="{1FF33A70-9CF5-15D2-78BA-96CC12E74162}"/>
              </a:ext>
            </a:extLst>
          </p:cNvPr>
          <p:cNvPicPr>
            <a:picLocks noChangeAspect="1"/>
          </p:cNvPicPr>
          <p:nvPr userDrawn="1"/>
        </p:nvPicPr>
        <p:blipFill>
          <a:blip r:embed="rId4"/>
          <a:stretch>
            <a:fillRect/>
          </a:stretch>
        </p:blipFill>
        <p:spPr>
          <a:xfrm>
            <a:off x="11061642" y="0"/>
            <a:ext cx="1130358" cy="997001"/>
          </a:xfrm>
          <a:prstGeom prst="rect">
            <a:avLst/>
          </a:prstGeom>
        </p:spPr>
      </p:pic>
    </p:spTree>
    <p:extLst>
      <p:ext uri="{BB962C8B-B14F-4D97-AF65-F5344CB8AC3E}">
        <p14:creationId xmlns:p14="http://schemas.microsoft.com/office/powerpoint/2010/main" val="163033818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2">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2FD12FA-BFA3-C887-EBC1-ED898186CB26}"/>
              </a:ext>
              <a:ext uri="{C183D7F6-B498-43B3-948B-1728B52AA6E4}">
                <adec:decorative xmlns:adec="http://schemas.microsoft.com/office/drawing/2017/decorative" val="1"/>
              </a:ext>
            </a:extLst>
          </p:cNvPr>
          <p:cNvSpPr/>
          <p:nvPr/>
        </p:nvSpPr>
        <p:spPr>
          <a:xfrm>
            <a:off x="620201" y="620202"/>
            <a:ext cx="10946701" cy="5617596"/>
          </a:xfrm>
          <a:prstGeom prst="roundRect">
            <a:avLst>
              <a:gd name="adj" fmla="val 5503"/>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619571" y="4874218"/>
            <a:ext cx="8753896" cy="666427"/>
          </a:xfrm>
        </p:spPr>
        <p:txBody>
          <a:bodyPr anchor="ctr">
            <a:normAutofit/>
          </a:bodyPr>
          <a:lstStyle>
            <a:lvl1pPr algn="r">
              <a:lnSpc>
                <a:spcPct val="90000"/>
              </a:lnSpc>
              <a:defRPr sz="1600" b="0" cap="all" spc="100" baseline="0">
                <a:solidFill>
                  <a:schemeClr val="accent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619571" y="1410343"/>
            <a:ext cx="8753895" cy="3301141"/>
          </a:xfrm>
        </p:spPr>
        <p:txBody>
          <a:bodyPr anchor="t">
            <a:normAutofit/>
          </a:bodyPr>
          <a:lstStyle>
            <a:lvl1pPr marL="164592" indent="-164592">
              <a:lnSpc>
                <a:spcPct val="90000"/>
              </a:lnSpc>
              <a:spcBef>
                <a:spcPts val="0"/>
              </a:spcBef>
              <a:buFont typeface="Arial" panose="020B0604020202020204" pitchFamily="34" charset="0"/>
              <a:buNone/>
              <a:defRPr sz="5000" spc="-50" baseline="0"/>
            </a:lvl1pPr>
          </a:lstStyle>
          <a:p>
            <a:pPr lvl="0"/>
            <a:r>
              <a:rPr lang="en-US" dirty="0"/>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1B8769B8-F33B-4D61-A92D-1FE02821C0B5}" type="datetime1">
              <a:rPr lang="en-US" smtClean="0"/>
              <a:t>9/30/2025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040654777"/>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3">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A62FBA2-0B46-6A28-875D-1D493CFAC7EE}"/>
              </a:ext>
              <a:ext uri="{C183D7F6-B498-43B3-948B-1728B52AA6E4}">
                <adec:decorative xmlns:adec="http://schemas.microsoft.com/office/drawing/2017/decorative" val="1"/>
              </a:ext>
            </a:extLst>
          </p:cNvPr>
          <p:cNvSpPr/>
          <p:nvPr/>
        </p:nvSpPr>
        <p:spPr>
          <a:xfrm>
            <a:off x="4914900" y="681175"/>
            <a:ext cx="6594684" cy="5495650"/>
          </a:xfrm>
          <a:prstGeom prst="roundRect">
            <a:avLst>
              <a:gd name="adj" fmla="val 5579"/>
            </a:avLst>
          </a:prstGeom>
          <a:solidFill>
            <a:schemeClr val="bg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5727126" y="5053386"/>
            <a:ext cx="5337341" cy="829328"/>
          </a:xfrm>
        </p:spPr>
        <p:txBody>
          <a:bodyPr anchor="ctr">
            <a:normAutofit/>
          </a:bodyPr>
          <a:lstStyle>
            <a:lvl1pPr algn="r">
              <a:lnSpc>
                <a:spcPct val="90000"/>
              </a:lnSpc>
              <a:defRPr sz="1600" b="0" cap="all" spc="100" baseline="0">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5374790" y="1078029"/>
            <a:ext cx="5337340" cy="3603028"/>
          </a:xfrm>
        </p:spPr>
        <p:txBody>
          <a:bodyPr anchor="t">
            <a:normAutofit/>
          </a:bodyPr>
          <a:lstStyle>
            <a:lvl1pPr marL="164592" indent="-164592">
              <a:lnSpc>
                <a:spcPct val="95000"/>
              </a:lnSpc>
              <a:spcBef>
                <a:spcPts val="0"/>
              </a:spcBef>
              <a:buFont typeface="Arial" panose="020B0604020202020204" pitchFamily="34" charset="0"/>
              <a:buNone/>
              <a:defRPr sz="4300" spc="-50" baseline="0"/>
            </a:lvl1pPr>
          </a:lstStyle>
          <a:p>
            <a:pPr lvl="0"/>
            <a:r>
              <a:rPr lang="en-US" dirty="0"/>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97F9859F-9882-492C-8911-586F6E1A7393}" type="datetime1">
              <a:rPr lang="en-US" smtClean="0"/>
              <a:t>9/30/2025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3647667553"/>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09F9171-FD47-8BB5-3DF9-885F03500FB9}"/>
              </a:ext>
              <a:ext uri="{C183D7F6-B498-43B3-948B-1728B52AA6E4}">
                <adec:decorative xmlns:adec="http://schemas.microsoft.com/office/drawing/2017/decorative" val="1"/>
              </a:ext>
            </a:extLst>
          </p:cNvPr>
          <p:cNvSpPr/>
          <p:nvPr/>
        </p:nvSpPr>
        <p:spPr>
          <a:xfrm>
            <a:off x="1880801" y="1175284"/>
            <a:ext cx="8430399" cy="4507431"/>
          </a:xfrm>
          <a:prstGeom prst="roundRect">
            <a:avLst>
              <a:gd name="adj" fmla="val 10241"/>
            </a:avLst>
          </a:prstGeom>
          <a:solidFill>
            <a:schemeClr val="accent1"/>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2506436" y="4727007"/>
            <a:ext cx="7179129" cy="693019"/>
          </a:xfrm>
        </p:spPr>
        <p:txBody>
          <a:bodyPr anchor="t">
            <a:normAutofit/>
          </a:bodyPr>
          <a:lstStyle>
            <a:lvl1pPr algn="ctr">
              <a:lnSpc>
                <a:spcPct val="120000"/>
              </a:lnSpc>
              <a:defRPr sz="1400" b="0" cap="all" spc="100" baseline="0">
                <a:solidFill>
                  <a:srgbClr val="F0EDE6"/>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2506436" y="1638300"/>
            <a:ext cx="7179129" cy="2972201"/>
          </a:xfrm>
        </p:spPr>
        <p:txBody>
          <a:bodyPr anchor="ctr">
            <a:normAutofit/>
          </a:bodyPr>
          <a:lstStyle>
            <a:lvl1pPr marL="137160" indent="-137160" algn="ctr">
              <a:lnSpc>
                <a:spcPct val="90000"/>
              </a:lnSpc>
              <a:spcBef>
                <a:spcPts val="0"/>
              </a:spcBef>
              <a:buFont typeface="Arial" panose="020B0604020202020204" pitchFamily="34" charset="0"/>
              <a:buNone/>
              <a:defRPr sz="4000" spc="-50" baseline="0">
                <a:solidFill>
                  <a:srgbClr val="F0EDE6"/>
                </a:solidFill>
              </a:defRPr>
            </a:lvl1pPr>
          </a:lstStyle>
          <a:p>
            <a:pPr lvl="0"/>
            <a:r>
              <a:rPr lang="en-US" dirty="0"/>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lvl1pPr>
              <a:defRPr>
                <a:solidFill>
                  <a:schemeClr val="tx2"/>
                </a:solidFill>
              </a:defRPr>
            </a:lvl1pPr>
          </a:lstStyle>
          <a:p>
            <a:r>
              <a:rPr lang="en-US"/>
              <a:t>Accelerating SDGs through Smart Humanitarian Action</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lvl1pPr>
              <a:defRPr>
                <a:solidFill>
                  <a:schemeClr val="tx2"/>
                </a:solidFill>
              </a:defRPr>
            </a:lvl1pPr>
          </a:lstStyle>
          <a:p>
            <a:fld id="{7F210C21-7654-4CAB-976D-C6A33BE49598}" type="datetime1">
              <a:rPr lang="en-US" smtClean="0"/>
              <a:t>9/30/2025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893288501"/>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5">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F509A19-2BCA-5719-B875-5ED135FBF473}"/>
              </a:ext>
              <a:ext uri="{C183D7F6-B498-43B3-948B-1728B52AA6E4}">
                <adec:decorative xmlns:adec="http://schemas.microsoft.com/office/drawing/2017/decorative" val="1"/>
              </a:ext>
            </a:extLst>
          </p:cNvPr>
          <p:cNvSpPr/>
          <p:nvPr/>
        </p:nvSpPr>
        <p:spPr>
          <a:xfrm>
            <a:off x="1371600" y="1088757"/>
            <a:ext cx="9484963" cy="4680487"/>
          </a:xfrm>
          <a:prstGeom prst="roundRect">
            <a:avLst>
              <a:gd name="adj" fmla="val 6755"/>
            </a:avLst>
          </a:prstGeom>
          <a:solidFill>
            <a:schemeClr val="accent1">
              <a:lumMod val="60000"/>
              <a:lumOff val="40000"/>
              <a:alpha val="50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2046022" y="4652721"/>
            <a:ext cx="8105614" cy="666427"/>
          </a:xfrm>
        </p:spPr>
        <p:txBody>
          <a:bodyPr anchor="ctr">
            <a:normAutofit/>
          </a:bodyPr>
          <a:lstStyle>
            <a:lvl1pPr algn="r">
              <a:lnSpc>
                <a:spcPct val="90000"/>
              </a:lnSpc>
              <a:defRPr sz="1600" b="0" cap="all" spc="100" baseline="0">
                <a:solidFill>
                  <a:schemeClr val="tx2"/>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2036398" y="1638300"/>
            <a:ext cx="8105614" cy="2898186"/>
          </a:xfrm>
        </p:spPr>
        <p:txBody>
          <a:bodyPr anchor="t">
            <a:normAutofit/>
          </a:bodyPr>
          <a:lstStyle>
            <a:lvl1pPr marL="164592" indent="-164592">
              <a:lnSpc>
                <a:spcPct val="90000"/>
              </a:lnSpc>
              <a:spcBef>
                <a:spcPts val="0"/>
              </a:spcBef>
              <a:buFont typeface="Arial" panose="020B0604020202020204" pitchFamily="34" charset="0"/>
              <a:buNone/>
              <a:defRPr sz="5000" spc="-50" baseline="0">
                <a:solidFill>
                  <a:schemeClr val="tx2"/>
                </a:solidFill>
              </a:defRPr>
            </a:lvl1pPr>
          </a:lstStyle>
          <a:p>
            <a:pPr lvl="0"/>
            <a:r>
              <a:rPr lang="en-US" dirty="0"/>
              <a:t>Click to edit Quote</a:t>
            </a:r>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lvl1pPr>
              <a:defRPr>
                <a:solidFill>
                  <a:schemeClr val="tx2"/>
                </a:solidFill>
              </a:defRPr>
            </a:lvl1pPr>
          </a:lstStyle>
          <a:p>
            <a:r>
              <a:rPr lang="en-US"/>
              <a:t>Accelerating SDGs through Smart Humanitarian Action</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lvl1pPr>
              <a:defRPr>
                <a:solidFill>
                  <a:schemeClr val="tx2"/>
                </a:solidFill>
              </a:defRPr>
            </a:lvl1pPr>
          </a:lstStyle>
          <a:p>
            <a:fld id="{4B74A67F-D166-4E09-862C-5FE8483C199A}" type="datetime1">
              <a:rPr lang="en-US" smtClean="0"/>
              <a:t>9/30/2025</a:t>
            </a:fld>
            <a:endParaRPr lang="en-US"/>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43190527"/>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82880" y="219456"/>
            <a:ext cx="11326704" cy="1041564"/>
          </a:xfrm>
        </p:spPr>
        <p:txBody>
          <a:body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DA7BFCD9-16A4-5745-7BB3-7836095FF16B}"/>
              </a:ext>
            </a:extLst>
          </p:cNvPr>
          <p:cNvSpPr>
            <a:spLocks noGrp="1"/>
          </p:cNvSpPr>
          <p:nvPr>
            <p:ph type="body" sz="quarter" idx="13"/>
          </p:nvPr>
        </p:nvSpPr>
        <p:spPr>
          <a:xfrm>
            <a:off x="182880" y="1645920"/>
            <a:ext cx="5416759" cy="472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F30EDC57-7D17-D4C8-5C60-A44A480EA997}"/>
              </a:ext>
            </a:extLst>
          </p:cNvPr>
          <p:cNvSpPr>
            <a:spLocks noGrp="1"/>
          </p:cNvSpPr>
          <p:nvPr>
            <p:ph type="body" sz="quarter" idx="14"/>
          </p:nvPr>
        </p:nvSpPr>
        <p:spPr>
          <a:xfrm>
            <a:off x="6248400" y="1645920"/>
            <a:ext cx="5261184" cy="472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0D9A2E8-4714-433C-8A25-781743A6080E}" type="datetime1">
              <a:rPr lang="en-US" smtClean="0"/>
              <a:t>9/30/2025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2901779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181186" y="219456"/>
            <a:ext cx="11274552" cy="7898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181185" y="1009307"/>
            <a:ext cx="5212080"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7B5BB1DC-4DAA-D220-25A9-5752C158FDD3}"/>
              </a:ext>
            </a:extLst>
          </p:cNvPr>
          <p:cNvSpPr>
            <a:spLocks noGrp="1"/>
          </p:cNvSpPr>
          <p:nvPr>
            <p:ph type="body" sz="quarter" idx="13"/>
          </p:nvPr>
        </p:nvSpPr>
        <p:spPr>
          <a:xfrm>
            <a:off x="181631" y="1649451"/>
            <a:ext cx="5211762"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245352" y="1009307"/>
            <a:ext cx="5212080"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BAB67A04-5E8D-18C5-D47A-A5B5CFE568A1}"/>
              </a:ext>
            </a:extLst>
          </p:cNvPr>
          <p:cNvSpPr>
            <a:spLocks noGrp="1"/>
          </p:cNvSpPr>
          <p:nvPr>
            <p:ph type="body" sz="quarter" idx="14"/>
          </p:nvPr>
        </p:nvSpPr>
        <p:spPr>
          <a:xfrm>
            <a:off x="6245352" y="1649451"/>
            <a:ext cx="521335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Accelerating SDGs through Smart Humanitarian Action</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D1794148-DDE7-456B-A1C2-FF4C133348C4}" type="datetime1">
              <a:rPr lang="en-US" smtClean="0"/>
              <a:t>9/30/2025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1441831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Accelerating SDGs through Smart Humanitarian Action</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DAF299A5-3806-40CC-887A-1CE9B4E124D2}" type="datetime1">
              <a:rPr lang="en-US" smtClean="0"/>
              <a:t>9/30/2025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5552115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Accelerating SDGs through Smart Humanitarian Action</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EA052FEB-047D-4FF7-BDE8-2B480687C001}" type="datetime1">
              <a:rPr lang="en-US" smtClean="0"/>
              <a:t>9/30/2025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6319751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78704" y="218113"/>
            <a:ext cx="3363393" cy="2345471"/>
          </a:xfrm>
        </p:spPr>
        <p:txBody>
          <a:bodyPr anchor="t">
            <a:normAutofit/>
          </a:bodyPr>
          <a:lstStyle>
            <a:lvl1pPr>
              <a:defRPr sz="30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78704" y="2563586"/>
            <a:ext cx="3363393" cy="3708232"/>
          </a:xfrm>
        </p:spPr>
        <p:txBody>
          <a:bodyPr anchor="b">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14900" y="218114"/>
            <a:ext cx="6688836" cy="6088068"/>
          </a:xfrm>
        </p:spPr>
        <p:txBody>
          <a:bodyPr vert="horz" lIns="91440" tIns="45720" rIns="91440" bIns="45720" rtlCol="0">
            <a:norm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B8D0FA8C-9BA0-4026-B7D3-20AA213F3D75}" type="datetime1">
              <a:rPr lang="en-US" smtClean="0"/>
              <a:t>9/30/2025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1278008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82880" y="219456"/>
            <a:ext cx="3176337" cy="2628249"/>
          </a:xfrm>
        </p:spPr>
        <p:txBody>
          <a:bodyPr anchor="t">
            <a:normAutofit/>
          </a:bodyPr>
          <a:lstStyle>
            <a:lvl1pPr>
              <a:defRPr sz="30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78705" y="2847706"/>
            <a:ext cx="3180512" cy="3424111"/>
          </a:xfrm>
        </p:spPr>
        <p:txBody>
          <a:bodyPr vert="horz" lIns="91440" tIns="45720" rIns="91440" bIns="45720" rtlCol="0" anchor="b">
            <a:normAutofit/>
          </a:bodyPr>
          <a:lstStyle>
            <a:lvl1pPr marL="0" indent="0">
              <a:buNone/>
              <a:defRPr lang="en-US" dirty="0"/>
            </a:lvl1pPr>
          </a:lstStyle>
          <a:p>
            <a:pPr lvl="0"/>
            <a:r>
              <a:rPr lang="en-US"/>
              <a:t>Click to edit Master text styles</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178704" y="6387128"/>
            <a:ext cx="2016929" cy="338328"/>
          </a:xfrm>
        </p:spPr>
        <p:txBody>
          <a:bodyPr/>
          <a:lstStyle/>
          <a:p>
            <a:r>
              <a:rPr lang="en-US"/>
              <a:t>Accelerating SDGs through Smart Humanitarian Action</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a:xfrm>
            <a:off x="2310493" y="6387128"/>
            <a:ext cx="917224" cy="338328"/>
          </a:xfrm>
        </p:spPr>
        <p:txBody>
          <a:bodyPr/>
          <a:lstStyle/>
          <a:p>
            <a:fld id="{84C0F8C8-9175-46EB-8A23-5C7F2DDA3ACD}" type="datetime1">
              <a:rPr lang="en-US" smtClean="0"/>
              <a:t>9/30/2025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3227717" y="6387128"/>
            <a:ext cx="457200" cy="338328"/>
          </a:xfrm>
        </p:spPr>
        <p:txBody>
          <a:bodyPr/>
          <a:lstStyle/>
          <a:p>
            <a:fld id="{C8116806-1FD2-4A57-B5EA-7014AB76383B}" type="slidenum">
              <a:rPr lang="en-US" smtClean="0"/>
              <a:t>‹#›</a:t>
            </a:fld>
            <a:endParaRPr lang="en-US"/>
          </a:p>
        </p:txBody>
      </p:sp>
      <p:sp>
        <p:nvSpPr>
          <p:cNvPr id="12" name="Picture Placeholder 2">
            <a:extLst>
              <a:ext uri="{FF2B5EF4-FFF2-40B4-BE49-F238E27FC236}">
                <a16:creationId xmlns:a16="http://schemas.microsoft.com/office/drawing/2014/main" id="{ADACA751-BBB2-3E33-EA6C-54B4A7F6842B}"/>
              </a:ext>
            </a:extLst>
          </p:cNvPr>
          <p:cNvSpPr>
            <a:spLocks noGrp="1"/>
          </p:cNvSpPr>
          <p:nvPr>
            <p:ph type="pic" idx="1" hasCustomPrompt="1"/>
          </p:nvPr>
        </p:nvSpPr>
        <p:spPr>
          <a:xfrm>
            <a:off x="3962400" y="266700"/>
            <a:ext cx="7962900" cy="6324600"/>
          </a:xfrm>
          <a:custGeom>
            <a:avLst/>
            <a:gdLst>
              <a:gd name="connsiteX0" fmla="*/ 264355 w 6785782"/>
              <a:gd name="connsiteY0" fmla="*/ 0 h 6172198"/>
              <a:gd name="connsiteX1" fmla="*/ 6521427 w 6785782"/>
              <a:gd name="connsiteY1" fmla="*/ 0 h 6172198"/>
              <a:gd name="connsiteX2" fmla="*/ 6785782 w 6785782"/>
              <a:gd name="connsiteY2" fmla="*/ 264355 h 6172198"/>
              <a:gd name="connsiteX3" fmla="*/ 6785782 w 6785782"/>
              <a:gd name="connsiteY3" fmla="*/ 5907843 h 6172198"/>
              <a:gd name="connsiteX4" fmla="*/ 6521427 w 6785782"/>
              <a:gd name="connsiteY4" fmla="*/ 6172198 h 6172198"/>
              <a:gd name="connsiteX5" fmla="*/ 264355 w 6785782"/>
              <a:gd name="connsiteY5" fmla="*/ 6172198 h 6172198"/>
              <a:gd name="connsiteX6" fmla="*/ 0 w 6785782"/>
              <a:gd name="connsiteY6" fmla="*/ 5907843 h 6172198"/>
              <a:gd name="connsiteX7" fmla="*/ 0 w 6785782"/>
              <a:gd name="connsiteY7" fmla="*/ 264355 h 6172198"/>
              <a:gd name="connsiteX8" fmla="*/ 264355 w 6785782"/>
              <a:gd name="connsiteY8" fmla="*/ 0 h 617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5782" h="6172198">
                <a:moveTo>
                  <a:pt x="264355" y="0"/>
                </a:moveTo>
                <a:lnTo>
                  <a:pt x="6521427" y="0"/>
                </a:lnTo>
                <a:cubicBezTo>
                  <a:pt x="6667426" y="0"/>
                  <a:pt x="6785782" y="118356"/>
                  <a:pt x="6785782" y="264355"/>
                </a:cubicBezTo>
                <a:lnTo>
                  <a:pt x="6785782" y="5907843"/>
                </a:lnTo>
                <a:cubicBezTo>
                  <a:pt x="6785782" y="6053842"/>
                  <a:pt x="6667426" y="6172198"/>
                  <a:pt x="6521427" y="6172198"/>
                </a:cubicBezTo>
                <a:lnTo>
                  <a:pt x="264355" y="6172198"/>
                </a:lnTo>
                <a:cubicBezTo>
                  <a:pt x="118356" y="6172198"/>
                  <a:pt x="0" y="6053842"/>
                  <a:pt x="0" y="5907843"/>
                </a:cubicBezTo>
                <a:lnTo>
                  <a:pt x="0" y="264355"/>
                </a:lnTo>
                <a:cubicBezTo>
                  <a:pt x="0" y="118356"/>
                  <a:pt x="118356" y="0"/>
                  <a:pt x="264355" y="0"/>
                </a:cubicBezTo>
                <a:close/>
              </a:path>
            </a:pathLst>
          </a:custGeom>
          <a:blipFill dpi="0" rotWithShape="1">
            <a:blip r:embed="rId2">
              <a:alphaModFix amt="60000"/>
            </a:blip>
            <a:srcRect/>
            <a:stretch>
              <a:fillRect/>
            </a:stretch>
          </a:blipFill>
        </p:spPr>
        <p:txBody>
          <a:bodyPr wrap="square">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Tree>
    <p:extLst>
      <p:ext uri="{BB962C8B-B14F-4D97-AF65-F5344CB8AC3E}">
        <p14:creationId xmlns:p14="http://schemas.microsoft.com/office/powerpoint/2010/main" val="50468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8305" y="208156"/>
            <a:ext cx="5729095" cy="3135408"/>
          </a:xfrm>
        </p:spPr>
        <p:txBody>
          <a:bodyPr vert="horz" lIns="91440" tIns="45720" rIns="91440" bIns="45720" rtlCol="0" anchor="t">
            <a:normAutofit/>
          </a:bodyPr>
          <a:lstStyle>
            <a:lvl1pPr>
              <a:defRPr lang="en-US" sz="60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5854" y="4846320"/>
            <a:ext cx="4462346" cy="1380744"/>
          </a:xfrm>
        </p:spPr>
        <p:txBody>
          <a:bodyPr vert="horz" lIns="91440" tIns="45720" rIns="91440" bIns="45720" rtlCol="0" anchor="b">
            <a:normAutofit/>
          </a:bodyPr>
          <a:lstStyle>
            <a:lvl1pPr marL="0" indent="0">
              <a:buNone/>
              <a:defRPr lang="en-US" sz="160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Accelerating SDGs through Smart Humanitarian Action</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5792911" y="6387128"/>
            <a:ext cx="1032084" cy="338328"/>
          </a:xfrm>
        </p:spPr>
        <p:txBody>
          <a:bodyPr/>
          <a:lstStyle>
            <a:lvl1pPr>
              <a:defRPr>
                <a:solidFill>
                  <a:schemeClr val="tx2"/>
                </a:solidFill>
                <a:effectLst/>
              </a:defRPr>
            </a:lvl1pPr>
          </a:lstStyle>
          <a:p>
            <a:fld id="{12BDFBED-EFDA-4022-B94A-55F92A07236D}" type="datetime1">
              <a:rPr lang="en-US" smtClean="0"/>
              <a:t>9/30/2025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6824995" y="6387128"/>
            <a:ext cx="457200" cy="338328"/>
          </a:xfrm>
        </p:spPr>
        <p:txBody>
          <a:bodyPr/>
          <a:lstStyle>
            <a:lvl1pPr>
              <a:defRPr>
                <a:solidFill>
                  <a:schemeClr val="tx2"/>
                </a:solidFill>
              </a:defRPr>
            </a:lvl1pPr>
          </a:lstStyle>
          <a:p>
            <a:fld id="{C8116806-1FD2-4A57-B5EA-7014AB76383B}" type="slidenum">
              <a:rPr lang="en-US" smtClean="0"/>
              <a:t>‹#›</a:t>
            </a:fld>
            <a:endParaRPr lang="en-US"/>
          </a:p>
        </p:txBody>
      </p:sp>
      <p:sp>
        <p:nvSpPr>
          <p:cNvPr id="9" name="Picture Placeholder 8">
            <a:extLst>
              <a:ext uri="{FF2B5EF4-FFF2-40B4-BE49-F238E27FC236}">
                <a16:creationId xmlns:a16="http://schemas.microsoft.com/office/drawing/2014/main" id="{C18560C4-8760-7FBD-159D-6CA9346253D5}"/>
              </a:ext>
            </a:extLst>
          </p:cNvPr>
          <p:cNvSpPr>
            <a:spLocks noGrp="1"/>
          </p:cNvSpPr>
          <p:nvPr>
            <p:ph type="pic" sz="quarter" idx="13" hasCustomPrompt="1"/>
          </p:nvPr>
        </p:nvSpPr>
        <p:spPr>
          <a:xfrm>
            <a:off x="7514371" y="266700"/>
            <a:ext cx="4410930" cy="6324600"/>
          </a:xfrm>
          <a:custGeom>
            <a:avLst/>
            <a:gdLst>
              <a:gd name="connsiteX0" fmla="*/ 275374 w 4410930"/>
              <a:gd name="connsiteY0" fmla="*/ 0 h 6324600"/>
              <a:gd name="connsiteX1" fmla="*/ 4135556 w 4410930"/>
              <a:gd name="connsiteY1" fmla="*/ 0 h 6324600"/>
              <a:gd name="connsiteX2" fmla="*/ 4410930 w 4410930"/>
              <a:gd name="connsiteY2" fmla="*/ 275374 h 6324600"/>
              <a:gd name="connsiteX3" fmla="*/ 4410930 w 4410930"/>
              <a:gd name="connsiteY3" fmla="*/ 6049226 h 6324600"/>
              <a:gd name="connsiteX4" fmla="*/ 4135556 w 4410930"/>
              <a:gd name="connsiteY4" fmla="*/ 6324600 h 6324600"/>
              <a:gd name="connsiteX5" fmla="*/ 275374 w 4410930"/>
              <a:gd name="connsiteY5" fmla="*/ 6324600 h 6324600"/>
              <a:gd name="connsiteX6" fmla="*/ 0 w 4410930"/>
              <a:gd name="connsiteY6" fmla="*/ 6049226 h 6324600"/>
              <a:gd name="connsiteX7" fmla="*/ 0 w 4410930"/>
              <a:gd name="connsiteY7" fmla="*/ 275374 h 6324600"/>
              <a:gd name="connsiteX8" fmla="*/ 275374 w 4410930"/>
              <a:gd name="connsiteY8"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30" h="6324600">
                <a:moveTo>
                  <a:pt x="275374" y="0"/>
                </a:moveTo>
                <a:lnTo>
                  <a:pt x="4135556" y="0"/>
                </a:lnTo>
                <a:cubicBezTo>
                  <a:pt x="4287641" y="0"/>
                  <a:pt x="4410930" y="123289"/>
                  <a:pt x="4410930" y="275374"/>
                </a:cubicBezTo>
                <a:lnTo>
                  <a:pt x="4410930" y="6049226"/>
                </a:lnTo>
                <a:cubicBezTo>
                  <a:pt x="4410930" y="6201311"/>
                  <a:pt x="4287641" y="6324600"/>
                  <a:pt x="4135556" y="6324600"/>
                </a:cubicBezTo>
                <a:lnTo>
                  <a:pt x="275374" y="6324600"/>
                </a:lnTo>
                <a:cubicBezTo>
                  <a:pt x="123289" y="6324600"/>
                  <a:pt x="0" y="6201311"/>
                  <a:pt x="0" y="6049226"/>
                </a:cubicBezTo>
                <a:lnTo>
                  <a:pt x="0" y="275374"/>
                </a:lnTo>
                <a:cubicBezTo>
                  <a:pt x="0" y="123289"/>
                  <a:pt x="123289" y="0"/>
                  <a:pt x="275374"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468830070"/>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67861" y="207228"/>
            <a:ext cx="11001943" cy="1790700"/>
          </a:xfrm>
        </p:spPr>
        <p:txBody>
          <a:bodyPr anchor="t">
            <a:noAutofit/>
          </a:bodyPr>
          <a:lstStyle>
            <a:lvl1pPr>
              <a:defRPr sz="72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22195" y="3264408"/>
            <a:ext cx="10147610"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Accelerating SDGs through Smart Humanitarian Action</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5192D85-F6BD-4634-8189-1CF51AF05586}" type="datetime1">
              <a:rPr lang="en-US" smtClean="0"/>
              <a:t>9/30/2025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4105637429"/>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2915580" y="1089247"/>
            <a:ext cx="6360840" cy="2171716"/>
          </a:xfrm>
        </p:spPr>
        <p:txBody>
          <a:bodyPr anchor="b">
            <a:noAutofit/>
          </a:bodyPr>
          <a:lstStyle>
            <a:lvl1pPr algn="ctr">
              <a:defRPr sz="72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3322864" y="3499880"/>
            <a:ext cx="5543550" cy="1771650"/>
          </a:xfrm>
        </p:spPr>
        <p:txBody>
          <a:bodyPr vert="horz" lIns="91440" tIns="45720" rIns="91440" bIns="45720" rtlCol="0">
            <a:normAutofit/>
          </a:bodyPr>
          <a:lstStyle>
            <a:lvl1pPr marL="0" indent="0" algn="ctr">
              <a:buNone/>
              <a:defRPr lang="en-US" sz="1600" dirty="0"/>
            </a:lvl1pPr>
            <a:lvl2pPr marL="228600" indent="0" algn="ctr">
              <a:buNone/>
              <a:defRPr lang="en-US" sz="1600" dirty="0"/>
            </a:lvl2pPr>
            <a:lvl3pPr marL="457200" indent="0" algn="ctr">
              <a:buNone/>
              <a:defRPr lang="en-US" sz="1600" dirty="0"/>
            </a:lvl3pPr>
            <a:lvl4pPr marL="685800" indent="0" algn="ctr">
              <a:buNone/>
              <a:defRPr lang="en-US" sz="1600" dirty="0"/>
            </a:lvl4pPr>
            <a:lvl5pPr marL="914400" indent="0" algn="ctr">
              <a:buNone/>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Accelerating SDGs through Smart Humanitarian Action</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F3AD419-8D5B-47F2-9D81-9259FC36B55B}" type="datetime1">
              <a:rPr lang="en-US" smtClean="0"/>
              <a:t>9/30/2025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8116806-1FD2-4A57-B5EA-7014AB76383B}" type="slidenum">
              <a:rPr lang="en-US" smtClean="0"/>
              <a:t>‹#›</a:t>
            </a:fld>
            <a:endParaRPr lang="en-US"/>
          </a:p>
        </p:txBody>
      </p:sp>
    </p:spTree>
    <p:extLst>
      <p:ext uri="{BB962C8B-B14F-4D97-AF65-F5344CB8AC3E}">
        <p14:creationId xmlns:p14="http://schemas.microsoft.com/office/powerpoint/2010/main" val="268149519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660262" y="208754"/>
            <a:ext cx="4066072" cy="3725937"/>
          </a:xfrm>
        </p:spPr>
        <p:txBody>
          <a:bodyPr vert="horz" lIns="91440" tIns="45720" rIns="91440" bIns="45720" rtlCol="0" anchor="t">
            <a:normAutofit/>
          </a:bodyPr>
          <a:lstStyle>
            <a:lvl1pPr>
              <a:defRPr lang="en-US" sz="50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68729" y="4846320"/>
            <a:ext cx="4066072" cy="1380744"/>
          </a:xfrm>
        </p:spPr>
        <p:txBody>
          <a:bodyPr vert="horz" lIns="91440" tIns="45720" rIns="91440" bIns="45720" rtlCol="0" anchor="b">
            <a:normAutofit/>
          </a:bodyPr>
          <a:lstStyle>
            <a:lvl1pPr marL="0" indent="0">
              <a:buNone/>
              <a:defRPr lang="en-US" sz="1600">
                <a:solidFill>
                  <a:schemeClr val="tx2"/>
                </a:solidFill>
              </a:defRPr>
            </a:lvl1pPr>
          </a:lstStyle>
          <a:p>
            <a:pPr lvl="0"/>
            <a:r>
              <a:rPr lang="en-US"/>
              <a:t>Click to edit Master subtitle style</a:t>
            </a:r>
            <a:endParaRPr lang="en-US" dirty="0"/>
          </a:p>
        </p:txBody>
      </p:sp>
      <p:sp>
        <p:nvSpPr>
          <p:cNvPr id="12" name="Picture Placeholder 11">
            <a:extLst>
              <a:ext uri="{FF2B5EF4-FFF2-40B4-BE49-F238E27FC236}">
                <a16:creationId xmlns:a16="http://schemas.microsoft.com/office/drawing/2014/main" id="{7A934108-77F2-43A6-38EF-C1CDEDD103C2}"/>
              </a:ext>
            </a:extLst>
          </p:cNvPr>
          <p:cNvSpPr>
            <a:spLocks noGrp="1"/>
          </p:cNvSpPr>
          <p:nvPr>
            <p:ph type="pic" sz="quarter" idx="13" hasCustomPrompt="1"/>
          </p:nvPr>
        </p:nvSpPr>
        <p:spPr>
          <a:xfrm>
            <a:off x="274320" y="266699"/>
            <a:ext cx="7238998" cy="6322891"/>
          </a:xfrm>
          <a:custGeom>
            <a:avLst/>
            <a:gdLst>
              <a:gd name="connsiteX0" fmla="*/ 291359 w 7238998"/>
              <a:gd name="connsiteY0" fmla="*/ 0 h 6322891"/>
              <a:gd name="connsiteX1" fmla="*/ 6947639 w 7238998"/>
              <a:gd name="connsiteY1" fmla="*/ 0 h 6322891"/>
              <a:gd name="connsiteX2" fmla="*/ 7238998 w 7238998"/>
              <a:gd name="connsiteY2" fmla="*/ 291359 h 6322891"/>
              <a:gd name="connsiteX3" fmla="*/ 7238998 w 7238998"/>
              <a:gd name="connsiteY3" fmla="*/ 6031532 h 6322891"/>
              <a:gd name="connsiteX4" fmla="*/ 6947639 w 7238998"/>
              <a:gd name="connsiteY4" fmla="*/ 6322891 h 6322891"/>
              <a:gd name="connsiteX5" fmla="*/ 291359 w 7238998"/>
              <a:gd name="connsiteY5" fmla="*/ 6322891 h 6322891"/>
              <a:gd name="connsiteX6" fmla="*/ 0 w 7238998"/>
              <a:gd name="connsiteY6" fmla="*/ 6031532 h 6322891"/>
              <a:gd name="connsiteX7" fmla="*/ 0 w 7238998"/>
              <a:gd name="connsiteY7" fmla="*/ 291359 h 6322891"/>
              <a:gd name="connsiteX8" fmla="*/ 291359 w 7238998"/>
              <a:gd name="connsiteY8" fmla="*/ 0 h 632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8998" h="6322891">
                <a:moveTo>
                  <a:pt x="291359" y="0"/>
                </a:moveTo>
                <a:lnTo>
                  <a:pt x="6947639" y="0"/>
                </a:lnTo>
                <a:cubicBezTo>
                  <a:pt x="7108552" y="0"/>
                  <a:pt x="7238998" y="130446"/>
                  <a:pt x="7238998" y="291359"/>
                </a:cubicBezTo>
                <a:lnTo>
                  <a:pt x="7238998" y="6031532"/>
                </a:lnTo>
                <a:cubicBezTo>
                  <a:pt x="7238998" y="6192445"/>
                  <a:pt x="7108552" y="6322891"/>
                  <a:pt x="6947639" y="6322891"/>
                </a:cubicBezTo>
                <a:lnTo>
                  <a:pt x="291359" y="6322891"/>
                </a:lnTo>
                <a:cubicBezTo>
                  <a:pt x="130446" y="6322891"/>
                  <a:pt x="0" y="6192445"/>
                  <a:pt x="0" y="6031532"/>
                </a:cubicBezTo>
                <a:lnTo>
                  <a:pt x="0" y="291359"/>
                </a:lnTo>
                <a:cubicBezTo>
                  <a:pt x="0" y="130446"/>
                  <a:pt x="130446" y="0"/>
                  <a:pt x="291359"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666481" y="6391656"/>
            <a:ext cx="2703777" cy="338328"/>
          </a:xfrm>
        </p:spPr>
        <p:txBody>
          <a:bodyPr/>
          <a:lstStyle>
            <a:lvl1pPr>
              <a:defRPr>
                <a:solidFill>
                  <a:schemeClr val="tx2"/>
                </a:solidFill>
              </a:defRPr>
            </a:lvl1pPr>
          </a:lstStyle>
          <a:p>
            <a:r>
              <a:rPr lang="en-US"/>
              <a:t>Accelerating SDGs through Smart Humanitarian Action</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0477500" y="6391656"/>
            <a:ext cx="1032084" cy="338328"/>
          </a:xfrm>
        </p:spPr>
        <p:txBody>
          <a:bodyPr/>
          <a:lstStyle>
            <a:lvl1pPr>
              <a:defRPr>
                <a:solidFill>
                  <a:schemeClr val="tx2"/>
                </a:solidFill>
                <a:effectLst/>
              </a:defRPr>
            </a:lvl1pPr>
          </a:lstStyle>
          <a:p>
            <a:fld id="{0FCE37D5-C0B5-4C8B-AA9D-177EECD3BE19}" type="datetime1">
              <a:rPr lang="en-US" smtClean="0"/>
              <a:t>9/30/2025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509584" y="6388837"/>
            <a:ext cx="457200" cy="338328"/>
          </a:xfrm>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685074830"/>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3816" y="199795"/>
            <a:ext cx="8777428" cy="3640686"/>
          </a:xfrm>
        </p:spPr>
        <p:txBody>
          <a:bodyPr vert="horz" lIns="91440" tIns="45720" rIns="91440" bIns="45720" rtlCol="0" anchor="t">
            <a:normAutofit/>
          </a:bodyPr>
          <a:lstStyle>
            <a:lvl1pPr>
              <a:defRPr lang="en-US" sz="88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85854" y="4898361"/>
            <a:ext cx="5675450" cy="1334847"/>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Accelerating SDGs through Smart Humanitarian Action</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800AA777-EE90-48DA-996D-13AC846956B7}" type="datetime1">
              <a:rPr lang="en-US" smtClean="0"/>
              <a:t>9/30/2025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12781841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018598" y="1529542"/>
            <a:ext cx="8154804" cy="2323883"/>
          </a:xfrm>
        </p:spPr>
        <p:txBody>
          <a:bodyPr anchor="b">
            <a:normAutofit/>
          </a:bodyPr>
          <a:lstStyle>
            <a:lvl1pPr algn="ctr">
              <a:defRPr sz="5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110715" y="4053504"/>
            <a:ext cx="5970570" cy="1072678"/>
          </a:xfrm>
        </p:spPr>
        <p:txBody>
          <a:bodyPr anchor="t">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Accelerating SDGs through Smart Humanitarian Action</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8B327FFA-99FE-4097-973A-E56D49FBC564}" type="datetime1">
              <a:rPr lang="en-US" smtClean="0"/>
              <a:t>9/30/2025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110739797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1.jp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3">
            <a:alphaModFix amt="17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182880" y="219456"/>
            <a:ext cx="10835640" cy="96926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182880" y="1183206"/>
            <a:ext cx="10835640" cy="50886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178704" y="6387128"/>
            <a:ext cx="2703777" cy="338328"/>
          </a:xfrm>
          <a:prstGeom prst="rect">
            <a:avLst/>
          </a:prstGeom>
        </p:spPr>
        <p:txBody>
          <a:bodyPr vert="horz" lIns="91440" tIns="45720" rIns="91440" bIns="45720" rtlCol="0" anchor="ctr"/>
          <a:lstStyle>
            <a:lvl1pPr algn="l">
              <a:defRPr sz="750">
                <a:solidFill>
                  <a:schemeClr val="tx1"/>
                </a:solidFill>
              </a:defRPr>
            </a:lvl1pPr>
          </a:lstStyle>
          <a:p>
            <a:r>
              <a:rPr lang="en-US"/>
              <a:t>Accelerating SDGs through Smart Humanitarian Action</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0477500" y="6387128"/>
            <a:ext cx="1032084" cy="338328"/>
          </a:xfrm>
          <a:prstGeom prst="rect">
            <a:avLst/>
          </a:prstGeom>
        </p:spPr>
        <p:txBody>
          <a:bodyPr vert="horz" lIns="91440" tIns="45720" rIns="91440" bIns="45720" rtlCol="0" anchor="ctr"/>
          <a:lstStyle>
            <a:lvl1pPr algn="r">
              <a:defRPr sz="750">
                <a:solidFill>
                  <a:schemeClr val="tx1"/>
                </a:solidFill>
              </a:defRPr>
            </a:lvl1pPr>
          </a:lstStyle>
          <a:p>
            <a:fld id="{CEE67A87-5164-40F8-9CD0-986F4D3B84D5}" type="datetime1">
              <a:rPr lang="en-US" smtClean="0"/>
              <a:t>9/30/2025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509584" y="6387128"/>
            <a:ext cx="457200" cy="338328"/>
          </a:xfrm>
          <a:prstGeom prst="rect">
            <a:avLst/>
          </a:prstGeom>
        </p:spPr>
        <p:txBody>
          <a:bodyPr vert="horz" lIns="91440" tIns="45720" rIns="91440" bIns="45720" rtlCol="0" anchor="ctr"/>
          <a:lstStyle>
            <a:lvl1pPr algn="r">
              <a:defRPr sz="750">
                <a:solidFill>
                  <a:schemeClr val="tx1"/>
                </a:solidFill>
              </a:defRPr>
            </a:lvl1pPr>
          </a:lstStyle>
          <a:p>
            <a:fld id="{C8116806-1FD2-4A57-B5EA-7014AB76383B}" type="slidenum">
              <a:rPr lang="en-US" smtClean="0"/>
              <a:t>‹#›</a:t>
            </a:fld>
            <a:endParaRPr lang="en-US"/>
          </a:p>
        </p:txBody>
      </p:sp>
    </p:spTree>
    <p:extLst>
      <p:ext uri="{BB962C8B-B14F-4D97-AF65-F5344CB8AC3E}">
        <p14:creationId xmlns:p14="http://schemas.microsoft.com/office/powerpoint/2010/main" val="3491360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Lst>
  <p:hf sldNum="0" hdr="0" dt="0"/>
  <p:txStyles>
    <p:titleStyle>
      <a:lvl1pPr algn="l" defTabSz="914400" rtl="0" eaLnBrk="1" latinLnBrk="0" hangingPunct="1">
        <a:lnSpc>
          <a:spcPct val="85000"/>
        </a:lnSpc>
        <a:spcBef>
          <a:spcPct val="0"/>
        </a:spcBef>
        <a:buNone/>
        <a:defRPr sz="3000" b="0" kern="1200" spc="-100" baseline="0">
          <a:solidFill>
            <a:schemeClr val="tx1"/>
          </a:solidFill>
          <a:latin typeface="+mj-lt"/>
          <a:ea typeface="+mj-ea"/>
          <a:cs typeface="+mj-cs"/>
        </a:defRPr>
      </a:lvl1pPr>
    </p:titleStyle>
    <p:bodyStyle>
      <a:lvl1pPr marL="285750" indent="-28575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5143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7429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715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001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68">
          <p15:clr>
            <a:srgbClr val="F26B43"/>
          </p15:clr>
        </p15:guide>
        <p15:guide id="4" orient="horz" pos="168">
          <p15:clr>
            <a:srgbClr val="F26B43"/>
          </p15:clr>
        </p15:guide>
        <p15:guide id="5" pos="7512">
          <p15:clr>
            <a:srgbClr val="F26B43"/>
          </p15:clr>
        </p15:guide>
        <p15:guide id="6" orient="horz" pos="4152">
          <p15:clr>
            <a:srgbClr val="F26B43"/>
          </p15:clr>
        </p15:guide>
        <p15:guide id="12" pos="4728">
          <p15:clr>
            <a:srgbClr val="F26B43"/>
          </p15:clr>
        </p15:guide>
        <p15:guide id="13" pos="5328">
          <p15:clr>
            <a:srgbClr val="F26B43"/>
          </p15:clr>
        </p15:guide>
        <p15:guide id="26" pos="2952">
          <p15:clr>
            <a:srgbClr val="F26B43"/>
          </p15:clr>
        </p15:guide>
        <p15:guide id="27" pos="3096">
          <p15:clr>
            <a:srgbClr val="F26B43"/>
          </p15:clr>
        </p15:guide>
        <p15:guide id="29" pos="4128">
          <p15:clr>
            <a:srgbClr val="F26B43"/>
          </p15:clr>
        </p15:guide>
        <p15:guide id="30" pos="1392">
          <p15:clr>
            <a:srgbClr val="F26B43"/>
          </p15:clr>
        </p15:guide>
        <p15:guide id="3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95E1E5D-4839-38CF-2DC8-9B2F7FF04CE6}"/>
              </a:ext>
            </a:extLst>
          </p:cNvPr>
          <p:cNvSpPr>
            <a:spLocks noGrp="1"/>
          </p:cNvSpPr>
          <p:nvPr>
            <p:ph type="subTitle" idx="1"/>
          </p:nvPr>
        </p:nvSpPr>
        <p:spPr>
          <a:xfrm>
            <a:off x="7717481" y="4692866"/>
            <a:ext cx="3459902" cy="1123268"/>
          </a:xfrm>
        </p:spPr>
        <p:txBody>
          <a:bodyPr anchor="b">
            <a:normAutofit/>
          </a:bodyPr>
          <a:lstStyle/>
          <a:p>
            <a:pPr algn="r"/>
            <a:r>
              <a:rPr lang="en-US" sz="1800" b="1" dirty="0">
                <a:solidFill>
                  <a:schemeClr val="accent4">
                    <a:lumMod val="50000"/>
                  </a:schemeClr>
                </a:solidFill>
              </a:rPr>
              <a:t>Innovative approaches driving sustainable development goals progress</a:t>
            </a:r>
          </a:p>
        </p:txBody>
      </p:sp>
      <p:pic>
        <p:nvPicPr>
          <p:cNvPr id="4" name="Picture 3" descr="Abstract meditation concept.">
            <a:extLst>
              <a:ext uri="{FF2B5EF4-FFF2-40B4-BE49-F238E27FC236}">
                <a16:creationId xmlns:a16="http://schemas.microsoft.com/office/drawing/2014/main" id="{DAD86FFF-0A96-4684-955B-942220083699}"/>
              </a:ext>
            </a:extLst>
          </p:cNvPr>
          <p:cNvPicPr>
            <a:picLocks noChangeAspect="1"/>
          </p:cNvPicPr>
          <p:nvPr/>
        </p:nvPicPr>
        <p:blipFill>
          <a:blip r:embed="rId3"/>
          <a:srcRect t="2286" b="13444"/>
          <a:stretch>
            <a:fillRect/>
          </a:stretch>
        </p:blipFill>
        <p:spPr>
          <a:xfrm>
            <a:off x="20" y="10"/>
            <a:ext cx="12191980" cy="6857990"/>
          </a:xfrm>
          <a:custGeom>
            <a:avLst/>
            <a:gdLst>
              <a:gd name="connsiteX0" fmla="*/ 7809944 w 12192000"/>
              <a:gd name="connsiteY0" fmla="*/ 820064 h 6858000"/>
              <a:gd name="connsiteX1" fmla="*/ 7496526 w 12192000"/>
              <a:gd name="connsiteY1" fmla="*/ 1133482 h 6858000"/>
              <a:gd name="connsiteX2" fmla="*/ 7496526 w 12192000"/>
              <a:gd name="connsiteY2" fmla="*/ 5748267 h 6858000"/>
              <a:gd name="connsiteX3" fmla="*/ 7809944 w 12192000"/>
              <a:gd name="connsiteY3" fmla="*/ 6061685 h 6858000"/>
              <a:gd name="connsiteX4" fmla="*/ 11058202 w 12192000"/>
              <a:gd name="connsiteY4" fmla="*/ 6061685 h 6858000"/>
              <a:gd name="connsiteX5" fmla="*/ 11371620 w 12192000"/>
              <a:gd name="connsiteY5" fmla="*/ 5748267 h 6858000"/>
              <a:gd name="connsiteX6" fmla="*/ 11371620 w 12192000"/>
              <a:gd name="connsiteY6" fmla="*/ 1133482 h 6858000"/>
              <a:gd name="connsiteX7" fmla="*/ 11058202 w 12192000"/>
              <a:gd name="connsiteY7" fmla="*/ 820064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7809944" y="820064"/>
                </a:moveTo>
                <a:cubicBezTo>
                  <a:pt x="7636848" y="820064"/>
                  <a:pt x="7496526" y="960386"/>
                  <a:pt x="7496526" y="1133482"/>
                </a:cubicBezTo>
                <a:lnTo>
                  <a:pt x="7496526" y="5748267"/>
                </a:lnTo>
                <a:cubicBezTo>
                  <a:pt x="7496526" y="5921363"/>
                  <a:pt x="7636848" y="6061685"/>
                  <a:pt x="7809944" y="6061685"/>
                </a:cubicBezTo>
                <a:lnTo>
                  <a:pt x="11058202" y="6061685"/>
                </a:lnTo>
                <a:cubicBezTo>
                  <a:pt x="11231298" y="6061685"/>
                  <a:pt x="11371620" y="5921363"/>
                  <a:pt x="11371620" y="5748267"/>
                </a:cubicBezTo>
                <a:lnTo>
                  <a:pt x="11371620" y="1133482"/>
                </a:lnTo>
                <a:cubicBezTo>
                  <a:pt x="11371620" y="960386"/>
                  <a:pt x="11231298" y="820064"/>
                  <a:pt x="11058202" y="820064"/>
                </a:cubicBezTo>
                <a:close/>
                <a:moveTo>
                  <a:pt x="0" y="0"/>
                </a:moveTo>
                <a:lnTo>
                  <a:pt x="12192000" y="0"/>
                </a:lnTo>
                <a:lnTo>
                  <a:pt x="12192000" y="6858000"/>
                </a:lnTo>
                <a:lnTo>
                  <a:pt x="0" y="6858000"/>
                </a:lnTo>
                <a:close/>
              </a:path>
            </a:pathLst>
          </a:custGeom>
          <a:noFill/>
        </p:spPr>
      </p:pic>
      <p:sp>
        <p:nvSpPr>
          <p:cNvPr id="5" name="Subtitle 2">
            <a:extLst>
              <a:ext uri="{FF2B5EF4-FFF2-40B4-BE49-F238E27FC236}">
                <a16:creationId xmlns:a16="http://schemas.microsoft.com/office/drawing/2014/main" id="{C0576F4A-D1E2-8D22-9E79-52A84C0CB410}"/>
              </a:ext>
            </a:extLst>
          </p:cNvPr>
          <p:cNvSpPr txBox="1">
            <a:spLocks/>
          </p:cNvSpPr>
          <p:nvPr/>
        </p:nvSpPr>
        <p:spPr>
          <a:xfrm>
            <a:off x="7668740" y="2898434"/>
            <a:ext cx="3557383" cy="1597366"/>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Arial" panose="020B0604020202020204" pitchFamily="34" charset="0"/>
              <a:buNone/>
              <a:defRPr lang="en-US" sz="1600" kern="1200" dirty="0">
                <a:solidFill>
                  <a:schemeClr val="tx2"/>
                </a:solidFill>
                <a:latin typeface="+mn-lt"/>
                <a:ea typeface="+mn-ea"/>
                <a:cs typeface="+mn-cs"/>
              </a:defRPr>
            </a:lvl1pPr>
            <a:lvl2pPr marL="5143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7429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715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00150" indent="-2857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1800" b="1" dirty="0">
                <a:solidFill>
                  <a:schemeClr val="accent4">
                    <a:lumMod val="50000"/>
                  </a:schemeClr>
                </a:solidFill>
              </a:rPr>
              <a:t>Transforming decision making, actions, accountability, service delivery &amp; outcome tracking with adaptive digital tools</a:t>
            </a:r>
          </a:p>
        </p:txBody>
      </p:sp>
      <p:sp>
        <p:nvSpPr>
          <p:cNvPr id="6" name="Footer Placeholder 5">
            <a:extLst>
              <a:ext uri="{FF2B5EF4-FFF2-40B4-BE49-F238E27FC236}">
                <a16:creationId xmlns:a16="http://schemas.microsoft.com/office/drawing/2014/main" id="{597E5444-DE72-D784-5A09-BA026291A34C}"/>
              </a:ext>
            </a:extLst>
          </p:cNvPr>
          <p:cNvSpPr>
            <a:spLocks noGrp="1"/>
          </p:cNvSpPr>
          <p:nvPr>
            <p:ph type="ftr" sz="quarter" idx="11"/>
          </p:nvPr>
        </p:nvSpPr>
        <p:spPr>
          <a:xfrm>
            <a:off x="9899240" y="6138672"/>
            <a:ext cx="2292760" cy="719328"/>
          </a:xfrm>
          <a:solidFill>
            <a:schemeClr val="accent2">
              <a:lumMod val="75000"/>
            </a:schemeClr>
          </a:solidFill>
        </p:spPr>
        <p:txBody>
          <a:bodyPr/>
          <a:lstStyle/>
          <a:p>
            <a:r>
              <a:rPr lang="en-US" sz="1600" b="1" dirty="0">
                <a:solidFill>
                  <a:srgbClr val="FFC000"/>
                </a:solidFill>
              </a:rPr>
              <a:t>Accelerating SDGs through Smart Humanitarian Action</a:t>
            </a:r>
          </a:p>
        </p:txBody>
      </p:sp>
      <p:sp>
        <p:nvSpPr>
          <p:cNvPr id="2" name="Title 1">
            <a:extLst>
              <a:ext uri="{FF2B5EF4-FFF2-40B4-BE49-F238E27FC236}">
                <a16:creationId xmlns:a16="http://schemas.microsoft.com/office/drawing/2014/main" id="{F275E39D-779C-D1DF-6404-FAF362AF71D7}"/>
              </a:ext>
            </a:extLst>
          </p:cNvPr>
          <p:cNvSpPr>
            <a:spLocks noGrp="1"/>
          </p:cNvSpPr>
          <p:nvPr>
            <p:ph type="ctrTitle"/>
          </p:nvPr>
        </p:nvSpPr>
        <p:spPr>
          <a:xfrm>
            <a:off x="7543800" y="1043185"/>
            <a:ext cx="3733800" cy="2004815"/>
          </a:xfrm>
        </p:spPr>
        <p:txBody>
          <a:bodyPr anchor="t">
            <a:normAutofit fontScale="90000"/>
          </a:bodyPr>
          <a:lstStyle/>
          <a:p>
            <a:pPr algn="r"/>
            <a:r>
              <a:rPr lang="en-US" sz="3000" b="1" dirty="0">
                <a:solidFill>
                  <a:schemeClr val="accent4">
                    <a:lumMod val="50000"/>
                  </a:schemeClr>
                </a:solidFill>
              </a:rPr>
              <a:t>DART PMEARL System  Accelerating SDGs through Smart Humanitarian Action</a:t>
            </a:r>
            <a:br>
              <a:rPr lang="en-US" sz="3000" b="1" dirty="0">
                <a:solidFill>
                  <a:schemeClr val="accent4">
                    <a:lumMod val="50000"/>
                  </a:schemeClr>
                </a:solidFill>
              </a:rPr>
            </a:br>
            <a:r>
              <a:rPr lang="en-US" sz="3000" b="1" dirty="0">
                <a:solidFill>
                  <a:schemeClr val="accent4">
                    <a:lumMod val="50000"/>
                  </a:schemeClr>
                </a:solidFill>
              </a:rPr>
              <a:t>By Win-Win Strategies</a:t>
            </a:r>
          </a:p>
        </p:txBody>
      </p:sp>
    </p:spTree>
    <p:extLst>
      <p:ext uri="{BB962C8B-B14F-4D97-AF65-F5344CB8AC3E}">
        <p14:creationId xmlns:p14="http://schemas.microsoft.com/office/powerpoint/2010/main" val="402687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700"/>
                                        <p:tgtEl>
                                          <p:spTgt spid="5">
                                            <p:txEl>
                                              <p:pRg st="0" end="0"/>
                                            </p:txEl>
                                          </p:spTgt>
                                        </p:tgtEl>
                                      </p:cBhvr>
                                    </p:animEffect>
                                  </p:childTnLst>
                                </p:cTn>
                              </p:par>
                              <p:par>
                                <p:cTn id="17" presetID="10" presetClass="entr" presetSubtype="0" fill="hold" grpId="1" nodeType="withEffect">
                                  <p:stCondLst>
                                    <p:cond delay="250"/>
                                  </p:stCondLst>
                                  <p:iterate>
                                    <p:tmPct val="10000"/>
                                  </p:iterate>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P spid="5" grpId="0" build="p"/>
      <p:bldP spid="5" grpId="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8FCA-55E4-FCBF-9902-CC4530B405A3}"/>
              </a:ext>
            </a:extLst>
          </p:cNvPr>
          <p:cNvSpPr>
            <a:spLocks noGrp="1"/>
          </p:cNvSpPr>
          <p:nvPr>
            <p:ph type="title"/>
          </p:nvPr>
        </p:nvSpPr>
        <p:spPr>
          <a:xfrm>
            <a:off x="178704" y="218113"/>
            <a:ext cx="4545696" cy="1305887"/>
          </a:xfrm>
        </p:spPr>
        <p:txBody>
          <a:bodyPr vert="horz" lIns="91440" tIns="45720" rIns="91440" bIns="45720" rtlCol="0" anchor="t">
            <a:normAutofit/>
          </a:bodyPr>
          <a:lstStyle/>
          <a:p>
            <a:r>
              <a:rPr lang="en-US" b="1" kern="1200" spc="-100" baseline="0" dirty="0">
                <a:solidFill>
                  <a:schemeClr val="accent4">
                    <a:lumMod val="50000"/>
                  </a:schemeClr>
                </a:solidFill>
                <a:latin typeface="+mj-lt"/>
                <a:ea typeface="+mj-ea"/>
                <a:cs typeface="+mj-cs"/>
              </a:rPr>
              <a:t>Efficiency, Effectiveness &amp; Sustainability – Dual Impact analysis</a:t>
            </a:r>
          </a:p>
        </p:txBody>
      </p:sp>
      <p:sp>
        <p:nvSpPr>
          <p:cNvPr id="5" name="TextBox 4">
            <a:extLst>
              <a:ext uri="{FF2B5EF4-FFF2-40B4-BE49-F238E27FC236}">
                <a16:creationId xmlns:a16="http://schemas.microsoft.com/office/drawing/2014/main" id="{1AEC8D8C-7D54-4FAE-A8F7-6C684B439A8A}"/>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78704" y="1524000"/>
            <a:ext cx="4621896" cy="4747818"/>
          </a:xfrm>
          <a:prstGeom prst="rect">
            <a:avLst/>
          </a:prstGeom>
        </p:spPr>
        <p:txBody>
          <a:bodyPr>
            <a:noAutofit/>
          </a:bodyPr>
          <a:lstStyle/>
          <a:p>
            <a:pPr marL="0" indent="0" algn="r">
              <a:buNone/>
            </a:pPr>
            <a:r>
              <a:rPr lang="en-US" sz="2000" b="1" dirty="0"/>
              <a:t>Operational Efficiency</a:t>
            </a:r>
          </a:p>
          <a:p>
            <a:pPr marL="0" lvl="1" indent="0" algn="r">
              <a:buNone/>
            </a:pPr>
            <a:r>
              <a:rPr lang="en-US" sz="2000" dirty="0"/>
              <a:t>Fast registration, real-time verification, and mobile-first design drive system efficiency and smooth operations.</a:t>
            </a:r>
          </a:p>
          <a:p>
            <a:pPr marL="0" indent="0" algn="r">
              <a:buNone/>
            </a:pPr>
            <a:endParaRPr lang="en-US" sz="1200" b="1" dirty="0"/>
          </a:p>
          <a:p>
            <a:pPr marL="0" indent="0" algn="r">
              <a:buNone/>
            </a:pPr>
            <a:r>
              <a:rPr lang="en-US" sz="2000" b="1" dirty="0"/>
              <a:t>System Effectiveness</a:t>
            </a:r>
          </a:p>
          <a:p>
            <a:pPr marL="0" lvl="1" indent="0" algn="r">
              <a:buNone/>
            </a:pPr>
            <a:r>
              <a:rPr lang="en-US" sz="2000" dirty="0"/>
              <a:t>Tracking real change and enabling data-driven decisions ensure impactful and informed outcomes.</a:t>
            </a:r>
          </a:p>
          <a:p>
            <a:pPr marL="0" indent="0" algn="r">
              <a:buNone/>
            </a:pPr>
            <a:endParaRPr lang="en-US" sz="1200" b="1" dirty="0"/>
          </a:p>
          <a:p>
            <a:pPr marL="0" indent="0" algn="r">
              <a:buNone/>
            </a:pPr>
            <a:r>
              <a:rPr lang="en-US" sz="2000" b="1" dirty="0"/>
              <a:t>Sustainability &amp; SDG Impact</a:t>
            </a:r>
          </a:p>
          <a:p>
            <a:pPr marL="0" lvl="1" indent="0" algn="r">
              <a:buNone/>
            </a:pPr>
            <a:r>
              <a:rPr lang="en-US" sz="2000" dirty="0"/>
              <a:t>Modular design, learning loops, and inclusive engagement promote long-term sustainability and SDG progress.</a:t>
            </a:r>
          </a:p>
        </p:txBody>
      </p:sp>
      <p:pic>
        <p:nvPicPr>
          <p:cNvPr id="4" name="Content Placeholder 3" descr="Internet of Things Concept">
            <a:extLst>
              <a:ext uri="{FF2B5EF4-FFF2-40B4-BE49-F238E27FC236}">
                <a16:creationId xmlns:a16="http://schemas.microsoft.com/office/drawing/2014/main" id="{B48023FE-22BD-474D-A1F1-1930D9AB3B89}"/>
              </a:ext>
            </a:extLst>
          </p:cNvPr>
          <p:cNvPicPr>
            <a:picLocks noGrp="1" noChangeAspect="1"/>
          </p:cNvPicPr>
          <p:nvPr>
            <p:ph idx="1"/>
          </p:nvPr>
        </p:nvPicPr>
        <p:blipFill>
          <a:blip r:embed="rId3"/>
          <a:srcRect l="8665" r="17999" b="1"/>
          <a:stretch>
            <a:fillRect/>
          </a:stretch>
        </p:blipFill>
        <p:spPr>
          <a:xfrm>
            <a:off x="4914900" y="218114"/>
            <a:ext cx="6688836" cy="6088068"/>
          </a:xfrm>
          <a:prstGeom prst="rect">
            <a:avLst/>
          </a:prstGeom>
          <a:noFill/>
        </p:spPr>
      </p:pic>
      <p:sp>
        <p:nvSpPr>
          <p:cNvPr id="3" name="Footer Placeholder 2">
            <a:extLst>
              <a:ext uri="{FF2B5EF4-FFF2-40B4-BE49-F238E27FC236}">
                <a16:creationId xmlns:a16="http://schemas.microsoft.com/office/drawing/2014/main" id="{6B167BBC-6D5A-D876-39B7-614483CC1D33}"/>
              </a:ext>
            </a:extLst>
          </p:cNvPr>
          <p:cNvSpPr>
            <a:spLocks noGrp="1"/>
          </p:cNvSpPr>
          <p:nvPr>
            <p:ph type="ftr" sz="quarter" idx="11"/>
          </p:nvPr>
        </p:nvSpPr>
        <p:spPr>
          <a:solidFill>
            <a:schemeClr val="accent2">
              <a:lumMod val="75000"/>
            </a:schemeClr>
          </a:solidFill>
        </p:spPr>
        <p:txBody>
          <a:bodyPr vert="horz" lIns="91440" tIns="45720" rIns="91440" bIns="45720" rtlCol="0" anchor="ctr"/>
          <a:lstStyle/>
          <a:p>
            <a:r>
              <a:rPr lang="en-US" b="1">
                <a:solidFill>
                  <a:srgbClr val="FFC000"/>
                </a:solidFill>
              </a:rPr>
              <a:t>Accelerating SDGs through Smart Humanitarian Action</a:t>
            </a:r>
          </a:p>
        </p:txBody>
      </p:sp>
    </p:spTree>
    <p:extLst>
      <p:ext uri="{BB962C8B-B14F-4D97-AF65-F5344CB8AC3E}">
        <p14:creationId xmlns:p14="http://schemas.microsoft.com/office/powerpoint/2010/main" val="3088273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8620-FDCC-1932-55B5-947FEA97C319}"/>
              </a:ext>
            </a:extLst>
          </p:cNvPr>
          <p:cNvSpPr>
            <a:spLocks noGrp="1"/>
          </p:cNvSpPr>
          <p:nvPr>
            <p:ph type="title"/>
          </p:nvPr>
        </p:nvSpPr>
        <p:spPr>
          <a:xfrm>
            <a:off x="178704" y="18089"/>
            <a:ext cx="3783696" cy="620087"/>
          </a:xfrm>
        </p:spPr>
        <p:txBody>
          <a:bodyPr vert="horz" lIns="91440" tIns="45720" rIns="91440" bIns="45720" rtlCol="0" anchor="t">
            <a:normAutofit/>
          </a:bodyPr>
          <a:lstStyle/>
          <a:p>
            <a:r>
              <a:rPr lang="en-US" b="1" kern="1200" spc="-100" baseline="0" dirty="0">
                <a:solidFill>
                  <a:schemeClr val="accent4">
                    <a:lumMod val="50000"/>
                  </a:schemeClr>
                </a:solidFill>
                <a:latin typeface="+mj-lt"/>
                <a:ea typeface="+mj-ea"/>
                <a:cs typeface="+mj-cs"/>
              </a:rPr>
              <a:t>Call to Action</a:t>
            </a:r>
          </a:p>
        </p:txBody>
      </p:sp>
      <p:sp>
        <p:nvSpPr>
          <p:cNvPr id="5" name="TextBox 4">
            <a:extLst>
              <a:ext uri="{FF2B5EF4-FFF2-40B4-BE49-F238E27FC236}">
                <a16:creationId xmlns:a16="http://schemas.microsoft.com/office/drawing/2014/main" id="{9FED1B36-3715-47EA-B978-3EC230659F22}"/>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0" y="228600"/>
            <a:ext cx="5410200" cy="6206018"/>
          </a:xfrm>
          <a:prstGeom prst="rect">
            <a:avLst/>
          </a:prstGeom>
        </p:spPr>
        <p:txBody>
          <a:bodyPr>
            <a:noAutofit/>
          </a:bodyPr>
          <a:lstStyle/>
          <a:p>
            <a:pPr marL="0" indent="0" algn="r">
              <a:buNone/>
            </a:pPr>
            <a:r>
              <a:rPr lang="en-US" sz="1600" b="1" dirty="0"/>
              <a:t>Partnership Invitation</a:t>
            </a:r>
          </a:p>
          <a:p>
            <a:pPr marL="0" lvl="1" indent="0" algn="r">
              <a:buNone/>
            </a:pPr>
            <a:r>
              <a:rPr lang="en-US" sz="1600" b="1" dirty="0"/>
              <a:t>We invite you </a:t>
            </a:r>
            <a:r>
              <a:rPr lang="en-US" sz="1600" dirty="0"/>
              <a:t>to join the DART PMEARL initiative, a humanitarian platform that will deliver accurate, unduplicated beneficiary data, sharpen planning and anticipatory action, and ensure real change, not just reports. </a:t>
            </a:r>
          </a:p>
          <a:p>
            <a:pPr marL="0" lvl="1" indent="0" algn="r">
              <a:buNone/>
            </a:pPr>
            <a:r>
              <a:rPr lang="en-US" sz="1600" b="1" dirty="0"/>
              <a:t>Let’s collaborate </a:t>
            </a:r>
            <a:r>
              <a:rPr lang="en-US" sz="1600" dirty="0"/>
              <a:t>to unlock transparency, learning, and excellence in every intervention.</a:t>
            </a:r>
          </a:p>
          <a:p>
            <a:pPr marL="0" lvl="1" indent="0" algn="r">
              <a:buNone/>
            </a:pPr>
            <a:endParaRPr lang="en-US" sz="1000" b="1" dirty="0"/>
          </a:p>
          <a:p>
            <a:pPr marL="0" lvl="1" indent="0" algn="r">
              <a:buNone/>
            </a:pPr>
            <a:r>
              <a:rPr lang="en-US" sz="1600" b="1" dirty="0"/>
              <a:t>Accelerating SDG Attainment</a:t>
            </a:r>
          </a:p>
          <a:p>
            <a:pPr algn="r"/>
            <a:r>
              <a:rPr lang="en-US" sz="1600" b="1" dirty="0"/>
              <a:t>To accelerate SDG success</a:t>
            </a:r>
            <a:r>
              <a:rPr lang="en-US" sz="1600" dirty="0"/>
              <a:t>, we must move beyond rough estimates to sharp insight. DART PMEARL secures reliable beneficiary data for anticipatory planning. </a:t>
            </a:r>
          </a:p>
          <a:p>
            <a:pPr algn="r"/>
            <a:r>
              <a:rPr lang="en-US" sz="1600" b="1" dirty="0"/>
              <a:t>Real-time feedback </a:t>
            </a:r>
            <a:r>
              <a:rPr lang="en-US" sz="1600" dirty="0"/>
              <a:t>+ outcome mapping = actionable dashboards that tighten accountability and drive impact.</a:t>
            </a:r>
          </a:p>
          <a:p>
            <a:pPr marL="0" indent="0" algn="r">
              <a:buNone/>
            </a:pPr>
            <a:endParaRPr lang="en-US" sz="1000" b="1" dirty="0"/>
          </a:p>
          <a:p>
            <a:pPr marL="0" indent="0" algn="r">
              <a:buNone/>
            </a:pPr>
            <a:r>
              <a:rPr lang="en-US" sz="1600" b="1" dirty="0"/>
              <a:t>Transforming Humanitarian Operations</a:t>
            </a:r>
          </a:p>
          <a:p>
            <a:pPr marL="0" lvl="1" indent="0" algn="r">
              <a:buNone/>
            </a:pPr>
            <a:r>
              <a:rPr lang="en-US" sz="1600" b="1" dirty="0"/>
              <a:t>Together, lets harness</a:t>
            </a:r>
            <a:r>
              <a:rPr lang="en-US" sz="1600" dirty="0"/>
              <a:t> the power of high quality and timely evidence and information to power and transform humanitarian interventions and operations and to transform peoples lives as envisaged by the SDGS.</a:t>
            </a:r>
          </a:p>
          <a:p>
            <a:pPr marL="0" lvl="1" indent="0" algn="r">
              <a:buNone/>
            </a:pPr>
            <a:r>
              <a:rPr lang="en-US" sz="1600" b="1" dirty="0"/>
              <a:t>This is the aspiration, the promise of DART PMEARL</a:t>
            </a:r>
          </a:p>
          <a:p>
            <a:pPr marL="0" lvl="1" indent="0" algn="r">
              <a:buNone/>
            </a:pPr>
            <a:endParaRPr lang="en-US" sz="1600" dirty="0"/>
          </a:p>
        </p:txBody>
      </p:sp>
      <p:pic>
        <p:nvPicPr>
          <p:cNvPr id="4" name="Content Placeholder 3" descr="A group of multi coloured hands circling a globe of inational flags.  Symbolising unity and equality.">
            <a:extLst>
              <a:ext uri="{FF2B5EF4-FFF2-40B4-BE49-F238E27FC236}">
                <a16:creationId xmlns:a16="http://schemas.microsoft.com/office/drawing/2014/main" id="{7ACEB35A-C68A-4A0A-A76D-B26EBE6EA3BD}"/>
              </a:ext>
            </a:extLst>
          </p:cNvPr>
          <p:cNvPicPr>
            <a:picLocks noGrp="1" noChangeAspect="1"/>
          </p:cNvPicPr>
          <p:nvPr>
            <p:ph idx="1"/>
          </p:nvPr>
        </p:nvPicPr>
        <p:blipFill>
          <a:blip r:embed="rId3"/>
          <a:srcRect t="8982" r="-1" b="-1"/>
          <a:stretch>
            <a:fillRect/>
          </a:stretch>
        </p:blipFill>
        <p:spPr>
          <a:xfrm>
            <a:off x="5410200" y="152400"/>
            <a:ext cx="6688836" cy="6088068"/>
          </a:xfrm>
          <a:prstGeom prst="rect">
            <a:avLst/>
          </a:prstGeom>
          <a:noFill/>
        </p:spPr>
      </p:pic>
      <p:sp>
        <p:nvSpPr>
          <p:cNvPr id="3" name="Footer Placeholder 2">
            <a:extLst>
              <a:ext uri="{FF2B5EF4-FFF2-40B4-BE49-F238E27FC236}">
                <a16:creationId xmlns:a16="http://schemas.microsoft.com/office/drawing/2014/main" id="{CF657B3E-BA9F-FF69-1D10-FA0D4C9F504B}"/>
              </a:ext>
            </a:extLst>
          </p:cNvPr>
          <p:cNvSpPr>
            <a:spLocks noGrp="1"/>
          </p:cNvSpPr>
          <p:nvPr>
            <p:ph type="ftr" sz="quarter" idx="11"/>
          </p:nvPr>
        </p:nvSpPr>
        <p:spPr>
          <a:solidFill>
            <a:schemeClr val="accent2">
              <a:lumMod val="75000"/>
            </a:schemeClr>
          </a:solidFill>
        </p:spPr>
        <p:txBody>
          <a:bodyPr vert="horz" lIns="91440" tIns="45720" rIns="91440" bIns="45720" rtlCol="0" anchor="ctr"/>
          <a:lstStyle/>
          <a:p>
            <a:r>
              <a:rPr lang="en-US" b="1" dirty="0">
                <a:solidFill>
                  <a:srgbClr val="FFC000"/>
                </a:solidFill>
              </a:rPr>
              <a:t>Accelerating SDGs through Smart Humanitarian Action</a:t>
            </a:r>
          </a:p>
        </p:txBody>
      </p:sp>
    </p:spTree>
    <p:extLst>
      <p:ext uri="{BB962C8B-B14F-4D97-AF65-F5344CB8AC3E}">
        <p14:creationId xmlns:p14="http://schemas.microsoft.com/office/powerpoint/2010/main" val="1984553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369D-1A63-C804-6717-B1F2CD6494D7}"/>
              </a:ext>
            </a:extLst>
          </p:cNvPr>
          <p:cNvSpPr>
            <a:spLocks noGrp="1"/>
          </p:cNvSpPr>
          <p:nvPr>
            <p:ph type="title"/>
          </p:nvPr>
        </p:nvSpPr>
        <p:spPr>
          <a:xfrm>
            <a:off x="178704" y="80249"/>
            <a:ext cx="5155296" cy="1291351"/>
          </a:xfrm>
        </p:spPr>
        <p:txBody>
          <a:bodyPr vert="horz" lIns="91440" tIns="45720" rIns="91440" bIns="45720" rtlCol="0" anchor="t">
            <a:normAutofit fontScale="90000"/>
          </a:bodyPr>
          <a:lstStyle/>
          <a:p>
            <a:pPr algn="r"/>
            <a:r>
              <a:rPr lang="en-US" sz="2400" b="1" kern="1200" spc="-100" baseline="0" dirty="0">
                <a:solidFill>
                  <a:schemeClr val="accent4">
                    <a:lumMod val="50000"/>
                  </a:schemeClr>
                </a:solidFill>
                <a:latin typeface="+mj-lt"/>
                <a:ea typeface="+mj-ea"/>
                <a:cs typeface="+mj-cs"/>
              </a:rPr>
              <a:t>Dynamic Auto Real Time Monitoring Evaluation Accountability Reporting and Learning (DART PMEARL) System</a:t>
            </a:r>
          </a:p>
        </p:txBody>
      </p:sp>
      <p:sp>
        <p:nvSpPr>
          <p:cNvPr id="5" name="TextBox 4">
            <a:extLst>
              <a:ext uri="{FF2B5EF4-FFF2-40B4-BE49-F238E27FC236}">
                <a16:creationId xmlns:a16="http://schemas.microsoft.com/office/drawing/2014/main" id="{B111980E-8843-4A72-A011-72FFB06BF969}"/>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69164" y="914400"/>
            <a:ext cx="5241036" cy="6172200"/>
          </a:xfrm>
          <a:prstGeom prst="rect">
            <a:avLst/>
          </a:prstGeom>
        </p:spPr>
        <p:txBody>
          <a:bodyPr>
            <a:noAutofit/>
          </a:bodyPr>
          <a:lstStyle/>
          <a:p>
            <a:pPr marL="0" indent="0" algn="r">
              <a:lnSpc>
                <a:spcPct val="90000"/>
              </a:lnSpc>
              <a:buNone/>
            </a:pPr>
            <a:r>
              <a:rPr lang="en-US" sz="1600" b="1" dirty="0"/>
              <a:t>What is it?</a:t>
            </a:r>
          </a:p>
          <a:p>
            <a:pPr algn="r">
              <a:lnSpc>
                <a:spcPct val="90000"/>
              </a:lnSpc>
            </a:pPr>
            <a:endParaRPr lang="en-US" sz="500" dirty="0"/>
          </a:p>
          <a:p>
            <a:pPr algn="r">
              <a:lnSpc>
                <a:spcPct val="90000"/>
              </a:lnSpc>
            </a:pPr>
            <a:r>
              <a:rPr lang="en-US" sz="1600" dirty="0"/>
              <a:t>DART PMEARL is a next-generation humanitarian platform designed to ensure accurate, unduplicated beneficiary data, enabling better planning, anticipatory action, and resource allocation. </a:t>
            </a:r>
          </a:p>
          <a:p>
            <a:pPr algn="r">
              <a:lnSpc>
                <a:spcPct val="90000"/>
              </a:lnSpc>
            </a:pPr>
            <a:endParaRPr lang="en-US" sz="1600" dirty="0"/>
          </a:p>
          <a:p>
            <a:pPr algn="r">
              <a:lnSpc>
                <a:spcPct val="90000"/>
              </a:lnSpc>
            </a:pPr>
            <a:r>
              <a:rPr lang="en-US" sz="1600" dirty="0"/>
              <a:t>It combines outcome mapping with real-time feedback from communities, field teams, and third-party monitors. Through interactive dashboards, it delivers trustworthy, high-quality information for decision making, accountability, and continuous learning.</a:t>
            </a:r>
          </a:p>
          <a:p>
            <a:pPr algn="r">
              <a:lnSpc>
                <a:spcPct val="90000"/>
              </a:lnSpc>
            </a:pPr>
            <a:endParaRPr lang="en-US" sz="1600" b="1" dirty="0"/>
          </a:p>
          <a:p>
            <a:pPr marL="0" indent="0" algn="r">
              <a:lnSpc>
                <a:spcPct val="90000"/>
              </a:lnSpc>
              <a:buNone/>
            </a:pPr>
            <a:r>
              <a:rPr lang="en-US" sz="1600" b="1" dirty="0"/>
              <a:t>Transformative Digital Platform</a:t>
            </a:r>
          </a:p>
          <a:p>
            <a:pPr marL="0" lvl="1" indent="0" algn="r">
              <a:lnSpc>
                <a:spcPct val="90000"/>
              </a:lnSpc>
              <a:buNone/>
            </a:pPr>
            <a:r>
              <a:rPr lang="en-US" sz="1600" dirty="0"/>
              <a:t>DART PMEARL is designed to enhance impact, accountability, and learning in humanitarian efforts.</a:t>
            </a:r>
          </a:p>
          <a:p>
            <a:pPr marL="0" indent="0" algn="r">
              <a:lnSpc>
                <a:spcPct val="90000"/>
              </a:lnSpc>
              <a:buNone/>
            </a:pPr>
            <a:endParaRPr lang="en-US" sz="1600" b="1" dirty="0"/>
          </a:p>
          <a:p>
            <a:pPr marL="0" indent="0" algn="r">
              <a:lnSpc>
                <a:spcPct val="90000"/>
              </a:lnSpc>
              <a:buNone/>
            </a:pPr>
            <a:r>
              <a:rPr lang="en-US" sz="1600" b="1" dirty="0"/>
              <a:t>Revolutionizing Aid Delivery</a:t>
            </a:r>
          </a:p>
          <a:p>
            <a:pPr marL="0" lvl="1" indent="0" algn="r">
              <a:lnSpc>
                <a:spcPct val="90000"/>
              </a:lnSpc>
              <a:buNone/>
            </a:pPr>
            <a:r>
              <a:rPr lang="en-US" sz="1600" dirty="0"/>
              <a:t>The system improves how aid is delivered and monitored with smart, data-driven approaches.</a:t>
            </a:r>
          </a:p>
          <a:p>
            <a:pPr marL="0" indent="0" algn="r">
              <a:lnSpc>
                <a:spcPct val="90000"/>
              </a:lnSpc>
              <a:buNone/>
            </a:pPr>
            <a:endParaRPr lang="en-US" sz="1600" b="1" dirty="0"/>
          </a:p>
          <a:p>
            <a:pPr marL="0" indent="0" algn="r">
              <a:lnSpc>
                <a:spcPct val="90000"/>
              </a:lnSpc>
              <a:buNone/>
            </a:pPr>
            <a:r>
              <a:rPr lang="en-US" sz="1600" b="1" dirty="0"/>
              <a:t>Supporting Sustainable Development</a:t>
            </a:r>
          </a:p>
          <a:p>
            <a:pPr marL="0" lvl="1" indent="0" algn="r">
              <a:lnSpc>
                <a:spcPct val="90000"/>
              </a:lnSpc>
              <a:buNone/>
            </a:pPr>
            <a:r>
              <a:rPr lang="en-US" sz="1600" dirty="0"/>
              <a:t>DART PMEARL accelerates Sustainable Development Goals through effective monitoring and learning.</a:t>
            </a:r>
          </a:p>
        </p:txBody>
      </p:sp>
      <p:pic>
        <p:nvPicPr>
          <p:cNvPr id="4" name="Content Placeholder 3" descr="Environmental conservation technology and approaching global sustainable ESG">
            <a:extLst>
              <a:ext uri="{FF2B5EF4-FFF2-40B4-BE49-F238E27FC236}">
                <a16:creationId xmlns:a16="http://schemas.microsoft.com/office/drawing/2014/main" id="{01218621-8553-47B2-AE79-67BA26341F3A}"/>
              </a:ext>
            </a:extLst>
          </p:cNvPr>
          <p:cNvPicPr>
            <a:picLocks noGrp="1" noChangeAspect="1"/>
          </p:cNvPicPr>
          <p:nvPr>
            <p:ph idx="1"/>
          </p:nvPr>
        </p:nvPicPr>
        <p:blipFill>
          <a:blip r:embed="rId3"/>
          <a:srcRect l="17772" r="8892" b="1"/>
          <a:stretch>
            <a:fillRect/>
          </a:stretch>
        </p:blipFill>
        <p:spPr>
          <a:xfrm>
            <a:off x="5410200" y="218113"/>
            <a:ext cx="6688836" cy="6088068"/>
          </a:xfrm>
          <a:prstGeom prst="rect">
            <a:avLst/>
          </a:prstGeom>
          <a:noFill/>
        </p:spPr>
      </p:pic>
      <p:sp>
        <p:nvSpPr>
          <p:cNvPr id="3" name="Footer Placeholder 2">
            <a:extLst>
              <a:ext uri="{FF2B5EF4-FFF2-40B4-BE49-F238E27FC236}">
                <a16:creationId xmlns:a16="http://schemas.microsoft.com/office/drawing/2014/main" id="{B85A5182-9A6E-BF41-CA57-9A7F4201E991}"/>
              </a:ext>
            </a:extLst>
          </p:cNvPr>
          <p:cNvSpPr>
            <a:spLocks noGrp="1"/>
          </p:cNvSpPr>
          <p:nvPr>
            <p:ph type="ftr" sz="quarter" idx="11"/>
          </p:nvPr>
        </p:nvSpPr>
        <p:spPr>
          <a:xfrm>
            <a:off x="184800" y="6470723"/>
            <a:ext cx="2869296" cy="338328"/>
          </a:xfrm>
          <a:solidFill>
            <a:schemeClr val="accent2">
              <a:lumMod val="75000"/>
            </a:schemeClr>
          </a:solidFill>
        </p:spPr>
        <p:txBody>
          <a:bodyPr/>
          <a:lstStyle/>
          <a:p>
            <a:r>
              <a:rPr lang="en-US" b="1" dirty="0">
                <a:solidFill>
                  <a:srgbClr val="FFC000"/>
                </a:solidFill>
              </a:rPr>
              <a:t>Accelerating SDGs through Smart Humanitarian Action</a:t>
            </a:r>
          </a:p>
        </p:txBody>
      </p:sp>
    </p:spTree>
    <p:extLst>
      <p:ext uri="{BB962C8B-B14F-4D97-AF65-F5344CB8AC3E}">
        <p14:creationId xmlns:p14="http://schemas.microsoft.com/office/powerpoint/2010/main" val="2739541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61CC-C651-3D9F-3808-1B943D2A70FF}"/>
              </a:ext>
            </a:extLst>
          </p:cNvPr>
          <p:cNvSpPr>
            <a:spLocks noGrp="1"/>
          </p:cNvSpPr>
          <p:nvPr>
            <p:ph type="title"/>
          </p:nvPr>
        </p:nvSpPr>
        <p:spPr>
          <a:xfrm>
            <a:off x="182879" y="219457"/>
            <a:ext cx="6370321" cy="502171"/>
          </a:xfrm>
        </p:spPr>
        <p:txBody>
          <a:bodyPr vert="horz" lIns="91440" tIns="45720" rIns="91440" bIns="45720" rtlCol="0" anchor="t">
            <a:normAutofit fontScale="90000"/>
          </a:bodyPr>
          <a:lstStyle/>
          <a:p>
            <a:r>
              <a:rPr lang="en-US" b="1" kern="1200" spc="-100" baseline="0" dirty="0">
                <a:latin typeface="+mj-lt"/>
                <a:ea typeface="+mj-ea"/>
                <a:cs typeface="+mj-cs"/>
              </a:rPr>
              <a:t>The Global Challenge (The problem)</a:t>
            </a:r>
          </a:p>
        </p:txBody>
      </p:sp>
      <p:sp>
        <p:nvSpPr>
          <p:cNvPr id="5" name="TextBox 4">
            <a:extLst>
              <a:ext uri="{FF2B5EF4-FFF2-40B4-BE49-F238E27FC236}">
                <a16:creationId xmlns:a16="http://schemas.microsoft.com/office/drawing/2014/main" id="{D8EDA456-5FE3-4DBF-9670-6495A4D1192B}"/>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200" y="721628"/>
            <a:ext cx="7315200" cy="5526772"/>
          </a:xfrm>
          <a:prstGeom prst="rect">
            <a:avLst/>
          </a:prstGeom>
        </p:spPr>
        <p:txBody>
          <a:bodyPr>
            <a:noAutofit/>
          </a:bodyPr>
          <a:lstStyle/>
          <a:p>
            <a:pPr marL="0" indent="0" algn="r">
              <a:buFont typeface="Arial" panose="020B0604020202020204" pitchFamily="34" charset="0"/>
              <a:buNone/>
            </a:pPr>
            <a:r>
              <a:rPr lang="en-US" sz="2000" b="1" dirty="0"/>
              <a:t>Fragmented Data Systems</a:t>
            </a:r>
          </a:p>
          <a:p>
            <a:pPr marL="0" lvl="1" indent="0" algn="r">
              <a:buFont typeface="Arial" panose="020B0604020202020204" pitchFamily="34" charset="0"/>
              <a:buNone/>
            </a:pPr>
            <a:r>
              <a:rPr lang="en-US" sz="2000" dirty="0"/>
              <a:t>Disjointed data systems create inefficiencies, making humanitarian efforts less transparent and harder to manage effectively.</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Risk of Fraud and Duplication</a:t>
            </a:r>
          </a:p>
          <a:p>
            <a:pPr marL="0" lvl="1" indent="0" algn="r">
              <a:buFont typeface="Arial" panose="020B0604020202020204" pitchFamily="34" charset="0"/>
              <a:buNone/>
            </a:pPr>
            <a:r>
              <a:rPr lang="en-US" sz="2000" dirty="0"/>
              <a:t>Fraudulent activities and duplication of efforts undermine accountability and waste valuable resources in aid programs.</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Reactive Decision-Making</a:t>
            </a:r>
          </a:p>
          <a:p>
            <a:pPr marL="0" lvl="1" indent="0" algn="r">
              <a:buFont typeface="Arial" panose="020B0604020202020204" pitchFamily="34" charset="0"/>
              <a:buNone/>
            </a:pPr>
            <a:r>
              <a:rPr lang="en-US" sz="2000" dirty="0"/>
              <a:t>Slow and reactive decisions limit the ability to respond to urgent humanitarian needs effectively and timely.</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Impact on Sustainable Development</a:t>
            </a:r>
          </a:p>
          <a:p>
            <a:pPr marL="0" lvl="1" indent="0" algn="r">
              <a:buFont typeface="Arial" panose="020B0604020202020204" pitchFamily="34" charset="0"/>
              <a:buNone/>
            </a:pPr>
            <a:r>
              <a:rPr lang="en-US" sz="2000" dirty="0"/>
              <a:t>These challenges delay progress on goals like Zero Hunger, Good Health, and Reduced Inequalities globally.</a:t>
            </a:r>
          </a:p>
        </p:txBody>
      </p:sp>
      <p:pic>
        <p:nvPicPr>
          <p:cNvPr id="4" name="Content Placeholder 3" descr="Planet Earth pixelating in a heart shape &#10;Conceptual image about the global danger of our planet Earth and the care it deserves.">
            <a:extLst>
              <a:ext uri="{FF2B5EF4-FFF2-40B4-BE49-F238E27FC236}">
                <a16:creationId xmlns:a16="http://schemas.microsoft.com/office/drawing/2014/main" id="{8E6B996E-6A4C-4C4B-B9EA-FAAAFE0B1044}"/>
              </a:ext>
            </a:extLst>
          </p:cNvPr>
          <p:cNvPicPr>
            <a:picLocks noGrp="1" noChangeAspect="1"/>
          </p:cNvPicPr>
          <p:nvPr>
            <p:ph type="pic" sz="quarter" idx="13"/>
          </p:nvPr>
        </p:nvPicPr>
        <p:blipFill>
          <a:blip r:embed="rId3"/>
          <a:srcRect l="13531" r="42095"/>
          <a:stretch>
            <a:fillRect/>
          </a:stretch>
        </p:blipFill>
        <p:spPr>
          <a:xfrm>
            <a:off x="7505700" y="266700"/>
            <a:ext cx="4419600" cy="6324600"/>
          </a:xfrm>
          <a:prstGeom prst="rect">
            <a:avLst/>
          </a:prstGeom>
          <a:noFill/>
        </p:spPr>
      </p:pic>
      <p:sp>
        <p:nvSpPr>
          <p:cNvPr id="3" name="Footer Placeholder 2">
            <a:extLst>
              <a:ext uri="{FF2B5EF4-FFF2-40B4-BE49-F238E27FC236}">
                <a16:creationId xmlns:a16="http://schemas.microsoft.com/office/drawing/2014/main" id="{AE5293EF-C444-3E45-4685-B66770FE03F4}"/>
              </a:ext>
            </a:extLst>
          </p:cNvPr>
          <p:cNvSpPr>
            <a:spLocks noGrp="1"/>
          </p:cNvSpPr>
          <p:nvPr>
            <p:ph type="ftr" sz="quarter" idx="11"/>
          </p:nvPr>
        </p:nvSpPr>
        <p:spPr>
          <a:solidFill>
            <a:schemeClr val="accent2">
              <a:lumMod val="75000"/>
            </a:schemeClr>
          </a:solidFill>
        </p:spPr>
        <p:txBody>
          <a:bodyPr vert="horz" lIns="91440" tIns="45720" rIns="91440" bIns="45720" rtlCol="0" anchor="ctr"/>
          <a:lstStyle/>
          <a:p>
            <a:r>
              <a:rPr lang="en-US" b="1" dirty="0">
                <a:solidFill>
                  <a:srgbClr val="FFC000"/>
                </a:solidFill>
              </a:rPr>
              <a:t>Accelerating SDGs through Smart Humanitarian Action</a:t>
            </a:r>
          </a:p>
        </p:txBody>
      </p:sp>
    </p:spTree>
    <p:extLst>
      <p:ext uri="{BB962C8B-B14F-4D97-AF65-F5344CB8AC3E}">
        <p14:creationId xmlns:p14="http://schemas.microsoft.com/office/powerpoint/2010/main" val="18968895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2172-BD7F-412C-1D85-CF6A006ADFDA}"/>
              </a:ext>
            </a:extLst>
          </p:cNvPr>
          <p:cNvSpPr>
            <a:spLocks noGrp="1"/>
          </p:cNvSpPr>
          <p:nvPr>
            <p:ph type="title"/>
          </p:nvPr>
        </p:nvSpPr>
        <p:spPr>
          <a:xfrm>
            <a:off x="182879" y="219457"/>
            <a:ext cx="6370321" cy="1008871"/>
          </a:xfrm>
        </p:spPr>
        <p:txBody>
          <a:bodyPr vert="horz" lIns="91440" tIns="45720" rIns="91440" bIns="45720" rtlCol="0" anchor="t">
            <a:normAutofit/>
          </a:bodyPr>
          <a:lstStyle/>
          <a:p>
            <a:r>
              <a:rPr lang="en-US" b="1" kern="1200" spc="-100" baseline="0" dirty="0">
                <a:solidFill>
                  <a:schemeClr val="accent4">
                    <a:lumMod val="50000"/>
                  </a:schemeClr>
                </a:solidFill>
                <a:latin typeface="+mj-lt"/>
                <a:ea typeface="+mj-ea"/>
                <a:cs typeface="+mj-cs"/>
              </a:rPr>
              <a:t>Our Game-Changing Solution</a:t>
            </a:r>
          </a:p>
        </p:txBody>
      </p:sp>
      <p:sp>
        <p:nvSpPr>
          <p:cNvPr id="5" name="TextBox 4">
            <a:extLst>
              <a:ext uri="{FF2B5EF4-FFF2-40B4-BE49-F238E27FC236}">
                <a16:creationId xmlns:a16="http://schemas.microsoft.com/office/drawing/2014/main" id="{5E075931-88F6-4326-9CF1-ADF8CD683939}"/>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82880" y="838200"/>
            <a:ext cx="7132320" cy="5433619"/>
          </a:xfrm>
          <a:prstGeom prst="rect">
            <a:avLst/>
          </a:prstGeom>
        </p:spPr>
        <p:txBody>
          <a:bodyPr>
            <a:normAutofit/>
          </a:bodyPr>
          <a:lstStyle/>
          <a:p>
            <a:pPr marL="0" indent="0" algn="r">
              <a:buFont typeface="Arial" panose="020B0604020202020204" pitchFamily="34" charset="0"/>
              <a:buNone/>
            </a:pPr>
            <a:r>
              <a:rPr lang="en-US" sz="2000" b="1" dirty="0"/>
              <a:t>Digital Beneficiary Registration</a:t>
            </a:r>
          </a:p>
          <a:p>
            <a:pPr marL="0" lvl="1" indent="0" algn="r">
              <a:buFont typeface="Arial" panose="020B0604020202020204" pitchFamily="34" charset="0"/>
              <a:buNone/>
            </a:pPr>
            <a:r>
              <a:rPr lang="en-US" sz="2000" dirty="0"/>
              <a:t>The platform facilitates efficient and accurate digital registration of beneficiaries for humanitarian programmes.</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Real-Time Service Verification</a:t>
            </a:r>
          </a:p>
          <a:p>
            <a:pPr marL="0" lvl="1" indent="0" algn="r">
              <a:buFont typeface="Arial" panose="020B0604020202020204" pitchFamily="34" charset="0"/>
              <a:buNone/>
            </a:pPr>
            <a:r>
              <a:rPr lang="en-US" sz="2000" dirty="0"/>
              <a:t>Real-time registration/verification ensures transparency and accountability in service delivery to beneficiaries.</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Outcome Mapping Integration</a:t>
            </a:r>
          </a:p>
          <a:p>
            <a:pPr marL="0" lvl="1" indent="0" algn="r">
              <a:buFont typeface="Arial" panose="020B0604020202020204" pitchFamily="34" charset="0"/>
              <a:buNone/>
            </a:pPr>
            <a:r>
              <a:rPr lang="en-US" sz="2000" dirty="0"/>
              <a:t>Integrated Outcome Mapping tracks behavioral changes to measure programme impact effectively.</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AI-Driven Adaptive Management</a:t>
            </a:r>
          </a:p>
          <a:p>
            <a:pPr marL="0" lvl="1" indent="0" algn="r">
              <a:buFont typeface="Arial" panose="020B0604020202020204" pitchFamily="34" charset="0"/>
              <a:buNone/>
            </a:pPr>
            <a:r>
              <a:rPr lang="en-US" sz="2000" dirty="0"/>
              <a:t>AI insights support adaptive management for smarter, faster, and fairer aid delivery.</a:t>
            </a:r>
          </a:p>
        </p:txBody>
      </p:sp>
      <p:pic>
        <p:nvPicPr>
          <p:cNvPr id="4" name="Content Placeholder 3" descr="Authentication by facial recognition concept - Biometric - Security system">
            <a:extLst>
              <a:ext uri="{FF2B5EF4-FFF2-40B4-BE49-F238E27FC236}">
                <a16:creationId xmlns:a16="http://schemas.microsoft.com/office/drawing/2014/main" id="{87E82643-2825-44F7-9C75-9174A9F1BF4A}"/>
              </a:ext>
            </a:extLst>
          </p:cNvPr>
          <p:cNvPicPr>
            <a:picLocks noGrp="1" noChangeAspect="1"/>
          </p:cNvPicPr>
          <p:nvPr>
            <p:ph type="pic" sz="quarter" idx="13"/>
          </p:nvPr>
        </p:nvPicPr>
        <p:blipFill>
          <a:blip r:embed="rId3"/>
          <a:srcRect l="31706" r="42089"/>
          <a:stretch>
            <a:fillRect/>
          </a:stretch>
        </p:blipFill>
        <p:spPr>
          <a:xfrm>
            <a:off x="7505700" y="266700"/>
            <a:ext cx="4419600" cy="6324600"/>
          </a:xfrm>
          <a:prstGeom prst="rect">
            <a:avLst/>
          </a:prstGeom>
          <a:noFill/>
        </p:spPr>
      </p:pic>
      <p:sp>
        <p:nvSpPr>
          <p:cNvPr id="3" name="Footer Placeholder 2">
            <a:extLst>
              <a:ext uri="{FF2B5EF4-FFF2-40B4-BE49-F238E27FC236}">
                <a16:creationId xmlns:a16="http://schemas.microsoft.com/office/drawing/2014/main" id="{664C9970-3C02-6700-83E7-70B1853ED61A}"/>
              </a:ext>
            </a:extLst>
          </p:cNvPr>
          <p:cNvSpPr>
            <a:spLocks noGrp="1"/>
          </p:cNvSpPr>
          <p:nvPr>
            <p:ph type="ftr" sz="quarter" idx="11"/>
          </p:nvPr>
        </p:nvSpPr>
        <p:spPr>
          <a:solidFill>
            <a:schemeClr val="accent2">
              <a:lumMod val="75000"/>
            </a:schemeClr>
          </a:solidFill>
        </p:spPr>
        <p:txBody>
          <a:bodyPr vert="horz" lIns="91440" tIns="45720" rIns="91440" bIns="45720" rtlCol="0" anchor="ctr"/>
          <a:lstStyle/>
          <a:p>
            <a:r>
              <a:rPr lang="en-US" b="1" dirty="0">
                <a:solidFill>
                  <a:srgbClr val="FFC000"/>
                </a:solidFill>
              </a:rPr>
              <a:t>Accelerating SDGs through Smart Humanitarian Action</a:t>
            </a:r>
          </a:p>
        </p:txBody>
      </p:sp>
    </p:spTree>
    <p:extLst>
      <p:ext uri="{BB962C8B-B14F-4D97-AF65-F5344CB8AC3E}">
        <p14:creationId xmlns:p14="http://schemas.microsoft.com/office/powerpoint/2010/main" val="1197380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AA1E-4DD7-79A1-348E-C267761E259C}"/>
              </a:ext>
            </a:extLst>
          </p:cNvPr>
          <p:cNvSpPr>
            <a:spLocks noGrp="1"/>
          </p:cNvSpPr>
          <p:nvPr>
            <p:ph type="title"/>
          </p:nvPr>
        </p:nvSpPr>
        <p:spPr>
          <a:xfrm>
            <a:off x="182879" y="219457"/>
            <a:ext cx="6903721" cy="1008871"/>
          </a:xfrm>
        </p:spPr>
        <p:txBody>
          <a:bodyPr vert="horz" lIns="91440" tIns="45720" rIns="91440" bIns="45720" rtlCol="0" anchor="t">
            <a:normAutofit/>
          </a:bodyPr>
          <a:lstStyle/>
          <a:p>
            <a:r>
              <a:rPr lang="en-US" b="1" kern="1200" spc="-100" baseline="0" dirty="0">
                <a:solidFill>
                  <a:schemeClr val="accent4">
                    <a:lumMod val="50000"/>
                  </a:schemeClr>
                </a:solidFill>
                <a:latin typeface="+mj-lt"/>
                <a:ea typeface="+mj-ea"/>
                <a:cs typeface="+mj-cs"/>
              </a:rPr>
              <a:t>How DART PMEARL Accelerates SDGs (SDG alignment)</a:t>
            </a:r>
          </a:p>
        </p:txBody>
      </p:sp>
      <p:sp>
        <p:nvSpPr>
          <p:cNvPr id="5" name="TextBox 4">
            <a:extLst>
              <a:ext uri="{FF2B5EF4-FFF2-40B4-BE49-F238E27FC236}">
                <a16:creationId xmlns:a16="http://schemas.microsoft.com/office/drawing/2014/main" id="{E2EF0C81-994E-461F-A71D-7CD149EB7E28}"/>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82880" y="1066801"/>
            <a:ext cx="7208520" cy="5181600"/>
          </a:xfrm>
          <a:prstGeom prst="rect">
            <a:avLst/>
          </a:prstGeom>
        </p:spPr>
        <p:txBody>
          <a:bodyPr>
            <a:noAutofit/>
          </a:bodyPr>
          <a:lstStyle/>
          <a:p>
            <a:pPr marL="0" indent="0" algn="r">
              <a:buFont typeface="Arial" panose="020B0604020202020204" pitchFamily="34" charset="0"/>
              <a:buNone/>
            </a:pPr>
            <a:r>
              <a:rPr lang="en-US" sz="2000" b="1" dirty="0"/>
              <a:t>Targeting Poverty and Hunger</a:t>
            </a:r>
          </a:p>
          <a:p>
            <a:pPr marL="0" lvl="1" indent="0" algn="r">
              <a:buFont typeface="Arial" panose="020B0604020202020204" pitchFamily="34" charset="0"/>
              <a:buNone/>
            </a:pPr>
            <a:r>
              <a:rPr lang="en-US" sz="2000" dirty="0"/>
              <a:t>DART PMEARL ensures precise targeting to effectively reduce poverty and hunger, advancing SDG 1 and 2 goals.</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Health Intervention Verification</a:t>
            </a:r>
          </a:p>
          <a:p>
            <a:pPr marL="0" lvl="1" indent="0" algn="r">
              <a:buFont typeface="Arial" panose="020B0604020202020204" pitchFamily="34" charset="0"/>
              <a:buNone/>
            </a:pPr>
            <a:r>
              <a:rPr lang="en-US" sz="2000" dirty="0"/>
              <a:t>Biometric verification improves the delivery and monitoring of health interventions, supporting SDG 3.</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Promoting Equity and Inclusion</a:t>
            </a:r>
          </a:p>
          <a:p>
            <a:pPr marL="0" lvl="1" indent="0" algn="r">
              <a:buFont typeface="Arial" panose="020B0604020202020204" pitchFamily="34" charset="0"/>
              <a:buNone/>
            </a:pPr>
            <a:r>
              <a:rPr lang="en-US" sz="2000" dirty="0"/>
              <a:t>Transparent and inclusive data practices foster equity and inclusion, aligning with SDGs 5 and 10.</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Strengthening Institutions and Partnerships</a:t>
            </a:r>
          </a:p>
          <a:p>
            <a:pPr marL="0" lvl="1" indent="0" algn="r">
              <a:buFont typeface="Arial" panose="020B0604020202020204" pitchFamily="34" charset="0"/>
              <a:buNone/>
            </a:pPr>
            <a:r>
              <a:rPr lang="en-US" sz="2000" dirty="0"/>
              <a:t>Enhances accountability and collaborative learning to support SDGs 16 and 17 through strong institutions and partnerships. (Outcome mapping)</a:t>
            </a:r>
          </a:p>
        </p:txBody>
      </p:sp>
      <p:pic>
        <p:nvPicPr>
          <p:cNvPr id="4" name="Content Placeholder 3" descr="Touch screen">
            <a:extLst>
              <a:ext uri="{FF2B5EF4-FFF2-40B4-BE49-F238E27FC236}">
                <a16:creationId xmlns:a16="http://schemas.microsoft.com/office/drawing/2014/main" id="{BCCF320F-31D6-4EE3-B170-BCB46F65E6B7}"/>
              </a:ext>
            </a:extLst>
          </p:cNvPr>
          <p:cNvPicPr>
            <a:picLocks noGrp="1" noChangeAspect="1"/>
          </p:cNvPicPr>
          <p:nvPr>
            <p:ph type="pic" sz="quarter" idx="13"/>
          </p:nvPr>
        </p:nvPicPr>
        <p:blipFill>
          <a:blip r:embed="rId3"/>
          <a:srcRect l="38799" r="14557" b="2"/>
          <a:stretch>
            <a:fillRect/>
          </a:stretch>
        </p:blipFill>
        <p:spPr>
          <a:xfrm>
            <a:off x="7505700" y="266700"/>
            <a:ext cx="4419600" cy="6324600"/>
          </a:xfrm>
          <a:prstGeom prst="rect">
            <a:avLst/>
          </a:prstGeom>
          <a:noFill/>
        </p:spPr>
      </p:pic>
      <p:sp>
        <p:nvSpPr>
          <p:cNvPr id="3" name="Footer Placeholder 2">
            <a:extLst>
              <a:ext uri="{FF2B5EF4-FFF2-40B4-BE49-F238E27FC236}">
                <a16:creationId xmlns:a16="http://schemas.microsoft.com/office/drawing/2014/main" id="{1529D5D9-9862-6ECA-B4F9-C9FAD94EFB12}"/>
              </a:ext>
            </a:extLst>
          </p:cNvPr>
          <p:cNvSpPr>
            <a:spLocks noGrp="1"/>
          </p:cNvSpPr>
          <p:nvPr>
            <p:ph type="ftr" sz="quarter" idx="11"/>
          </p:nvPr>
        </p:nvSpPr>
        <p:spPr>
          <a:solidFill>
            <a:schemeClr val="accent2">
              <a:lumMod val="75000"/>
            </a:schemeClr>
          </a:solidFill>
        </p:spPr>
        <p:txBody>
          <a:bodyPr vert="horz" lIns="91440" tIns="45720" rIns="91440" bIns="45720" rtlCol="0" anchor="ctr"/>
          <a:lstStyle/>
          <a:p>
            <a:r>
              <a:rPr lang="en-US" b="1" dirty="0">
                <a:solidFill>
                  <a:srgbClr val="FFC000"/>
                </a:solidFill>
              </a:rPr>
              <a:t>Accelerating SDGs through Smart Humanitarian Action</a:t>
            </a:r>
          </a:p>
        </p:txBody>
      </p:sp>
    </p:spTree>
    <p:extLst>
      <p:ext uri="{BB962C8B-B14F-4D97-AF65-F5344CB8AC3E}">
        <p14:creationId xmlns:p14="http://schemas.microsoft.com/office/powerpoint/2010/main" val="39709053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8CF4-196F-C928-AD0C-BA163DE9E4D6}"/>
              </a:ext>
            </a:extLst>
          </p:cNvPr>
          <p:cNvSpPr>
            <a:spLocks noGrp="1"/>
          </p:cNvSpPr>
          <p:nvPr>
            <p:ph type="title"/>
          </p:nvPr>
        </p:nvSpPr>
        <p:spPr>
          <a:xfrm>
            <a:off x="178704" y="80729"/>
            <a:ext cx="6370321" cy="390143"/>
          </a:xfrm>
        </p:spPr>
        <p:txBody>
          <a:bodyPr vert="horz" lIns="91440" tIns="45720" rIns="91440" bIns="45720" rtlCol="0" anchor="t">
            <a:normAutofit fontScale="90000"/>
          </a:bodyPr>
          <a:lstStyle/>
          <a:p>
            <a:r>
              <a:rPr lang="en-US" b="1" kern="1200" spc="-100" baseline="0" dirty="0">
                <a:solidFill>
                  <a:schemeClr val="accent4">
                    <a:lumMod val="50000"/>
                  </a:schemeClr>
                </a:solidFill>
                <a:latin typeface="+mj-lt"/>
                <a:ea typeface="+mj-ea"/>
                <a:cs typeface="+mj-cs"/>
              </a:rPr>
              <a:t>Core Features</a:t>
            </a:r>
          </a:p>
        </p:txBody>
      </p:sp>
      <p:sp>
        <p:nvSpPr>
          <p:cNvPr id="5" name="TextBox 4">
            <a:extLst>
              <a:ext uri="{FF2B5EF4-FFF2-40B4-BE49-F238E27FC236}">
                <a16:creationId xmlns:a16="http://schemas.microsoft.com/office/drawing/2014/main" id="{D6A5CCA2-9BE7-4B9B-8F9C-2D934DFE5203}"/>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52400" y="470872"/>
            <a:ext cx="7315200" cy="6006128"/>
          </a:xfrm>
          <a:prstGeom prst="rect">
            <a:avLst/>
          </a:prstGeom>
        </p:spPr>
        <p:txBody>
          <a:bodyPr>
            <a:noAutofit/>
          </a:bodyPr>
          <a:lstStyle/>
          <a:p>
            <a:pPr marL="0" indent="0" algn="r">
              <a:buFont typeface="Arial" panose="020B0604020202020204" pitchFamily="34" charset="0"/>
              <a:buNone/>
            </a:pPr>
            <a:r>
              <a:rPr lang="en-US" sz="1900" b="1" dirty="0"/>
              <a:t>Secure Beneficiary Tracking</a:t>
            </a:r>
          </a:p>
          <a:p>
            <a:pPr marL="0" lvl="1" indent="0" algn="r">
              <a:buFont typeface="Arial" panose="020B0604020202020204" pitchFamily="34" charset="0"/>
              <a:buNone/>
            </a:pPr>
            <a:r>
              <a:rPr lang="en-US" sz="1900" dirty="0"/>
              <a:t>QR code and biometric registration enable secure and efficient tracking of beneficiaries in humanitarian programs.</a:t>
            </a:r>
          </a:p>
          <a:p>
            <a:pPr marL="0" indent="0" algn="r">
              <a:buFont typeface="Arial" panose="020B0604020202020204" pitchFamily="34" charset="0"/>
              <a:buNone/>
            </a:pPr>
            <a:endParaRPr lang="en-US" sz="1900" b="1" dirty="0"/>
          </a:p>
          <a:p>
            <a:pPr marL="0" indent="0" algn="r">
              <a:buFont typeface="Arial" panose="020B0604020202020204" pitchFamily="34" charset="0"/>
              <a:buNone/>
            </a:pPr>
            <a:r>
              <a:rPr lang="en-US" sz="1900" b="1" dirty="0"/>
              <a:t>Real-Time Service Verification</a:t>
            </a:r>
          </a:p>
          <a:p>
            <a:pPr marL="0" lvl="1" indent="0" algn="r">
              <a:buFont typeface="Arial" panose="020B0604020202020204" pitchFamily="34" charset="0"/>
              <a:buNone/>
            </a:pPr>
            <a:r>
              <a:rPr lang="en-US" sz="1900" dirty="0"/>
              <a:t>Mobile-based verification ensures services are accounted for in real time, enhancing program transparency and accountability.</a:t>
            </a:r>
          </a:p>
          <a:p>
            <a:pPr marL="0" lvl="1" indent="0" algn="r">
              <a:buFont typeface="Arial" panose="020B0604020202020204" pitchFamily="34" charset="0"/>
              <a:buNone/>
            </a:pPr>
            <a:endParaRPr lang="en-US" sz="1900" dirty="0"/>
          </a:p>
          <a:p>
            <a:pPr lvl="0" algn="r"/>
            <a:r>
              <a:rPr lang="en-US" sz="1900" b="1" dirty="0">
                <a:solidFill>
                  <a:srgbClr val="131313"/>
                </a:solidFill>
              </a:rPr>
              <a:t>Outcome mapping</a:t>
            </a:r>
          </a:p>
          <a:p>
            <a:pPr marL="0" lvl="1" algn="r"/>
            <a:r>
              <a:rPr lang="en-US" sz="1900" dirty="0">
                <a:solidFill>
                  <a:srgbClr val="131313"/>
                </a:solidFill>
              </a:rPr>
              <a:t>Tracking changes/milestones as they occur and comparing them to the schedule of changes, then deciding what could be lagging behind, for extra attention.</a:t>
            </a:r>
          </a:p>
          <a:p>
            <a:pPr marL="0" indent="0" algn="r">
              <a:buFont typeface="Arial" panose="020B0604020202020204" pitchFamily="34" charset="0"/>
              <a:buNone/>
            </a:pPr>
            <a:endParaRPr lang="en-US" sz="1900" b="1" dirty="0"/>
          </a:p>
          <a:p>
            <a:pPr marL="0" indent="0" algn="r">
              <a:buFont typeface="Arial" panose="020B0604020202020204" pitchFamily="34" charset="0"/>
              <a:buNone/>
            </a:pPr>
            <a:r>
              <a:rPr lang="en-US" sz="1900" b="1" dirty="0"/>
              <a:t>Dynamic Reporting Dashboards</a:t>
            </a:r>
          </a:p>
          <a:p>
            <a:pPr marL="0" lvl="1" indent="0" algn="r">
              <a:buFont typeface="Arial" panose="020B0604020202020204" pitchFamily="34" charset="0"/>
              <a:buNone/>
            </a:pPr>
            <a:r>
              <a:rPr lang="en-US" sz="1900" dirty="0"/>
              <a:t>Cloud dashboards provide dynamic, accessible reporting for monitoring program progress and outcomes.</a:t>
            </a:r>
          </a:p>
          <a:p>
            <a:pPr marL="0" indent="0" algn="r">
              <a:buFont typeface="Arial" panose="020B0604020202020204" pitchFamily="34" charset="0"/>
              <a:buNone/>
            </a:pPr>
            <a:endParaRPr lang="en-US" sz="1900" b="1" dirty="0"/>
          </a:p>
          <a:p>
            <a:pPr marL="0" indent="0" algn="r">
              <a:buFont typeface="Arial" panose="020B0604020202020204" pitchFamily="34" charset="0"/>
              <a:buNone/>
            </a:pPr>
            <a:r>
              <a:rPr lang="en-US" sz="1900" b="1" dirty="0"/>
              <a:t>Predictive AI Analytics</a:t>
            </a:r>
          </a:p>
          <a:p>
            <a:pPr marL="0" lvl="1" indent="0" algn="r">
              <a:buFont typeface="Arial" panose="020B0604020202020204" pitchFamily="34" charset="0"/>
              <a:buNone/>
            </a:pPr>
            <a:r>
              <a:rPr lang="en-US" sz="1900" dirty="0"/>
              <a:t>AI analytics offer predictive insights supporting proactive decision-making in humanitarian program management.</a:t>
            </a:r>
          </a:p>
        </p:txBody>
      </p:sp>
      <p:pic>
        <p:nvPicPr>
          <p:cNvPr id="4" name="Content Placeholder 3" descr="digital work of cloud computing or storage around the world">
            <a:extLst>
              <a:ext uri="{FF2B5EF4-FFF2-40B4-BE49-F238E27FC236}">
                <a16:creationId xmlns:a16="http://schemas.microsoft.com/office/drawing/2014/main" id="{80E2E15B-1C8E-4EA6-B442-C86492865A10}"/>
              </a:ext>
            </a:extLst>
          </p:cNvPr>
          <p:cNvPicPr>
            <a:picLocks noGrp="1" noChangeAspect="1"/>
          </p:cNvPicPr>
          <p:nvPr>
            <p:ph type="pic" sz="quarter" idx="13"/>
          </p:nvPr>
        </p:nvPicPr>
        <p:blipFill>
          <a:blip r:embed="rId3"/>
          <a:srcRect l="26372" r="26984" b="2"/>
          <a:stretch>
            <a:fillRect/>
          </a:stretch>
        </p:blipFill>
        <p:spPr>
          <a:xfrm>
            <a:off x="7505700" y="266700"/>
            <a:ext cx="4419600" cy="6324600"/>
          </a:xfrm>
          <a:prstGeom prst="rect">
            <a:avLst/>
          </a:prstGeom>
          <a:noFill/>
        </p:spPr>
      </p:pic>
      <p:sp>
        <p:nvSpPr>
          <p:cNvPr id="3" name="Footer Placeholder 2">
            <a:extLst>
              <a:ext uri="{FF2B5EF4-FFF2-40B4-BE49-F238E27FC236}">
                <a16:creationId xmlns:a16="http://schemas.microsoft.com/office/drawing/2014/main" id="{449B1701-3933-FCC3-AB37-96465224B9A0}"/>
              </a:ext>
            </a:extLst>
          </p:cNvPr>
          <p:cNvSpPr>
            <a:spLocks noGrp="1"/>
          </p:cNvSpPr>
          <p:nvPr>
            <p:ph type="ftr" sz="quarter" idx="11"/>
          </p:nvPr>
        </p:nvSpPr>
        <p:spPr>
          <a:solidFill>
            <a:schemeClr val="accent2">
              <a:lumMod val="75000"/>
            </a:schemeClr>
          </a:solidFill>
        </p:spPr>
        <p:txBody>
          <a:bodyPr vert="horz" lIns="91440" tIns="45720" rIns="91440" bIns="45720" rtlCol="0" anchor="ctr"/>
          <a:lstStyle/>
          <a:p>
            <a:r>
              <a:rPr lang="en-US" b="1" dirty="0">
                <a:solidFill>
                  <a:srgbClr val="FFC000"/>
                </a:solidFill>
              </a:rPr>
              <a:t>Accelerating SDGs through Smart Humanitarian Action</a:t>
            </a:r>
          </a:p>
        </p:txBody>
      </p:sp>
    </p:spTree>
    <p:extLst>
      <p:ext uri="{BB962C8B-B14F-4D97-AF65-F5344CB8AC3E}">
        <p14:creationId xmlns:p14="http://schemas.microsoft.com/office/powerpoint/2010/main" val="4097988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29C9-7660-984B-89DA-F2B62EEAE2D3}"/>
              </a:ext>
            </a:extLst>
          </p:cNvPr>
          <p:cNvSpPr>
            <a:spLocks noGrp="1"/>
          </p:cNvSpPr>
          <p:nvPr>
            <p:ph type="title"/>
          </p:nvPr>
        </p:nvSpPr>
        <p:spPr>
          <a:xfrm>
            <a:off x="4919525" y="219456"/>
            <a:ext cx="6998155" cy="542544"/>
          </a:xfrm>
        </p:spPr>
        <p:txBody>
          <a:bodyPr vert="horz" lIns="91440" tIns="45720" rIns="91440" bIns="45720" rtlCol="0" anchor="t">
            <a:normAutofit/>
          </a:bodyPr>
          <a:lstStyle/>
          <a:p>
            <a:r>
              <a:rPr lang="en-US" b="1" kern="1200" spc="-100" baseline="0" dirty="0">
                <a:solidFill>
                  <a:schemeClr val="accent4">
                    <a:lumMod val="50000"/>
                  </a:schemeClr>
                </a:solidFill>
                <a:latin typeface="+mj-lt"/>
                <a:ea typeface="+mj-ea"/>
                <a:cs typeface="+mj-cs"/>
              </a:rPr>
              <a:t>Outcome Mapping – Our Differentiator</a:t>
            </a:r>
          </a:p>
        </p:txBody>
      </p:sp>
      <p:pic>
        <p:nvPicPr>
          <p:cNvPr id="4" name="Content Placeholder 3" descr="Hand drawn businessman and business woman icons in red and black colors are connected by arrows randomly on white background. This image shows the social media, and online communication between business people.">
            <a:extLst>
              <a:ext uri="{FF2B5EF4-FFF2-40B4-BE49-F238E27FC236}">
                <a16:creationId xmlns:a16="http://schemas.microsoft.com/office/drawing/2014/main" id="{CFBA43DC-2AF5-40FD-8716-6E15919F33D9}"/>
              </a:ext>
            </a:extLst>
          </p:cNvPr>
          <p:cNvPicPr>
            <a:picLocks noGrp="1" noChangeAspect="1"/>
          </p:cNvPicPr>
          <p:nvPr>
            <p:ph type="pic" sz="quarter" idx="13"/>
          </p:nvPr>
        </p:nvPicPr>
        <p:blipFill>
          <a:blip r:embed="rId3"/>
          <a:srcRect l="29522" r="23844" b="1"/>
          <a:stretch>
            <a:fillRect/>
          </a:stretch>
        </p:blipFill>
        <p:spPr>
          <a:xfrm>
            <a:off x="274320" y="268573"/>
            <a:ext cx="4419600" cy="6325969"/>
          </a:xfrm>
          <a:prstGeom prst="rect">
            <a:avLst/>
          </a:prstGeom>
          <a:noFill/>
        </p:spPr>
      </p:pic>
      <p:sp>
        <p:nvSpPr>
          <p:cNvPr id="5" name="TextBox 4">
            <a:extLst>
              <a:ext uri="{FF2B5EF4-FFF2-40B4-BE49-F238E27FC236}">
                <a16:creationId xmlns:a16="http://schemas.microsoft.com/office/drawing/2014/main" id="{4E76B8AE-623C-4F0B-A09B-3AE86C1D1F9C}"/>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19526" y="762000"/>
            <a:ext cx="7120074" cy="5509817"/>
          </a:xfrm>
          <a:prstGeom prst="rect">
            <a:avLst/>
          </a:prstGeom>
        </p:spPr>
        <p:txBody>
          <a:bodyPr>
            <a:noAutofit/>
          </a:bodyPr>
          <a:lstStyle/>
          <a:p>
            <a:pPr marL="0" indent="0" algn="r">
              <a:buFont typeface="Arial" panose="020B0604020202020204" pitchFamily="34" charset="0"/>
              <a:buNone/>
            </a:pPr>
            <a:r>
              <a:rPr lang="en-US" sz="2000" b="1" dirty="0"/>
              <a:t>Focus on Real Change</a:t>
            </a:r>
          </a:p>
          <a:p>
            <a:pPr marL="0" lvl="1" indent="0" algn="r">
              <a:buFont typeface="Arial" panose="020B0604020202020204" pitchFamily="34" charset="0"/>
              <a:buNone/>
            </a:pPr>
            <a:r>
              <a:rPr lang="en-US" sz="2000" dirty="0"/>
              <a:t>Outcome Mapping emphasizes actual behavioral changes instead of just measuring inputs and outputs.</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Integrated Monitoring Approach</a:t>
            </a:r>
          </a:p>
          <a:p>
            <a:pPr marL="0" lvl="1" indent="0" algn="r">
              <a:buFont typeface="Arial" panose="020B0604020202020204" pitchFamily="34" charset="0"/>
              <a:buNone/>
            </a:pPr>
            <a:r>
              <a:rPr lang="en-US" sz="2000" dirty="0"/>
              <a:t>Combines field data, beneficiary feedback, and third-party monitoring for comprehensive tracking.</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Early Issue Detection</a:t>
            </a:r>
          </a:p>
          <a:p>
            <a:pPr marL="0" lvl="1" indent="0" algn="r">
              <a:buFont typeface="Arial" panose="020B0604020202020204" pitchFamily="34" charset="0"/>
              <a:buNone/>
            </a:pPr>
            <a:r>
              <a:rPr lang="en-US" sz="2000" dirty="0"/>
              <a:t>Supports early identification of problems and enables timely course correction to avoid failures.</a:t>
            </a:r>
          </a:p>
          <a:p>
            <a:pPr marL="0" indent="0" algn="r">
              <a:buFont typeface="Arial" panose="020B0604020202020204" pitchFamily="34" charset="0"/>
              <a:buNone/>
            </a:pPr>
            <a:endParaRPr lang="en-US" sz="2000" b="1" dirty="0"/>
          </a:p>
          <a:p>
            <a:pPr marL="0" indent="0" algn="r">
              <a:buFont typeface="Arial" panose="020B0604020202020204" pitchFamily="34" charset="0"/>
              <a:buNone/>
            </a:pPr>
            <a:r>
              <a:rPr lang="en-US" sz="2000" b="1" dirty="0"/>
              <a:t>Culture of Continuous Learning</a:t>
            </a:r>
          </a:p>
          <a:p>
            <a:pPr marL="0" lvl="1" indent="0" algn="r">
              <a:buFont typeface="Arial" panose="020B0604020202020204" pitchFamily="34" charset="0"/>
              <a:buNone/>
            </a:pPr>
            <a:r>
              <a:rPr lang="en-US" sz="2000" dirty="0"/>
              <a:t>Fosters ongoing learning and adaptation to keep humanitarian interventions effective and relevant.</a:t>
            </a:r>
          </a:p>
        </p:txBody>
      </p:sp>
      <p:sp>
        <p:nvSpPr>
          <p:cNvPr id="3" name="Footer Placeholder 2">
            <a:extLst>
              <a:ext uri="{FF2B5EF4-FFF2-40B4-BE49-F238E27FC236}">
                <a16:creationId xmlns:a16="http://schemas.microsoft.com/office/drawing/2014/main" id="{47B21DCF-427D-5CA1-5A2A-7E63F1733FC4}"/>
              </a:ext>
            </a:extLst>
          </p:cNvPr>
          <p:cNvSpPr>
            <a:spLocks noGrp="1"/>
          </p:cNvSpPr>
          <p:nvPr>
            <p:ph type="ftr" sz="quarter" idx="11"/>
          </p:nvPr>
        </p:nvSpPr>
        <p:spPr>
          <a:solidFill>
            <a:schemeClr val="accent2">
              <a:lumMod val="75000"/>
            </a:schemeClr>
          </a:solidFill>
        </p:spPr>
        <p:txBody>
          <a:bodyPr vert="horz" lIns="91440" tIns="45720" rIns="91440" bIns="45720" rtlCol="0" anchor="ctr"/>
          <a:lstStyle/>
          <a:p>
            <a:r>
              <a:rPr lang="en-US" b="1" dirty="0">
                <a:solidFill>
                  <a:srgbClr val="FFC000"/>
                </a:solidFill>
              </a:rPr>
              <a:t>Accelerating SDGs through Smart Humanitarian Action</a:t>
            </a:r>
          </a:p>
        </p:txBody>
      </p:sp>
    </p:spTree>
    <p:extLst>
      <p:ext uri="{BB962C8B-B14F-4D97-AF65-F5344CB8AC3E}">
        <p14:creationId xmlns:p14="http://schemas.microsoft.com/office/powerpoint/2010/main" val="4203717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F08B-8DF9-B885-E6C3-4224814B5386}"/>
              </a:ext>
            </a:extLst>
          </p:cNvPr>
          <p:cNvSpPr>
            <a:spLocks noGrp="1"/>
          </p:cNvSpPr>
          <p:nvPr>
            <p:ph type="title"/>
          </p:nvPr>
        </p:nvSpPr>
        <p:spPr>
          <a:xfrm>
            <a:off x="178704" y="218113"/>
            <a:ext cx="3363393" cy="1153487"/>
          </a:xfrm>
        </p:spPr>
        <p:txBody>
          <a:bodyPr vert="horz" lIns="91440" tIns="45720" rIns="91440" bIns="45720" rtlCol="0" anchor="t">
            <a:normAutofit/>
          </a:bodyPr>
          <a:lstStyle/>
          <a:p>
            <a:r>
              <a:rPr lang="en-US" b="1" kern="1200" spc="-100" baseline="0" dirty="0">
                <a:solidFill>
                  <a:schemeClr val="accent4">
                    <a:lumMod val="50000"/>
                  </a:schemeClr>
                </a:solidFill>
                <a:latin typeface="+mj-lt"/>
                <a:ea typeface="+mj-ea"/>
                <a:cs typeface="+mj-cs"/>
              </a:rPr>
              <a:t>Implementation Roadmap</a:t>
            </a:r>
          </a:p>
        </p:txBody>
      </p:sp>
      <p:sp>
        <p:nvSpPr>
          <p:cNvPr id="5" name="TextBox 4">
            <a:extLst>
              <a:ext uri="{FF2B5EF4-FFF2-40B4-BE49-F238E27FC236}">
                <a16:creationId xmlns:a16="http://schemas.microsoft.com/office/drawing/2014/main" id="{FA8883E9-17A0-4431-B35F-C327CE321100}"/>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78704" y="1219200"/>
            <a:ext cx="4621896" cy="5052618"/>
          </a:xfrm>
          <a:prstGeom prst="rect">
            <a:avLst/>
          </a:prstGeom>
        </p:spPr>
        <p:txBody>
          <a:bodyPr>
            <a:noAutofit/>
          </a:bodyPr>
          <a:lstStyle/>
          <a:p>
            <a:pPr marL="0" indent="0" algn="r">
              <a:lnSpc>
                <a:spcPct val="90000"/>
              </a:lnSpc>
              <a:spcBef>
                <a:spcPts val="2500"/>
              </a:spcBef>
              <a:spcAft>
                <a:spcPts val="600"/>
              </a:spcAft>
              <a:buNone/>
            </a:pPr>
            <a:r>
              <a:rPr lang="en-US" sz="2000" b="1" dirty="0"/>
              <a:t>Phase I MVP Development</a:t>
            </a:r>
          </a:p>
          <a:p>
            <a:pPr marL="0" lvl="1" indent="0" algn="r">
              <a:lnSpc>
                <a:spcPct val="90000"/>
              </a:lnSpc>
              <a:spcBef>
                <a:spcPts val="1000"/>
              </a:spcBef>
              <a:spcAft>
                <a:spcPts val="600"/>
              </a:spcAft>
              <a:buNone/>
            </a:pPr>
            <a:r>
              <a:rPr lang="en-US" sz="2000" dirty="0"/>
              <a:t>Phase I develops the MVP with registration, QR code generation, and basic outcome tracking modules.</a:t>
            </a:r>
          </a:p>
          <a:p>
            <a:pPr marL="0" indent="0" algn="r">
              <a:lnSpc>
                <a:spcPct val="90000"/>
              </a:lnSpc>
              <a:spcBef>
                <a:spcPts val="2500"/>
              </a:spcBef>
              <a:spcAft>
                <a:spcPts val="600"/>
              </a:spcAft>
              <a:buNone/>
            </a:pPr>
            <a:r>
              <a:rPr lang="en-US" sz="2000" b="1" dirty="0"/>
              <a:t>Phase II Advanced Features</a:t>
            </a:r>
          </a:p>
          <a:p>
            <a:pPr marL="0" lvl="1" indent="0" algn="r">
              <a:lnSpc>
                <a:spcPct val="90000"/>
              </a:lnSpc>
              <a:spcBef>
                <a:spcPts val="1000"/>
              </a:spcBef>
              <a:spcAft>
                <a:spcPts val="600"/>
              </a:spcAft>
              <a:buNone/>
            </a:pPr>
            <a:r>
              <a:rPr lang="en-US" sz="2000" dirty="0"/>
              <a:t>Phase II adds biometric verification, stakeholder surveys, and learning loops to enhance functionality.</a:t>
            </a:r>
          </a:p>
          <a:p>
            <a:pPr marL="0" indent="0" algn="r">
              <a:lnSpc>
                <a:spcPct val="90000"/>
              </a:lnSpc>
              <a:spcBef>
                <a:spcPts val="2500"/>
              </a:spcBef>
              <a:spcAft>
                <a:spcPts val="600"/>
              </a:spcAft>
              <a:buNone/>
            </a:pPr>
            <a:r>
              <a:rPr lang="en-US" sz="2000" b="1" dirty="0"/>
              <a:t>Ongoing Monitoring</a:t>
            </a:r>
          </a:p>
          <a:p>
            <a:pPr marL="0" lvl="1" indent="0" algn="r">
              <a:lnSpc>
                <a:spcPct val="90000"/>
              </a:lnSpc>
              <a:spcBef>
                <a:spcPts val="1000"/>
              </a:spcBef>
              <a:spcAft>
                <a:spcPts val="600"/>
              </a:spcAft>
              <a:buNone/>
            </a:pPr>
            <a:r>
              <a:rPr lang="en-US" sz="2000" dirty="0"/>
              <a:t>Monitoring occurs quarterly by Humanitarian organizations and bi-annually by the stakeholders and partners for quality improvement.</a:t>
            </a:r>
          </a:p>
        </p:txBody>
      </p:sp>
      <p:pic>
        <p:nvPicPr>
          <p:cNvPr id="4" name="Content Placeholder 3" descr="Businesswomen building up career tower.">
            <a:extLst>
              <a:ext uri="{FF2B5EF4-FFF2-40B4-BE49-F238E27FC236}">
                <a16:creationId xmlns:a16="http://schemas.microsoft.com/office/drawing/2014/main" id="{93689260-BABA-4F4D-A6DA-FE893DC0F3CD}"/>
              </a:ext>
            </a:extLst>
          </p:cNvPr>
          <p:cNvPicPr>
            <a:picLocks noGrp="1" noChangeAspect="1"/>
          </p:cNvPicPr>
          <p:nvPr>
            <p:ph idx="1"/>
          </p:nvPr>
        </p:nvPicPr>
        <p:blipFill>
          <a:blip r:embed="rId3"/>
          <a:stretch>
            <a:fillRect/>
          </a:stretch>
        </p:blipFill>
        <p:spPr>
          <a:xfrm>
            <a:off x="4914900" y="1029749"/>
            <a:ext cx="6688836" cy="4464798"/>
          </a:xfrm>
          <a:prstGeom prst="rect">
            <a:avLst/>
          </a:prstGeom>
          <a:noFill/>
        </p:spPr>
      </p:pic>
      <p:sp>
        <p:nvSpPr>
          <p:cNvPr id="3" name="Footer Placeholder 2">
            <a:extLst>
              <a:ext uri="{FF2B5EF4-FFF2-40B4-BE49-F238E27FC236}">
                <a16:creationId xmlns:a16="http://schemas.microsoft.com/office/drawing/2014/main" id="{363A7913-33D8-F5B1-67B0-9DC1D9336664}"/>
              </a:ext>
            </a:extLst>
          </p:cNvPr>
          <p:cNvSpPr>
            <a:spLocks noGrp="1"/>
          </p:cNvSpPr>
          <p:nvPr>
            <p:ph type="ftr" sz="quarter" idx="11"/>
          </p:nvPr>
        </p:nvSpPr>
        <p:spPr>
          <a:solidFill>
            <a:schemeClr val="accent2">
              <a:lumMod val="75000"/>
            </a:schemeClr>
          </a:solidFill>
        </p:spPr>
        <p:txBody>
          <a:bodyPr vert="horz" lIns="91440" tIns="45720" rIns="91440" bIns="45720" rtlCol="0" anchor="ctr"/>
          <a:lstStyle/>
          <a:p>
            <a:r>
              <a:rPr lang="en-US" b="1" dirty="0">
                <a:solidFill>
                  <a:srgbClr val="FFC000"/>
                </a:solidFill>
              </a:rPr>
              <a:t>Accelerating SDGs through Smart Humanitarian Action</a:t>
            </a:r>
          </a:p>
        </p:txBody>
      </p:sp>
    </p:spTree>
    <p:extLst>
      <p:ext uri="{BB962C8B-B14F-4D97-AF65-F5344CB8AC3E}">
        <p14:creationId xmlns:p14="http://schemas.microsoft.com/office/powerpoint/2010/main" val="4031232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BF27-8EC8-83FA-BAB2-06D5E0AA7EF8}"/>
              </a:ext>
            </a:extLst>
          </p:cNvPr>
          <p:cNvSpPr>
            <a:spLocks noGrp="1"/>
          </p:cNvSpPr>
          <p:nvPr>
            <p:ph type="title"/>
          </p:nvPr>
        </p:nvSpPr>
        <p:spPr>
          <a:xfrm>
            <a:off x="178704" y="218113"/>
            <a:ext cx="4621896" cy="1153487"/>
          </a:xfrm>
        </p:spPr>
        <p:txBody>
          <a:bodyPr vert="horz" lIns="91440" tIns="45720" rIns="91440" bIns="45720" rtlCol="0" anchor="t">
            <a:normAutofit fontScale="90000"/>
          </a:bodyPr>
          <a:lstStyle/>
          <a:p>
            <a:pPr algn="r"/>
            <a:r>
              <a:rPr lang="en-US" b="1" kern="1200" spc="-100" baseline="0" dirty="0">
                <a:solidFill>
                  <a:schemeClr val="accent4">
                    <a:lumMod val="50000"/>
                  </a:schemeClr>
                </a:solidFill>
                <a:latin typeface="+mj-lt"/>
                <a:ea typeface="+mj-ea"/>
                <a:cs typeface="+mj-cs"/>
              </a:rPr>
              <a:t>Technology for Scale &amp; Sustainability (Infrastructure)</a:t>
            </a:r>
          </a:p>
        </p:txBody>
      </p:sp>
      <p:sp>
        <p:nvSpPr>
          <p:cNvPr id="5" name="TextBox 4">
            <a:extLst>
              <a:ext uri="{FF2B5EF4-FFF2-40B4-BE49-F238E27FC236}">
                <a16:creationId xmlns:a16="http://schemas.microsoft.com/office/drawing/2014/main" id="{0BE8B911-6732-47DD-9181-968EEAE9E347}"/>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78704" y="1371600"/>
            <a:ext cx="4736196" cy="4900218"/>
          </a:xfrm>
          <a:prstGeom prst="rect">
            <a:avLst/>
          </a:prstGeom>
        </p:spPr>
        <p:txBody>
          <a:bodyPr>
            <a:noAutofit/>
          </a:bodyPr>
          <a:lstStyle/>
          <a:p>
            <a:pPr marL="0" indent="0" algn="r">
              <a:lnSpc>
                <a:spcPct val="90000"/>
              </a:lnSpc>
              <a:buNone/>
            </a:pPr>
            <a:r>
              <a:rPr lang="en-US" sz="2000" b="1" dirty="0"/>
              <a:t>Robust Technology Stack</a:t>
            </a:r>
          </a:p>
          <a:p>
            <a:pPr marL="0" lvl="1" indent="0" algn="r">
              <a:lnSpc>
                <a:spcPct val="90000"/>
              </a:lnSpc>
              <a:buNone/>
            </a:pPr>
            <a:r>
              <a:rPr lang="en-US" sz="2000" dirty="0"/>
              <a:t>DART PMEARL utilizes ReactJS for responsive interfaces and Django for backend operations ensuring scalability.</a:t>
            </a:r>
          </a:p>
          <a:p>
            <a:pPr marL="0" indent="0" algn="r">
              <a:lnSpc>
                <a:spcPct val="90000"/>
              </a:lnSpc>
              <a:buNone/>
            </a:pPr>
            <a:endParaRPr lang="en-US" sz="2000" b="1" dirty="0"/>
          </a:p>
          <a:p>
            <a:pPr marL="0" indent="0" algn="r">
              <a:lnSpc>
                <a:spcPct val="90000"/>
              </a:lnSpc>
              <a:buNone/>
            </a:pPr>
            <a:r>
              <a:rPr lang="en-US" sz="2000" b="1" dirty="0"/>
              <a:t>Database and Accessibility</a:t>
            </a:r>
          </a:p>
          <a:p>
            <a:pPr marL="0" lvl="1" indent="0" algn="r">
              <a:lnSpc>
                <a:spcPct val="90000"/>
              </a:lnSpc>
              <a:buNone/>
            </a:pPr>
            <a:r>
              <a:rPr lang="en-US" sz="2000" dirty="0"/>
              <a:t>PostgreSQL manages data while Progressive Web Apps enable seamless offline and online access.</a:t>
            </a:r>
          </a:p>
          <a:p>
            <a:pPr marL="0" indent="0" algn="r">
              <a:lnSpc>
                <a:spcPct val="90000"/>
              </a:lnSpc>
              <a:buNone/>
            </a:pPr>
            <a:endParaRPr lang="en-US" sz="2000" b="1" dirty="0"/>
          </a:p>
          <a:p>
            <a:pPr marL="0" indent="0" algn="r">
              <a:lnSpc>
                <a:spcPct val="90000"/>
              </a:lnSpc>
              <a:buNone/>
            </a:pPr>
            <a:r>
              <a:rPr lang="en-US" sz="2000" b="1" dirty="0"/>
              <a:t>Cloud Hosting and Security</a:t>
            </a:r>
          </a:p>
          <a:p>
            <a:pPr marL="0" lvl="1" indent="0" algn="r">
              <a:lnSpc>
                <a:spcPct val="90000"/>
              </a:lnSpc>
              <a:buNone/>
            </a:pPr>
            <a:r>
              <a:rPr lang="en-US" sz="2000" dirty="0"/>
              <a:t>The system supports cloud hosting on major platforms and ensures GDPR compliance with encrypted data and access controls.</a:t>
            </a:r>
          </a:p>
        </p:txBody>
      </p:sp>
      <p:pic>
        <p:nvPicPr>
          <p:cNvPr id="4" name="Content Placeholder 3" descr="Cloud computing concept isolated on white background">
            <a:extLst>
              <a:ext uri="{FF2B5EF4-FFF2-40B4-BE49-F238E27FC236}">
                <a16:creationId xmlns:a16="http://schemas.microsoft.com/office/drawing/2014/main" id="{826FDEDD-A5F8-443D-A9E4-23AC5FEAD813}"/>
              </a:ext>
            </a:extLst>
          </p:cNvPr>
          <p:cNvPicPr>
            <a:picLocks noGrp="1" noChangeAspect="1"/>
          </p:cNvPicPr>
          <p:nvPr>
            <p:ph idx="1"/>
          </p:nvPr>
        </p:nvPicPr>
        <p:blipFill>
          <a:blip r:embed="rId3"/>
          <a:srcRect l="7789" r="9812" b="2"/>
          <a:stretch>
            <a:fillRect/>
          </a:stretch>
        </p:blipFill>
        <p:spPr>
          <a:xfrm>
            <a:off x="4914900" y="218114"/>
            <a:ext cx="6688836" cy="6088068"/>
          </a:xfrm>
          <a:prstGeom prst="rect">
            <a:avLst/>
          </a:prstGeom>
          <a:noFill/>
        </p:spPr>
      </p:pic>
      <p:sp>
        <p:nvSpPr>
          <p:cNvPr id="3" name="Footer Placeholder 2">
            <a:extLst>
              <a:ext uri="{FF2B5EF4-FFF2-40B4-BE49-F238E27FC236}">
                <a16:creationId xmlns:a16="http://schemas.microsoft.com/office/drawing/2014/main" id="{D4B575EA-5FC3-07CA-47C3-00DEFDD2CF2D}"/>
              </a:ext>
            </a:extLst>
          </p:cNvPr>
          <p:cNvSpPr>
            <a:spLocks noGrp="1"/>
          </p:cNvSpPr>
          <p:nvPr>
            <p:ph type="ftr" sz="quarter" idx="11"/>
          </p:nvPr>
        </p:nvSpPr>
        <p:spPr>
          <a:solidFill>
            <a:schemeClr val="accent2">
              <a:lumMod val="75000"/>
            </a:schemeClr>
          </a:solidFill>
        </p:spPr>
        <p:txBody>
          <a:bodyPr vert="horz" lIns="91440" tIns="45720" rIns="91440" bIns="45720" rtlCol="0" anchor="ctr"/>
          <a:lstStyle/>
          <a:p>
            <a:r>
              <a:rPr lang="en-US" b="1" dirty="0">
                <a:solidFill>
                  <a:srgbClr val="FFC000"/>
                </a:solidFill>
              </a:rPr>
              <a:t>Accelerating SDGs through Smart Humanitarian Action</a:t>
            </a:r>
          </a:p>
        </p:txBody>
      </p:sp>
    </p:spTree>
    <p:extLst>
      <p:ext uri="{BB962C8B-B14F-4D97-AF65-F5344CB8AC3E}">
        <p14:creationId xmlns:p14="http://schemas.microsoft.com/office/powerpoint/2010/main" val="1878195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une">
  <a:themeElements>
    <a:clrScheme name="Dune">
      <a:dk1>
        <a:srgbClr val="131313"/>
      </a:dk1>
      <a:lt1>
        <a:sysClr val="window" lastClr="FFFFFF"/>
      </a:lt1>
      <a:dk2>
        <a:srgbClr val="272D2B"/>
      </a:dk2>
      <a:lt2>
        <a:srgbClr val="F0EDE6"/>
      </a:lt2>
      <a:accent1>
        <a:srgbClr val="647E6B"/>
      </a:accent1>
      <a:accent2>
        <a:srgbClr val="476262"/>
      </a:accent2>
      <a:accent3>
        <a:srgbClr val="9B8C69"/>
      </a:accent3>
      <a:accent4>
        <a:srgbClr val="BA988C"/>
      </a:accent4>
      <a:accent5>
        <a:srgbClr val="A27C7C"/>
      </a:accent5>
      <a:accent6>
        <a:srgbClr val="79958B"/>
      </a:accent6>
      <a:hlink>
        <a:srgbClr val="476262"/>
      </a:hlink>
      <a:folHlink>
        <a:srgbClr val="A27C7C"/>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une" id="{826328CA-5F67-4711-B85D-145ABD90F0C2}" vid="{19057A55-7D5A-4630-9E53-CA5ED64477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C940ACA-6755-480B-98F2-5699A8962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D7DE58-0BE1-4C71-B87C-2A79B7BE4426}">
  <ds:schemaRefs>
    <ds:schemaRef ds:uri="http://schemas.microsoft.com/sharepoint/v3/contenttype/forms"/>
  </ds:schemaRefs>
</ds:datastoreItem>
</file>

<file path=customXml/itemProps3.xml><?xml version="1.0" encoding="utf-8"?>
<ds:datastoreItem xmlns:ds="http://schemas.openxmlformats.org/officeDocument/2006/customXml" ds:itemID="{269C16DF-FD5D-45EB-A5D0-4ED61432363F}">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Dune</Template>
  <TotalTime>159</TotalTime>
  <Words>1175</Words>
  <Application>Microsoft Office PowerPoint</Application>
  <PresentationFormat>Widescreen</PresentationFormat>
  <Paragraphs>141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Neue Haas Grotesk Text Pro</vt:lpstr>
      <vt:lpstr>Dune</vt:lpstr>
      <vt:lpstr>DART PMEARL System  Accelerating SDGs through Smart Humanitarian Action By Win-Win Strategies</vt:lpstr>
      <vt:lpstr>Dynamic Auto Real Time Monitoring Evaluation Accountability Reporting and Learning (DART PMEARL) System</vt:lpstr>
      <vt:lpstr>The Global Challenge (The problem)</vt:lpstr>
      <vt:lpstr>Our Game-Changing Solution</vt:lpstr>
      <vt:lpstr>How DART PMEARL Accelerates SDGs (SDG alignment)</vt:lpstr>
      <vt:lpstr>Core Features</vt:lpstr>
      <vt:lpstr>Outcome Mapping – Our Differentiator</vt:lpstr>
      <vt:lpstr>Implementation Roadmap</vt:lpstr>
      <vt:lpstr>Technology for Scale &amp; Sustainability (Infrastructure)</vt:lpstr>
      <vt:lpstr>Efficiency, Effectiveness &amp; Sustainability – Dual Impact analysis</vt:lpstr>
      <vt:lpstr>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Patrick Muthomi</dc:creator>
  <cp:lastModifiedBy>Patrick Muthomi</cp:lastModifiedBy>
  <cp:revision>6</cp:revision>
  <dcterms:created xsi:type="dcterms:W3CDTF">2025-08-21T23:11:21Z</dcterms:created>
  <dcterms:modified xsi:type="dcterms:W3CDTF">2025-09-30T15:03:53Z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caf3f7fd-5cd4-4287-9002-aceb9af13c42_Enabled">
    <vt:lpwstr>true</vt:lpwstr>
  </property>
  <property fmtid="{D5CDD505-2E9C-101B-9397-08002B2CF9AE}" pid="5" name="MSIP_Label_caf3f7fd-5cd4-4287-9002-aceb9af13c42_SetDate">
    <vt:lpwstr>2025-09-30T12:12:50Z</vt:lpwstr>
  </property>
  <property fmtid="{D5CDD505-2E9C-101B-9397-08002B2CF9AE}" pid="6" name="MSIP_Label_caf3f7fd-5cd4-4287-9002-aceb9af13c42_Method">
    <vt:lpwstr>Standard</vt:lpwstr>
  </property>
  <property fmtid="{D5CDD505-2E9C-101B-9397-08002B2CF9AE}" pid="7" name="MSIP_Label_caf3f7fd-5cd4-4287-9002-aceb9af13c42_Name">
    <vt:lpwstr>Public</vt:lpwstr>
  </property>
  <property fmtid="{D5CDD505-2E9C-101B-9397-08002B2CF9AE}" pid="8" name="MSIP_Label_caf3f7fd-5cd4-4287-9002-aceb9af13c42_SiteId">
    <vt:lpwstr>a2b53be5-734e-4e6c-ab0d-d184f60fd917</vt:lpwstr>
  </property>
  <property fmtid="{D5CDD505-2E9C-101B-9397-08002B2CF9AE}" pid="9" name="MSIP_Label_caf3f7fd-5cd4-4287-9002-aceb9af13c42_ActionId">
    <vt:lpwstr>b2ac1c81-b772-40e9-8ab7-595cec10bd03</vt:lpwstr>
  </property>
  <property fmtid="{D5CDD505-2E9C-101B-9397-08002B2CF9AE}" pid="10" name="MSIP_Label_caf3f7fd-5cd4-4287-9002-aceb9af13c42_ContentBits">
    <vt:lpwstr>0</vt:lpwstr>
  </property>
</Properties>
</file>