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67"/>
  </p:handoutMasterIdLst>
  <p:sldIdLst>
    <p:sldId id="282" r:id="rId2"/>
    <p:sldId id="348" r:id="rId3"/>
    <p:sldId id="283" r:id="rId4"/>
    <p:sldId id="284" r:id="rId5"/>
    <p:sldId id="286" r:id="rId6"/>
    <p:sldId id="285"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6" r:id="rId64"/>
    <p:sldId id="347" r:id="rId65"/>
    <p:sldId id="28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2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EAF1561-FE24-4570-9F4F-6C738673009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31CF75-7BD9-4670-8FFB-42CDB444C48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3C4F40-4F57-46C3-9216-51F5671F04D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50597BB-A77D-424B-AB29-1ABAECE010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62BD11-13E3-4F6D-8A75-883C928053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797490-14CC-4BAC-84E3-B8E3E611F97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47690A5-4F29-476A-B810-7F39CB0631A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8E34F9A-21BA-4D26-BE89-A3589732F77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8722C45-F595-40F6-8C42-283E9EFF48D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C7063F1-A682-4463-A5B0-E3EE7032BAA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9B8C853-4C8E-4EF4-8ECA-60BD8D2C1A8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C65FD2-C8C9-414D-B912-38722DBD75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3D6C10D-C524-44FC-B33E-E3FED9B96F7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0" fontAlgn="base" hangingPunct="0">
        <a:spcBef>
          <a:spcPct val="0"/>
        </a:spcBef>
        <a:spcAft>
          <a:spcPct val="0"/>
        </a:spcAft>
        <a:defRPr sz="4400">
          <a:solidFill>
            <a:schemeClr val="tx2"/>
          </a:solidFill>
          <a:latin typeface="Arial" charset="0"/>
        </a:defRPr>
      </a:lvl6pPr>
      <a:lvl7pPr marL="914400" algn="ctr" rtl="0" eaLnBrk="0" fontAlgn="base" hangingPunct="0">
        <a:spcBef>
          <a:spcPct val="0"/>
        </a:spcBef>
        <a:spcAft>
          <a:spcPct val="0"/>
        </a:spcAft>
        <a:defRPr sz="4400">
          <a:solidFill>
            <a:schemeClr val="tx2"/>
          </a:solidFill>
          <a:latin typeface="Arial" charset="0"/>
        </a:defRPr>
      </a:lvl7pPr>
      <a:lvl8pPr marL="1371600" algn="ctr" rtl="0" eaLnBrk="0" fontAlgn="base" hangingPunct="0">
        <a:spcBef>
          <a:spcPct val="0"/>
        </a:spcBef>
        <a:spcAft>
          <a:spcPct val="0"/>
        </a:spcAft>
        <a:defRPr sz="4400">
          <a:solidFill>
            <a:schemeClr val="tx2"/>
          </a:solidFill>
          <a:latin typeface="Arial" charset="0"/>
        </a:defRPr>
      </a:lvl8pPr>
      <a:lvl9pPr marL="1828800" algn="ctr" rtl="0" eaLnBrk="0" fontAlgn="base" hangingPunct="0">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33400" y="228600"/>
            <a:ext cx="8229600" cy="1143000"/>
          </a:xfrm>
        </p:spPr>
        <p:txBody>
          <a:bodyPr/>
          <a:lstStyle/>
          <a:p>
            <a:r>
              <a:rPr lang="en-US" sz="2800" b="1">
                <a:solidFill>
                  <a:srgbClr val="0000FF"/>
                </a:solidFill>
              </a:rPr>
              <a:t>  </a:t>
            </a:r>
            <a:r>
              <a:rPr lang="en-US" sz="3600" b="1">
                <a:solidFill>
                  <a:srgbClr val="0000FF"/>
                </a:solidFill>
              </a:rPr>
              <a:t>The stirred tank bioreactor</a:t>
            </a:r>
            <a:endParaRPr lang="en-US" sz="3200" b="1">
              <a:solidFill>
                <a:srgbClr val="FF0000"/>
              </a:solidFill>
            </a:endParaRPr>
          </a:p>
        </p:txBody>
      </p:sp>
      <p:sp>
        <p:nvSpPr>
          <p:cNvPr id="98307" name="Rectangle 3"/>
          <p:cNvSpPr>
            <a:spLocks noGrp="1" noChangeArrowheads="1"/>
          </p:cNvSpPr>
          <p:nvPr>
            <p:ph type="body" idx="1"/>
          </p:nvPr>
        </p:nvSpPr>
        <p:spPr>
          <a:xfrm>
            <a:off x="533400" y="1295400"/>
            <a:ext cx="8077200" cy="5410200"/>
          </a:xfrm>
        </p:spPr>
        <p:txBody>
          <a:bodyPr/>
          <a:lstStyle/>
          <a:p>
            <a:pPr>
              <a:spcBef>
                <a:spcPts val="500"/>
              </a:spcBef>
              <a:spcAft>
                <a:spcPts val="500"/>
              </a:spcAft>
              <a:buFontTx/>
              <a:buNone/>
            </a:pPr>
            <a:r>
              <a:rPr lang="en-US" sz="1600" b="1"/>
              <a:t>	</a:t>
            </a:r>
            <a:r>
              <a:rPr lang="en-US" sz="2400" b="1"/>
              <a:t>1. Introduction</a:t>
            </a:r>
            <a:r>
              <a:rPr lang="en-US" sz="2400"/>
              <a:t> </a:t>
            </a:r>
            <a:br>
              <a:rPr lang="en-US" sz="2400"/>
            </a:br>
            <a:r>
              <a:rPr lang="en-US" sz="2400" b="1"/>
              <a:t>2. Standard geometry of a stirred tank bioreactor</a:t>
            </a:r>
            <a:r>
              <a:rPr lang="en-US" sz="2400"/>
              <a:t> </a:t>
            </a:r>
            <a:br>
              <a:rPr lang="en-US" sz="2400"/>
            </a:br>
            <a:r>
              <a:rPr lang="en-US" sz="2400" b="1"/>
              <a:t>3. Headspace volume</a:t>
            </a:r>
            <a:r>
              <a:rPr lang="en-US" sz="2400"/>
              <a:t> </a:t>
            </a:r>
            <a:br>
              <a:rPr lang="en-US" sz="2400"/>
            </a:br>
            <a:r>
              <a:rPr lang="en-US" sz="2400" b="1"/>
              <a:t>4. Basic features of a stirred tank bioreactor</a:t>
            </a:r>
            <a:r>
              <a:rPr lang="en-US" sz="2400"/>
              <a:t> </a:t>
            </a:r>
            <a:br>
              <a:rPr lang="en-US" sz="2400"/>
            </a:br>
            <a:r>
              <a:rPr lang="en-US" sz="2400"/>
              <a:t>	</a:t>
            </a:r>
            <a:r>
              <a:rPr lang="en-US" sz="2400" b="1"/>
              <a:t>4.1. Agitation system</a:t>
            </a:r>
            <a:r>
              <a:rPr lang="en-US" sz="2400"/>
              <a:t> </a:t>
            </a:r>
            <a:br>
              <a:rPr lang="en-US" sz="2400"/>
            </a:br>
            <a:r>
              <a:rPr lang="en-US" sz="2400"/>
              <a:t>	</a:t>
            </a:r>
            <a:r>
              <a:rPr lang="en-US" sz="2400" b="1"/>
              <a:t>4.1.1 Top entry and bottom entry impellers</a:t>
            </a:r>
            <a:r>
              <a:rPr lang="en-US" sz="2400"/>
              <a:t> </a:t>
            </a:r>
            <a:br>
              <a:rPr lang="en-US" sz="2400"/>
            </a:br>
            <a:r>
              <a:rPr lang="en-US" sz="2400"/>
              <a:t>	</a:t>
            </a:r>
            <a:r>
              <a:rPr lang="en-US" sz="2400" b="1"/>
              <a:t>4.1.2 Mechanical seals</a:t>
            </a:r>
            <a:r>
              <a:rPr lang="en-US" sz="2400"/>
              <a:t> </a:t>
            </a:r>
            <a:br>
              <a:rPr lang="en-US" sz="2400"/>
            </a:br>
            <a:r>
              <a:rPr lang="en-US" sz="2400" b="1"/>
              <a:t>4.2 Oxygen delivery system</a:t>
            </a:r>
            <a:r>
              <a:rPr lang="en-US" sz="2400"/>
              <a:t> </a:t>
            </a:r>
            <a:br>
              <a:rPr lang="en-US" sz="2400"/>
            </a:br>
            <a:r>
              <a:rPr lang="en-US" sz="2400"/>
              <a:t>	</a:t>
            </a:r>
            <a:r>
              <a:rPr lang="en-US" sz="2400" b="1"/>
              <a:t>4.2.1 Compressor</a:t>
            </a:r>
            <a:r>
              <a:rPr lang="en-US" sz="2400"/>
              <a:t> </a:t>
            </a:r>
            <a:br>
              <a:rPr lang="en-US" sz="2400"/>
            </a:br>
            <a:r>
              <a:rPr lang="en-US" sz="2400"/>
              <a:t>	</a:t>
            </a:r>
            <a:r>
              <a:rPr lang="en-US" sz="2400" b="1"/>
              <a:t>4.2.2 Air sterilization system</a:t>
            </a:r>
            <a:r>
              <a:rPr lang="en-US" sz="2400"/>
              <a:t> </a:t>
            </a:r>
            <a:br>
              <a:rPr lang="en-US" sz="2400"/>
            </a:br>
            <a:r>
              <a:rPr lang="en-US" sz="2400"/>
              <a:t>	</a:t>
            </a:r>
            <a:r>
              <a:rPr lang="en-US" sz="2400" b="1"/>
              <a:t>4.2.3 Positive pressure</a:t>
            </a:r>
            <a:r>
              <a:rPr lang="en-US" sz="2400"/>
              <a:t> </a:t>
            </a:r>
            <a:br>
              <a:rPr lang="en-US" sz="2400"/>
            </a:br>
            <a:r>
              <a:rPr lang="en-US" sz="2400"/>
              <a:t>	</a:t>
            </a:r>
            <a:r>
              <a:rPr lang="en-US" sz="2400" b="1"/>
              <a:t>4.2.4 Sparger</a:t>
            </a:r>
            <a:r>
              <a:rPr lang="en-US" sz="2400"/>
              <a:t> </a:t>
            </a:r>
            <a:br>
              <a:rPr lang="en-US" sz="2400"/>
            </a:br>
            <a:r>
              <a:rPr lang="en-US" sz="2400"/>
              <a:t>	</a:t>
            </a:r>
            <a:r>
              <a:rPr lang="en-US" sz="2400" b="1"/>
              <a:t>4.2.5 Effect of impeller speed</a:t>
            </a:r>
            <a:r>
              <a:rPr lang="en-US" sz="2400"/>
              <a:t> </a:t>
            </a:r>
            <a:br>
              <a:rPr lang="en-US" sz="2400"/>
            </a:br>
            <a:r>
              <a:rPr lang="en-US" sz="2400"/>
              <a:t>	</a:t>
            </a:r>
            <a:r>
              <a:rPr lang="en-US" sz="2400" b="1"/>
              <a:t>4.2.6 Air flow rate</a:t>
            </a:r>
            <a:r>
              <a:rPr lang="en-US" sz="2400"/>
              <a:t>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152400"/>
            <a:ext cx="7772400" cy="1143000"/>
          </a:xfrm>
        </p:spPr>
        <p:txBody>
          <a:bodyPr/>
          <a:lstStyle/>
          <a:p>
            <a:r>
              <a:rPr lang="en-US" sz="3600" b="1">
                <a:solidFill>
                  <a:srgbClr val="0000FF"/>
                </a:solidFill>
              </a:rPr>
              <a:t>Basic features</a:t>
            </a:r>
            <a:endParaRPr lang="en-US" sz="3200" b="1">
              <a:solidFill>
                <a:srgbClr val="0000FF"/>
              </a:solidFill>
            </a:endParaRPr>
          </a:p>
        </p:txBody>
      </p:sp>
      <p:sp>
        <p:nvSpPr>
          <p:cNvPr id="106499" name="Rectangle 3"/>
          <p:cNvSpPr>
            <a:spLocks noGrp="1" noChangeArrowheads="1"/>
          </p:cNvSpPr>
          <p:nvPr>
            <p:ph type="body" idx="1"/>
          </p:nvPr>
        </p:nvSpPr>
        <p:spPr>
          <a:xfrm>
            <a:off x="685800" y="1371600"/>
            <a:ext cx="7772400" cy="4114800"/>
          </a:xfrm>
        </p:spPr>
        <p:txBody>
          <a:bodyPr/>
          <a:lstStyle/>
          <a:p>
            <a:pPr>
              <a:spcBef>
                <a:spcPts val="500"/>
              </a:spcBef>
              <a:spcAft>
                <a:spcPts val="500"/>
              </a:spcAft>
              <a:buFontTx/>
              <a:buNone/>
            </a:pPr>
            <a:r>
              <a:rPr lang="en-US"/>
              <a:t>* An agitator system </a:t>
            </a:r>
          </a:p>
          <a:p>
            <a:pPr>
              <a:spcBef>
                <a:spcPts val="500"/>
              </a:spcBef>
              <a:spcAft>
                <a:spcPts val="500"/>
              </a:spcAft>
              <a:buFontTx/>
              <a:buNone/>
            </a:pPr>
            <a:r>
              <a:rPr lang="en-US"/>
              <a:t>* An oxygen delivery system </a:t>
            </a:r>
          </a:p>
          <a:p>
            <a:pPr>
              <a:spcBef>
                <a:spcPts val="500"/>
              </a:spcBef>
              <a:spcAft>
                <a:spcPts val="500"/>
              </a:spcAft>
              <a:buFontTx/>
              <a:buNone/>
            </a:pPr>
            <a:r>
              <a:rPr lang="en-US"/>
              <a:t>*A foam control system </a:t>
            </a:r>
          </a:p>
          <a:p>
            <a:pPr>
              <a:spcBef>
                <a:spcPts val="500"/>
              </a:spcBef>
              <a:spcAft>
                <a:spcPts val="500"/>
              </a:spcAft>
              <a:buFontTx/>
              <a:buNone/>
            </a:pPr>
            <a:r>
              <a:rPr lang="en-US"/>
              <a:t>* A temperature control system </a:t>
            </a:r>
          </a:p>
          <a:p>
            <a:pPr>
              <a:spcBef>
                <a:spcPts val="500"/>
              </a:spcBef>
              <a:spcAft>
                <a:spcPts val="500"/>
              </a:spcAft>
              <a:buFontTx/>
              <a:buNone/>
            </a:pPr>
            <a:r>
              <a:rPr lang="en-US"/>
              <a:t>* A pH control system </a:t>
            </a:r>
          </a:p>
          <a:p>
            <a:pPr>
              <a:spcBef>
                <a:spcPts val="500"/>
              </a:spcBef>
              <a:spcAft>
                <a:spcPts val="500"/>
              </a:spcAft>
              <a:buFontTx/>
              <a:buNone/>
            </a:pPr>
            <a:r>
              <a:rPr lang="en-US"/>
              <a:t>* Sampling ports </a:t>
            </a:r>
          </a:p>
          <a:p>
            <a:pPr>
              <a:spcBef>
                <a:spcPts val="500"/>
              </a:spcBef>
              <a:spcAft>
                <a:spcPts val="500"/>
              </a:spcAft>
              <a:buFontTx/>
              <a:buNone/>
            </a:pPr>
            <a:r>
              <a:rPr lang="en-US"/>
              <a:t>* A cleaning and sterilization system. </a:t>
            </a:r>
          </a:p>
          <a:p>
            <a:pPr>
              <a:spcBef>
                <a:spcPts val="500"/>
              </a:spcBef>
              <a:spcAft>
                <a:spcPts val="500"/>
              </a:spcAft>
              <a:buFontTx/>
              <a:buNone/>
            </a:pPr>
            <a:r>
              <a:rPr lang="en-US"/>
              <a:t>* A sump and dump line for emptying of the reactor </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4800" y="304800"/>
            <a:ext cx="8839200" cy="1143000"/>
          </a:xfrm>
        </p:spPr>
        <p:txBody>
          <a:bodyPr/>
          <a:lstStyle/>
          <a:p>
            <a:r>
              <a:rPr lang="en-US" sz="4000" b="1">
                <a:solidFill>
                  <a:srgbClr val="0000FF"/>
                </a:solidFill>
              </a:rPr>
              <a:t>4.1 Basic features of a stirred tank bioreactor - Agitation system</a:t>
            </a:r>
            <a:r>
              <a:rPr lang="en-US">
                <a:solidFill>
                  <a:schemeClr val="tx1"/>
                </a:solidFill>
              </a:rPr>
              <a:t> </a:t>
            </a:r>
          </a:p>
        </p:txBody>
      </p:sp>
      <p:sp>
        <p:nvSpPr>
          <p:cNvPr id="107523" name="Rectangle 3"/>
          <p:cNvSpPr>
            <a:spLocks noGrp="1" noChangeArrowheads="1"/>
          </p:cNvSpPr>
          <p:nvPr>
            <p:ph type="body" idx="1"/>
          </p:nvPr>
        </p:nvSpPr>
        <p:spPr>
          <a:xfrm>
            <a:off x="228600" y="1600200"/>
            <a:ext cx="8915400" cy="4114800"/>
          </a:xfrm>
        </p:spPr>
        <p:txBody>
          <a:bodyPr/>
          <a:lstStyle/>
          <a:p>
            <a:pPr>
              <a:spcBef>
                <a:spcPts val="500"/>
              </a:spcBef>
              <a:spcAft>
                <a:spcPts val="500"/>
              </a:spcAft>
            </a:pPr>
            <a:r>
              <a:rPr lang="en-US" sz="2400"/>
              <a:t>The function of the agitation system is to </a:t>
            </a:r>
          </a:p>
          <a:p>
            <a:pPr lvl="3">
              <a:spcBef>
                <a:spcPts val="500"/>
              </a:spcBef>
              <a:spcAft>
                <a:spcPts val="500"/>
              </a:spcAft>
              <a:buFont typeface="Symbol" pitchFamily="18" charset="2"/>
              <a:buChar char="·"/>
            </a:pPr>
            <a:r>
              <a:rPr lang="en-US" sz="2400"/>
              <a:t>provide good mixing and thus increase mass transfer rates through the bulk liquid and bubble boundary layers. </a:t>
            </a:r>
          </a:p>
          <a:p>
            <a:pPr lvl="3">
              <a:spcBef>
                <a:spcPts val="500"/>
              </a:spcBef>
              <a:spcAft>
                <a:spcPts val="500"/>
              </a:spcAft>
              <a:buFont typeface="Symbol" pitchFamily="18" charset="2"/>
              <a:buChar char="·"/>
            </a:pPr>
            <a:r>
              <a:rPr lang="en-US" sz="2400"/>
              <a:t>provide the appropriate shear conditions required for the breaking up of bubbles. </a:t>
            </a:r>
          </a:p>
          <a:p>
            <a:pPr>
              <a:spcBef>
                <a:spcPts val="500"/>
              </a:spcBef>
              <a:spcAft>
                <a:spcPts val="500"/>
              </a:spcAft>
            </a:pPr>
            <a:r>
              <a:rPr lang="en-US" sz="2400"/>
              <a:t>The agitation system consists of the agitator and the baffles. </a:t>
            </a:r>
          </a:p>
          <a:p>
            <a:pPr>
              <a:spcBef>
                <a:spcPts val="500"/>
              </a:spcBef>
              <a:spcAft>
                <a:spcPts val="500"/>
              </a:spcAft>
            </a:pPr>
            <a:r>
              <a:rPr lang="en-US" sz="2400"/>
              <a:t>The baffles are used to break the liquid flow to increase turbulence and mixing efficiency. The role of the baffles is discussed in depth in a later section. </a:t>
            </a:r>
          </a:p>
          <a:p>
            <a:pPr>
              <a:spcBef>
                <a:spcPts val="500"/>
              </a:spcBef>
              <a:spcAft>
                <a:spcPts val="500"/>
              </a:spcAft>
            </a:pPr>
            <a:r>
              <a:rPr lang="en-US" sz="2400"/>
              <a:t>The agitator consists of the components shown in the following diagram:</a:t>
            </a:r>
            <a:r>
              <a:rPr lang="en-US"/>
              <a:t> </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1143000"/>
          </a:xfrm>
        </p:spPr>
        <p:txBody>
          <a:bodyPr/>
          <a:lstStyle/>
          <a:p>
            <a:r>
              <a:rPr lang="en-US" b="1">
                <a:solidFill>
                  <a:srgbClr val="0000FF"/>
                </a:solidFill>
              </a:rPr>
              <a:t>Agitation system</a:t>
            </a:r>
            <a:endParaRPr lang="en-US" sz="4000" b="1">
              <a:solidFill>
                <a:srgbClr val="0000FF"/>
              </a:solidFill>
            </a:endParaRPr>
          </a:p>
        </p:txBody>
      </p:sp>
      <p:sp>
        <p:nvSpPr>
          <p:cNvPr id="108547" name="Rectangle 3"/>
          <p:cNvSpPr>
            <a:spLocks noGrp="1" noChangeArrowheads="1"/>
          </p:cNvSpPr>
          <p:nvPr>
            <p:ph type="body" idx="1"/>
          </p:nvPr>
        </p:nvSpPr>
        <p:spPr>
          <a:xfrm>
            <a:off x="0" y="1143000"/>
            <a:ext cx="9144000" cy="914400"/>
          </a:xfrm>
        </p:spPr>
        <p:txBody>
          <a:bodyPr/>
          <a:lstStyle/>
          <a:p>
            <a:pPr>
              <a:spcBef>
                <a:spcPts val="500"/>
              </a:spcBef>
              <a:spcAft>
                <a:spcPts val="500"/>
              </a:spcAft>
            </a:pPr>
            <a:r>
              <a:rPr lang="en-US" sz="2000"/>
              <a:t>The agitator consists of the components shown in the following diagram:</a:t>
            </a:r>
            <a:r>
              <a:rPr lang="en-US"/>
              <a:t> </a:t>
            </a:r>
          </a:p>
          <a:p>
            <a:endParaRPr lang="en-US"/>
          </a:p>
        </p:txBody>
      </p:sp>
      <p:pic>
        <p:nvPicPr>
          <p:cNvPr id="108548" name="Picture 4"/>
          <p:cNvPicPr>
            <a:picLocks noChangeAspect="1" noChangeArrowheads="1"/>
          </p:cNvPicPr>
          <p:nvPr/>
        </p:nvPicPr>
        <p:blipFill>
          <a:blip r:embed="rId2" cstate="print"/>
          <a:srcRect/>
          <a:stretch>
            <a:fillRect/>
          </a:stretch>
        </p:blipFill>
        <p:spPr bwMode="auto">
          <a:xfrm>
            <a:off x="2438400" y="1905000"/>
            <a:ext cx="3962400" cy="4876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b="1">
                <a:solidFill>
                  <a:srgbClr val="0000FF"/>
                </a:solidFill>
              </a:rPr>
              <a:t>Agitation system</a:t>
            </a:r>
            <a:r>
              <a:rPr lang="en-US">
                <a:solidFill>
                  <a:schemeClr val="tx1"/>
                </a:solidFill>
              </a:rPr>
              <a:t> </a:t>
            </a:r>
          </a:p>
        </p:txBody>
      </p:sp>
      <p:sp>
        <p:nvSpPr>
          <p:cNvPr id="109571" name="Rectangle 3"/>
          <p:cNvSpPr>
            <a:spLocks noGrp="1" noChangeArrowheads="1"/>
          </p:cNvSpPr>
          <p:nvPr>
            <p:ph type="body" idx="1"/>
          </p:nvPr>
        </p:nvSpPr>
        <p:spPr>
          <a:xfrm>
            <a:off x="304800" y="1981200"/>
            <a:ext cx="8534400" cy="4114800"/>
          </a:xfrm>
        </p:spPr>
        <p:txBody>
          <a:bodyPr/>
          <a:lstStyle/>
          <a:p>
            <a:pPr>
              <a:spcBef>
                <a:spcPts val="500"/>
              </a:spcBef>
              <a:spcAft>
                <a:spcPts val="500"/>
              </a:spcAft>
            </a:pPr>
            <a:r>
              <a:rPr lang="en-US" sz="2400"/>
              <a:t>The number of impellers will depend on the height of the liquid in the reactor. Each impeller will have between 2 and 6 blades. Most microbial fermentations use a Rushton turbine impeller. </a:t>
            </a:r>
          </a:p>
          <a:p>
            <a:pPr>
              <a:spcBef>
                <a:spcPts val="500"/>
              </a:spcBef>
              <a:spcAft>
                <a:spcPts val="500"/>
              </a:spcAft>
            </a:pPr>
            <a:r>
              <a:rPr lang="en-US" sz="2400"/>
              <a:t>A single phase (ie. 240 V) agitator drive motor can be used with small reactors. However for large reactors, a 3 phase motor (ie 430 V) should be used. The latter will tend to require less current and therefore generate less heat. </a:t>
            </a:r>
          </a:p>
          <a:p>
            <a:pPr>
              <a:spcBef>
                <a:spcPts val="500"/>
              </a:spcBef>
              <a:spcAft>
                <a:spcPts val="500"/>
              </a:spcAft>
            </a:pPr>
            <a:r>
              <a:rPr lang="en-US" sz="2400"/>
              <a:t>Speed control or speed reduction devices are used to control the agitation speed.</a:t>
            </a:r>
            <a:r>
              <a:rPr lang="en-US"/>
              <a:t> </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sz="2800" b="1">
                <a:solidFill>
                  <a:srgbClr val="0000FF"/>
                </a:solidFill>
              </a:rPr>
              <a:t>4.1.1 Basic features of a stirred tank bioreactor; Agitation system - Top entry and bottom entry impellers</a:t>
            </a:r>
            <a:endParaRPr lang="en-US">
              <a:solidFill>
                <a:schemeClr val="tx1"/>
              </a:solidFill>
            </a:endParaRPr>
          </a:p>
        </p:txBody>
      </p:sp>
      <p:sp>
        <p:nvSpPr>
          <p:cNvPr id="110595" name="Rectangle 3"/>
          <p:cNvSpPr>
            <a:spLocks noGrp="1" noChangeArrowheads="1"/>
          </p:cNvSpPr>
          <p:nvPr>
            <p:ph type="body" idx="1"/>
          </p:nvPr>
        </p:nvSpPr>
        <p:spPr>
          <a:xfrm>
            <a:off x="304800" y="1981200"/>
            <a:ext cx="8839200" cy="4114800"/>
          </a:xfrm>
        </p:spPr>
        <p:txBody>
          <a:bodyPr/>
          <a:lstStyle/>
          <a:p>
            <a:pPr>
              <a:spcBef>
                <a:spcPts val="500"/>
              </a:spcBef>
              <a:spcAft>
                <a:spcPts val="500"/>
              </a:spcAft>
            </a:pPr>
            <a:r>
              <a:rPr lang="en-US" sz="2000"/>
              <a:t>The impeller shaft can enter from the bottom of the tank or from the top. A top entry impeller ("overhung shaft") is more expensive to install as the motor and the shaft will need to be structurally supported:</a:t>
            </a:r>
            <a:r>
              <a:rPr lang="en-US"/>
              <a:t> </a:t>
            </a:r>
          </a:p>
          <a:p>
            <a:endParaRPr lang="en-US"/>
          </a:p>
        </p:txBody>
      </p:sp>
      <p:pic>
        <p:nvPicPr>
          <p:cNvPr id="110596" name="Picture 4"/>
          <p:cNvPicPr>
            <a:picLocks noChangeAspect="1" noChangeArrowheads="1"/>
          </p:cNvPicPr>
          <p:nvPr/>
        </p:nvPicPr>
        <p:blipFill>
          <a:blip r:embed="rId2" cstate="print"/>
          <a:srcRect/>
          <a:stretch>
            <a:fillRect/>
          </a:stretch>
        </p:blipFill>
        <p:spPr bwMode="auto">
          <a:xfrm>
            <a:off x="2286000" y="3200400"/>
            <a:ext cx="4419600" cy="33242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5800" y="76200"/>
            <a:ext cx="7772400" cy="1143000"/>
          </a:xfrm>
        </p:spPr>
        <p:txBody>
          <a:bodyPr/>
          <a:lstStyle/>
          <a:p>
            <a:r>
              <a:rPr lang="en-US" sz="3200" b="1">
                <a:solidFill>
                  <a:srgbClr val="0000FF"/>
                </a:solidFill>
              </a:rPr>
              <a:t>Bottom entry impellers</a:t>
            </a:r>
            <a:endParaRPr lang="en-US" sz="2800" b="1">
              <a:solidFill>
                <a:srgbClr val="0000FF"/>
              </a:solidFill>
            </a:endParaRPr>
          </a:p>
        </p:txBody>
      </p:sp>
      <p:sp>
        <p:nvSpPr>
          <p:cNvPr id="111619" name="Rectangle 3"/>
          <p:cNvSpPr>
            <a:spLocks noGrp="1" noChangeArrowheads="1"/>
          </p:cNvSpPr>
          <p:nvPr>
            <p:ph type="body" idx="1"/>
          </p:nvPr>
        </p:nvSpPr>
        <p:spPr>
          <a:xfrm>
            <a:off x="0" y="1143000"/>
            <a:ext cx="9144000" cy="1447800"/>
          </a:xfrm>
        </p:spPr>
        <p:txBody>
          <a:bodyPr/>
          <a:lstStyle/>
          <a:p>
            <a:pPr>
              <a:spcBef>
                <a:spcPts val="500"/>
              </a:spcBef>
              <a:spcAft>
                <a:spcPts val="500"/>
              </a:spcAft>
            </a:pPr>
            <a:r>
              <a:rPr lang="en-US" sz="2000"/>
              <a:t>A reactor with bottom entry impeller however will need higher maintenance due to damage of the seal by particulates in the medium and by medium components that crystallize in the seal when reactor is not in use:</a:t>
            </a:r>
          </a:p>
          <a:p>
            <a:pPr>
              <a:spcBef>
                <a:spcPts val="500"/>
              </a:spcBef>
              <a:spcAft>
                <a:spcPts val="500"/>
              </a:spcAft>
            </a:pPr>
            <a:r>
              <a:rPr lang="en-US" sz="2000"/>
              <a:t>Bottom entry agitators tend to require more maintenance than top entry impellers due to the formation of crystals and other solids in the seals</a:t>
            </a:r>
            <a:r>
              <a:rPr lang="en-US"/>
              <a:t> </a:t>
            </a:r>
            <a:endParaRPr lang="en-US" sz="2000"/>
          </a:p>
          <a:p>
            <a:endParaRPr lang="en-US"/>
          </a:p>
        </p:txBody>
      </p:sp>
      <p:pic>
        <p:nvPicPr>
          <p:cNvPr id="111620" name="Picture 4"/>
          <p:cNvPicPr>
            <a:picLocks noChangeAspect="1" noChangeArrowheads="1"/>
          </p:cNvPicPr>
          <p:nvPr/>
        </p:nvPicPr>
        <p:blipFill>
          <a:blip r:embed="rId2" cstate="print"/>
          <a:srcRect/>
          <a:stretch>
            <a:fillRect/>
          </a:stretch>
        </p:blipFill>
        <p:spPr bwMode="auto">
          <a:xfrm>
            <a:off x="2971800" y="3048000"/>
            <a:ext cx="2743200" cy="34004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609600"/>
            <a:ext cx="9144000" cy="1143000"/>
          </a:xfrm>
        </p:spPr>
        <p:txBody>
          <a:bodyPr/>
          <a:lstStyle/>
          <a:p>
            <a:r>
              <a:rPr lang="en-US" sz="3200" b="1">
                <a:solidFill>
                  <a:srgbClr val="0000FF"/>
                </a:solidFill>
              </a:rPr>
              <a:t>4.1.2 Basic features of a STR</a:t>
            </a:r>
            <a:br>
              <a:rPr lang="en-US" sz="3200" b="1">
                <a:solidFill>
                  <a:srgbClr val="0000FF"/>
                </a:solidFill>
              </a:rPr>
            </a:br>
            <a:r>
              <a:rPr lang="en-US" sz="3200" b="1">
                <a:solidFill>
                  <a:srgbClr val="0000FF"/>
                </a:solidFill>
              </a:rPr>
              <a:t>Agitation system - Mechanical seals</a:t>
            </a:r>
            <a:r>
              <a:rPr lang="en-US">
                <a:solidFill>
                  <a:schemeClr val="tx1"/>
                </a:solidFill>
              </a:rPr>
              <a:t> </a:t>
            </a:r>
          </a:p>
        </p:txBody>
      </p:sp>
      <p:sp>
        <p:nvSpPr>
          <p:cNvPr id="112643" name="Rectangle 3"/>
          <p:cNvSpPr>
            <a:spLocks noGrp="1" noChangeArrowheads="1"/>
          </p:cNvSpPr>
          <p:nvPr>
            <p:ph type="body" idx="1"/>
          </p:nvPr>
        </p:nvSpPr>
        <p:spPr>
          <a:xfrm>
            <a:off x="304800" y="2133600"/>
            <a:ext cx="8839200" cy="4114800"/>
          </a:xfrm>
        </p:spPr>
        <p:txBody>
          <a:bodyPr/>
          <a:lstStyle/>
          <a:p>
            <a:pPr>
              <a:spcBef>
                <a:spcPts val="500"/>
              </a:spcBef>
              <a:spcAft>
                <a:spcPts val="500"/>
              </a:spcAft>
            </a:pPr>
            <a:r>
              <a:rPr lang="en-US" sz="2400"/>
              <a:t>The mechanical seal is used prevent contaminants from entering the reactor and to prevent organisms from escaping through the shaft.</a:t>
            </a:r>
          </a:p>
          <a:p>
            <a:pPr>
              <a:spcBef>
                <a:spcPts val="500"/>
              </a:spcBef>
              <a:spcAft>
                <a:spcPts val="500"/>
              </a:spcAft>
            </a:pPr>
            <a:endParaRPr lang="en-US" sz="2400"/>
          </a:p>
          <a:p>
            <a:pPr>
              <a:spcBef>
                <a:spcPts val="500"/>
              </a:spcBef>
              <a:spcAft>
                <a:spcPts val="500"/>
              </a:spcAft>
            </a:pPr>
            <a:r>
              <a:rPr lang="en-US" sz="2400"/>
              <a:t>The seal uses vapours from the liquid for lubrication. </a:t>
            </a:r>
          </a:p>
          <a:p>
            <a:pPr>
              <a:spcBef>
                <a:spcPts val="500"/>
              </a:spcBef>
              <a:spcAft>
                <a:spcPts val="500"/>
              </a:spcAft>
            </a:pPr>
            <a:endParaRPr lang="en-US" sz="2400"/>
          </a:p>
          <a:p>
            <a:pPr>
              <a:spcBef>
                <a:spcPts val="500"/>
              </a:spcBef>
              <a:spcAft>
                <a:spcPts val="500"/>
              </a:spcAft>
            </a:pPr>
            <a:r>
              <a:rPr lang="en-US" sz="2400"/>
              <a:t>It is therefore important that you do not turn the shaft when the tank is dry so as not to damage the seal.</a:t>
            </a:r>
          </a:p>
          <a:p>
            <a:pPr>
              <a:spcBef>
                <a:spcPts val="500"/>
              </a:spcBef>
              <a:spcAft>
                <a:spcPts val="500"/>
              </a:spcAft>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04800" y="381000"/>
            <a:ext cx="8839200" cy="1143000"/>
          </a:xfrm>
        </p:spPr>
        <p:txBody>
          <a:bodyPr/>
          <a:lstStyle/>
          <a:p>
            <a:r>
              <a:rPr lang="en-US" sz="3200" b="1">
                <a:solidFill>
                  <a:srgbClr val="0000FF"/>
                </a:solidFill>
              </a:rPr>
              <a:t>4.2 Basic features of a stirred tank bioreactor - Oxygen delivery system.</a:t>
            </a:r>
            <a:r>
              <a:rPr lang="en-US">
                <a:solidFill>
                  <a:schemeClr val="tx1"/>
                </a:solidFill>
              </a:rPr>
              <a:t> </a:t>
            </a:r>
          </a:p>
        </p:txBody>
      </p:sp>
      <p:sp>
        <p:nvSpPr>
          <p:cNvPr id="113667" name="Rectangle 3"/>
          <p:cNvSpPr>
            <a:spLocks noGrp="1" noChangeArrowheads="1"/>
          </p:cNvSpPr>
          <p:nvPr>
            <p:ph type="body" idx="1"/>
          </p:nvPr>
        </p:nvSpPr>
        <p:spPr/>
        <p:txBody>
          <a:bodyPr/>
          <a:lstStyle/>
          <a:p>
            <a:pPr>
              <a:spcBef>
                <a:spcPts val="500"/>
              </a:spcBef>
              <a:spcAft>
                <a:spcPts val="500"/>
              </a:spcAft>
            </a:pPr>
            <a:r>
              <a:rPr lang="en-US" sz="2400"/>
              <a:t>The oxygen delivery system consists of </a:t>
            </a:r>
          </a:p>
          <a:p>
            <a:pPr>
              <a:spcBef>
                <a:spcPts val="500"/>
              </a:spcBef>
              <a:spcAft>
                <a:spcPts val="500"/>
              </a:spcAft>
            </a:pPr>
            <a:endParaRPr lang="en-US" sz="2400"/>
          </a:p>
          <a:p>
            <a:pPr lvl="3">
              <a:spcBef>
                <a:spcPts val="500"/>
              </a:spcBef>
              <a:spcAft>
                <a:spcPts val="500"/>
              </a:spcAft>
              <a:buFont typeface="Symbol" pitchFamily="18" charset="2"/>
              <a:buChar char="·"/>
            </a:pPr>
            <a:r>
              <a:rPr lang="en-US" sz="2400"/>
              <a:t>a compressor </a:t>
            </a:r>
          </a:p>
          <a:p>
            <a:pPr lvl="3">
              <a:spcBef>
                <a:spcPts val="500"/>
              </a:spcBef>
              <a:spcAft>
                <a:spcPts val="500"/>
              </a:spcAft>
              <a:buFont typeface="Symbol" pitchFamily="18" charset="2"/>
              <a:buChar char="·"/>
            </a:pPr>
            <a:endParaRPr lang="en-US" sz="2400"/>
          </a:p>
          <a:p>
            <a:pPr lvl="3">
              <a:spcBef>
                <a:spcPts val="500"/>
              </a:spcBef>
              <a:spcAft>
                <a:spcPts val="500"/>
              </a:spcAft>
              <a:buFont typeface="Symbol" pitchFamily="18" charset="2"/>
              <a:buChar char="·"/>
            </a:pPr>
            <a:r>
              <a:rPr lang="en-US" sz="2400"/>
              <a:t>inlet air sterilization system </a:t>
            </a:r>
          </a:p>
          <a:p>
            <a:pPr lvl="3">
              <a:spcBef>
                <a:spcPts val="500"/>
              </a:spcBef>
              <a:spcAft>
                <a:spcPts val="500"/>
              </a:spcAft>
              <a:buFont typeface="Symbol" pitchFamily="18" charset="2"/>
              <a:buChar char="·"/>
            </a:pPr>
            <a:endParaRPr lang="en-US" sz="2400"/>
          </a:p>
          <a:p>
            <a:pPr lvl="3">
              <a:spcBef>
                <a:spcPts val="500"/>
              </a:spcBef>
              <a:spcAft>
                <a:spcPts val="500"/>
              </a:spcAft>
              <a:buFont typeface="Symbol" pitchFamily="18" charset="2"/>
              <a:buChar char="·"/>
            </a:pPr>
            <a:r>
              <a:rPr lang="en-US" sz="2400"/>
              <a:t>an air sparger </a:t>
            </a:r>
            <a:br>
              <a:rPr lang="en-US" sz="2400"/>
            </a:br>
            <a:r>
              <a:rPr lang="en-US" sz="2400"/>
              <a:t>exit air sterilization system</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0" y="457200"/>
            <a:ext cx="9144000" cy="1143000"/>
          </a:xfrm>
        </p:spPr>
        <p:txBody>
          <a:bodyPr/>
          <a:lstStyle/>
          <a:p>
            <a:r>
              <a:rPr lang="en-US" sz="2800" b="1">
                <a:solidFill>
                  <a:srgbClr val="0000FF"/>
                </a:solidFill>
              </a:rPr>
              <a:t>4.2.1 Basic features of a stirred tank bioreactor; Oxygen delivery system - Compressor</a:t>
            </a:r>
            <a:r>
              <a:rPr lang="en-US">
                <a:solidFill>
                  <a:schemeClr val="tx1"/>
                </a:solidFill>
              </a:rPr>
              <a:t> </a:t>
            </a:r>
          </a:p>
        </p:txBody>
      </p:sp>
      <p:pic>
        <p:nvPicPr>
          <p:cNvPr id="114692" name="Picture 4"/>
          <p:cNvPicPr>
            <a:picLocks noChangeAspect="1" noChangeArrowheads="1"/>
          </p:cNvPicPr>
          <p:nvPr/>
        </p:nvPicPr>
        <p:blipFill>
          <a:blip r:embed="rId2" cstate="print"/>
          <a:srcRect/>
          <a:stretch>
            <a:fillRect/>
          </a:stretch>
        </p:blipFill>
        <p:spPr bwMode="auto">
          <a:xfrm>
            <a:off x="1371600" y="2057400"/>
            <a:ext cx="6400800" cy="4419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04800" y="381000"/>
            <a:ext cx="8839200" cy="1143000"/>
          </a:xfrm>
        </p:spPr>
        <p:txBody>
          <a:bodyPr/>
          <a:lstStyle/>
          <a:p>
            <a:r>
              <a:rPr lang="en-US" sz="3600" b="1">
                <a:solidFill>
                  <a:srgbClr val="0000FF"/>
                </a:solidFill>
              </a:rPr>
              <a:t>Oxygen delivery system - Compressor</a:t>
            </a:r>
            <a:r>
              <a:rPr lang="en-US">
                <a:solidFill>
                  <a:schemeClr val="tx1"/>
                </a:solidFill>
              </a:rPr>
              <a:t> </a:t>
            </a:r>
          </a:p>
        </p:txBody>
      </p:sp>
      <p:sp>
        <p:nvSpPr>
          <p:cNvPr id="115715" name="Rectangle 3"/>
          <p:cNvSpPr>
            <a:spLocks noGrp="1" noChangeArrowheads="1"/>
          </p:cNvSpPr>
          <p:nvPr>
            <p:ph type="body" idx="1"/>
          </p:nvPr>
        </p:nvSpPr>
        <p:spPr>
          <a:xfrm>
            <a:off x="304800" y="1676400"/>
            <a:ext cx="8610600" cy="4114800"/>
          </a:xfrm>
        </p:spPr>
        <p:txBody>
          <a:bodyPr/>
          <a:lstStyle/>
          <a:p>
            <a:pPr>
              <a:spcBef>
                <a:spcPts val="500"/>
              </a:spcBef>
              <a:spcAft>
                <a:spcPts val="500"/>
              </a:spcAft>
            </a:pPr>
            <a:r>
              <a:rPr lang="en-US" sz="2400"/>
              <a:t>A compressor forces the air into the reactor. The compressor will need to generate sufficient pressure to force the air through the filter, sparger holes and into the liquid. </a:t>
            </a:r>
          </a:p>
          <a:p>
            <a:pPr>
              <a:spcBef>
                <a:spcPts val="500"/>
              </a:spcBef>
              <a:spcAft>
                <a:spcPts val="500"/>
              </a:spcAft>
            </a:pPr>
            <a:r>
              <a:rPr lang="en-US" sz="2400"/>
              <a:t>Air compressors used for large scale bioreactors typically produce air at 250 kPa. The air should be dry and oil free so as to not block the inlet air filter or contaminate the medium. </a:t>
            </a:r>
          </a:p>
          <a:p>
            <a:pPr>
              <a:spcBef>
                <a:spcPts val="500"/>
              </a:spcBef>
              <a:spcAft>
                <a:spcPts val="500"/>
              </a:spcAft>
            </a:pPr>
            <a:r>
              <a:rPr lang="en-US" sz="2400"/>
              <a:t>Note that it is very important that an "instrument air" compressor is not used. Instrument air is typically generated at higher pressures but is aspirated with oil. Instrument air compressors are used for pneumatic control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sz="3600" b="1">
                <a:solidFill>
                  <a:srgbClr val="0000FF"/>
                </a:solidFill>
              </a:rPr>
              <a:t>The stirred tank bioreactor</a:t>
            </a:r>
          </a:p>
        </p:txBody>
      </p:sp>
      <p:sp>
        <p:nvSpPr>
          <p:cNvPr id="165891" name="Rectangle 3"/>
          <p:cNvSpPr>
            <a:spLocks noGrp="1" noChangeArrowheads="1"/>
          </p:cNvSpPr>
          <p:nvPr>
            <p:ph type="body" idx="1"/>
          </p:nvPr>
        </p:nvSpPr>
        <p:spPr/>
        <p:txBody>
          <a:bodyPr/>
          <a:lstStyle/>
          <a:p>
            <a:pPr>
              <a:spcBef>
                <a:spcPts val="500"/>
              </a:spcBef>
              <a:spcAft>
                <a:spcPts val="500"/>
              </a:spcAft>
              <a:buFontTx/>
              <a:buNone/>
            </a:pPr>
            <a:r>
              <a:rPr lang="en-US" sz="2400" b="1"/>
              <a:t>4.3 Foam control</a:t>
            </a:r>
            <a:r>
              <a:rPr lang="en-US" sz="2400"/>
              <a:t> </a:t>
            </a:r>
            <a:br>
              <a:rPr lang="en-US" sz="2400"/>
            </a:br>
            <a:r>
              <a:rPr lang="en-US" sz="2400" b="1"/>
              <a:t>4.4 Temperature control system</a:t>
            </a:r>
            <a:r>
              <a:rPr lang="en-US" sz="2400"/>
              <a:t> </a:t>
            </a:r>
            <a:br>
              <a:rPr lang="en-US" sz="2400"/>
            </a:br>
            <a:r>
              <a:rPr lang="en-US" sz="2400" b="1"/>
              <a:t>4.5 pH control system</a:t>
            </a:r>
            <a:r>
              <a:rPr lang="en-US" sz="2400"/>
              <a:t> </a:t>
            </a:r>
            <a:br>
              <a:rPr lang="en-US" sz="2400"/>
            </a:br>
            <a:r>
              <a:rPr lang="en-US" sz="2400"/>
              <a:t>	</a:t>
            </a:r>
            <a:r>
              <a:rPr lang="en-US" sz="2400" b="1"/>
              <a:t>4.5.1 Neutralizing agents</a:t>
            </a:r>
            <a:r>
              <a:rPr lang="en-US" sz="2400"/>
              <a:t> </a:t>
            </a:r>
            <a:br>
              <a:rPr lang="en-US" sz="2400"/>
            </a:br>
            <a:r>
              <a:rPr lang="en-US" sz="2400"/>
              <a:t>	</a:t>
            </a:r>
            <a:r>
              <a:rPr lang="en-US" sz="2400" b="1"/>
              <a:t>4.5.2 Setpoint and deadband</a:t>
            </a:r>
            <a:r>
              <a:rPr lang="en-US" sz="2400"/>
              <a:t> </a:t>
            </a:r>
            <a:br>
              <a:rPr lang="en-US" sz="2400"/>
            </a:br>
            <a:r>
              <a:rPr lang="en-US" sz="2400" b="1"/>
              <a:t>4.6 Cleaning and sterilization facilities</a:t>
            </a:r>
            <a:r>
              <a:rPr lang="en-US" sz="2400"/>
              <a:t> </a:t>
            </a:r>
            <a:br>
              <a:rPr lang="en-US" sz="2400"/>
            </a:br>
            <a:r>
              <a:rPr lang="en-US" sz="2400" b="1"/>
              <a:t>5. Agitator design and operation</a:t>
            </a:r>
            <a:r>
              <a:rPr lang="en-US" sz="2400"/>
              <a:t> </a:t>
            </a:r>
            <a:br>
              <a:rPr lang="en-US" sz="2400"/>
            </a:br>
            <a:r>
              <a:rPr lang="en-US" sz="2400" b="1"/>
              <a:t>5.1 Radial flow impellers</a:t>
            </a:r>
            <a:r>
              <a:rPr lang="en-US" sz="2400"/>
              <a:t> </a:t>
            </a:r>
            <a:br>
              <a:rPr lang="en-US" sz="2400"/>
            </a:br>
            <a:r>
              <a:rPr lang="en-US" sz="2400"/>
              <a:t>	</a:t>
            </a:r>
            <a:r>
              <a:rPr lang="en-US" sz="2400" b="1"/>
              <a:t>5.1.1 Rushton turbine</a:t>
            </a:r>
            <a:r>
              <a:rPr lang="en-US" sz="2400"/>
              <a:t> </a:t>
            </a:r>
            <a:br>
              <a:rPr lang="en-US" sz="2400"/>
            </a:br>
            <a:r>
              <a:rPr lang="en-US" sz="2400" b="1"/>
              <a:t>5.2 Axial flow impellers</a:t>
            </a:r>
            <a:r>
              <a:rPr lang="en-US" sz="2400"/>
              <a:t> </a:t>
            </a:r>
            <a:br>
              <a:rPr lang="en-US" sz="2400"/>
            </a:br>
            <a:r>
              <a:rPr lang="en-US" sz="2400" b="1"/>
              <a:t>5.3 Intermig impeller</a:t>
            </a:r>
            <a:r>
              <a:rPr lang="en-US" sz="2400"/>
              <a:t> </a:t>
            </a:r>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04800" y="381000"/>
            <a:ext cx="8839200" cy="1143000"/>
          </a:xfrm>
        </p:spPr>
        <p:txBody>
          <a:bodyPr/>
          <a:lstStyle/>
          <a:p>
            <a:r>
              <a:rPr lang="en-US" sz="2800" b="1">
                <a:solidFill>
                  <a:srgbClr val="0000FF"/>
                </a:solidFill>
              </a:rPr>
              <a:t>4.2.2 Basic features of a stirred tank bioreactor; Oxygen delivery system - Air sterilization system</a:t>
            </a:r>
            <a:r>
              <a:rPr lang="en-US">
                <a:solidFill>
                  <a:schemeClr val="tx1"/>
                </a:solidFill>
              </a:rPr>
              <a:t> </a:t>
            </a:r>
          </a:p>
        </p:txBody>
      </p:sp>
      <p:sp>
        <p:nvSpPr>
          <p:cNvPr id="116739" name="Rectangle 3"/>
          <p:cNvSpPr>
            <a:spLocks noGrp="1" noChangeArrowheads="1"/>
          </p:cNvSpPr>
          <p:nvPr>
            <p:ph type="body" idx="1"/>
          </p:nvPr>
        </p:nvSpPr>
        <p:spPr>
          <a:xfrm>
            <a:off x="304800" y="1905000"/>
            <a:ext cx="8839200" cy="4114800"/>
          </a:xfrm>
        </p:spPr>
        <p:txBody>
          <a:bodyPr/>
          <a:lstStyle/>
          <a:p>
            <a:pPr>
              <a:spcBef>
                <a:spcPts val="500"/>
              </a:spcBef>
              <a:spcAft>
                <a:spcPts val="500"/>
              </a:spcAft>
            </a:pPr>
            <a:r>
              <a:rPr lang="en-US" sz="2400"/>
              <a:t>Sterilization of the inlet air is undertaken to prevent contaminating organisms from entering the reactor. </a:t>
            </a:r>
          </a:p>
          <a:p>
            <a:pPr>
              <a:spcBef>
                <a:spcPts val="500"/>
              </a:spcBef>
              <a:spcAft>
                <a:spcPts val="500"/>
              </a:spcAft>
            </a:pPr>
            <a:r>
              <a:rPr lang="en-US" sz="2400"/>
              <a:t>The exit air on the other hand is sterilized not only to keep contaminants from entering but also to prevent organisms in the reactor from contaminating the air. </a:t>
            </a:r>
          </a:p>
          <a:p>
            <a:pPr>
              <a:spcBef>
                <a:spcPts val="500"/>
              </a:spcBef>
              <a:spcAft>
                <a:spcPts val="500"/>
              </a:spcAft>
            </a:pPr>
            <a:r>
              <a:rPr lang="en-US" sz="2400"/>
              <a:t>A common method of sterilising the inlet and exit air is filtration. For small reactors (with volumes less than 5 litres), disk shaped hydrophobic Teflon membranes housed in a polypropylene housing is used. are used. Teflon is tough, reusable and does not readily block.</a:t>
            </a:r>
            <a:r>
              <a:rPr 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z="3600" b="1">
                <a:solidFill>
                  <a:srgbClr val="0000FF"/>
                </a:solidFill>
              </a:rPr>
              <a:t>Sterilisation of the air</a:t>
            </a:r>
            <a:endParaRPr lang="en-US" sz="3600"/>
          </a:p>
        </p:txBody>
      </p:sp>
      <p:pic>
        <p:nvPicPr>
          <p:cNvPr id="117764" name="Picture 4"/>
          <p:cNvPicPr>
            <a:picLocks noChangeAspect="1" noChangeArrowheads="1"/>
          </p:cNvPicPr>
          <p:nvPr/>
        </p:nvPicPr>
        <p:blipFill>
          <a:blip r:embed="rId2" cstate="print"/>
          <a:srcRect/>
          <a:stretch>
            <a:fillRect/>
          </a:stretch>
        </p:blipFill>
        <p:spPr bwMode="auto">
          <a:xfrm>
            <a:off x="609600" y="2362200"/>
            <a:ext cx="3124200" cy="2757488"/>
          </a:xfrm>
          <a:prstGeom prst="rect">
            <a:avLst/>
          </a:prstGeom>
          <a:noFill/>
          <a:ln w="9525">
            <a:noFill/>
            <a:miter lim="800000"/>
            <a:headEnd/>
            <a:tailEnd/>
          </a:ln>
          <a:effectLst/>
        </p:spPr>
      </p:pic>
      <p:sp>
        <p:nvSpPr>
          <p:cNvPr id="117765" name="Text Box 5"/>
          <p:cNvSpPr txBox="1">
            <a:spLocks noChangeArrowheads="1"/>
          </p:cNvSpPr>
          <p:nvPr/>
        </p:nvSpPr>
        <p:spPr bwMode="auto">
          <a:xfrm>
            <a:off x="381000" y="5394325"/>
            <a:ext cx="8077200" cy="1616075"/>
          </a:xfrm>
          <a:prstGeom prst="rect">
            <a:avLst/>
          </a:prstGeom>
          <a:noFill/>
          <a:ln w="9525">
            <a:noFill/>
            <a:miter lim="800000"/>
            <a:headEnd/>
            <a:tailEnd/>
          </a:ln>
          <a:effectLst/>
        </p:spPr>
        <p:txBody>
          <a:bodyPr>
            <a:spAutoFit/>
          </a:bodyPr>
          <a:lstStyle/>
          <a:p>
            <a:pPr>
              <a:spcBef>
                <a:spcPts val="500"/>
              </a:spcBef>
              <a:spcAft>
                <a:spcPts val="500"/>
              </a:spcAft>
            </a:pPr>
            <a:r>
              <a:rPr lang="en-US"/>
              <a:t>For larger laboratory scale fermenters (up to 1000 litres), pleated membrane filters housed in polypropylene cartridges are used.</a:t>
            </a:r>
          </a:p>
          <a:p>
            <a:endParaRPr lang="en-US"/>
          </a:p>
        </p:txBody>
      </p:sp>
      <p:pic>
        <p:nvPicPr>
          <p:cNvPr id="117766" name="Picture 6"/>
          <p:cNvPicPr>
            <a:picLocks noChangeAspect="1" noChangeArrowheads="1"/>
          </p:cNvPicPr>
          <p:nvPr/>
        </p:nvPicPr>
        <p:blipFill>
          <a:blip r:embed="rId3" cstate="print"/>
          <a:srcRect/>
          <a:stretch>
            <a:fillRect/>
          </a:stretch>
        </p:blipFill>
        <p:spPr bwMode="auto">
          <a:xfrm>
            <a:off x="5181600" y="2286000"/>
            <a:ext cx="1905000" cy="2543175"/>
          </a:xfrm>
          <a:prstGeom prst="rect">
            <a:avLst/>
          </a:prstGeom>
          <a:noFill/>
          <a:ln w="9525">
            <a:noFill/>
            <a:miter lim="800000"/>
            <a:headEnd/>
            <a:tailEnd/>
          </a:ln>
          <a:effectLst/>
        </p:spPr>
      </p:pic>
      <p:sp>
        <p:nvSpPr>
          <p:cNvPr id="117767" name="Line 7"/>
          <p:cNvSpPr>
            <a:spLocks noChangeShapeType="1"/>
          </p:cNvSpPr>
          <p:nvPr/>
        </p:nvSpPr>
        <p:spPr bwMode="auto">
          <a:xfrm flipH="1" flipV="1">
            <a:off x="7315200" y="4419600"/>
            <a:ext cx="762000" cy="1066800"/>
          </a:xfrm>
          <a:prstGeom prst="line">
            <a:avLst/>
          </a:prstGeom>
          <a:noFill/>
          <a:ln w="9525">
            <a:solidFill>
              <a:schemeClr val="tx1"/>
            </a:solidFill>
            <a:round/>
            <a:headEnd/>
            <a:tailEnd type="triangle" w="med" len="me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sz="3600" b="1">
                <a:solidFill>
                  <a:srgbClr val="0000FF"/>
                </a:solidFill>
              </a:rPr>
              <a:t>Sterilisation of the air</a:t>
            </a:r>
            <a:endParaRPr lang="en-US" sz="3600">
              <a:solidFill>
                <a:srgbClr val="0000FF"/>
              </a:solidFill>
            </a:endParaRPr>
          </a:p>
        </p:txBody>
      </p:sp>
      <p:sp>
        <p:nvSpPr>
          <p:cNvPr id="118787" name="Rectangle 3"/>
          <p:cNvSpPr>
            <a:spLocks noGrp="1" noChangeArrowheads="1"/>
          </p:cNvSpPr>
          <p:nvPr>
            <p:ph type="body" idx="1"/>
          </p:nvPr>
        </p:nvSpPr>
        <p:spPr>
          <a:xfrm>
            <a:off x="304800" y="1752600"/>
            <a:ext cx="8534400" cy="4572000"/>
          </a:xfrm>
        </p:spPr>
        <p:txBody>
          <a:bodyPr/>
          <a:lstStyle/>
          <a:p>
            <a:pPr>
              <a:spcBef>
                <a:spcPts val="500"/>
              </a:spcBef>
              <a:spcAft>
                <a:spcPts val="500"/>
              </a:spcAft>
            </a:pPr>
            <a:r>
              <a:rPr lang="en-US" sz="2000"/>
              <a:t>By pleating the membrane, it is possible to create a compact filter with a very large surface area for air filtration. Increasing the filtration area decreases the pressure required to pass a given volume of air through the filter. </a:t>
            </a:r>
          </a:p>
          <a:p>
            <a:pPr>
              <a:spcBef>
                <a:spcPts val="500"/>
              </a:spcBef>
              <a:spcAft>
                <a:spcPts val="500"/>
              </a:spcAft>
            </a:pPr>
            <a:r>
              <a:rPr lang="en-US" sz="2000"/>
              <a:t>Sterilization of the inlet and exit air in large bioreactors (&gt; 10,000 litres) can present a major design problem. Large scale membrane filtration is a very expensive process. The filters are expensive as they are difficult to make and the energy required to pass air through a filter can be quite considerable. </a:t>
            </a:r>
          </a:p>
          <a:p>
            <a:pPr>
              <a:spcBef>
                <a:spcPts val="500"/>
              </a:spcBef>
              <a:spcAft>
                <a:spcPts val="500"/>
              </a:spcAft>
            </a:pPr>
            <a:r>
              <a:rPr lang="en-US" sz="2000"/>
              <a:t>Heat sterilization is alternative option. Steam can be used to sterilize the air. With older style compressors, it was possible to use the heat generated by the air compression process to sterilize the air. However, compressors are now multi-stage devices which are cooled at each stage and disinfecting temperatures are never reached.</a:t>
            </a:r>
            <a:r>
              <a:rPr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2" name="Picture 4"/>
          <p:cNvPicPr>
            <a:picLocks noChangeAspect="1" noChangeArrowheads="1"/>
          </p:cNvPicPr>
          <p:nvPr/>
        </p:nvPicPr>
        <p:blipFill>
          <a:blip r:embed="rId2" cstate="print"/>
          <a:srcRect/>
          <a:stretch>
            <a:fillRect/>
          </a:stretch>
        </p:blipFill>
        <p:spPr bwMode="auto">
          <a:xfrm>
            <a:off x="1752600" y="1981200"/>
            <a:ext cx="6019800" cy="4476750"/>
          </a:xfrm>
          <a:prstGeom prst="rect">
            <a:avLst/>
          </a:prstGeom>
          <a:noFill/>
          <a:ln w="9525">
            <a:noFill/>
            <a:miter lim="800000"/>
            <a:headEnd/>
            <a:tailEnd/>
          </a:ln>
          <a:effectLst/>
        </p:spPr>
      </p:pic>
      <p:sp>
        <p:nvSpPr>
          <p:cNvPr id="119813" name="Text Box 5"/>
          <p:cNvSpPr txBox="1">
            <a:spLocks noChangeArrowheads="1"/>
          </p:cNvSpPr>
          <p:nvPr/>
        </p:nvSpPr>
        <p:spPr bwMode="auto">
          <a:xfrm>
            <a:off x="0" y="1219200"/>
            <a:ext cx="9144000" cy="460375"/>
          </a:xfrm>
          <a:prstGeom prst="rect">
            <a:avLst/>
          </a:prstGeom>
          <a:noFill/>
          <a:ln w="9525">
            <a:noFill/>
            <a:miter lim="800000"/>
            <a:headEnd/>
            <a:tailEnd/>
          </a:ln>
          <a:effectLst/>
        </p:spPr>
        <p:txBody>
          <a:bodyPr>
            <a:spAutoFit/>
          </a:bodyPr>
          <a:lstStyle/>
          <a:p>
            <a:pPr>
              <a:spcBef>
                <a:spcPts val="500"/>
              </a:spcBef>
              <a:spcAft>
                <a:spcPts val="500"/>
              </a:spcAft>
            </a:pPr>
            <a:r>
              <a:rPr lang="en-US" sz="2000"/>
              <a:t>In small reactors, the exit air system will typically include a condenser.</a:t>
            </a:r>
          </a:p>
        </p:txBody>
      </p:sp>
      <p:sp>
        <p:nvSpPr>
          <p:cNvPr id="119814" name="Text Box 6"/>
          <p:cNvSpPr txBox="1">
            <a:spLocks noChangeArrowheads="1"/>
          </p:cNvSpPr>
          <p:nvPr/>
        </p:nvSpPr>
        <p:spPr bwMode="auto">
          <a:xfrm>
            <a:off x="3429000" y="457200"/>
            <a:ext cx="2571750" cy="641350"/>
          </a:xfrm>
          <a:prstGeom prst="rect">
            <a:avLst/>
          </a:prstGeom>
          <a:noFill/>
          <a:ln w="9525">
            <a:noFill/>
            <a:miter lim="800000"/>
            <a:headEnd/>
            <a:tailEnd/>
          </a:ln>
          <a:effectLst/>
        </p:spPr>
        <p:txBody>
          <a:bodyPr wrap="none">
            <a:spAutoFit/>
          </a:bodyPr>
          <a:lstStyle/>
          <a:p>
            <a:r>
              <a:rPr lang="en-US" sz="3600" b="1">
                <a:solidFill>
                  <a:srgbClr val="0000FF"/>
                </a:solidFill>
              </a:rPr>
              <a:t>Condenser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b="1">
                <a:solidFill>
                  <a:srgbClr val="0000FF"/>
                </a:solidFill>
              </a:rPr>
              <a:t>Condenser</a:t>
            </a:r>
            <a:endParaRPr lang="en-US"/>
          </a:p>
        </p:txBody>
      </p:sp>
      <p:sp>
        <p:nvSpPr>
          <p:cNvPr id="120835" name="Rectangle 3"/>
          <p:cNvSpPr>
            <a:spLocks noGrp="1" noChangeArrowheads="1"/>
          </p:cNvSpPr>
          <p:nvPr>
            <p:ph type="body" idx="1"/>
          </p:nvPr>
        </p:nvSpPr>
        <p:spPr>
          <a:xfrm>
            <a:off x="381000" y="1981200"/>
            <a:ext cx="8077200" cy="4114800"/>
          </a:xfrm>
        </p:spPr>
        <p:txBody>
          <a:bodyPr/>
          <a:lstStyle/>
          <a:p>
            <a:pPr>
              <a:spcBef>
                <a:spcPts val="500"/>
              </a:spcBef>
              <a:spcAft>
                <a:spcPts val="500"/>
              </a:spcAft>
            </a:pPr>
            <a:r>
              <a:rPr lang="en-US" sz="2800"/>
              <a:t>The condenser is a simple heat exchanger through which cool water is passed. </a:t>
            </a:r>
          </a:p>
          <a:p>
            <a:pPr>
              <a:spcBef>
                <a:spcPts val="500"/>
              </a:spcBef>
              <a:spcAft>
                <a:spcPts val="500"/>
              </a:spcAft>
            </a:pPr>
            <a:r>
              <a:rPr lang="en-US" sz="2800"/>
              <a:t>Volatile materials and water vapour condense on the inner condenser surface. </a:t>
            </a:r>
          </a:p>
          <a:p>
            <a:pPr>
              <a:spcBef>
                <a:spcPts val="500"/>
              </a:spcBef>
              <a:spcAft>
                <a:spcPts val="500"/>
              </a:spcAft>
            </a:pPr>
            <a:r>
              <a:rPr lang="en-US" sz="2800"/>
              <a:t>This minimizes water evaporation and the loss of volatiles. </a:t>
            </a:r>
          </a:p>
          <a:p>
            <a:pPr>
              <a:spcBef>
                <a:spcPts val="500"/>
              </a:spcBef>
              <a:spcAft>
                <a:spcPts val="500"/>
              </a:spcAft>
            </a:pPr>
            <a:r>
              <a:rPr lang="en-US" sz="2800"/>
              <a:t>Drying the air also prevents blocking of the exit air filter with water</a:t>
            </a:r>
            <a:r>
              <a:rPr lang="en-US"/>
              <a:t> </a:t>
            </a:r>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0" y="381000"/>
            <a:ext cx="8839200" cy="1143000"/>
          </a:xfrm>
        </p:spPr>
        <p:txBody>
          <a:bodyPr/>
          <a:lstStyle/>
          <a:p>
            <a:r>
              <a:rPr lang="en-US" sz="2800" b="1">
                <a:solidFill>
                  <a:srgbClr val="0000FF"/>
                </a:solidFill>
              </a:rPr>
              <a:t>4.2.3 Basic features of a STR</a:t>
            </a:r>
            <a:br>
              <a:rPr lang="en-US" sz="2800" b="1">
                <a:solidFill>
                  <a:srgbClr val="0000FF"/>
                </a:solidFill>
              </a:rPr>
            </a:br>
            <a:r>
              <a:rPr lang="en-US" sz="2800" b="1">
                <a:solidFill>
                  <a:srgbClr val="0000FF"/>
                </a:solidFill>
              </a:rPr>
              <a:t>Oxygen delivery system</a:t>
            </a:r>
            <a:br>
              <a:rPr lang="en-US" sz="2800" b="1">
                <a:solidFill>
                  <a:srgbClr val="0000FF"/>
                </a:solidFill>
              </a:rPr>
            </a:br>
            <a:r>
              <a:rPr lang="en-US" sz="2800" b="1">
                <a:solidFill>
                  <a:srgbClr val="0000FF"/>
                </a:solidFill>
              </a:rPr>
              <a:t>Air sterilisation system - Positive pressure</a:t>
            </a:r>
            <a:r>
              <a:rPr lang="en-US">
                <a:solidFill>
                  <a:schemeClr val="tx1"/>
                </a:solidFill>
              </a:rPr>
              <a:t> </a:t>
            </a:r>
          </a:p>
        </p:txBody>
      </p:sp>
      <p:sp>
        <p:nvSpPr>
          <p:cNvPr id="121859" name="Rectangle 3"/>
          <p:cNvSpPr>
            <a:spLocks noGrp="1" noChangeArrowheads="1"/>
          </p:cNvSpPr>
          <p:nvPr>
            <p:ph type="body" idx="1"/>
          </p:nvPr>
        </p:nvSpPr>
        <p:spPr>
          <a:xfrm>
            <a:off x="304800" y="1981200"/>
            <a:ext cx="8839200" cy="4114800"/>
          </a:xfrm>
        </p:spPr>
        <p:txBody>
          <a:bodyPr/>
          <a:lstStyle/>
          <a:p>
            <a:pPr>
              <a:spcBef>
                <a:spcPts val="500"/>
              </a:spcBef>
              <a:spcAft>
                <a:spcPts val="500"/>
              </a:spcAft>
            </a:pPr>
            <a:r>
              <a:rPr lang="en-US" sz="2000"/>
              <a:t>During sterilisation the concept of "maintaining positive pressure" will often be used. </a:t>
            </a:r>
          </a:p>
          <a:p>
            <a:pPr>
              <a:spcBef>
                <a:spcPts val="500"/>
              </a:spcBef>
              <a:spcAft>
                <a:spcPts val="500"/>
              </a:spcAft>
            </a:pPr>
            <a:r>
              <a:rPr lang="en-US" sz="2000"/>
              <a:t>Maintaining positive pressure means that during sterilisation, cooling and filling and if appropriate, the fermentation process, air must be pumped into the reactor. </a:t>
            </a:r>
          </a:p>
          <a:p>
            <a:pPr>
              <a:spcBef>
                <a:spcPts val="500"/>
              </a:spcBef>
              <a:spcAft>
                <a:spcPts val="500"/>
              </a:spcAft>
            </a:pPr>
            <a:r>
              <a:rPr lang="en-US" sz="2000"/>
              <a:t>In this way the reactor is always pressurised and thus aerial contaminants will not be "sucked" into the reactor. </a:t>
            </a:r>
          </a:p>
          <a:p>
            <a:pPr>
              <a:spcBef>
                <a:spcPts val="500"/>
              </a:spcBef>
              <a:spcAft>
                <a:spcPts val="500"/>
              </a:spcAft>
            </a:pPr>
            <a:r>
              <a:rPr lang="en-US" sz="2000"/>
              <a:t>It is very important that positive pressure is maintained when the bioreactor is cooled following sterilisation. Without air being continuously pumped into the reactor, a vacuum will form and contaminants will tend to be drawn into the reactor.</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85800" y="152400"/>
            <a:ext cx="7772400" cy="1143000"/>
          </a:xfrm>
        </p:spPr>
        <p:txBody>
          <a:bodyPr/>
          <a:lstStyle/>
          <a:p>
            <a:r>
              <a:rPr lang="en-US" sz="3200" b="1">
                <a:solidFill>
                  <a:srgbClr val="0000FF"/>
                </a:solidFill>
              </a:rPr>
              <a:t>Air sterilisation system - </a:t>
            </a:r>
            <a:br>
              <a:rPr lang="en-US" sz="3200" b="1">
                <a:solidFill>
                  <a:srgbClr val="0000FF"/>
                </a:solidFill>
              </a:rPr>
            </a:br>
            <a:r>
              <a:rPr lang="en-US" sz="3200" b="1">
                <a:solidFill>
                  <a:srgbClr val="0000FF"/>
                </a:solidFill>
              </a:rPr>
              <a:t>Positive pressure</a:t>
            </a:r>
          </a:p>
        </p:txBody>
      </p:sp>
      <p:pic>
        <p:nvPicPr>
          <p:cNvPr id="122884" name="Picture 4"/>
          <p:cNvPicPr>
            <a:picLocks noChangeAspect="1" noChangeArrowheads="1"/>
          </p:cNvPicPr>
          <p:nvPr/>
        </p:nvPicPr>
        <p:blipFill>
          <a:blip r:embed="rId2" cstate="print"/>
          <a:srcRect/>
          <a:stretch>
            <a:fillRect/>
          </a:stretch>
        </p:blipFill>
        <p:spPr bwMode="auto">
          <a:xfrm>
            <a:off x="228600" y="2057400"/>
            <a:ext cx="4191000" cy="3276600"/>
          </a:xfrm>
          <a:prstGeom prst="rect">
            <a:avLst/>
          </a:prstGeom>
          <a:noFill/>
          <a:ln w="9525">
            <a:noFill/>
            <a:miter lim="800000"/>
            <a:headEnd/>
            <a:tailEnd/>
          </a:ln>
          <a:effectLst/>
        </p:spPr>
      </p:pic>
      <p:pic>
        <p:nvPicPr>
          <p:cNvPr id="122885" name="Picture 5"/>
          <p:cNvPicPr>
            <a:picLocks noChangeAspect="1" noChangeArrowheads="1"/>
          </p:cNvPicPr>
          <p:nvPr/>
        </p:nvPicPr>
        <p:blipFill>
          <a:blip r:embed="rId3" cstate="print"/>
          <a:srcRect/>
          <a:stretch>
            <a:fillRect/>
          </a:stretch>
        </p:blipFill>
        <p:spPr bwMode="auto">
          <a:xfrm>
            <a:off x="4648200" y="1981200"/>
            <a:ext cx="4191000" cy="3429000"/>
          </a:xfrm>
          <a:prstGeom prst="rect">
            <a:avLst/>
          </a:prstGeom>
          <a:noFill/>
          <a:ln w="9525">
            <a:noFill/>
            <a:miter lim="800000"/>
            <a:headEnd/>
            <a:tailEnd/>
          </a:ln>
          <a:effectLst/>
        </p:spPr>
      </p:pic>
      <p:sp>
        <p:nvSpPr>
          <p:cNvPr id="122886" name="Text Box 6"/>
          <p:cNvSpPr txBox="1">
            <a:spLocks noChangeArrowheads="1"/>
          </p:cNvSpPr>
          <p:nvPr/>
        </p:nvSpPr>
        <p:spPr bwMode="auto">
          <a:xfrm>
            <a:off x="593725" y="5508625"/>
            <a:ext cx="3749675" cy="892175"/>
          </a:xfrm>
          <a:prstGeom prst="rect">
            <a:avLst/>
          </a:prstGeom>
          <a:noFill/>
          <a:ln w="9525">
            <a:noFill/>
            <a:miter lim="800000"/>
            <a:headEnd/>
            <a:tailEnd/>
          </a:ln>
          <a:effectLst/>
        </p:spPr>
        <p:txBody>
          <a:bodyPr>
            <a:spAutoFit/>
          </a:bodyPr>
          <a:lstStyle/>
          <a:p>
            <a:pPr>
              <a:spcBef>
                <a:spcPts val="500"/>
              </a:spcBef>
              <a:spcAft>
                <a:spcPts val="500"/>
              </a:spcAft>
            </a:pPr>
            <a:r>
              <a:rPr lang="en-US" sz="2000" b="1">
                <a:solidFill>
                  <a:srgbClr val="000080"/>
                </a:solidFill>
              </a:rPr>
              <a:t>Without aeration, a vacuum </a:t>
            </a:r>
          </a:p>
          <a:p>
            <a:pPr>
              <a:spcBef>
                <a:spcPts val="500"/>
              </a:spcBef>
              <a:spcAft>
                <a:spcPts val="500"/>
              </a:spcAft>
            </a:pPr>
            <a:r>
              <a:rPr lang="en-US" sz="2000" b="1">
                <a:solidFill>
                  <a:srgbClr val="000080"/>
                </a:solidFill>
              </a:rPr>
              <a:t>forms as the reactor cools. </a:t>
            </a:r>
            <a:endParaRPr lang="en-US"/>
          </a:p>
        </p:txBody>
      </p:sp>
      <p:sp>
        <p:nvSpPr>
          <p:cNvPr id="122889" name="Text Box 9"/>
          <p:cNvSpPr txBox="1">
            <a:spLocks noChangeArrowheads="1"/>
          </p:cNvSpPr>
          <p:nvPr/>
        </p:nvSpPr>
        <p:spPr bwMode="auto">
          <a:xfrm>
            <a:off x="5013325" y="5486400"/>
            <a:ext cx="4130675" cy="1374775"/>
          </a:xfrm>
          <a:prstGeom prst="rect">
            <a:avLst/>
          </a:prstGeom>
          <a:noFill/>
          <a:ln w="9525">
            <a:noFill/>
            <a:miter lim="800000"/>
            <a:headEnd/>
            <a:tailEnd/>
          </a:ln>
          <a:effectLst/>
        </p:spPr>
        <p:txBody>
          <a:bodyPr>
            <a:spAutoFit/>
          </a:bodyPr>
          <a:lstStyle/>
          <a:p>
            <a:pPr>
              <a:spcBef>
                <a:spcPts val="500"/>
              </a:spcBef>
              <a:spcAft>
                <a:spcPts val="500"/>
              </a:spcAft>
            </a:pPr>
            <a:r>
              <a:rPr lang="en-US" sz="2000" b="1">
                <a:solidFill>
                  <a:srgbClr val="000080"/>
                </a:solidFill>
              </a:rPr>
              <a:t>With aeration, positive pressure is always maintained and contaminants are pushed away from the reactor</a:t>
            </a:r>
            <a:endParaRPr lang="en-US"/>
          </a:p>
        </p:txBody>
      </p:sp>
      <p:sp>
        <p:nvSpPr>
          <p:cNvPr id="122890" name="Text Box 10"/>
          <p:cNvSpPr txBox="1">
            <a:spLocks noChangeArrowheads="1"/>
          </p:cNvSpPr>
          <p:nvPr/>
        </p:nvSpPr>
        <p:spPr bwMode="auto">
          <a:xfrm>
            <a:off x="365125" y="1106488"/>
            <a:ext cx="8778875" cy="765175"/>
          </a:xfrm>
          <a:prstGeom prst="rect">
            <a:avLst/>
          </a:prstGeom>
          <a:noFill/>
          <a:ln w="9525">
            <a:noFill/>
            <a:miter lim="800000"/>
            <a:headEnd/>
            <a:tailEnd/>
          </a:ln>
          <a:effectLst/>
        </p:spPr>
        <p:txBody>
          <a:bodyPr>
            <a:spAutoFit/>
          </a:bodyPr>
          <a:lstStyle/>
          <a:p>
            <a:pPr>
              <a:spcBef>
                <a:spcPts val="500"/>
              </a:spcBef>
              <a:spcAft>
                <a:spcPts val="500"/>
              </a:spcAft>
            </a:pPr>
            <a:r>
              <a:rPr lang="en-US" sz="2000"/>
              <a:t>Maintaining positive pressure at all stages of the fermentation setup and operation is an important aspect of reducing the risk of contamination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04800" y="304800"/>
            <a:ext cx="8839200" cy="1143000"/>
          </a:xfrm>
        </p:spPr>
        <p:txBody>
          <a:bodyPr/>
          <a:lstStyle/>
          <a:p>
            <a:r>
              <a:rPr lang="en-US" sz="3200" b="1">
                <a:solidFill>
                  <a:srgbClr val="0000FF"/>
                </a:solidFill>
              </a:rPr>
              <a:t>4.2.4 Basic features of a stirred tank bioreactor Oxygen delivery system - Sparger</a:t>
            </a:r>
            <a:r>
              <a:rPr lang="en-US">
                <a:solidFill>
                  <a:schemeClr val="tx1"/>
                </a:solidFill>
              </a:rPr>
              <a:t> </a:t>
            </a:r>
          </a:p>
        </p:txBody>
      </p:sp>
      <p:sp>
        <p:nvSpPr>
          <p:cNvPr id="123907" name="Rectangle 3"/>
          <p:cNvSpPr>
            <a:spLocks noGrp="1" noChangeArrowheads="1"/>
          </p:cNvSpPr>
          <p:nvPr>
            <p:ph type="body" idx="1"/>
          </p:nvPr>
        </p:nvSpPr>
        <p:spPr>
          <a:xfrm>
            <a:off x="304800" y="1752600"/>
            <a:ext cx="8610600" cy="4114800"/>
          </a:xfrm>
        </p:spPr>
        <p:txBody>
          <a:bodyPr/>
          <a:lstStyle/>
          <a:p>
            <a:pPr>
              <a:spcBef>
                <a:spcPts val="500"/>
              </a:spcBef>
              <a:spcAft>
                <a:spcPts val="500"/>
              </a:spcAft>
            </a:pPr>
            <a:r>
              <a:rPr lang="en-US" sz="2400"/>
              <a:t>The air sparger is used to break the incoming air into small bubbles. </a:t>
            </a:r>
          </a:p>
          <a:p>
            <a:pPr>
              <a:spcBef>
                <a:spcPts val="500"/>
              </a:spcBef>
              <a:spcAft>
                <a:spcPts val="500"/>
              </a:spcAft>
            </a:pPr>
            <a:r>
              <a:rPr lang="en-US" sz="2400"/>
              <a:t>Although various designs can be used such as porous materials made of glass or metal, the most common type of filter used in modern bioreactors is the sparge ring:</a:t>
            </a:r>
            <a:r>
              <a:rPr lang="en-US"/>
              <a:t> </a:t>
            </a:r>
          </a:p>
          <a:p>
            <a:endParaRPr lang="en-US"/>
          </a:p>
        </p:txBody>
      </p:sp>
      <p:pic>
        <p:nvPicPr>
          <p:cNvPr id="123908" name="Picture 4"/>
          <p:cNvPicPr>
            <a:picLocks noChangeAspect="1" noChangeArrowheads="1"/>
          </p:cNvPicPr>
          <p:nvPr/>
        </p:nvPicPr>
        <p:blipFill>
          <a:blip r:embed="rId2" cstate="print"/>
          <a:srcRect/>
          <a:stretch>
            <a:fillRect/>
          </a:stretch>
        </p:blipFill>
        <p:spPr bwMode="auto">
          <a:xfrm>
            <a:off x="2667000" y="4191000"/>
            <a:ext cx="3886200" cy="2286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z="3200" b="1">
                <a:solidFill>
                  <a:srgbClr val="0000FF"/>
                </a:solidFill>
              </a:rPr>
              <a:t>Oxygen delivery system - Sparger</a:t>
            </a:r>
          </a:p>
        </p:txBody>
      </p:sp>
      <p:sp>
        <p:nvSpPr>
          <p:cNvPr id="124931" name="Rectangle 3"/>
          <p:cNvSpPr>
            <a:spLocks noGrp="1" noChangeArrowheads="1"/>
          </p:cNvSpPr>
          <p:nvPr>
            <p:ph type="body" idx="1"/>
          </p:nvPr>
        </p:nvSpPr>
        <p:spPr>
          <a:xfrm>
            <a:off x="381000" y="1981200"/>
            <a:ext cx="8458200" cy="4114800"/>
          </a:xfrm>
        </p:spPr>
        <p:txBody>
          <a:bodyPr/>
          <a:lstStyle/>
          <a:p>
            <a:pPr>
              <a:spcBef>
                <a:spcPts val="500"/>
              </a:spcBef>
              <a:spcAft>
                <a:spcPts val="500"/>
              </a:spcAft>
            </a:pPr>
            <a:r>
              <a:rPr lang="en-US" sz="2800"/>
              <a:t>A sparge ring consists of a hollow tube in which small holes have been drilled. A sparge ring is easier to clean than porous materials and is less likely to block during a fermentation. </a:t>
            </a:r>
          </a:p>
          <a:p>
            <a:pPr>
              <a:spcBef>
                <a:spcPts val="500"/>
              </a:spcBef>
              <a:spcAft>
                <a:spcPts val="500"/>
              </a:spcAft>
            </a:pPr>
            <a:r>
              <a:rPr lang="en-US" sz="2800"/>
              <a:t>The sparge ring must located below the agitator and will have approximately the same diameter as the impeller. </a:t>
            </a:r>
          </a:p>
          <a:p>
            <a:pPr>
              <a:spcBef>
                <a:spcPts val="500"/>
              </a:spcBef>
              <a:spcAft>
                <a:spcPts val="500"/>
              </a:spcAft>
            </a:pPr>
            <a:r>
              <a:rPr lang="en-US" sz="2800"/>
              <a:t>Thus, the bubbles rise directly into the impeller blades, facilitating bubble break up.</a:t>
            </a:r>
            <a:r>
              <a:rPr 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200" b="1">
                <a:solidFill>
                  <a:srgbClr val="0000FF"/>
                </a:solidFill>
              </a:rPr>
              <a:t>Oxygen delivery system - Sparger</a:t>
            </a:r>
          </a:p>
        </p:txBody>
      </p:sp>
      <p:pic>
        <p:nvPicPr>
          <p:cNvPr id="125956" name="Picture 4"/>
          <p:cNvPicPr>
            <a:picLocks noChangeAspect="1" noChangeArrowheads="1"/>
          </p:cNvPicPr>
          <p:nvPr/>
        </p:nvPicPr>
        <p:blipFill>
          <a:blip r:embed="rId2" cstate="print"/>
          <a:srcRect/>
          <a:stretch>
            <a:fillRect/>
          </a:stretch>
        </p:blipFill>
        <p:spPr bwMode="auto">
          <a:xfrm>
            <a:off x="1828800" y="1600200"/>
            <a:ext cx="6019800" cy="3624263"/>
          </a:xfrm>
          <a:prstGeom prst="rect">
            <a:avLst/>
          </a:prstGeom>
          <a:noFill/>
          <a:ln w="9525">
            <a:noFill/>
            <a:miter lim="800000"/>
            <a:headEnd/>
            <a:tailEnd/>
          </a:ln>
          <a:effectLst/>
        </p:spPr>
      </p:pic>
      <p:sp>
        <p:nvSpPr>
          <p:cNvPr id="125957" name="Text Box 5"/>
          <p:cNvSpPr txBox="1">
            <a:spLocks noChangeArrowheads="1"/>
          </p:cNvSpPr>
          <p:nvPr/>
        </p:nvSpPr>
        <p:spPr bwMode="auto">
          <a:xfrm>
            <a:off x="228600" y="5486400"/>
            <a:ext cx="8915400" cy="1250950"/>
          </a:xfrm>
          <a:prstGeom prst="rect">
            <a:avLst/>
          </a:prstGeom>
          <a:noFill/>
          <a:ln w="9525">
            <a:noFill/>
            <a:miter lim="800000"/>
            <a:headEnd/>
            <a:tailEnd/>
          </a:ln>
          <a:effectLst/>
        </p:spPr>
        <p:txBody>
          <a:bodyPr>
            <a:spAutoFit/>
          </a:bodyPr>
          <a:lstStyle/>
          <a:p>
            <a:pPr>
              <a:spcBef>
                <a:spcPts val="500"/>
              </a:spcBef>
              <a:spcAft>
                <a:spcPts val="500"/>
              </a:spcAft>
            </a:pPr>
            <a:r>
              <a:rPr lang="en-US"/>
              <a:t>During the emptying of a fermenter, it is important that the air feed valve is closed. This will minimize the contamination of the inlet air line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152400"/>
            <a:ext cx="7772400" cy="1143000"/>
          </a:xfrm>
        </p:spPr>
        <p:txBody>
          <a:bodyPr/>
          <a:lstStyle/>
          <a:p>
            <a:r>
              <a:rPr lang="en-US" b="1">
                <a:solidFill>
                  <a:srgbClr val="0000FF"/>
                </a:solidFill>
              </a:rPr>
              <a:t>1. Introduction</a:t>
            </a:r>
            <a:r>
              <a:rPr lang="en-US">
                <a:solidFill>
                  <a:schemeClr val="tx1"/>
                </a:solidFill>
              </a:rPr>
              <a:t> </a:t>
            </a:r>
          </a:p>
        </p:txBody>
      </p:sp>
      <p:sp>
        <p:nvSpPr>
          <p:cNvPr id="99331" name="Rectangle 3"/>
          <p:cNvSpPr>
            <a:spLocks noGrp="1" noChangeArrowheads="1"/>
          </p:cNvSpPr>
          <p:nvPr>
            <p:ph type="body" idx="1"/>
          </p:nvPr>
        </p:nvSpPr>
        <p:spPr>
          <a:xfrm>
            <a:off x="304800" y="1066800"/>
            <a:ext cx="8534400" cy="914400"/>
          </a:xfrm>
        </p:spPr>
        <p:txBody>
          <a:bodyPr/>
          <a:lstStyle/>
          <a:p>
            <a:pPr marL="0" indent="0">
              <a:spcBef>
                <a:spcPts val="500"/>
              </a:spcBef>
              <a:spcAft>
                <a:spcPts val="500"/>
              </a:spcAft>
              <a:buFontTx/>
              <a:buNone/>
            </a:pPr>
            <a:r>
              <a:rPr lang="en-US" sz="2000"/>
              <a:t>A typical bioreactor used for microbial fermentations is shown in the following figure:</a:t>
            </a:r>
          </a:p>
          <a:p>
            <a:pPr marL="0" indent="0"/>
            <a:endParaRPr lang="en-US"/>
          </a:p>
        </p:txBody>
      </p:sp>
      <p:pic>
        <p:nvPicPr>
          <p:cNvPr id="99332" name="Picture 4"/>
          <p:cNvPicPr>
            <a:picLocks noChangeAspect="1" noChangeArrowheads="1"/>
          </p:cNvPicPr>
          <p:nvPr/>
        </p:nvPicPr>
        <p:blipFill>
          <a:blip r:embed="rId2" cstate="print"/>
          <a:srcRect/>
          <a:stretch>
            <a:fillRect/>
          </a:stretch>
        </p:blipFill>
        <p:spPr bwMode="auto">
          <a:xfrm>
            <a:off x="685800" y="1828800"/>
            <a:ext cx="7696200" cy="4191000"/>
          </a:xfrm>
          <a:prstGeom prst="rect">
            <a:avLst/>
          </a:prstGeom>
          <a:noFill/>
          <a:ln w="9525">
            <a:noFill/>
            <a:miter lim="800000"/>
            <a:headEnd/>
            <a:tailEnd/>
          </a:ln>
          <a:effectLst/>
        </p:spPr>
      </p:pic>
      <p:sp>
        <p:nvSpPr>
          <p:cNvPr id="99333" name="Text Box 5"/>
          <p:cNvSpPr txBox="1">
            <a:spLocks noChangeArrowheads="1"/>
          </p:cNvSpPr>
          <p:nvPr/>
        </p:nvSpPr>
        <p:spPr bwMode="auto">
          <a:xfrm>
            <a:off x="304800" y="6096000"/>
            <a:ext cx="8839200" cy="765175"/>
          </a:xfrm>
          <a:prstGeom prst="rect">
            <a:avLst/>
          </a:prstGeom>
          <a:noFill/>
          <a:ln w="9525">
            <a:noFill/>
            <a:miter lim="800000"/>
            <a:headEnd/>
            <a:tailEnd/>
          </a:ln>
          <a:effectLst/>
        </p:spPr>
        <p:txBody>
          <a:bodyPr>
            <a:spAutoFit/>
          </a:bodyPr>
          <a:lstStyle/>
          <a:p>
            <a:pPr>
              <a:spcBef>
                <a:spcPts val="500"/>
              </a:spcBef>
              <a:spcAft>
                <a:spcPts val="500"/>
              </a:spcAft>
            </a:pPr>
            <a:r>
              <a:rPr lang="en-US" sz="2000"/>
              <a:t>Laboratory scale bioreactors with liquid volumes of less than 10 litres are constructed out of Pyrex glass. For larger reactors,stainless steel is used.</a:t>
            </a:r>
            <a:r>
              <a:rPr lang="en-US"/>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04800" y="152400"/>
            <a:ext cx="8839200" cy="1143000"/>
          </a:xfrm>
        </p:spPr>
        <p:txBody>
          <a:bodyPr/>
          <a:lstStyle/>
          <a:p>
            <a:r>
              <a:rPr lang="en-US" sz="2800" b="1">
                <a:solidFill>
                  <a:srgbClr val="0000FF"/>
                </a:solidFill>
              </a:rPr>
              <a:t>4.2.5 Basic features of a STR </a:t>
            </a:r>
            <a:br>
              <a:rPr lang="en-US" sz="2800" b="1">
                <a:solidFill>
                  <a:srgbClr val="0000FF"/>
                </a:solidFill>
              </a:rPr>
            </a:br>
            <a:r>
              <a:rPr lang="en-US" sz="2800" b="1">
                <a:solidFill>
                  <a:srgbClr val="0000FF"/>
                </a:solidFill>
              </a:rPr>
              <a:t>Oxygen delivery system - Effect of impeller speed</a:t>
            </a:r>
            <a:r>
              <a:rPr lang="en-US">
                <a:solidFill>
                  <a:schemeClr val="tx1"/>
                </a:solidFill>
              </a:rPr>
              <a:t> </a:t>
            </a:r>
          </a:p>
        </p:txBody>
      </p:sp>
      <p:sp>
        <p:nvSpPr>
          <p:cNvPr id="126979" name="Rectangle 3"/>
          <p:cNvSpPr>
            <a:spLocks noGrp="1" noChangeArrowheads="1"/>
          </p:cNvSpPr>
          <p:nvPr>
            <p:ph type="body" idx="1"/>
          </p:nvPr>
        </p:nvSpPr>
        <p:spPr>
          <a:xfrm>
            <a:off x="304800" y="1371600"/>
            <a:ext cx="8839200" cy="1828800"/>
          </a:xfrm>
        </p:spPr>
        <p:txBody>
          <a:bodyPr/>
          <a:lstStyle/>
          <a:p>
            <a:pPr>
              <a:spcBef>
                <a:spcPts val="500"/>
              </a:spcBef>
              <a:spcAft>
                <a:spcPts val="500"/>
              </a:spcAft>
            </a:pPr>
            <a:r>
              <a:rPr lang="en-US" sz="2000"/>
              <a:t>As discussed in another lecture, the shear forces that an impeller generates play a major role in determining bubble size. If the impeller speed is to slow then the bubbles will not be broken down. In addition, if the impeller speed is too slow, then the bubbles will tend to rise directly to the surface due to their buoyancy. </a:t>
            </a:r>
          </a:p>
          <a:p>
            <a:endParaRPr lang="en-US"/>
          </a:p>
        </p:txBody>
      </p:sp>
      <p:pic>
        <p:nvPicPr>
          <p:cNvPr id="126980" name="Picture 4"/>
          <p:cNvPicPr>
            <a:picLocks noChangeAspect="1" noChangeArrowheads="1"/>
          </p:cNvPicPr>
          <p:nvPr/>
        </p:nvPicPr>
        <p:blipFill>
          <a:blip r:embed="rId2" cstate="print"/>
          <a:srcRect/>
          <a:stretch>
            <a:fillRect/>
          </a:stretch>
        </p:blipFill>
        <p:spPr bwMode="auto">
          <a:xfrm>
            <a:off x="533400" y="3124200"/>
            <a:ext cx="3048000" cy="2400300"/>
          </a:xfrm>
          <a:prstGeom prst="rect">
            <a:avLst/>
          </a:prstGeom>
          <a:noFill/>
          <a:ln w="9525">
            <a:noFill/>
            <a:miter lim="800000"/>
            <a:headEnd/>
            <a:tailEnd/>
          </a:ln>
          <a:effectLst/>
        </p:spPr>
      </p:pic>
      <p:pic>
        <p:nvPicPr>
          <p:cNvPr id="126981" name="Picture 5"/>
          <p:cNvPicPr>
            <a:picLocks noChangeAspect="1" noChangeArrowheads="1"/>
          </p:cNvPicPr>
          <p:nvPr/>
        </p:nvPicPr>
        <p:blipFill>
          <a:blip r:embed="rId3" cstate="print"/>
          <a:srcRect/>
          <a:stretch>
            <a:fillRect/>
          </a:stretch>
        </p:blipFill>
        <p:spPr bwMode="auto">
          <a:xfrm>
            <a:off x="5486400" y="3086100"/>
            <a:ext cx="2971800" cy="2400300"/>
          </a:xfrm>
          <a:prstGeom prst="rect">
            <a:avLst/>
          </a:prstGeom>
          <a:noFill/>
          <a:ln w="9525">
            <a:noFill/>
            <a:miter lim="800000"/>
            <a:headEnd/>
            <a:tailEnd/>
          </a:ln>
          <a:effectLst/>
        </p:spPr>
      </p:pic>
      <p:sp>
        <p:nvSpPr>
          <p:cNvPr id="126982" name="Text Box 6"/>
          <p:cNvSpPr txBox="1">
            <a:spLocks noChangeArrowheads="1"/>
          </p:cNvSpPr>
          <p:nvPr/>
        </p:nvSpPr>
        <p:spPr bwMode="auto">
          <a:xfrm>
            <a:off x="288925" y="5562600"/>
            <a:ext cx="3825875" cy="1374775"/>
          </a:xfrm>
          <a:prstGeom prst="rect">
            <a:avLst/>
          </a:prstGeom>
          <a:noFill/>
          <a:ln w="9525">
            <a:noFill/>
            <a:miter lim="800000"/>
            <a:headEnd/>
            <a:tailEnd/>
          </a:ln>
          <a:effectLst/>
        </p:spPr>
        <p:txBody>
          <a:bodyPr>
            <a:spAutoFit/>
          </a:bodyPr>
          <a:lstStyle/>
          <a:p>
            <a:pPr>
              <a:spcBef>
                <a:spcPts val="500"/>
              </a:spcBef>
              <a:spcAft>
                <a:spcPts val="500"/>
              </a:spcAft>
            </a:pPr>
            <a:r>
              <a:rPr lang="en-US" sz="2000"/>
              <a:t>The bubbles will not be sheared into smaller bubbles and will tend to rise directly towards the surface</a:t>
            </a:r>
            <a:endParaRPr lang="en-US"/>
          </a:p>
        </p:txBody>
      </p:sp>
      <p:sp>
        <p:nvSpPr>
          <p:cNvPr id="126983" name="Text Box 7"/>
          <p:cNvSpPr txBox="1">
            <a:spLocks noChangeArrowheads="1"/>
          </p:cNvSpPr>
          <p:nvPr/>
        </p:nvSpPr>
        <p:spPr bwMode="auto">
          <a:xfrm>
            <a:off x="4572000" y="5526088"/>
            <a:ext cx="4572000" cy="1374775"/>
          </a:xfrm>
          <a:prstGeom prst="rect">
            <a:avLst/>
          </a:prstGeom>
          <a:noFill/>
          <a:ln w="9525">
            <a:noFill/>
            <a:miter lim="800000"/>
            <a:headEnd/>
            <a:tailEnd/>
          </a:ln>
          <a:effectLst/>
        </p:spPr>
        <p:txBody>
          <a:bodyPr>
            <a:spAutoFit/>
          </a:bodyPr>
          <a:lstStyle/>
          <a:p>
            <a:pPr>
              <a:spcBef>
                <a:spcPts val="500"/>
              </a:spcBef>
              <a:spcAft>
                <a:spcPts val="500"/>
              </a:spcAft>
            </a:pPr>
            <a:r>
              <a:rPr lang="en-US" sz="2000"/>
              <a:t>Smaller bubbles will be generated and these bubbles will move with throughout the reactor increasing the gas hold up and bubble residence time</a:t>
            </a:r>
            <a:endParaRPr lang="en-US"/>
          </a:p>
        </p:txBody>
      </p:sp>
      <p:sp>
        <p:nvSpPr>
          <p:cNvPr id="126985" name="Text Box 9"/>
          <p:cNvSpPr txBox="1">
            <a:spLocks noChangeArrowheads="1"/>
          </p:cNvSpPr>
          <p:nvPr/>
        </p:nvSpPr>
        <p:spPr bwMode="auto">
          <a:xfrm>
            <a:off x="730250" y="3171825"/>
            <a:ext cx="2622550" cy="825500"/>
          </a:xfrm>
          <a:prstGeom prst="rect">
            <a:avLst/>
          </a:prstGeom>
          <a:noFill/>
          <a:ln w="9525">
            <a:noFill/>
            <a:miter lim="800000"/>
            <a:headEnd/>
            <a:tailEnd/>
          </a:ln>
          <a:effectLst/>
        </p:spPr>
        <p:txBody>
          <a:bodyPr wrap="none">
            <a:spAutoFit/>
          </a:bodyPr>
          <a:lstStyle/>
          <a:p>
            <a:pPr>
              <a:spcBef>
                <a:spcPts val="500"/>
              </a:spcBef>
              <a:spcAft>
                <a:spcPts val="500"/>
              </a:spcAft>
            </a:pPr>
            <a:r>
              <a:rPr lang="en-US" sz="2000" b="1">
                <a:solidFill>
                  <a:srgbClr val="000080"/>
                </a:solidFill>
              </a:rPr>
              <a:t>Slow impeller speed</a:t>
            </a:r>
            <a:endParaRPr lang="en-US"/>
          </a:p>
          <a:p>
            <a:endParaRPr lang="en-US"/>
          </a:p>
        </p:txBody>
      </p:sp>
      <p:sp>
        <p:nvSpPr>
          <p:cNvPr id="126986" name="Text Box 10"/>
          <p:cNvSpPr txBox="1">
            <a:spLocks noChangeArrowheads="1"/>
          </p:cNvSpPr>
          <p:nvPr/>
        </p:nvSpPr>
        <p:spPr bwMode="auto">
          <a:xfrm>
            <a:off x="5676900" y="3135313"/>
            <a:ext cx="2552700" cy="825500"/>
          </a:xfrm>
          <a:prstGeom prst="rect">
            <a:avLst/>
          </a:prstGeom>
          <a:noFill/>
          <a:ln w="9525">
            <a:noFill/>
            <a:miter lim="800000"/>
            <a:headEnd/>
            <a:tailEnd/>
          </a:ln>
          <a:effectLst/>
        </p:spPr>
        <p:txBody>
          <a:bodyPr wrap="none">
            <a:spAutoFit/>
          </a:bodyPr>
          <a:lstStyle/>
          <a:p>
            <a:pPr>
              <a:spcBef>
                <a:spcPts val="500"/>
              </a:spcBef>
              <a:spcAft>
                <a:spcPts val="500"/>
              </a:spcAft>
            </a:pPr>
            <a:r>
              <a:rPr lang="en-US" sz="2000" b="1">
                <a:solidFill>
                  <a:srgbClr val="000080"/>
                </a:solidFill>
              </a:rPr>
              <a:t>Fast impeller speed</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04800" y="152400"/>
            <a:ext cx="8839200" cy="1143000"/>
          </a:xfrm>
        </p:spPr>
        <p:txBody>
          <a:bodyPr/>
          <a:lstStyle/>
          <a:p>
            <a:r>
              <a:rPr lang="en-US" sz="2800" b="1">
                <a:solidFill>
                  <a:srgbClr val="0000FF"/>
                </a:solidFill>
              </a:rPr>
              <a:t>Oxygen delivery system - Effect of impeller speed</a:t>
            </a:r>
          </a:p>
        </p:txBody>
      </p:sp>
      <p:sp>
        <p:nvSpPr>
          <p:cNvPr id="128003" name="Rectangle 3"/>
          <p:cNvSpPr>
            <a:spLocks noGrp="1" noChangeArrowheads="1"/>
          </p:cNvSpPr>
          <p:nvPr>
            <p:ph type="body" idx="1"/>
          </p:nvPr>
        </p:nvSpPr>
        <p:spPr>
          <a:xfrm>
            <a:off x="304800" y="1676400"/>
            <a:ext cx="8534400" cy="4114800"/>
          </a:xfrm>
        </p:spPr>
        <p:txBody>
          <a:bodyPr/>
          <a:lstStyle/>
          <a:p>
            <a:pPr>
              <a:spcBef>
                <a:spcPts val="500"/>
              </a:spcBef>
              <a:spcAft>
                <a:spcPts val="500"/>
              </a:spcAft>
            </a:pPr>
            <a:r>
              <a:rPr lang="en-US" sz="2400"/>
              <a:t>Another consequence of too slow an impeller speed is a flooded impeller. </a:t>
            </a:r>
          </a:p>
          <a:p>
            <a:pPr>
              <a:spcBef>
                <a:spcPts val="500"/>
              </a:spcBef>
              <a:spcAft>
                <a:spcPts val="500"/>
              </a:spcAft>
            </a:pPr>
            <a:endParaRPr lang="en-US" sz="2400"/>
          </a:p>
          <a:p>
            <a:pPr>
              <a:spcBef>
                <a:spcPts val="500"/>
              </a:spcBef>
              <a:spcAft>
                <a:spcPts val="500"/>
              </a:spcAft>
            </a:pPr>
            <a:r>
              <a:rPr lang="en-US" sz="2400"/>
              <a:t>Under these conditions, the bubbles will accumulate and coalesce under the impeller, leading to the formation of large bubbles and poor oxygen transfer rates. </a:t>
            </a:r>
          </a:p>
          <a:p>
            <a:pPr>
              <a:spcBef>
                <a:spcPts val="500"/>
              </a:spcBef>
              <a:spcAft>
                <a:spcPts val="500"/>
              </a:spcAft>
            </a:pPr>
            <a:endParaRPr lang="en-US" sz="2400"/>
          </a:p>
          <a:p>
            <a:pPr>
              <a:spcBef>
                <a:spcPts val="500"/>
              </a:spcBef>
              <a:spcAft>
                <a:spcPts val="500"/>
              </a:spcAft>
            </a:pPr>
            <a:r>
              <a:rPr lang="en-US" sz="2400"/>
              <a:t>A similar phenomenon will happen when aeration rate is too high. </a:t>
            </a:r>
          </a:p>
          <a:p>
            <a:pPr>
              <a:spcBef>
                <a:spcPts val="500"/>
              </a:spcBef>
              <a:spcAft>
                <a:spcPts val="500"/>
              </a:spcAft>
            </a:pPr>
            <a:endParaRPr lang="en-US" sz="2400"/>
          </a:p>
          <a:p>
            <a:pPr>
              <a:spcBef>
                <a:spcPts val="500"/>
              </a:spcBef>
              <a:spcAft>
                <a:spcPts val="500"/>
              </a:spcAft>
            </a:pPr>
            <a:r>
              <a:rPr lang="en-US" sz="2400"/>
              <a:t>In this case, the oxygen transfer efficiency will be low</a:t>
            </a:r>
            <a:r>
              <a:rPr 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sz="3200" b="1">
                <a:solidFill>
                  <a:srgbClr val="0000FF"/>
                </a:solidFill>
              </a:rPr>
              <a:t>4.2.6 Basic features of a STR</a:t>
            </a:r>
            <a:br>
              <a:rPr lang="en-US" sz="3200" b="1">
                <a:solidFill>
                  <a:srgbClr val="0000FF"/>
                </a:solidFill>
              </a:rPr>
            </a:br>
            <a:r>
              <a:rPr lang="en-US" sz="3200" b="1">
                <a:solidFill>
                  <a:srgbClr val="0000FF"/>
                </a:solidFill>
              </a:rPr>
              <a:t>Oxygen delivery system - Air flow rates</a:t>
            </a:r>
            <a:r>
              <a:rPr lang="en-US">
                <a:solidFill>
                  <a:schemeClr val="tx1"/>
                </a:solidFill>
              </a:rPr>
              <a:t> </a:t>
            </a:r>
          </a:p>
        </p:txBody>
      </p:sp>
      <p:sp>
        <p:nvSpPr>
          <p:cNvPr id="129027" name="Rectangle 3"/>
          <p:cNvSpPr>
            <a:spLocks noGrp="1" noChangeArrowheads="1"/>
          </p:cNvSpPr>
          <p:nvPr>
            <p:ph type="body" idx="1"/>
          </p:nvPr>
        </p:nvSpPr>
        <p:spPr>
          <a:xfrm>
            <a:off x="381000" y="1981200"/>
            <a:ext cx="8763000" cy="4114800"/>
          </a:xfrm>
        </p:spPr>
        <p:txBody>
          <a:bodyPr/>
          <a:lstStyle/>
          <a:p>
            <a:pPr>
              <a:spcBef>
                <a:spcPts val="500"/>
              </a:spcBef>
              <a:spcAft>
                <a:spcPts val="500"/>
              </a:spcAft>
            </a:pPr>
            <a:r>
              <a:rPr lang="en-US" sz="2400"/>
              <a:t>Air flow rates are typically reported in terms of </a:t>
            </a:r>
          </a:p>
          <a:p>
            <a:pPr algn="ctr">
              <a:spcBef>
                <a:spcPts val="500"/>
              </a:spcBef>
              <a:spcAft>
                <a:spcPts val="500"/>
              </a:spcAft>
            </a:pPr>
            <a:r>
              <a:rPr lang="en-US" sz="2400"/>
              <a:t>volume per volume per minute </a:t>
            </a:r>
          </a:p>
          <a:p>
            <a:pPr algn="ctr">
              <a:spcBef>
                <a:spcPts val="500"/>
              </a:spcBef>
              <a:spcAft>
                <a:spcPts val="500"/>
              </a:spcAft>
              <a:buFontTx/>
              <a:buNone/>
            </a:pPr>
            <a:r>
              <a:rPr lang="en-US" sz="2400"/>
              <a:t>or </a:t>
            </a:r>
          </a:p>
          <a:p>
            <a:pPr algn="ctr">
              <a:spcBef>
                <a:spcPts val="500"/>
              </a:spcBef>
              <a:spcAft>
                <a:spcPts val="500"/>
              </a:spcAft>
              <a:buFontTx/>
              <a:buNone/>
            </a:pPr>
            <a:r>
              <a:rPr lang="en-US" sz="2400"/>
              <a:t>vvm</a:t>
            </a:r>
          </a:p>
          <a:p>
            <a:pPr>
              <a:spcBef>
                <a:spcPts val="500"/>
              </a:spcBef>
              <a:spcAft>
                <a:spcPts val="500"/>
              </a:spcAft>
              <a:buFontTx/>
              <a:buNone/>
            </a:pPr>
            <a:endParaRPr lang="en-US" sz="2400"/>
          </a:p>
          <a:p>
            <a:pPr>
              <a:spcBef>
                <a:spcPts val="500"/>
              </a:spcBef>
              <a:spcAft>
                <a:spcPts val="500"/>
              </a:spcAft>
              <a:buFontTx/>
              <a:buNone/>
            </a:pPr>
            <a:r>
              <a:rPr lang="en-US" sz="2400"/>
              <a:t>	which is defined as: </a:t>
            </a:r>
          </a:p>
          <a:p>
            <a:pPr>
              <a:spcBef>
                <a:spcPts val="500"/>
              </a:spcBef>
              <a:spcAft>
                <a:spcPts val="500"/>
              </a:spcAft>
            </a:pPr>
            <a:endParaRPr lang="en-US" sz="2400"/>
          </a:p>
          <a:p>
            <a:pPr>
              <a:spcBef>
                <a:spcPts val="500"/>
              </a:spcBef>
              <a:spcAft>
                <a:spcPts val="500"/>
              </a:spcAft>
            </a:pPr>
            <a:endParaRPr lang="en-US" sz="2400"/>
          </a:p>
          <a:p>
            <a:pPr algn="ctr">
              <a:spcBef>
                <a:spcPts val="500"/>
              </a:spcBef>
              <a:spcAft>
                <a:spcPts val="500"/>
              </a:spcAft>
            </a:pPr>
            <a:endParaRPr lang="en-US"/>
          </a:p>
        </p:txBody>
      </p:sp>
      <p:pic>
        <p:nvPicPr>
          <p:cNvPr id="129028" name="Picture 4"/>
          <p:cNvPicPr>
            <a:picLocks noChangeAspect="1" noChangeArrowheads="1"/>
          </p:cNvPicPr>
          <p:nvPr/>
        </p:nvPicPr>
        <p:blipFill>
          <a:blip r:embed="rId2" cstate="print"/>
          <a:srcRect/>
          <a:stretch>
            <a:fillRect/>
          </a:stretch>
        </p:blipFill>
        <p:spPr bwMode="auto">
          <a:xfrm>
            <a:off x="3276600" y="5105400"/>
            <a:ext cx="3190875" cy="914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z="4000" b="1">
                <a:solidFill>
                  <a:srgbClr val="0000FF"/>
                </a:solidFill>
              </a:rPr>
              <a:t>Air flow rates</a:t>
            </a:r>
            <a:endParaRPr lang="en-US" sz="3200" b="1">
              <a:solidFill>
                <a:srgbClr val="0000FF"/>
              </a:solidFill>
            </a:endParaRPr>
          </a:p>
        </p:txBody>
      </p:sp>
      <p:pic>
        <p:nvPicPr>
          <p:cNvPr id="130052" name="Picture 4"/>
          <p:cNvPicPr>
            <a:picLocks noChangeAspect="1" noChangeArrowheads="1"/>
          </p:cNvPicPr>
          <p:nvPr/>
        </p:nvPicPr>
        <p:blipFill>
          <a:blip r:embed="rId2" cstate="print"/>
          <a:srcRect/>
          <a:stretch>
            <a:fillRect/>
          </a:stretch>
        </p:blipFill>
        <p:spPr bwMode="auto">
          <a:xfrm>
            <a:off x="2819400" y="1828800"/>
            <a:ext cx="3429000" cy="3276600"/>
          </a:xfrm>
          <a:prstGeom prst="rect">
            <a:avLst/>
          </a:prstGeom>
          <a:noFill/>
          <a:ln w="9525">
            <a:noFill/>
            <a:miter lim="800000"/>
            <a:headEnd/>
            <a:tailEnd/>
          </a:ln>
          <a:effectLst/>
        </p:spPr>
      </p:pic>
      <p:sp>
        <p:nvSpPr>
          <p:cNvPr id="130053" name="Text Box 5"/>
          <p:cNvSpPr txBox="1">
            <a:spLocks noChangeArrowheads="1"/>
          </p:cNvSpPr>
          <p:nvPr/>
        </p:nvSpPr>
        <p:spPr bwMode="auto">
          <a:xfrm>
            <a:off x="228600" y="5373688"/>
            <a:ext cx="8915400" cy="1250950"/>
          </a:xfrm>
          <a:prstGeom prst="rect">
            <a:avLst/>
          </a:prstGeom>
          <a:noFill/>
          <a:ln w="9525">
            <a:noFill/>
            <a:miter lim="800000"/>
            <a:headEnd/>
            <a:tailEnd/>
          </a:ln>
          <a:effectLst/>
        </p:spPr>
        <p:txBody>
          <a:bodyPr>
            <a:spAutoFit/>
          </a:bodyPr>
          <a:lstStyle/>
          <a:p>
            <a:pPr>
              <a:spcBef>
                <a:spcPts val="500"/>
              </a:spcBef>
              <a:spcAft>
                <a:spcPts val="500"/>
              </a:spcAft>
            </a:pPr>
            <a:r>
              <a:rPr lang="en-US"/>
              <a:t>Note the unit convention. The air flow rate and liquid volume must have the same basal unit. The air flow rate must be expressed in terms of volume per minute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304800"/>
            <a:ext cx="7772400" cy="1143000"/>
          </a:xfrm>
        </p:spPr>
        <p:txBody>
          <a:bodyPr/>
          <a:lstStyle/>
          <a:p>
            <a:r>
              <a:rPr lang="en-US" sz="3200" b="1">
                <a:solidFill>
                  <a:srgbClr val="0000FF"/>
                </a:solidFill>
              </a:rPr>
              <a:t>4.3 Basic features of a STR</a:t>
            </a:r>
            <a:br>
              <a:rPr lang="en-US" sz="3200" b="1">
                <a:solidFill>
                  <a:srgbClr val="0000FF"/>
                </a:solidFill>
              </a:rPr>
            </a:br>
            <a:r>
              <a:rPr lang="en-US" sz="3200" b="1">
                <a:solidFill>
                  <a:srgbClr val="0000FF"/>
                </a:solidFill>
              </a:rPr>
              <a:t> - foam control system</a:t>
            </a:r>
            <a:r>
              <a:rPr lang="en-US">
                <a:solidFill>
                  <a:schemeClr val="tx1"/>
                </a:solidFill>
              </a:rPr>
              <a:t> </a:t>
            </a:r>
          </a:p>
        </p:txBody>
      </p:sp>
      <p:sp>
        <p:nvSpPr>
          <p:cNvPr id="131075" name="Rectangle 3"/>
          <p:cNvSpPr>
            <a:spLocks noGrp="1" noChangeArrowheads="1"/>
          </p:cNvSpPr>
          <p:nvPr>
            <p:ph type="body" idx="1"/>
          </p:nvPr>
        </p:nvSpPr>
        <p:spPr>
          <a:xfrm>
            <a:off x="304800" y="1600200"/>
            <a:ext cx="8610600" cy="4114800"/>
          </a:xfrm>
        </p:spPr>
        <p:txBody>
          <a:bodyPr/>
          <a:lstStyle/>
          <a:p>
            <a:pPr>
              <a:spcBef>
                <a:spcPts val="500"/>
              </a:spcBef>
              <a:spcAft>
                <a:spcPts val="500"/>
              </a:spcAft>
            </a:pPr>
            <a:r>
              <a:rPr lang="en-US" sz="2000"/>
              <a:t>Foam control is an essential element of the operation of a sparged bioreactor. The following photograph shows the accumulation of foam in a 2 litre laboratory reactor.</a:t>
            </a:r>
          </a:p>
          <a:p>
            <a:endParaRPr lang="en-US"/>
          </a:p>
        </p:txBody>
      </p:sp>
      <p:pic>
        <p:nvPicPr>
          <p:cNvPr id="131076" name="Picture 4"/>
          <p:cNvPicPr>
            <a:picLocks noChangeAspect="1" noChangeArrowheads="1"/>
          </p:cNvPicPr>
          <p:nvPr/>
        </p:nvPicPr>
        <p:blipFill>
          <a:blip r:embed="rId2" cstate="print"/>
          <a:srcRect/>
          <a:stretch>
            <a:fillRect/>
          </a:stretch>
        </p:blipFill>
        <p:spPr bwMode="auto">
          <a:xfrm>
            <a:off x="2514600" y="2819400"/>
            <a:ext cx="3657600" cy="3581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685800" y="381000"/>
            <a:ext cx="7772400" cy="1143000"/>
          </a:xfrm>
        </p:spPr>
        <p:txBody>
          <a:bodyPr/>
          <a:lstStyle/>
          <a:p>
            <a:r>
              <a:rPr lang="en-US" sz="4000" b="1">
                <a:solidFill>
                  <a:srgbClr val="0000FF"/>
                </a:solidFill>
              </a:rPr>
              <a:t>Foam control system</a:t>
            </a:r>
            <a:endParaRPr lang="en-US" sz="3200" b="1">
              <a:solidFill>
                <a:srgbClr val="0000FF"/>
              </a:solidFill>
            </a:endParaRPr>
          </a:p>
        </p:txBody>
      </p:sp>
      <p:sp>
        <p:nvSpPr>
          <p:cNvPr id="132099" name="Rectangle 3"/>
          <p:cNvSpPr>
            <a:spLocks noGrp="1" noChangeArrowheads="1"/>
          </p:cNvSpPr>
          <p:nvPr>
            <p:ph type="body" idx="1"/>
          </p:nvPr>
        </p:nvSpPr>
        <p:spPr>
          <a:xfrm>
            <a:off x="0" y="1524000"/>
            <a:ext cx="8839200" cy="4114800"/>
          </a:xfrm>
        </p:spPr>
        <p:txBody>
          <a:bodyPr/>
          <a:lstStyle/>
          <a:p>
            <a:pPr>
              <a:spcBef>
                <a:spcPts val="500"/>
              </a:spcBef>
              <a:spcAft>
                <a:spcPts val="500"/>
              </a:spcAft>
            </a:pPr>
            <a:r>
              <a:rPr lang="en-US" sz="2400"/>
              <a:t>Excessive foam formation can lead to blocked air exit filters and to pressure build up in the reactor. </a:t>
            </a:r>
          </a:p>
          <a:p>
            <a:pPr>
              <a:spcBef>
                <a:spcPts val="500"/>
              </a:spcBef>
              <a:spcAft>
                <a:spcPts val="500"/>
              </a:spcAft>
            </a:pPr>
            <a:endParaRPr lang="en-US" sz="2400"/>
          </a:p>
          <a:p>
            <a:pPr>
              <a:spcBef>
                <a:spcPts val="500"/>
              </a:spcBef>
              <a:spcAft>
                <a:spcPts val="500"/>
              </a:spcAft>
            </a:pPr>
            <a:r>
              <a:rPr lang="en-US" sz="2400"/>
              <a:t>The latter can lead to a loss of medium, damage to the reactor and even injury to operating personnel. </a:t>
            </a:r>
          </a:p>
          <a:p>
            <a:pPr>
              <a:spcBef>
                <a:spcPts val="500"/>
              </a:spcBef>
              <a:spcAft>
                <a:spcPts val="500"/>
              </a:spcAft>
            </a:pPr>
            <a:endParaRPr lang="en-US" sz="2400"/>
          </a:p>
          <a:p>
            <a:pPr>
              <a:spcBef>
                <a:spcPts val="500"/>
              </a:spcBef>
              <a:spcAft>
                <a:spcPts val="500"/>
              </a:spcAft>
            </a:pPr>
            <a:r>
              <a:rPr lang="en-US" sz="2400"/>
              <a:t>Foam is typically controlled with aid of antifoaming agents based on silicone or on vegetable oils. </a:t>
            </a:r>
          </a:p>
          <a:p>
            <a:pPr>
              <a:spcBef>
                <a:spcPts val="500"/>
              </a:spcBef>
              <a:spcAft>
                <a:spcPts val="500"/>
              </a:spcAft>
            </a:pPr>
            <a:endParaRPr lang="en-US" sz="2400"/>
          </a:p>
          <a:p>
            <a:pPr>
              <a:spcBef>
                <a:spcPts val="500"/>
              </a:spcBef>
              <a:spcAft>
                <a:spcPts val="500"/>
              </a:spcAft>
            </a:pPr>
            <a:r>
              <a:rPr lang="en-US" sz="2400"/>
              <a:t>Excessive antifoam addition can however result in poor oxygen transfer rates.</a:t>
            </a:r>
            <a:r>
              <a:rPr lang="en-US"/>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a:xfrm>
            <a:off x="0" y="609600"/>
            <a:ext cx="9144000" cy="6172200"/>
          </a:xfrm>
        </p:spPr>
        <p:txBody>
          <a:bodyPr/>
          <a:lstStyle/>
          <a:p>
            <a:pPr marL="0" indent="0">
              <a:spcBef>
                <a:spcPts val="500"/>
              </a:spcBef>
              <a:spcAft>
                <a:spcPts val="500"/>
              </a:spcAft>
            </a:pPr>
            <a:r>
              <a:rPr lang="en-US" sz="1800"/>
              <a:t> </a:t>
            </a:r>
            <a:r>
              <a:rPr lang="en-US" sz="2000" b="1"/>
              <a:t>The antifoam requirement will depend on</a:t>
            </a:r>
            <a:r>
              <a:rPr lang="en-US" sz="1800"/>
              <a:t> </a:t>
            </a:r>
          </a:p>
          <a:p>
            <a:pPr marL="342900" lvl="3" indent="0">
              <a:spcBef>
                <a:spcPts val="500"/>
              </a:spcBef>
              <a:spcAft>
                <a:spcPts val="500"/>
              </a:spcAft>
              <a:buFont typeface="Symbol" pitchFamily="18" charset="2"/>
              <a:buChar char="·"/>
            </a:pPr>
            <a:r>
              <a:rPr lang="en-US" sz="1800"/>
              <a:t> the nature of the medium. </a:t>
            </a:r>
            <a:br>
              <a:rPr lang="en-US" sz="1800"/>
            </a:br>
            <a:r>
              <a:rPr lang="en-US" sz="1800">
                <a:solidFill>
                  <a:srgbClr val="000080"/>
                </a:solidFill>
              </a:rPr>
              <a:t>Media rich in proteins will tend to foam more readily than simple media.</a:t>
            </a:r>
            <a:r>
              <a:rPr lang="en-US" sz="1800"/>
              <a:t> </a:t>
            </a:r>
          </a:p>
          <a:p>
            <a:pPr marL="342900" lvl="3" indent="0">
              <a:spcBef>
                <a:spcPts val="500"/>
              </a:spcBef>
              <a:spcAft>
                <a:spcPts val="500"/>
              </a:spcAft>
              <a:buFont typeface="Symbol" pitchFamily="18" charset="2"/>
              <a:buChar char="·"/>
            </a:pPr>
            <a:r>
              <a:rPr lang="en-US" sz="1800"/>
              <a:t> the products produced by the fermentation. </a:t>
            </a:r>
            <a:br>
              <a:rPr lang="en-US" sz="1800"/>
            </a:br>
            <a:r>
              <a:rPr lang="en-US" sz="1800">
                <a:solidFill>
                  <a:srgbClr val="000080"/>
                </a:solidFill>
              </a:rPr>
              <a:t>Secreted proteins or nucleic acids released as a result of cell death and hydrolysis have detergent like properties.</a:t>
            </a:r>
            <a:r>
              <a:rPr lang="en-US" sz="1800"/>
              <a:t> </a:t>
            </a:r>
          </a:p>
          <a:p>
            <a:pPr marL="342900" lvl="3" indent="0">
              <a:spcBef>
                <a:spcPts val="500"/>
              </a:spcBef>
              <a:spcAft>
                <a:spcPts val="500"/>
              </a:spcAft>
              <a:buFont typeface="Symbol" pitchFamily="18" charset="2"/>
              <a:buChar char="·"/>
            </a:pPr>
            <a:r>
              <a:rPr lang="en-US" sz="1800"/>
              <a:t> the aeration rate and stirrer speed. </a:t>
            </a:r>
            <a:br>
              <a:rPr lang="en-US" sz="1800"/>
            </a:br>
            <a:r>
              <a:rPr lang="en-US" sz="1800">
                <a:solidFill>
                  <a:srgbClr val="000080"/>
                </a:solidFill>
              </a:rPr>
              <a:t>Increasing the aeration rate and stirrer speed increases foaming problems.</a:t>
            </a:r>
            <a:r>
              <a:rPr lang="en-US" sz="1800"/>
              <a:t> </a:t>
            </a:r>
          </a:p>
          <a:p>
            <a:pPr marL="342900" lvl="3" indent="0">
              <a:spcBef>
                <a:spcPts val="500"/>
              </a:spcBef>
              <a:spcAft>
                <a:spcPts val="500"/>
              </a:spcAft>
              <a:buFont typeface="Symbol" pitchFamily="18" charset="2"/>
              <a:buChar char="·"/>
            </a:pPr>
            <a:r>
              <a:rPr lang="en-US" sz="1800"/>
              <a:t> the use of mechanical foam control devices </a:t>
            </a:r>
            <a:br>
              <a:rPr lang="en-US" sz="1800"/>
            </a:br>
            <a:r>
              <a:rPr lang="en-US" sz="1800">
                <a:solidFill>
                  <a:srgbClr val="000080"/>
                </a:solidFill>
              </a:rPr>
              <a:t>Foam control devices such as mechanical and ultrasonic foam breakers help to reduce the antifoam requirement.</a:t>
            </a:r>
            <a:r>
              <a:rPr lang="en-US" sz="1800"/>
              <a:t> </a:t>
            </a:r>
          </a:p>
          <a:p>
            <a:pPr marL="342900" lvl="3" indent="0">
              <a:spcBef>
                <a:spcPts val="500"/>
              </a:spcBef>
              <a:spcAft>
                <a:spcPts val="500"/>
              </a:spcAft>
              <a:buFont typeface="Symbol" pitchFamily="18" charset="2"/>
              <a:buChar char="·"/>
            </a:pPr>
            <a:r>
              <a:rPr lang="en-US" sz="1800"/>
              <a:t> The head space volume </a:t>
            </a:r>
            <a:br>
              <a:rPr lang="en-US" sz="1800"/>
            </a:br>
            <a:r>
              <a:rPr lang="en-US" sz="1800">
                <a:solidFill>
                  <a:srgbClr val="000080"/>
                </a:solidFill>
              </a:rPr>
              <a:t>The larger headspace volume, then the greater the tendency for the foam to collapse under its own weight. For example, for fermentations in which high levels of foam is produced, a 50% headspace volume may be required.</a:t>
            </a:r>
            <a:r>
              <a:rPr lang="en-US" sz="1800"/>
              <a:t> </a:t>
            </a:r>
          </a:p>
          <a:p>
            <a:pPr marL="342900" lvl="3" indent="0">
              <a:spcBef>
                <a:spcPts val="500"/>
              </a:spcBef>
              <a:spcAft>
                <a:spcPts val="500"/>
              </a:spcAft>
              <a:buFont typeface="Symbol" pitchFamily="18" charset="2"/>
              <a:buChar char="·"/>
            </a:pPr>
            <a:r>
              <a:rPr lang="en-US" sz="1800"/>
              <a:t> Condenser temperature </a:t>
            </a:r>
            <a:br>
              <a:rPr lang="en-US" sz="1800"/>
            </a:br>
            <a:r>
              <a:rPr lang="en-US" sz="1800">
                <a:solidFill>
                  <a:srgbClr val="000080"/>
                </a:solidFill>
              </a:rPr>
              <a:t>In laboratory scale reactors, a cold condenser temperature can help to control the foam. The density of the foam increases when it moves from the warm headspace volume to the cold condenser region. This causes the foam to collapse.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04800" y="457200"/>
            <a:ext cx="8458200" cy="1143000"/>
          </a:xfrm>
        </p:spPr>
        <p:txBody>
          <a:bodyPr/>
          <a:lstStyle/>
          <a:p>
            <a:r>
              <a:rPr lang="en-US" sz="3200">
                <a:solidFill>
                  <a:srgbClr val="0000FF"/>
                </a:solidFill>
              </a:rPr>
              <a:t>Foam is typically detected using two conductivity or "level" probes.</a:t>
            </a:r>
            <a:endParaRPr lang="en-US">
              <a:solidFill>
                <a:schemeClr val="tx1"/>
              </a:solidFill>
            </a:endParaRPr>
          </a:p>
        </p:txBody>
      </p:sp>
      <p:pic>
        <p:nvPicPr>
          <p:cNvPr id="134148" name="Picture 4"/>
          <p:cNvPicPr>
            <a:picLocks noChangeAspect="1" noChangeArrowheads="1"/>
          </p:cNvPicPr>
          <p:nvPr/>
        </p:nvPicPr>
        <p:blipFill>
          <a:blip r:embed="rId2" cstate="print"/>
          <a:srcRect/>
          <a:stretch>
            <a:fillRect/>
          </a:stretch>
        </p:blipFill>
        <p:spPr bwMode="auto">
          <a:xfrm>
            <a:off x="838200" y="1828800"/>
            <a:ext cx="7010400" cy="3505200"/>
          </a:xfrm>
          <a:prstGeom prst="rect">
            <a:avLst/>
          </a:prstGeom>
          <a:noFill/>
          <a:ln w="9525">
            <a:noFill/>
            <a:miter lim="800000"/>
            <a:headEnd/>
            <a:tailEnd/>
          </a:ln>
          <a:effectLst/>
        </p:spPr>
      </p:pic>
      <p:sp>
        <p:nvSpPr>
          <p:cNvPr id="134149" name="Text Box 5"/>
          <p:cNvSpPr txBox="1">
            <a:spLocks noChangeArrowheads="1"/>
          </p:cNvSpPr>
          <p:nvPr/>
        </p:nvSpPr>
        <p:spPr bwMode="auto">
          <a:xfrm>
            <a:off x="288925" y="5486400"/>
            <a:ext cx="4587875" cy="1133475"/>
          </a:xfrm>
          <a:prstGeom prst="rect">
            <a:avLst/>
          </a:prstGeom>
          <a:noFill/>
          <a:ln w="9525">
            <a:noFill/>
            <a:miter lim="800000"/>
            <a:headEnd/>
            <a:tailEnd/>
          </a:ln>
          <a:effectLst/>
        </p:spPr>
        <p:txBody>
          <a:bodyPr>
            <a:spAutoFit/>
          </a:bodyPr>
          <a:lstStyle/>
          <a:p>
            <a:pPr>
              <a:spcBef>
                <a:spcPts val="500"/>
              </a:spcBef>
              <a:spcAft>
                <a:spcPts val="500"/>
              </a:spcAft>
            </a:pPr>
            <a:r>
              <a:rPr lang="en-US" sz="1600">
                <a:solidFill>
                  <a:srgbClr val="000080"/>
                </a:solidFill>
              </a:rPr>
              <a:t>When the upper level probe is above the foam level, no current will pass between the level probes and the antifoam pump remains turned off.</a:t>
            </a:r>
            <a:r>
              <a:rPr lang="en-US" sz="1600" b="1">
                <a:solidFill>
                  <a:srgbClr val="000080"/>
                </a:solidFill>
              </a:rPr>
              <a:t> </a:t>
            </a:r>
            <a:endParaRPr lang="en-US"/>
          </a:p>
        </p:txBody>
      </p:sp>
      <p:sp>
        <p:nvSpPr>
          <p:cNvPr id="134150" name="Text Box 6"/>
          <p:cNvSpPr txBox="1">
            <a:spLocks noChangeArrowheads="1"/>
          </p:cNvSpPr>
          <p:nvPr/>
        </p:nvSpPr>
        <p:spPr bwMode="auto">
          <a:xfrm>
            <a:off x="4784725" y="5495925"/>
            <a:ext cx="3978275" cy="1133475"/>
          </a:xfrm>
          <a:prstGeom prst="rect">
            <a:avLst/>
          </a:prstGeom>
          <a:noFill/>
          <a:ln w="9525">
            <a:noFill/>
            <a:miter lim="800000"/>
            <a:headEnd/>
            <a:tailEnd/>
          </a:ln>
          <a:effectLst/>
        </p:spPr>
        <p:txBody>
          <a:bodyPr>
            <a:spAutoFit/>
          </a:bodyPr>
          <a:lstStyle/>
          <a:p>
            <a:pPr>
              <a:spcBef>
                <a:spcPts val="500"/>
              </a:spcBef>
              <a:spcAft>
                <a:spcPts val="500"/>
              </a:spcAft>
            </a:pPr>
            <a:r>
              <a:rPr lang="en-US" sz="1600">
                <a:solidFill>
                  <a:srgbClr val="000080"/>
                </a:solidFill>
              </a:rPr>
              <a:t>When the upper level probe is immersed in the foam layer, a current is carried in the foam. This causes the antifoam to turn on.</a:t>
            </a:r>
            <a:endParaRPr 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sz="4000" b="1">
                <a:solidFill>
                  <a:srgbClr val="0000FF"/>
                </a:solidFill>
              </a:rPr>
              <a:t>Foam control system</a:t>
            </a:r>
          </a:p>
        </p:txBody>
      </p:sp>
      <p:sp>
        <p:nvSpPr>
          <p:cNvPr id="135171" name="Rectangle 3"/>
          <p:cNvSpPr>
            <a:spLocks noGrp="1" noChangeArrowheads="1"/>
          </p:cNvSpPr>
          <p:nvPr>
            <p:ph type="body" idx="1"/>
          </p:nvPr>
        </p:nvSpPr>
        <p:spPr>
          <a:xfrm>
            <a:off x="381000" y="1981200"/>
            <a:ext cx="8458200" cy="4114800"/>
          </a:xfrm>
        </p:spPr>
        <p:txBody>
          <a:bodyPr/>
          <a:lstStyle/>
          <a:p>
            <a:pPr>
              <a:spcBef>
                <a:spcPts val="500"/>
              </a:spcBef>
              <a:spcAft>
                <a:spcPts val="500"/>
              </a:spcAft>
            </a:pPr>
            <a:r>
              <a:rPr lang="en-US" sz="2400"/>
              <a:t>One probe is immersed in the fermentation liquid while the other placed above the liquid level. </a:t>
            </a:r>
          </a:p>
          <a:p>
            <a:pPr>
              <a:spcBef>
                <a:spcPts val="500"/>
              </a:spcBef>
              <a:spcAft>
                <a:spcPts val="500"/>
              </a:spcAft>
            </a:pPr>
            <a:endParaRPr lang="en-US" sz="2400"/>
          </a:p>
          <a:p>
            <a:pPr>
              <a:spcBef>
                <a:spcPts val="500"/>
              </a:spcBef>
              <a:spcAft>
                <a:spcPts val="500"/>
              </a:spcAft>
            </a:pPr>
            <a:r>
              <a:rPr lang="en-US" sz="2400"/>
              <a:t>When the foam reaches the upper upper probe, a current is carried through the foam. </a:t>
            </a:r>
          </a:p>
          <a:p>
            <a:pPr>
              <a:spcBef>
                <a:spcPts val="500"/>
              </a:spcBef>
              <a:spcAft>
                <a:spcPts val="500"/>
              </a:spcAft>
            </a:pPr>
            <a:endParaRPr lang="en-US" sz="2400"/>
          </a:p>
          <a:p>
            <a:pPr>
              <a:spcBef>
                <a:spcPts val="500"/>
              </a:spcBef>
              <a:spcAft>
                <a:spcPts val="500"/>
              </a:spcAft>
            </a:pPr>
            <a:r>
              <a:rPr lang="en-US" sz="2400"/>
              <a:t>The detection of a current by the foam controller results in the activation of a pump and the antifoam is then added until the foam subsides.</a:t>
            </a:r>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28600" y="304800"/>
            <a:ext cx="8915400" cy="1143000"/>
          </a:xfrm>
        </p:spPr>
        <p:txBody>
          <a:bodyPr/>
          <a:lstStyle/>
          <a:p>
            <a:r>
              <a:rPr lang="en-US" sz="3200" b="1">
                <a:solidFill>
                  <a:srgbClr val="0000FF"/>
                </a:solidFill>
              </a:rPr>
              <a:t>4.4 Basic features of a stirred tank bioreactor - Temperature control system</a:t>
            </a:r>
            <a:r>
              <a:rPr lang="en-US">
                <a:solidFill>
                  <a:schemeClr val="tx1"/>
                </a:solidFill>
              </a:rPr>
              <a:t> </a:t>
            </a:r>
          </a:p>
        </p:txBody>
      </p:sp>
      <p:sp>
        <p:nvSpPr>
          <p:cNvPr id="136195" name="Rectangle 3"/>
          <p:cNvSpPr>
            <a:spLocks noGrp="1" noChangeArrowheads="1"/>
          </p:cNvSpPr>
          <p:nvPr>
            <p:ph type="body" idx="1"/>
          </p:nvPr>
        </p:nvSpPr>
        <p:spPr>
          <a:xfrm>
            <a:off x="381000" y="1981200"/>
            <a:ext cx="8458200" cy="4114800"/>
          </a:xfrm>
        </p:spPr>
        <p:txBody>
          <a:bodyPr/>
          <a:lstStyle/>
          <a:p>
            <a:pPr>
              <a:spcBef>
                <a:spcPts val="500"/>
              </a:spcBef>
              <a:spcAft>
                <a:spcPts val="500"/>
              </a:spcAft>
            </a:pPr>
            <a:r>
              <a:rPr lang="en-US" sz="2400"/>
              <a:t>The temperature control system consists of </a:t>
            </a:r>
          </a:p>
          <a:p>
            <a:pPr lvl="3">
              <a:spcBef>
                <a:spcPts val="500"/>
              </a:spcBef>
              <a:spcAft>
                <a:spcPts val="500"/>
              </a:spcAft>
              <a:buFont typeface="Symbol" pitchFamily="18" charset="2"/>
              <a:buChar char="·"/>
            </a:pPr>
            <a:r>
              <a:rPr lang="en-US" sz="2400"/>
              <a:t>temperature probes </a:t>
            </a:r>
          </a:p>
          <a:p>
            <a:pPr lvl="3">
              <a:spcBef>
                <a:spcPts val="500"/>
              </a:spcBef>
              <a:spcAft>
                <a:spcPts val="500"/>
              </a:spcAft>
              <a:buFont typeface="Symbol" pitchFamily="18" charset="2"/>
              <a:buChar char="·"/>
            </a:pPr>
            <a:r>
              <a:rPr lang="en-US" sz="2400"/>
              <a:t>heat transfer system </a:t>
            </a:r>
          </a:p>
          <a:p>
            <a:pPr lvl="3">
              <a:spcBef>
                <a:spcPts val="500"/>
              </a:spcBef>
              <a:spcAft>
                <a:spcPts val="500"/>
              </a:spcAft>
              <a:buFont typeface="Symbol" pitchFamily="18" charset="2"/>
              <a:buChar char="·"/>
            </a:pPr>
            <a:endParaRPr lang="en-US" sz="2400"/>
          </a:p>
          <a:p>
            <a:pPr>
              <a:spcBef>
                <a:spcPts val="500"/>
              </a:spcBef>
              <a:spcAft>
                <a:spcPts val="500"/>
              </a:spcAft>
            </a:pPr>
            <a:r>
              <a:rPr lang="en-US" sz="2400"/>
              <a:t>Typically the heat transfer system will use a "jacket" to transfer heat in or out of the reactor. The jacket is a shell which surrounds part of the reactor. The liquid in the jacket does not come in direct contact with the fermentation fluid.</a:t>
            </a:r>
            <a:r>
              <a:rPr lang="en-US"/>
              <a:t> </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381000"/>
            <a:ext cx="7772400" cy="1143000"/>
          </a:xfrm>
        </p:spPr>
        <p:txBody>
          <a:bodyPr/>
          <a:lstStyle/>
          <a:p>
            <a:r>
              <a:rPr lang="en-US" sz="4000" b="1">
                <a:solidFill>
                  <a:srgbClr val="0000FF"/>
                </a:solidFill>
              </a:rPr>
              <a:t>2. Standard geometry of a stirred tank bioreactor</a:t>
            </a:r>
            <a:r>
              <a:rPr lang="en-US">
                <a:solidFill>
                  <a:schemeClr val="tx1"/>
                </a:solidFill>
              </a:rPr>
              <a:t> </a:t>
            </a:r>
          </a:p>
        </p:txBody>
      </p:sp>
      <p:sp>
        <p:nvSpPr>
          <p:cNvPr id="100355" name="Rectangle 3"/>
          <p:cNvSpPr>
            <a:spLocks noGrp="1" noChangeArrowheads="1"/>
          </p:cNvSpPr>
          <p:nvPr>
            <p:ph type="body" idx="1"/>
          </p:nvPr>
        </p:nvSpPr>
        <p:spPr>
          <a:xfrm>
            <a:off x="304800" y="1828800"/>
            <a:ext cx="8534400" cy="4495800"/>
          </a:xfrm>
        </p:spPr>
        <p:txBody>
          <a:bodyPr/>
          <a:lstStyle/>
          <a:p>
            <a:pPr>
              <a:spcBef>
                <a:spcPts val="500"/>
              </a:spcBef>
              <a:spcAft>
                <a:spcPts val="500"/>
              </a:spcAft>
            </a:pPr>
            <a:r>
              <a:rPr lang="en-US" sz="2400"/>
              <a:t>A stirred tank reactor will either be approximately cylindrical or have a curved base. A curved base assists in the mixing of the reactor contents. </a:t>
            </a:r>
          </a:p>
          <a:p>
            <a:pPr>
              <a:spcBef>
                <a:spcPts val="500"/>
              </a:spcBef>
              <a:spcAft>
                <a:spcPts val="500"/>
              </a:spcAft>
            </a:pPr>
            <a:r>
              <a:rPr lang="en-US" sz="2400"/>
              <a:t>Stirred tank bioreactors are generally constructed to standard dimensions. </a:t>
            </a:r>
          </a:p>
          <a:p>
            <a:pPr>
              <a:spcBef>
                <a:spcPts val="500"/>
              </a:spcBef>
              <a:spcAft>
                <a:spcPts val="500"/>
              </a:spcAft>
            </a:pPr>
            <a:r>
              <a:rPr lang="en-US" sz="2400"/>
              <a:t>That is, they are constructed according to recognised standards such as those published by the International Standards Organisation and the British Standards Institution. </a:t>
            </a:r>
          </a:p>
          <a:p>
            <a:pPr>
              <a:spcBef>
                <a:spcPts val="500"/>
              </a:spcBef>
              <a:spcAft>
                <a:spcPts val="500"/>
              </a:spcAft>
            </a:pPr>
            <a:r>
              <a:rPr lang="en-US" sz="2400"/>
              <a:t>These dimensions take into account both mixing effectiveness and structural considerations.</a:t>
            </a:r>
            <a:r>
              <a:rPr lang="en-US"/>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685800" y="76200"/>
            <a:ext cx="7772400" cy="1143000"/>
          </a:xfrm>
        </p:spPr>
        <p:txBody>
          <a:bodyPr/>
          <a:lstStyle/>
          <a:p>
            <a:r>
              <a:rPr lang="en-US" sz="3200" b="1">
                <a:solidFill>
                  <a:srgbClr val="0000FF"/>
                </a:solidFill>
              </a:rPr>
              <a:t>Temperature control system</a:t>
            </a:r>
          </a:p>
        </p:txBody>
      </p:sp>
      <p:pic>
        <p:nvPicPr>
          <p:cNvPr id="137220" name="Picture 4"/>
          <p:cNvPicPr>
            <a:picLocks noChangeAspect="1" noChangeArrowheads="1"/>
          </p:cNvPicPr>
          <p:nvPr/>
        </p:nvPicPr>
        <p:blipFill>
          <a:blip r:embed="rId2" cstate="print"/>
          <a:srcRect/>
          <a:stretch>
            <a:fillRect/>
          </a:stretch>
        </p:blipFill>
        <p:spPr bwMode="auto">
          <a:xfrm>
            <a:off x="2209800" y="1371600"/>
            <a:ext cx="3962400" cy="2819400"/>
          </a:xfrm>
          <a:prstGeom prst="rect">
            <a:avLst/>
          </a:prstGeom>
          <a:noFill/>
          <a:ln w="9525">
            <a:noFill/>
            <a:miter lim="800000"/>
            <a:headEnd/>
            <a:tailEnd/>
          </a:ln>
          <a:effectLst/>
        </p:spPr>
      </p:pic>
      <p:sp>
        <p:nvSpPr>
          <p:cNvPr id="137221" name="Text Box 5"/>
          <p:cNvSpPr txBox="1">
            <a:spLocks noChangeArrowheads="1"/>
          </p:cNvSpPr>
          <p:nvPr/>
        </p:nvSpPr>
        <p:spPr bwMode="auto">
          <a:xfrm>
            <a:off x="228600" y="4495800"/>
            <a:ext cx="8610600" cy="1806575"/>
          </a:xfrm>
          <a:prstGeom prst="rect">
            <a:avLst/>
          </a:prstGeom>
          <a:noFill/>
          <a:ln w="9525">
            <a:noFill/>
            <a:miter lim="800000"/>
            <a:headEnd/>
            <a:tailEnd/>
          </a:ln>
          <a:effectLst/>
        </p:spPr>
        <p:txBody>
          <a:bodyPr>
            <a:spAutoFit/>
          </a:bodyPr>
          <a:lstStyle/>
          <a:p>
            <a:pPr>
              <a:spcBef>
                <a:spcPts val="500"/>
              </a:spcBef>
              <a:spcAft>
                <a:spcPts val="500"/>
              </a:spcAft>
              <a:buFontTx/>
              <a:buChar char="•"/>
            </a:pPr>
            <a:r>
              <a:rPr lang="en-US" sz="2000"/>
              <a:t> The jacket will typically be "dimpled" to encourage turbulence in the jacket and thus increase the heat transfer efficiency. </a:t>
            </a:r>
          </a:p>
          <a:p>
            <a:pPr>
              <a:spcBef>
                <a:spcPts val="500"/>
              </a:spcBef>
              <a:spcAft>
                <a:spcPts val="500"/>
              </a:spcAft>
              <a:buFontTx/>
              <a:buChar char="•"/>
            </a:pPr>
            <a:r>
              <a:rPr lang="en-US" sz="2000"/>
              <a:t> An alternative to using jackets are coils. Coils have a much higher heat transfer efficiency than jackets. However coils take up valuable reactor volume and can be difficult to clean and sterilize.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sz="3200" b="1">
                <a:solidFill>
                  <a:srgbClr val="0000FF"/>
                </a:solidFill>
              </a:rPr>
              <a:t>Temperature control system</a:t>
            </a:r>
          </a:p>
        </p:txBody>
      </p:sp>
      <p:sp>
        <p:nvSpPr>
          <p:cNvPr id="138245" name="Text Box 5"/>
          <p:cNvSpPr txBox="1">
            <a:spLocks noChangeArrowheads="1"/>
          </p:cNvSpPr>
          <p:nvPr/>
        </p:nvSpPr>
        <p:spPr bwMode="auto">
          <a:xfrm>
            <a:off x="0" y="2057400"/>
            <a:ext cx="9144000" cy="4098925"/>
          </a:xfrm>
          <a:prstGeom prst="rect">
            <a:avLst/>
          </a:prstGeom>
          <a:noFill/>
          <a:ln w="9525">
            <a:noFill/>
            <a:miter lim="800000"/>
            <a:headEnd/>
            <a:tailEnd/>
          </a:ln>
          <a:effectLst/>
        </p:spPr>
        <p:txBody>
          <a:bodyPr>
            <a:spAutoFit/>
          </a:bodyPr>
          <a:lstStyle/>
          <a:p>
            <a:pPr>
              <a:spcBef>
                <a:spcPts val="500"/>
              </a:spcBef>
              <a:spcAft>
                <a:spcPts val="500"/>
              </a:spcAft>
              <a:buFontTx/>
              <a:buChar char="•"/>
            </a:pPr>
            <a:r>
              <a:rPr lang="en-US" sz="2000"/>
              <a:t> The heating/cooling requirements are provided by the following methods:</a:t>
            </a:r>
          </a:p>
          <a:p>
            <a:pPr>
              <a:spcBef>
                <a:spcPts val="500"/>
              </a:spcBef>
              <a:spcAft>
                <a:spcPts val="500"/>
              </a:spcAft>
              <a:buFontTx/>
              <a:buChar char="•"/>
            </a:pPr>
            <a:endParaRPr lang="en-US" sz="2000"/>
          </a:p>
          <a:p>
            <a:pPr>
              <a:spcBef>
                <a:spcPts val="500"/>
              </a:spcBef>
              <a:spcAft>
                <a:spcPts val="500"/>
              </a:spcAft>
            </a:pPr>
            <a:r>
              <a:rPr lang="en-US" sz="2000"/>
              <a:t>		</a:t>
            </a:r>
            <a:r>
              <a:rPr lang="en-US" sz="1800" b="1"/>
              <a:t>Laboratory scale reactors 	Pilot and production scale 						reactors</a:t>
            </a:r>
            <a:endParaRPr lang="en-US" sz="1800"/>
          </a:p>
          <a:p>
            <a:pPr>
              <a:spcBef>
                <a:spcPts val="500"/>
              </a:spcBef>
              <a:spcAft>
                <a:spcPts val="500"/>
              </a:spcAft>
            </a:pPr>
            <a:r>
              <a:rPr lang="en-US" sz="1800" b="1"/>
              <a:t>Heating</a:t>
            </a:r>
            <a:r>
              <a:rPr lang="en-US" sz="1600"/>
              <a:t>		</a:t>
            </a:r>
            <a:r>
              <a:rPr lang="en-US" sz="1800"/>
              <a:t>Electric heaters 			Steam generated in boilers</a:t>
            </a:r>
            <a:endParaRPr lang="en-US" sz="1600"/>
          </a:p>
          <a:p>
            <a:pPr>
              <a:spcBef>
                <a:spcPts val="500"/>
              </a:spcBef>
              <a:spcAft>
                <a:spcPts val="500"/>
              </a:spcAft>
            </a:pPr>
            <a:r>
              <a:rPr lang="en-US" sz="1800" b="1"/>
              <a:t>requirements</a:t>
            </a:r>
            <a:endParaRPr lang="en-US" sz="1600"/>
          </a:p>
          <a:p>
            <a:pPr>
              <a:spcBef>
                <a:spcPts val="500"/>
              </a:spcBef>
              <a:spcAft>
                <a:spcPts val="500"/>
              </a:spcAft>
            </a:pPr>
            <a:endParaRPr lang="en-US"/>
          </a:p>
          <a:p>
            <a:pPr>
              <a:spcBef>
                <a:spcPts val="500"/>
              </a:spcBef>
              <a:spcAft>
                <a:spcPts val="500"/>
              </a:spcAft>
            </a:pPr>
            <a:r>
              <a:rPr lang="en-US" sz="1800" b="1"/>
              <a:t>Cooling</a:t>
            </a:r>
            <a:r>
              <a:rPr lang="en-US" sz="1600" b="1"/>
              <a:t> 		</a:t>
            </a:r>
            <a:r>
              <a:rPr lang="en-US" sz="1800"/>
              <a:t>Tap water or			Cooling water produced by</a:t>
            </a:r>
            <a:r>
              <a:rPr lang="en-US"/>
              <a:t> </a:t>
            </a:r>
          </a:p>
          <a:p>
            <a:pPr>
              <a:spcBef>
                <a:spcPts val="500"/>
              </a:spcBef>
              <a:spcAft>
                <a:spcPts val="500"/>
              </a:spcAft>
            </a:pPr>
            <a:r>
              <a:rPr lang="en-US" sz="1800" b="1"/>
              <a:t>requirements</a:t>
            </a:r>
            <a:r>
              <a:rPr lang="en-US" sz="1600" b="1"/>
              <a:t>	 </a:t>
            </a:r>
            <a:r>
              <a:rPr lang="en-US" sz="1800"/>
              <a:t>refrigerated water baths		cooling towers or refrigerants </a:t>
            </a:r>
          </a:p>
          <a:p>
            <a:pPr>
              <a:spcBef>
                <a:spcPts val="500"/>
              </a:spcBef>
              <a:spcAft>
                <a:spcPts val="500"/>
              </a:spcAft>
            </a:pPr>
            <a:r>
              <a:rPr lang="en-US" sz="1600"/>
              <a:t>						</a:t>
            </a:r>
            <a:r>
              <a:rPr lang="en-US" sz="1800"/>
              <a:t>such as ammonia.</a:t>
            </a:r>
            <a:r>
              <a:rPr lang="en-US"/>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5800" y="304800"/>
            <a:ext cx="7772400" cy="1143000"/>
          </a:xfrm>
        </p:spPr>
        <p:txBody>
          <a:bodyPr/>
          <a:lstStyle/>
          <a:p>
            <a:r>
              <a:rPr lang="en-US" sz="3200" b="1">
                <a:solidFill>
                  <a:srgbClr val="0000FF"/>
                </a:solidFill>
              </a:rPr>
              <a:t>Temperature control system</a:t>
            </a:r>
          </a:p>
        </p:txBody>
      </p:sp>
      <p:sp>
        <p:nvSpPr>
          <p:cNvPr id="139267" name="Rectangle 3"/>
          <p:cNvSpPr>
            <a:spLocks noGrp="1" noChangeArrowheads="1"/>
          </p:cNvSpPr>
          <p:nvPr>
            <p:ph type="body" idx="1"/>
          </p:nvPr>
        </p:nvSpPr>
        <p:spPr>
          <a:xfrm>
            <a:off x="304800" y="1524000"/>
            <a:ext cx="8534400" cy="4114800"/>
          </a:xfrm>
        </p:spPr>
        <p:txBody>
          <a:bodyPr/>
          <a:lstStyle/>
          <a:p>
            <a:pPr>
              <a:spcBef>
                <a:spcPts val="500"/>
              </a:spcBef>
              <a:spcAft>
                <a:spcPts val="500"/>
              </a:spcAft>
            </a:pPr>
            <a:r>
              <a:rPr lang="en-US" sz="2400"/>
              <a:t>In pilot and production scale reactors, heating is typically only required during the initial stages and final stages of the fermentation as most processes which occur during a fermentation process, including </a:t>
            </a:r>
          </a:p>
          <a:p>
            <a:pPr>
              <a:spcBef>
                <a:spcPts val="500"/>
              </a:spcBef>
              <a:spcAft>
                <a:spcPts val="500"/>
              </a:spcAft>
            </a:pPr>
            <a:endParaRPr lang="en-US" sz="2400"/>
          </a:p>
          <a:p>
            <a:pPr lvl="3">
              <a:spcBef>
                <a:spcPts val="500"/>
              </a:spcBef>
              <a:spcAft>
                <a:spcPts val="500"/>
              </a:spcAft>
              <a:buFont typeface="Symbol" pitchFamily="18" charset="2"/>
              <a:buChar char="·"/>
            </a:pPr>
            <a:r>
              <a:rPr lang="en-US" sz="2400"/>
              <a:t>the biological reactions (eg. growth) </a:t>
            </a:r>
          </a:p>
          <a:p>
            <a:pPr lvl="3">
              <a:spcBef>
                <a:spcPts val="500"/>
              </a:spcBef>
              <a:spcAft>
                <a:spcPts val="500"/>
              </a:spcAft>
              <a:buFont typeface="Symbol" pitchFamily="18" charset="2"/>
              <a:buChar char="·"/>
            </a:pPr>
            <a:r>
              <a:rPr lang="en-US" sz="2400"/>
              <a:t>chemical reactions </a:t>
            </a:r>
          </a:p>
          <a:p>
            <a:pPr lvl="3">
              <a:spcBef>
                <a:spcPts val="500"/>
              </a:spcBef>
              <a:spcAft>
                <a:spcPts val="500"/>
              </a:spcAft>
              <a:buFont typeface="Symbol" pitchFamily="18" charset="2"/>
              <a:buChar char="·"/>
            </a:pPr>
            <a:r>
              <a:rPr lang="en-US" sz="2400"/>
              <a:t>mixing </a:t>
            </a:r>
          </a:p>
          <a:p>
            <a:pPr lvl="3">
              <a:spcBef>
                <a:spcPts val="500"/>
              </a:spcBef>
              <a:spcAft>
                <a:spcPts val="500"/>
              </a:spcAft>
              <a:buFont typeface="Symbol" pitchFamily="18" charset="2"/>
              <a:buChar char="·"/>
            </a:pPr>
            <a:endParaRPr lang="en-US" sz="2400"/>
          </a:p>
          <a:p>
            <a:pPr>
              <a:spcBef>
                <a:spcPts val="500"/>
              </a:spcBef>
              <a:spcAft>
                <a:spcPts val="500"/>
              </a:spcAft>
            </a:pPr>
            <a:r>
              <a:rPr lang="en-US" sz="2400"/>
              <a:t>are exothermic.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85800" y="152400"/>
            <a:ext cx="7772400" cy="1143000"/>
          </a:xfrm>
        </p:spPr>
        <p:txBody>
          <a:bodyPr/>
          <a:lstStyle/>
          <a:p>
            <a:r>
              <a:rPr lang="en-US" sz="3200" b="1">
                <a:solidFill>
                  <a:srgbClr val="0000FF"/>
                </a:solidFill>
              </a:rPr>
              <a:t>4.5 Basic features of a stirred tank bioreactor - pH control system</a:t>
            </a:r>
            <a:r>
              <a:rPr lang="en-US">
                <a:solidFill>
                  <a:schemeClr val="tx1"/>
                </a:solidFill>
              </a:rPr>
              <a:t> </a:t>
            </a:r>
          </a:p>
        </p:txBody>
      </p:sp>
      <p:pic>
        <p:nvPicPr>
          <p:cNvPr id="140292" name="Picture 4"/>
          <p:cNvPicPr>
            <a:picLocks noChangeAspect="1" noChangeArrowheads="1"/>
          </p:cNvPicPr>
          <p:nvPr/>
        </p:nvPicPr>
        <p:blipFill>
          <a:blip r:embed="rId2" cstate="print"/>
          <a:srcRect/>
          <a:stretch>
            <a:fillRect/>
          </a:stretch>
        </p:blipFill>
        <p:spPr bwMode="auto">
          <a:xfrm>
            <a:off x="914400" y="1524000"/>
            <a:ext cx="5791200" cy="4191000"/>
          </a:xfrm>
          <a:prstGeom prst="rect">
            <a:avLst/>
          </a:prstGeom>
          <a:noFill/>
          <a:ln w="9525">
            <a:noFill/>
            <a:miter lim="800000"/>
            <a:headEnd/>
            <a:tailEnd/>
          </a:ln>
          <a:effectLst/>
        </p:spPr>
      </p:pic>
      <p:sp>
        <p:nvSpPr>
          <p:cNvPr id="140293" name="Text Box 5"/>
          <p:cNvSpPr txBox="1">
            <a:spLocks noChangeArrowheads="1"/>
          </p:cNvSpPr>
          <p:nvPr/>
        </p:nvSpPr>
        <p:spPr bwMode="auto">
          <a:xfrm>
            <a:off x="381000" y="6211888"/>
            <a:ext cx="5081588" cy="520700"/>
          </a:xfrm>
          <a:prstGeom prst="rect">
            <a:avLst/>
          </a:prstGeom>
          <a:noFill/>
          <a:ln w="9525">
            <a:noFill/>
            <a:miter lim="800000"/>
            <a:headEnd/>
            <a:tailEnd/>
          </a:ln>
          <a:effectLst/>
        </p:spPr>
        <p:txBody>
          <a:bodyPr wrap="none">
            <a:spAutoFit/>
          </a:bodyPr>
          <a:lstStyle/>
          <a:p>
            <a:pPr>
              <a:spcBef>
                <a:spcPts val="500"/>
              </a:spcBef>
              <a:spcAft>
                <a:spcPts val="500"/>
              </a:spcAft>
            </a:pPr>
            <a:r>
              <a:rPr lang="en-US" sz="2000"/>
              <a:t>The pH probe is typically steam sterilizable</a:t>
            </a:r>
            <a:r>
              <a:rPr lang="en-US"/>
              <a:t> </a:t>
            </a:r>
          </a:p>
        </p:txBody>
      </p:sp>
      <p:sp>
        <p:nvSpPr>
          <p:cNvPr id="140294" name="Text Box 6"/>
          <p:cNvSpPr txBox="1">
            <a:spLocks noChangeArrowheads="1"/>
          </p:cNvSpPr>
          <p:nvPr/>
        </p:nvSpPr>
        <p:spPr bwMode="auto">
          <a:xfrm>
            <a:off x="4800600" y="4343400"/>
            <a:ext cx="4143375" cy="2181225"/>
          </a:xfrm>
          <a:prstGeom prst="rect">
            <a:avLst/>
          </a:prstGeom>
          <a:noFill/>
          <a:ln w="9525">
            <a:noFill/>
            <a:miter lim="800000"/>
            <a:headEnd/>
            <a:tailEnd/>
          </a:ln>
          <a:effectLst/>
        </p:spPr>
        <p:txBody>
          <a:bodyPr wrap="none">
            <a:spAutoFit/>
          </a:bodyPr>
          <a:lstStyle/>
          <a:p>
            <a:pPr>
              <a:spcBef>
                <a:spcPts val="500"/>
              </a:spcBef>
              <a:spcAft>
                <a:spcPts val="500"/>
              </a:spcAft>
            </a:pPr>
            <a:r>
              <a:rPr lang="en-US" sz="2000"/>
              <a:t>The pH control system consists of </a:t>
            </a:r>
          </a:p>
          <a:p>
            <a:pPr lvl="3">
              <a:spcBef>
                <a:spcPts val="500"/>
              </a:spcBef>
              <a:spcAft>
                <a:spcPts val="500"/>
              </a:spcAft>
              <a:buFont typeface="Symbol" pitchFamily="18" charset="2"/>
              <a:buChar char="·"/>
            </a:pPr>
            <a:r>
              <a:rPr lang="en-US" sz="2000"/>
              <a:t>a pH probe </a:t>
            </a:r>
          </a:p>
          <a:p>
            <a:pPr lvl="3">
              <a:spcBef>
                <a:spcPts val="500"/>
              </a:spcBef>
              <a:spcAft>
                <a:spcPts val="500"/>
              </a:spcAft>
              <a:buFont typeface="Symbol" pitchFamily="18" charset="2"/>
              <a:buChar char="·"/>
            </a:pPr>
            <a:r>
              <a:rPr lang="en-US" sz="2000"/>
              <a:t>alkali delivery system </a:t>
            </a:r>
          </a:p>
          <a:p>
            <a:pPr lvl="3">
              <a:spcBef>
                <a:spcPts val="500"/>
              </a:spcBef>
              <a:spcAft>
                <a:spcPts val="500"/>
              </a:spcAft>
              <a:buFont typeface="Symbol" pitchFamily="18" charset="2"/>
              <a:buChar char="·"/>
            </a:pPr>
            <a:r>
              <a:rPr lang="en-US" sz="2000"/>
              <a:t>acid delivery system</a:t>
            </a:r>
            <a:r>
              <a:rPr lang="en-US"/>
              <a:t> </a:t>
            </a:r>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304800"/>
            <a:ext cx="7772400" cy="1143000"/>
          </a:xfrm>
        </p:spPr>
        <p:txBody>
          <a:bodyPr/>
          <a:lstStyle/>
          <a:p>
            <a:r>
              <a:rPr lang="en-US" sz="3200" b="1">
                <a:solidFill>
                  <a:srgbClr val="0000FF"/>
                </a:solidFill>
              </a:rPr>
              <a:t>4.5.1 Basic features of a stirred tank bioreactor pH control system - Neutralizing agents</a:t>
            </a:r>
            <a:r>
              <a:rPr lang="en-US">
                <a:solidFill>
                  <a:schemeClr val="tx1"/>
                </a:solidFill>
              </a:rPr>
              <a:t> </a:t>
            </a:r>
          </a:p>
        </p:txBody>
      </p:sp>
      <p:sp>
        <p:nvSpPr>
          <p:cNvPr id="141315" name="Rectangle 3"/>
          <p:cNvSpPr>
            <a:spLocks noGrp="1" noChangeArrowheads="1"/>
          </p:cNvSpPr>
          <p:nvPr>
            <p:ph type="body" idx="1"/>
          </p:nvPr>
        </p:nvSpPr>
        <p:spPr>
          <a:xfrm>
            <a:off x="228600" y="1752600"/>
            <a:ext cx="8915400" cy="4114800"/>
          </a:xfrm>
        </p:spPr>
        <p:txBody>
          <a:bodyPr/>
          <a:lstStyle/>
          <a:p>
            <a:pPr>
              <a:spcBef>
                <a:spcPts val="500"/>
              </a:spcBef>
              <a:spcAft>
                <a:spcPts val="500"/>
              </a:spcAft>
            </a:pPr>
            <a:r>
              <a:rPr lang="en-US" sz="2400"/>
              <a:t>The neutralizing agents used to control pH should be non-corrosive. They should also be non-toxic to cells when diluted in the medium. </a:t>
            </a:r>
          </a:p>
          <a:p>
            <a:pPr>
              <a:spcBef>
                <a:spcPts val="500"/>
              </a:spcBef>
              <a:spcAft>
                <a:spcPts val="500"/>
              </a:spcAft>
            </a:pPr>
            <a:r>
              <a:rPr lang="en-US" sz="2400"/>
              <a:t>Potassium hydroxide is preferred to NaOH, as potassium ions tend to be less toxic to cells than sodium ions. However KOH is more expensive than NaOH. Sodium carbonate is also commonly used in small scale bioreactor systems. </a:t>
            </a:r>
          </a:p>
          <a:p>
            <a:pPr>
              <a:spcBef>
                <a:spcPts val="500"/>
              </a:spcBef>
              <a:spcAft>
                <a:spcPts val="500"/>
              </a:spcAft>
            </a:pPr>
            <a:r>
              <a:rPr lang="en-US" sz="2400"/>
              <a:t>Hydrochloric acid should never be used as it is corrosive even to stainless steel. </a:t>
            </a:r>
          </a:p>
          <a:p>
            <a:pPr>
              <a:spcBef>
                <a:spcPts val="500"/>
              </a:spcBef>
              <a:spcAft>
                <a:spcPts val="500"/>
              </a:spcAft>
            </a:pPr>
            <a:r>
              <a:rPr lang="en-US" sz="2400"/>
              <a:t>Likewise sulphuric acid concentrations should not be between 10% and 80% as between this range, sulphuric acid is most corrosive.</a:t>
            </a:r>
            <a:r>
              <a:rPr lang="en-US"/>
              <a:t> </a:t>
            </a:r>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85800" y="152400"/>
            <a:ext cx="7772400" cy="1143000"/>
          </a:xfrm>
        </p:spPr>
        <p:txBody>
          <a:bodyPr/>
          <a:lstStyle/>
          <a:p>
            <a:r>
              <a:rPr lang="en-US" sz="3600" b="1">
                <a:solidFill>
                  <a:srgbClr val="0000FF"/>
                </a:solidFill>
              </a:rPr>
              <a:t>Neutralizing agents</a:t>
            </a:r>
            <a:endParaRPr lang="en-US" sz="3200" b="1">
              <a:solidFill>
                <a:srgbClr val="0000FF"/>
              </a:solidFill>
            </a:endParaRPr>
          </a:p>
        </p:txBody>
      </p:sp>
      <p:sp>
        <p:nvSpPr>
          <p:cNvPr id="142339" name="Rectangle 3"/>
          <p:cNvSpPr>
            <a:spLocks noGrp="1" noChangeArrowheads="1"/>
          </p:cNvSpPr>
          <p:nvPr>
            <p:ph type="body" idx="1"/>
          </p:nvPr>
        </p:nvSpPr>
        <p:spPr>
          <a:xfrm>
            <a:off x="304800" y="1371600"/>
            <a:ext cx="8534400" cy="4419600"/>
          </a:xfrm>
        </p:spPr>
        <p:txBody>
          <a:bodyPr/>
          <a:lstStyle/>
          <a:p>
            <a:pPr>
              <a:spcBef>
                <a:spcPts val="500"/>
              </a:spcBef>
              <a:spcAft>
                <a:spcPts val="500"/>
              </a:spcAft>
            </a:pPr>
            <a:r>
              <a:rPr lang="en-US" sz="2000"/>
              <a:t>For fermentations that produce large amounts of acids, for example lactic acids fermentation using media containing high sugar concentrations, high concentrations of alkali (4 M and above) are preferred. This will prevent dilution of the medium due to the addition of excessive addition of the alkali solution. </a:t>
            </a:r>
          </a:p>
          <a:p>
            <a:pPr>
              <a:spcBef>
                <a:spcPts val="500"/>
              </a:spcBef>
              <a:spcAft>
                <a:spcPts val="500"/>
              </a:spcAft>
            </a:pPr>
            <a:r>
              <a:rPr lang="en-US" sz="2000"/>
              <a:t>For laboratory fermenters, a peristaltic pump is used to add the pH adjusting agents. Silicone tubing is often used. However, note that silicone tubing will decay in the presence of high alkali concentrations. Thick walled slicone tubing should be used. </a:t>
            </a:r>
          </a:p>
          <a:p>
            <a:pPr>
              <a:spcBef>
                <a:spcPts val="500"/>
              </a:spcBef>
              <a:spcAft>
                <a:spcPts val="500"/>
              </a:spcAft>
            </a:pPr>
            <a:r>
              <a:rPr lang="en-US" sz="2000"/>
              <a:t>Alternatively Tygon or Neoprene tubing can be used. Tygon is not autoclavable but can be sterilized by passing the NaOH through the tubing for about 1 hour. Neoprene is autoclavable but is not transparent or translucent as is Tygon or silicone.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381000" y="609600"/>
            <a:ext cx="8534400" cy="1143000"/>
          </a:xfrm>
        </p:spPr>
        <p:txBody>
          <a:bodyPr/>
          <a:lstStyle/>
          <a:p>
            <a:r>
              <a:rPr lang="en-US" sz="3200" b="1">
                <a:solidFill>
                  <a:srgbClr val="0000FF"/>
                </a:solidFill>
              </a:rPr>
              <a:t>4.5.2. Basic features of a stirred tank bioreactor pH control system - Setpoint and deadband</a:t>
            </a:r>
            <a:r>
              <a:rPr lang="en-US">
                <a:solidFill>
                  <a:schemeClr val="tx1"/>
                </a:solidFill>
              </a:rPr>
              <a:t> </a:t>
            </a:r>
          </a:p>
        </p:txBody>
      </p:sp>
      <p:pic>
        <p:nvPicPr>
          <p:cNvPr id="143364" name="Picture 4"/>
          <p:cNvPicPr>
            <a:picLocks noChangeAspect="1" noChangeArrowheads="1"/>
          </p:cNvPicPr>
          <p:nvPr/>
        </p:nvPicPr>
        <p:blipFill>
          <a:blip r:embed="rId2" cstate="print"/>
          <a:srcRect/>
          <a:stretch>
            <a:fillRect/>
          </a:stretch>
        </p:blipFill>
        <p:spPr bwMode="auto">
          <a:xfrm>
            <a:off x="1143000" y="2209800"/>
            <a:ext cx="7010400" cy="41433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85800" y="152400"/>
            <a:ext cx="7772400" cy="1143000"/>
          </a:xfrm>
        </p:spPr>
        <p:txBody>
          <a:bodyPr/>
          <a:lstStyle/>
          <a:p>
            <a:r>
              <a:rPr lang="en-US" sz="3200" b="1">
                <a:solidFill>
                  <a:srgbClr val="0000FF"/>
                </a:solidFill>
              </a:rPr>
              <a:t>Setpoint and deadband</a:t>
            </a:r>
          </a:p>
        </p:txBody>
      </p:sp>
      <p:sp>
        <p:nvSpPr>
          <p:cNvPr id="144387" name="Rectangle 3"/>
          <p:cNvSpPr>
            <a:spLocks noGrp="1" noChangeArrowheads="1"/>
          </p:cNvSpPr>
          <p:nvPr>
            <p:ph type="body" idx="1"/>
          </p:nvPr>
        </p:nvSpPr>
        <p:spPr>
          <a:xfrm>
            <a:off x="304800" y="1371600"/>
            <a:ext cx="8534400" cy="4114800"/>
          </a:xfrm>
        </p:spPr>
        <p:txBody>
          <a:bodyPr/>
          <a:lstStyle/>
          <a:p>
            <a:pPr>
              <a:spcBef>
                <a:spcPts val="500"/>
              </a:spcBef>
              <a:spcAft>
                <a:spcPts val="500"/>
              </a:spcAft>
            </a:pPr>
            <a:r>
              <a:rPr lang="en-US" sz="2000"/>
              <a:t>The pH control system (and indeed all other fermenter control systems) are designed to have a deadband. A deadband is used to prevent excessive alkali and acid addition. </a:t>
            </a:r>
          </a:p>
          <a:p>
            <a:pPr>
              <a:spcBef>
                <a:spcPts val="500"/>
              </a:spcBef>
              <a:spcAft>
                <a:spcPts val="500"/>
              </a:spcAft>
            </a:pPr>
            <a:r>
              <a:rPr lang="en-US" sz="2000"/>
              <a:t>The pH control deadband is shown in the following diagram: </a:t>
            </a:r>
          </a:p>
          <a:p>
            <a:endParaRPr lang="en-US"/>
          </a:p>
        </p:txBody>
      </p:sp>
      <p:pic>
        <p:nvPicPr>
          <p:cNvPr id="144388" name="Picture 4"/>
          <p:cNvPicPr>
            <a:picLocks noChangeAspect="1" noChangeArrowheads="1"/>
          </p:cNvPicPr>
          <p:nvPr/>
        </p:nvPicPr>
        <p:blipFill>
          <a:blip r:embed="rId2" cstate="print"/>
          <a:srcRect/>
          <a:stretch>
            <a:fillRect/>
          </a:stretch>
        </p:blipFill>
        <p:spPr bwMode="auto">
          <a:xfrm>
            <a:off x="2438400" y="3048000"/>
            <a:ext cx="4495800" cy="32766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85800" y="76200"/>
            <a:ext cx="7772400" cy="1143000"/>
          </a:xfrm>
        </p:spPr>
        <p:txBody>
          <a:bodyPr/>
          <a:lstStyle/>
          <a:p>
            <a:r>
              <a:rPr lang="en-US" sz="3200" b="1">
                <a:solidFill>
                  <a:srgbClr val="0000FF"/>
                </a:solidFill>
              </a:rPr>
              <a:t>Setpoint and deadband</a:t>
            </a:r>
          </a:p>
        </p:txBody>
      </p:sp>
      <p:sp>
        <p:nvSpPr>
          <p:cNvPr id="145411" name="Rectangle 3"/>
          <p:cNvSpPr>
            <a:spLocks noGrp="1" noChangeArrowheads="1"/>
          </p:cNvSpPr>
          <p:nvPr>
            <p:ph type="body" idx="1"/>
          </p:nvPr>
        </p:nvSpPr>
        <p:spPr>
          <a:xfrm>
            <a:off x="0" y="1371600"/>
            <a:ext cx="9144000" cy="4800600"/>
          </a:xfrm>
        </p:spPr>
        <p:txBody>
          <a:bodyPr/>
          <a:lstStyle/>
          <a:p>
            <a:pPr>
              <a:spcBef>
                <a:spcPts val="500"/>
              </a:spcBef>
              <a:spcAft>
                <a:spcPts val="500"/>
              </a:spcAft>
            </a:pPr>
            <a:r>
              <a:rPr lang="en-US" sz="2000"/>
              <a:t>The setpoint is the pH at which the fermenter is being attempted to be controlled at. For example, if the fermentation is to be run at a constant pH of 6.5, then the setpoint is set to 6.50. </a:t>
            </a:r>
          </a:p>
          <a:p>
            <a:pPr>
              <a:spcBef>
                <a:spcPts val="500"/>
              </a:spcBef>
              <a:spcAft>
                <a:spcPts val="500"/>
              </a:spcAft>
            </a:pPr>
            <a:r>
              <a:rPr lang="en-US" sz="2000"/>
              <a:t>If for example, a 5% deadband is used, then the upper deadband limit will be </a:t>
            </a:r>
          </a:p>
          <a:p>
            <a:pPr lvl="1">
              <a:spcBef>
                <a:spcPts val="500"/>
              </a:spcBef>
              <a:spcAft>
                <a:spcPts val="500"/>
              </a:spcAft>
            </a:pPr>
            <a:r>
              <a:rPr lang="en-US" sz="2000"/>
              <a:t>1.05 x 6.5 = 6.83</a:t>
            </a:r>
          </a:p>
          <a:p>
            <a:pPr>
              <a:spcBef>
                <a:spcPts val="500"/>
              </a:spcBef>
              <a:spcAft>
                <a:spcPts val="500"/>
              </a:spcAft>
            </a:pPr>
            <a:r>
              <a:rPr lang="en-US" sz="2000"/>
              <a:t>and the lower deadband limit will be </a:t>
            </a:r>
          </a:p>
          <a:p>
            <a:pPr lvl="1">
              <a:spcBef>
                <a:spcPts val="500"/>
              </a:spcBef>
              <a:spcAft>
                <a:spcPts val="500"/>
              </a:spcAft>
            </a:pPr>
            <a:r>
              <a:rPr lang="en-US" sz="2000"/>
              <a:t>0.95 x 6.5 = 6.18</a:t>
            </a:r>
          </a:p>
          <a:p>
            <a:pPr>
              <a:spcBef>
                <a:spcPts val="500"/>
              </a:spcBef>
              <a:spcAft>
                <a:spcPts val="500"/>
              </a:spcAft>
            </a:pPr>
            <a:r>
              <a:rPr lang="en-US" sz="2000"/>
              <a:t>If the deadband is too small, then it is possible that pH will often overshoot and undershoot the deadbands leading to excessive alkali and acid addition. The trade off is that a wide deadband will lead to less precise pH control. </a:t>
            </a:r>
          </a:p>
          <a:p>
            <a:pPr>
              <a:spcBef>
                <a:spcPts val="500"/>
              </a:spcBef>
              <a:spcAft>
                <a:spcPts val="500"/>
              </a:spcAft>
            </a:pPr>
            <a:r>
              <a:rPr lang="en-US" sz="2000"/>
              <a:t>As many fermentations tend to produce acids rather than substances that increase the pH, acid addition is often not required. Indeed not all fermentations need continuous pH control.</a:t>
            </a:r>
            <a:r>
              <a:rPr lang="en-US"/>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0" y="304800"/>
            <a:ext cx="9144000" cy="1143000"/>
          </a:xfrm>
        </p:spPr>
        <p:txBody>
          <a:bodyPr/>
          <a:lstStyle/>
          <a:p>
            <a:r>
              <a:rPr lang="en-US" sz="3200" b="1">
                <a:solidFill>
                  <a:srgbClr val="0000FF"/>
                </a:solidFill>
              </a:rPr>
              <a:t>4.6. Basic features of a stirred tank bioreactor - Cleaning and sterilization facilities.</a:t>
            </a:r>
            <a:endParaRPr lang="en-US">
              <a:solidFill>
                <a:schemeClr val="tx1"/>
              </a:solidFill>
            </a:endParaRPr>
          </a:p>
        </p:txBody>
      </p:sp>
      <p:sp>
        <p:nvSpPr>
          <p:cNvPr id="146435" name="Rectangle 3"/>
          <p:cNvSpPr>
            <a:spLocks noGrp="1" noChangeArrowheads="1"/>
          </p:cNvSpPr>
          <p:nvPr>
            <p:ph type="body" idx="1"/>
          </p:nvPr>
        </p:nvSpPr>
        <p:spPr>
          <a:xfrm>
            <a:off x="228600" y="1600200"/>
            <a:ext cx="8839200" cy="5257800"/>
          </a:xfrm>
        </p:spPr>
        <p:txBody>
          <a:bodyPr/>
          <a:lstStyle/>
          <a:p>
            <a:pPr>
              <a:spcBef>
                <a:spcPts val="500"/>
              </a:spcBef>
              <a:spcAft>
                <a:spcPts val="500"/>
              </a:spcAft>
            </a:pPr>
            <a:r>
              <a:rPr lang="en-US" sz="2400"/>
              <a:t>Small scale reactors are taken apart and then cleaned before being re-assembled, filled and then sterilized in an autoclave. </a:t>
            </a:r>
          </a:p>
          <a:p>
            <a:pPr>
              <a:spcBef>
                <a:spcPts val="500"/>
              </a:spcBef>
              <a:spcAft>
                <a:spcPts val="500"/>
              </a:spcAft>
            </a:pPr>
            <a:r>
              <a:rPr lang="en-US" sz="2400"/>
              <a:t>However, reactors with volumes greater than 5 litres cannot be placed in an autoclave and sterilized. These reactors must be cleaned and sterilized "in place". This process is referred to "Clean in Place”. </a:t>
            </a:r>
          </a:p>
          <a:p>
            <a:pPr>
              <a:spcBef>
                <a:spcPts val="500"/>
              </a:spcBef>
              <a:spcAft>
                <a:spcPts val="500"/>
              </a:spcAft>
            </a:pPr>
            <a:r>
              <a:rPr lang="en-US" sz="2400"/>
              <a:t>CIP involves the complete cleaning of not only the fermenter but also all lines linked to the internal components of the reactor. Steam, cleaning and sterilizing chemicals, spray balls and high pressure pumps are used in these processes. The process is usually automated to minimize the possibility of human error.</a:t>
            </a:r>
            <a:r>
              <a:rPr lang="en-US"/>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b="1">
                <a:solidFill>
                  <a:srgbClr val="0000FF"/>
                </a:solidFill>
              </a:rPr>
              <a:t>Standard geometry of a stirred tank bioreactor</a:t>
            </a:r>
          </a:p>
        </p:txBody>
      </p:sp>
      <p:sp>
        <p:nvSpPr>
          <p:cNvPr id="102403" name="Rectangle 3"/>
          <p:cNvSpPr>
            <a:spLocks noGrp="1" noChangeArrowheads="1"/>
          </p:cNvSpPr>
          <p:nvPr>
            <p:ph type="body" idx="1"/>
          </p:nvPr>
        </p:nvSpPr>
        <p:spPr/>
        <p:txBody>
          <a:bodyPr/>
          <a:lstStyle/>
          <a:p>
            <a:pPr>
              <a:spcBef>
                <a:spcPts val="500"/>
              </a:spcBef>
              <a:spcAft>
                <a:spcPts val="500"/>
              </a:spcAft>
            </a:pPr>
            <a:r>
              <a:rPr lang="en-US" sz="2800"/>
              <a:t>A mechanically stirred tank bioreactor fitted with </a:t>
            </a:r>
          </a:p>
          <a:p>
            <a:pPr lvl="3">
              <a:spcBef>
                <a:spcPts val="500"/>
              </a:spcBef>
              <a:spcAft>
                <a:spcPts val="500"/>
              </a:spcAft>
              <a:buFont typeface="Symbol" pitchFamily="18" charset="2"/>
              <a:buChar char="·"/>
            </a:pPr>
            <a:r>
              <a:rPr lang="en-US" sz="2800"/>
              <a:t>a sparger and </a:t>
            </a:r>
          </a:p>
          <a:p>
            <a:pPr lvl="3">
              <a:spcBef>
                <a:spcPts val="500"/>
              </a:spcBef>
              <a:spcAft>
                <a:spcPts val="500"/>
              </a:spcAft>
              <a:buFont typeface="Symbol" pitchFamily="18" charset="2"/>
              <a:buChar char="·"/>
            </a:pPr>
            <a:r>
              <a:rPr lang="en-US" sz="2800"/>
              <a:t>a rushton turbine </a:t>
            </a:r>
          </a:p>
          <a:p>
            <a:pPr>
              <a:spcBef>
                <a:spcPts val="500"/>
              </a:spcBef>
              <a:spcAft>
                <a:spcPts val="500"/>
              </a:spcAft>
            </a:pPr>
            <a:r>
              <a:rPr lang="en-US" sz="2800"/>
              <a:t>will typically have the following relative dimensions: </a:t>
            </a:r>
          </a:p>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0" y="76200"/>
            <a:ext cx="8839200" cy="1143000"/>
          </a:xfrm>
        </p:spPr>
        <p:txBody>
          <a:bodyPr/>
          <a:lstStyle/>
          <a:p>
            <a:r>
              <a:rPr lang="en-US" sz="4000" b="1">
                <a:solidFill>
                  <a:srgbClr val="0000FF"/>
                </a:solidFill>
              </a:rPr>
              <a:t>5. Agitator design and operation</a:t>
            </a:r>
            <a:endParaRPr lang="en-US" b="1">
              <a:solidFill>
                <a:srgbClr val="FF0000"/>
              </a:solidFill>
            </a:endParaRPr>
          </a:p>
        </p:txBody>
      </p:sp>
      <p:sp>
        <p:nvSpPr>
          <p:cNvPr id="147459" name="Rectangle 3"/>
          <p:cNvSpPr>
            <a:spLocks noGrp="1" noChangeArrowheads="1"/>
          </p:cNvSpPr>
          <p:nvPr>
            <p:ph type="body" idx="1"/>
          </p:nvPr>
        </p:nvSpPr>
        <p:spPr/>
        <p:txBody>
          <a:bodyPr/>
          <a:lstStyle/>
          <a:p>
            <a:pPr>
              <a:spcBef>
                <a:spcPts val="500"/>
              </a:spcBef>
              <a:spcAft>
                <a:spcPts val="500"/>
              </a:spcAft>
            </a:pPr>
            <a:endParaRPr lang="en-US"/>
          </a:p>
          <a:p>
            <a:endParaRPr lang="en-US"/>
          </a:p>
        </p:txBody>
      </p:sp>
      <p:sp>
        <p:nvSpPr>
          <p:cNvPr id="147460" name="Text Box 4"/>
          <p:cNvSpPr txBox="1">
            <a:spLocks noChangeArrowheads="1"/>
          </p:cNvSpPr>
          <p:nvPr/>
        </p:nvSpPr>
        <p:spPr bwMode="auto">
          <a:xfrm>
            <a:off x="288925" y="1143000"/>
            <a:ext cx="8550275" cy="6140450"/>
          </a:xfrm>
          <a:prstGeom prst="rect">
            <a:avLst/>
          </a:prstGeom>
          <a:noFill/>
          <a:ln w="9525">
            <a:noFill/>
            <a:miter lim="800000"/>
            <a:headEnd/>
            <a:tailEnd/>
          </a:ln>
          <a:effectLst/>
        </p:spPr>
        <p:txBody>
          <a:bodyPr>
            <a:spAutoFit/>
          </a:bodyPr>
          <a:lstStyle/>
          <a:p>
            <a:pPr>
              <a:spcBef>
                <a:spcPts val="500"/>
              </a:spcBef>
              <a:spcAft>
                <a:spcPts val="500"/>
              </a:spcAft>
              <a:buFontTx/>
              <a:buChar char="•"/>
            </a:pPr>
            <a:r>
              <a:rPr lang="en-US"/>
              <a:t> Agitators are classified as having radial flow or axial flow characteristics. </a:t>
            </a:r>
          </a:p>
          <a:p>
            <a:pPr>
              <a:spcBef>
                <a:spcPts val="500"/>
              </a:spcBef>
              <a:spcAft>
                <a:spcPts val="500"/>
              </a:spcAft>
              <a:buFontTx/>
              <a:buChar char="•"/>
            </a:pPr>
            <a:r>
              <a:rPr lang="en-US"/>
              <a:t> With radial flow mixing, the liquid flow from the impeller is initially directed towards the wall of the reactor; ie. along the radius of the tank. </a:t>
            </a:r>
          </a:p>
          <a:p>
            <a:pPr>
              <a:spcBef>
                <a:spcPts val="500"/>
              </a:spcBef>
              <a:spcAft>
                <a:spcPts val="500"/>
              </a:spcAft>
              <a:buFontTx/>
              <a:buChar char="•"/>
            </a:pPr>
            <a:r>
              <a:rPr lang="en-US"/>
              <a:t> With axial flow mixing, the liquid flow from the impeller is directed downwards towards the base of the reactor, ie. in the direction of the axis of the tank. </a:t>
            </a:r>
          </a:p>
          <a:p>
            <a:pPr>
              <a:spcBef>
                <a:spcPts val="500"/>
              </a:spcBef>
              <a:spcAft>
                <a:spcPts val="500"/>
              </a:spcAft>
              <a:buFontTx/>
              <a:buChar char="•"/>
            </a:pPr>
            <a:r>
              <a:rPr lang="en-US"/>
              <a:t> Radial flow impellers are primarily used for gas-liquid contacting (such as in the mixing of sparged bioreactors) and blending processes. </a:t>
            </a:r>
          </a:p>
          <a:p>
            <a:pPr>
              <a:spcBef>
                <a:spcPts val="500"/>
              </a:spcBef>
              <a:spcAft>
                <a:spcPts val="500"/>
              </a:spcAft>
              <a:buFontTx/>
              <a:buChar char="•"/>
            </a:pPr>
            <a:r>
              <a:rPr lang="en-US"/>
              <a:t> Axial flow impellers provide more gentle but efficient mixing and are used for reactions involving shear sensitive cells and particles. </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685800" y="304800"/>
            <a:ext cx="7772400" cy="1143000"/>
          </a:xfrm>
        </p:spPr>
        <p:txBody>
          <a:bodyPr/>
          <a:lstStyle/>
          <a:p>
            <a:r>
              <a:rPr lang="en-US" sz="3600" b="1">
                <a:solidFill>
                  <a:srgbClr val="0000FF"/>
                </a:solidFill>
              </a:rPr>
              <a:t>5.1. Agitator design and operation - Radial flow impellers</a:t>
            </a:r>
            <a:r>
              <a:rPr lang="en-US">
                <a:solidFill>
                  <a:schemeClr val="tx1"/>
                </a:solidFill>
              </a:rPr>
              <a:t> </a:t>
            </a:r>
          </a:p>
        </p:txBody>
      </p:sp>
      <p:sp>
        <p:nvSpPr>
          <p:cNvPr id="148483" name="Rectangle 3"/>
          <p:cNvSpPr>
            <a:spLocks noGrp="1" noChangeArrowheads="1"/>
          </p:cNvSpPr>
          <p:nvPr>
            <p:ph type="body" idx="1"/>
          </p:nvPr>
        </p:nvSpPr>
        <p:spPr/>
        <p:txBody>
          <a:bodyPr/>
          <a:lstStyle/>
          <a:p>
            <a:pPr>
              <a:spcBef>
                <a:spcPts val="500"/>
              </a:spcBef>
              <a:spcAft>
                <a:spcPts val="500"/>
              </a:spcAft>
            </a:pPr>
            <a:r>
              <a:rPr lang="en-US" sz="2000"/>
              <a:t>Radial flow impellers contain two or more impeller blades which are set at a vertical pitch:</a:t>
            </a:r>
            <a:r>
              <a:rPr lang="en-US"/>
              <a:t> </a:t>
            </a:r>
          </a:p>
          <a:p>
            <a:endParaRPr lang="en-US"/>
          </a:p>
        </p:txBody>
      </p:sp>
      <p:pic>
        <p:nvPicPr>
          <p:cNvPr id="148484" name="Picture 4"/>
          <p:cNvPicPr>
            <a:picLocks noChangeAspect="1" noChangeArrowheads="1"/>
          </p:cNvPicPr>
          <p:nvPr/>
        </p:nvPicPr>
        <p:blipFill>
          <a:blip r:embed="rId2" cstate="print"/>
          <a:srcRect/>
          <a:stretch>
            <a:fillRect/>
          </a:stretch>
        </p:blipFill>
        <p:spPr bwMode="auto">
          <a:xfrm>
            <a:off x="1066800" y="2819400"/>
            <a:ext cx="6553200" cy="35433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5800" y="152400"/>
            <a:ext cx="7772400" cy="1143000"/>
          </a:xfrm>
        </p:spPr>
        <p:txBody>
          <a:bodyPr/>
          <a:lstStyle/>
          <a:p>
            <a:r>
              <a:rPr lang="en-US" sz="3600" b="1">
                <a:solidFill>
                  <a:srgbClr val="0000FF"/>
                </a:solidFill>
              </a:rPr>
              <a:t>Agitator design</a:t>
            </a:r>
          </a:p>
        </p:txBody>
      </p:sp>
      <p:sp>
        <p:nvSpPr>
          <p:cNvPr id="149507" name="Rectangle 3"/>
          <p:cNvSpPr>
            <a:spLocks noGrp="1" noChangeArrowheads="1"/>
          </p:cNvSpPr>
          <p:nvPr>
            <p:ph type="body" idx="1"/>
          </p:nvPr>
        </p:nvSpPr>
        <p:spPr>
          <a:xfrm>
            <a:off x="228600" y="1371600"/>
            <a:ext cx="8686800" cy="4114800"/>
          </a:xfrm>
        </p:spPr>
        <p:txBody>
          <a:bodyPr/>
          <a:lstStyle/>
          <a:p>
            <a:pPr>
              <a:spcBef>
                <a:spcPts val="500"/>
              </a:spcBef>
              <a:spcAft>
                <a:spcPts val="500"/>
              </a:spcAft>
            </a:pPr>
            <a:r>
              <a:rPr lang="en-US" sz="2000"/>
              <a:t>The liquid flow from the blades is directed towards the walls of the reactor; ie. along the radius of the tank.</a:t>
            </a:r>
            <a:endParaRPr lang="en-US"/>
          </a:p>
          <a:p>
            <a:endParaRPr lang="en-US"/>
          </a:p>
        </p:txBody>
      </p:sp>
      <p:pic>
        <p:nvPicPr>
          <p:cNvPr id="149508" name="Picture 4"/>
          <p:cNvPicPr>
            <a:picLocks noChangeAspect="1" noChangeArrowheads="1"/>
          </p:cNvPicPr>
          <p:nvPr/>
        </p:nvPicPr>
        <p:blipFill>
          <a:blip r:embed="rId2" cstate="print"/>
          <a:srcRect/>
          <a:stretch>
            <a:fillRect/>
          </a:stretch>
        </p:blipFill>
        <p:spPr bwMode="auto">
          <a:xfrm>
            <a:off x="2362200" y="2362200"/>
            <a:ext cx="4038600" cy="39624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76200"/>
            <a:ext cx="7772400" cy="1143000"/>
          </a:xfrm>
        </p:spPr>
        <p:txBody>
          <a:bodyPr/>
          <a:lstStyle/>
          <a:p>
            <a:r>
              <a:rPr lang="en-US" sz="3600" b="1">
                <a:solidFill>
                  <a:srgbClr val="0000FF"/>
                </a:solidFill>
              </a:rPr>
              <a:t>Agitator design</a:t>
            </a:r>
          </a:p>
        </p:txBody>
      </p:sp>
      <p:sp>
        <p:nvSpPr>
          <p:cNvPr id="150531" name="Rectangle 3"/>
          <p:cNvSpPr>
            <a:spLocks noGrp="1" noChangeArrowheads="1"/>
          </p:cNvSpPr>
          <p:nvPr>
            <p:ph type="body" idx="1"/>
          </p:nvPr>
        </p:nvSpPr>
        <p:spPr>
          <a:xfrm>
            <a:off x="381000" y="1219200"/>
            <a:ext cx="8458200" cy="4114800"/>
          </a:xfrm>
        </p:spPr>
        <p:txBody>
          <a:bodyPr/>
          <a:lstStyle/>
          <a:p>
            <a:pPr>
              <a:spcBef>
                <a:spcPts val="500"/>
              </a:spcBef>
              <a:spcAft>
                <a:spcPts val="500"/>
              </a:spcAft>
            </a:pPr>
            <a:r>
              <a:rPr lang="en-US" sz="2400"/>
              <a:t>Radial flow mixing is not as efficient as axial flow mixing. </a:t>
            </a:r>
          </a:p>
          <a:p>
            <a:pPr>
              <a:spcBef>
                <a:spcPts val="500"/>
              </a:spcBef>
              <a:spcAft>
                <a:spcPts val="500"/>
              </a:spcAft>
            </a:pPr>
            <a:r>
              <a:rPr lang="en-US" sz="2400"/>
              <a:t>For radial flow impellers, a much higher input of energy input is required to generate a given level of flow. </a:t>
            </a:r>
          </a:p>
          <a:p>
            <a:pPr>
              <a:spcBef>
                <a:spcPts val="500"/>
              </a:spcBef>
              <a:spcAft>
                <a:spcPts val="500"/>
              </a:spcAft>
            </a:pPr>
            <a:r>
              <a:rPr lang="en-US" sz="2400"/>
              <a:t>Radial flow impellers do and are designed to, generate high shear conditions. This is achieved by the formation of vortices in the wake of the impeller:</a:t>
            </a:r>
            <a:r>
              <a:rPr lang="en-US"/>
              <a:t> </a:t>
            </a:r>
          </a:p>
          <a:p>
            <a:endParaRPr lang="en-US"/>
          </a:p>
        </p:txBody>
      </p:sp>
      <p:pic>
        <p:nvPicPr>
          <p:cNvPr id="150532" name="Picture 4"/>
          <p:cNvPicPr>
            <a:picLocks noChangeAspect="1" noChangeArrowheads="1"/>
          </p:cNvPicPr>
          <p:nvPr/>
        </p:nvPicPr>
        <p:blipFill>
          <a:blip r:embed="rId2" cstate="print"/>
          <a:srcRect/>
          <a:stretch>
            <a:fillRect/>
          </a:stretch>
        </p:blipFill>
        <p:spPr bwMode="auto">
          <a:xfrm>
            <a:off x="2286000" y="3962400"/>
            <a:ext cx="4419600" cy="25908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76200"/>
            <a:ext cx="7772400" cy="1143000"/>
          </a:xfrm>
        </p:spPr>
        <p:txBody>
          <a:bodyPr/>
          <a:lstStyle/>
          <a:p>
            <a:r>
              <a:rPr lang="en-US" sz="3600" b="1">
                <a:solidFill>
                  <a:srgbClr val="0000FF"/>
                </a:solidFill>
              </a:rPr>
              <a:t>Agitator design</a:t>
            </a:r>
          </a:p>
        </p:txBody>
      </p:sp>
      <p:sp>
        <p:nvSpPr>
          <p:cNvPr id="151555" name="Rectangle 3"/>
          <p:cNvSpPr>
            <a:spLocks noGrp="1" noChangeArrowheads="1"/>
          </p:cNvSpPr>
          <p:nvPr>
            <p:ph type="body" idx="1"/>
          </p:nvPr>
        </p:nvSpPr>
        <p:spPr>
          <a:xfrm>
            <a:off x="304800" y="1143000"/>
            <a:ext cx="8534400" cy="4114800"/>
          </a:xfrm>
        </p:spPr>
        <p:txBody>
          <a:bodyPr/>
          <a:lstStyle/>
          <a:p>
            <a:pPr>
              <a:spcBef>
                <a:spcPts val="500"/>
              </a:spcBef>
              <a:spcAft>
                <a:spcPts val="500"/>
              </a:spcAft>
            </a:pPr>
            <a:r>
              <a:rPr lang="en-US" sz="2000"/>
              <a:t>The high shear is effective at breaking up bubbles. For this reason, radial flow impellers are used for the culture of aerobic bacteria. </a:t>
            </a:r>
          </a:p>
          <a:p>
            <a:pPr>
              <a:spcBef>
                <a:spcPts val="500"/>
              </a:spcBef>
              <a:spcAft>
                <a:spcPts val="500"/>
              </a:spcAft>
            </a:pPr>
            <a:r>
              <a:rPr lang="en-US" sz="2000"/>
              <a:t>High shear can also damage shear sensitive materials such as crystals and precipitates and shear sensitive cells such as filamentous fungi and animal cells.</a:t>
            </a:r>
            <a:r>
              <a:rPr lang="en-US"/>
              <a:t> </a:t>
            </a:r>
          </a:p>
          <a:p>
            <a:endParaRPr lang="en-US"/>
          </a:p>
        </p:txBody>
      </p:sp>
      <p:pic>
        <p:nvPicPr>
          <p:cNvPr id="151556" name="Picture 4"/>
          <p:cNvPicPr>
            <a:picLocks noChangeAspect="1" noChangeArrowheads="1"/>
          </p:cNvPicPr>
          <p:nvPr/>
        </p:nvPicPr>
        <p:blipFill>
          <a:blip r:embed="rId2" cstate="print"/>
          <a:srcRect/>
          <a:stretch>
            <a:fillRect/>
          </a:stretch>
        </p:blipFill>
        <p:spPr bwMode="auto">
          <a:xfrm>
            <a:off x="1371600" y="2971800"/>
            <a:ext cx="6553200" cy="3343275"/>
          </a:xfrm>
          <a:prstGeom prst="rect">
            <a:avLst/>
          </a:prstGeom>
          <a:noFill/>
          <a:ln w="9525">
            <a:noFill/>
            <a:miter lim="800000"/>
            <a:headEnd/>
            <a:tailEnd/>
          </a:ln>
          <a:effectLst/>
        </p:spPr>
      </p:pic>
      <p:sp>
        <p:nvSpPr>
          <p:cNvPr id="151557" name="Text Box 5"/>
          <p:cNvSpPr txBox="1">
            <a:spLocks noChangeArrowheads="1"/>
          </p:cNvSpPr>
          <p:nvPr/>
        </p:nvSpPr>
        <p:spPr bwMode="auto">
          <a:xfrm>
            <a:off x="228600" y="6361113"/>
            <a:ext cx="8718550" cy="430212"/>
          </a:xfrm>
          <a:prstGeom prst="rect">
            <a:avLst/>
          </a:prstGeom>
          <a:noFill/>
          <a:ln w="9525">
            <a:noFill/>
            <a:miter lim="800000"/>
            <a:headEnd/>
            <a:tailEnd/>
          </a:ln>
          <a:effectLst/>
        </p:spPr>
        <p:txBody>
          <a:bodyPr wrap="none">
            <a:spAutoFit/>
          </a:bodyPr>
          <a:lstStyle/>
          <a:p>
            <a:pPr>
              <a:spcBef>
                <a:spcPts val="500"/>
              </a:spcBef>
              <a:spcAft>
                <a:spcPts val="500"/>
              </a:spcAft>
            </a:pPr>
            <a:r>
              <a:rPr lang="en-US" sz="1800"/>
              <a:t>With radial flow impellers, vertical (or axial) mixing is achieved with the use of baffles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85800" y="304800"/>
            <a:ext cx="7772400" cy="1143000"/>
          </a:xfrm>
        </p:spPr>
        <p:txBody>
          <a:bodyPr/>
          <a:lstStyle/>
          <a:p>
            <a:r>
              <a:rPr lang="en-US" sz="3200" b="1">
                <a:solidFill>
                  <a:srgbClr val="0000FF"/>
                </a:solidFill>
              </a:rPr>
              <a:t>5.1.1 Agitator design and operation Radial flow impellers - Rushton turbine</a:t>
            </a:r>
            <a:r>
              <a:rPr lang="en-US">
                <a:solidFill>
                  <a:schemeClr val="tx1"/>
                </a:solidFill>
              </a:rPr>
              <a:t> </a:t>
            </a:r>
          </a:p>
        </p:txBody>
      </p:sp>
      <p:sp>
        <p:nvSpPr>
          <p:cNvPr id="152579" name="Rectangle 3"/>
          <p:cNvSpPr>
            <a:spLocks noGrp="1" noChangeArrowheads="1"/>
          </p:cNvSpPr>
          <p:nvPr>
            <p:ph type="body" idx="1"/>
          </p:nvPr>
        </p:nvSpPr>
        <p:spPr>
          <a:xfrm>
            <a:off x="304800" y="1828800"/>
            <a:ext cx="8610600" cy="4114800"/>
          </a:xfrm>
        </p:spPr>
        <p:txBody>
          <a:bodyPr/>
          <a:lstStyle/>
          <a:p>
            <a:pPr>
              <a:spcBef>
                <a:spcPts val="500"/>
              </a:spcBef>
              <a:spcAft>
                <a:spcPts val="500"/>
              </a:spcAft>
            </a:pPr>
            <a:r>
              <a:rPr lang="en-US" sz="2400"/>
              <a:t>The most commonly used agitator in microbial fermentations is the Rushton turbine. </a:t>
            </a:r>
          </a:p>
          <a:p>
            <a:pPr>
              <a:spcBef>
                <a:spcPts val="500"/>
              </a:spcBef>
              <a:spcAft>
                <a:spcPts val="500"/>
              </a:spcAft>
            </a:pPr>
            <a:r>
              <a:rPr lang="en-US" sz="2400"/>
              <a:t>Like all radial flow impellers, the Rushton turbine is designed to provide the high shear conditions required for breaking bubbles and thus increasing the oxygen transfer rate. </a:t>
            </a:r>
          </a:p>
          <a:p>
            <a:pPr>
              <a:spcBef>
                <a:spcPts val="500"/>
              </a:spcBef>
              <a:spcAft>
                <a:spcPts val="500"/>
              </a:spcAft>
            </a:pPr>
            <a:r>
              <a:rPr lang="en-US" sz="2400"/>
              <a:t>The Rushton turbine has a 4 or 6 blades which are fixed onto a disk. </a:t>
            </a:r>
          </a:p>
          <a:p>
            <a:pPr>
              <a:spcBef>
                <a:spcPts val="500"/>
              </a:spcBef>
              <a:spcAft>
                <a:spcPts val="500"/>
              </a:spcAft>
            </a:pPr>
            <a:r>
              <a:rPr lang="en-US" sz="2400"/>
              <a:t>The diameter of the Rushton turbine should be 1/3 of the tank diameter.</a:t>
            </a:r>
            <a:r>
              <a:rPr lang="en-US"/>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152400"/>
            <a:ext cx="7772400" cy="1143000"/>
          </a:xfrm>
        </p:spPr>
        <p:txBody>
          <a:bodyPr/>
          <a:lstStyle/>
          <a:p>
            <a:r>
              <a:rPr lang="en-US" sz="3200" b="1">
                <a:solidFill>
                  <a:srgbClr val="0000FF"/>
                </a:solidFill>
              </a:rPr>
              <a:t>Radial flow impellers</a:t>
            </a:r>
          </a:p>
        </p:txBody>
      </p:sp>
      <p:sp>
        <p:nvSpPr>
          <p:cNvPr id="153603" name="Rectangle 3"/>
          <p:cNvSpPr>
            <a:spLocks noGrp="1" noChangeArrowheads="1"/>
          </p:cNvSpPr>
          <p:nvPr>
            <p:ph type="body" idx="1"/>
          </p:nvPr>
        </p:nvSpPr>
        <p:spPr>
          <a:xfrm>
            <a:off x="381000" y="1295400"/>
            <a:ext cx="8458200" cy="4114800"/>
          </a:xfrm>
        </p:spPr>
        <p:txBody>
          <a:bodyPr/>
          <a:lstStyle/>
          <a:p>
            <a:pPr marL="0" indent="0">
              <a:spcBef>
                <a:spcPts val="500"/>
              </a:spcBef>
              <a:spcAft>
                <a:spcPts val="500"/>
              </a:spcAft>
              <a:buFontTx/>
              <a:buNone/>
            </a:pPr>
            <a:r>
              <a:rPr lang="en-US" sz="2400"/>
              <a:t>A Rushton turbine is often referred to as a disk turbine.</a:t>
            </a:r>
          </a:p>
          <a:p>
            <a:pPr marL="0" indent="0">
              <a:spcBef>
                <a:spcPts val="500"/>
              </a:spcBef>
              <a:spcAft>
                <a:spcPts val="500"/>
              </a:spcAft>
              <a:buFontTx/>
              <a:buNone/>
            </a:pPr>
            <a:r>
              <a:rPr lang="en-US" sz="2400"/>
              <a:t>The disk design ensures that most of the motor power is consumed at the tips of the agitator and thus maximizing the energy used for bubble shearing. </a:t>
            </a:r>
            <a:br>
              <a:rPr lang="en-US" sz="2400"/>
            </a:br>
            <a:endParaRPr lang="en-US"/>
          </a:p>
          <a:p>
            <a:pPr marL="0" indent="0"/>
            <a:endParaRPr lang="en-US"/>
          </a:p>
        </p:txBody>
      </p:sp>
      <p:pic>
        <p:nvPicPr>
          <p:cNvPr id="153604" name="Picture 4"/>
          <p:cNvPicPr>
            <a:picLocks noChangeAspect="1" noChangeArrowheads="1"/>
          </p:cNvPicPr>
          <p:nvPr/>
        </p:nvPicPr>
        <p:blipFill>
          <a:blip r:embed="rId2" cstate="print"/>
          <a:srcRect/>
          <a:stretch>
            <a:fillRect/>
          </a:stretch>
        </p:blipFill>
        <p:spPr bwMode="auto">
          <a:xfrm>
            <a:off x="2133600" y="3810000"/>
            <a:ext cx="4572000" cy="27432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85800" y="381000"/>
            <a:ext cx="7772400" cy="1143000"/>
          </a:xfrm>
        </p:spPr>
        <p:txBody>
          <a:bodyPr/>
          <a:lstStyle/>
          <a:p>
            <a:r>
              <a:rPr lang="en-US" sz="3200" b="1">
                <a:solidFill>
                  <a:srgbClr val="0000FF"/>
                </a:solidFill>
              </a:rPr>
              <a:t>Radial flow impellers</a:t>
            </a:r>
          </a:p>
        </p:txBody>
      </p:sp>
      <p:pic>
        <p:nvPicPr>
          <p:cNvPr id="154628" name="Picture 4"/>
          <p:cNvPicPr>
            <a:picLocks noChangeAspect="1" noChangeArrowheads="1"/>
          </p:cNvPicPr>
          <p:nvPr/>
        </p:nvPicPr>
        <p:blipFill>
          <a:blip r:embed="rId2" cstate="print"/>
          <a:srcRect/>
          <a:stretch>
            <a:fillRect/>
          </a:stretch>
        </p:blipFill>
        <p:spPr bwMode="auto">
          <a:xfrm>
            <a:off x="914400" y="1600200"/>
            <a:ext cx="7467600" cy="48672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304800"/>
            <a:ext cx="7772400" cy="1143000"/>
          </a:xfrm>
        </p:spPr>
        <p:txBody>
          <a:bodyPr/>
          <a:lstStyle/>
          <a:p>
            <a:r>
              <a:rPr lang="en-US" sz="3200" b="1">
                <a:solidFill>
                  <a:srgbClr val="0000FF"/>
                </a:solidFill>
              </a:rPr>
              <a:t>5.2. Agitator design and operation - Axial flow impellers</a:t>
            </a:r>
            <a:endParaRPr lang="en-US" b="1">
              <a:solidFill>
                <a:srgbClr val="FF0000"/>
              </a:solidFill>
            </a:endParaRPr>
          </a:p>
        </p:txBody>
      </p:sp>
      <p:sp>
        <p:nvSpPr>
          <p:cNvPr id="155651" name="Rectangle 3"/>
          <p:cNvSpPr>
            <a:spLocks noGrp="1" noChangeArrowheads="1"/>
          </p:cNvSpPr>
          <p:nvPr>
            <p:ph type="body" idx="1"/>
          </p:nvPr>
        </p:nvSpPr>
        <p:spPr/>
        <p:txBody>
          <a:bodyPr/>
          <a:lstStyle/>
          <a:p>
            <a:pPr>
              <a:spcBef>
                <a:spcPts val="500"/>
              </a:spcBef>
              <a:spcAft>
                <a:spcPts val="500"/>
              </a:spcAft>
            </a:pPr>
            <a:endParaRPr lang="en-US"/>
          </a:p>
          <a:p>
            <a:endParaRPr lang="en-US"/>
          </a:p>
        </p:txBody>
      </p:sp>
      <p:sp>
        <p:nvSpPr>
          <p:cNvPr id="155652" name="Text Box 4"/>
          <p:cNvSpPr txBox="1">
            <a:spLocks noChangeArrowheads="1"/>
          </p:cNvSpPr>
          <p:nvPr/>
        </p:nvSpPr>
        <p:spPr bwMode="auto">
          <a:xfrm>
            <a:off x="365125" y="1716088"/>
            <a:ext cx="8550275" cy="1435100"/>
          </a:xfrm>
          <a:prstGeom prst="rect">
            <a:avLst/>
          </a:prstGeom>
          <a:noFill/>
          <a:ln w="9525">
            <a:noFill/>
            <a:miter lim="800000"/>
            <a:headEnd/>
            <a:tailEnd/>
          </a:ln>
          <a:effectLst/>
        </p:spPr>
        <p:txBody>
          <a:bodyPr>
            <a:spAutoFit/>
          </a:bodyPr>
          <a:lstStyle/>
          <a:p>
            <a:pPr>
              <a:spcBef>
                <a:spcPts val="500"/>
              </a:spcBef>
              <a:spcAft>
                <a:spcPts val="500"/>
              </a:spcAft>
            </a:pPr>
            <a:r>
              <a:rPr lang="en-US" sz="2000"/>
              <a:t>Axial flow impeller blades are pitched at an angle and thus direct the liquid flow towards the base of the tank. Examples of axial flow impellers are marine impellers and hydrofoil impellers.</a:t>
            </a:r>
          </a:p>
          <a:p>
            <a:endParaRPr lang="en-US"/>
          </a:p>
        </p:txBody>
      </p:sp>
      <p:pic>
        <p:nvPicPr>
          <p:cNvPr id="155653" name="Picture 5"/>
          <p:cNvPicPr>
            <a:picLocks noChangeAspect="1" noChangeArrowheads="1"/>
          </p:cNvPicPr>
          <p:nvPr/>
        </p:nvPicPr>
        <p:blipFill>
          <a:blip r:embed="rId2" cstate="print"/>
          <a:srcRect/>
          <a:stretch>
            <a:fillRect/>
          </a:stretch>
        </p:blipFill>
        <p:spPr bwMode="auto">
          <a:xfrm>
            <a:off x="3429000" y="5029200"/>
            <a:ext cx="2219325" cy="1571625"/>
          </a:xfrm>
          <a:prstGeom prst="rect">
            <a:avLst/>
          </a:prstGeom>
          <a:noFill/>
          <a:ln w="9525">
            <a:noFill/>
            <a:miter lim="800000"/>
            <a:headEnd/>
            <a:tailEnd/>
          </a:ln>
          <a:effectLst/>
        </p:spPr>
      </p:pic>
      <p:pic>
        <p:nvPicPr>
          <p:cNvPr id="155654" name="Picture 6"/>
          <p:cNvPicPr>
            <a:picLocks noChangeAspect="1" noChangeArrowheads="1"/>
          </p:cNvPicPr>
          <p:nvPr/>
        </p:nvPicPr>
        <p:blipFill>
          <a:blip r:embed="rId3" cstate="print"/>
          <a:srcRect/>
          <a:stretch>
            <a:fillRect/>
          </a:stretch>
        </p:blipFill>
        <p:spPr bwMode="auto">
          <a:xfrm>
            <a:off x="3124200" y="3152775"/>
            <a:ext cx="2733675" cy="14192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685800" y="228600"/>
            <a:ext cx="7772400" cy="1143000"/>
          </a:xfrm>
        </p:spPr>
        <p:txBody>
          <a:bodyPr/>
          <a:lstStyle/>
          <a:p>
            <a:r>
              <a:rPr lang="en-US" sz="4000" b="1">
                <a:solidFill>
                  <a:srgbClr val="0000FF"/>
                </a:solidFill>
              </a:rPr>
              <a:t>Axial flow impellers</a:t>
            </a:r>
            <a:endParaRPr lang="en-US" sz="3200" b="1">
              <a:solidFill>
                <a:srgbClr val="0000FF"/>
              </a:solidFill>
            </a:endParaRPr>
          </a:p>
        </p:txBody>
      </p:sp>
      <p:sp>
        <p:nvSpPr>
          <p:cNvPr id="156675" name="Rectangle 3"/>
          <p:cNvSpPr>
            <a:spLocks noGrp="1" noChangeArrowheads="1"/>
          </p:cNvSpPr>
          <p:nvPr>
            <p:ph type="body" idx="1"/>
          </p:nvPr>
        </p:nvSpPr>
        <p:spPr>
          <a:xfrm>
            <a:off x="381000" y="1371600"/>
            <a:ext cx="8458200" cy="4114800"/>
          </a:xfrm>
        </p:spPr>
        <p:txBody>
          <a:bodyPr/>
          <a:lstStyle/>
          <a:p>
            <a:pPr>
              <a:spcBef>
                <a:spcPts val="500"/>
              </a:spcBef>
              <a:spcAft>
                <a:spcPts val="500"/>
              </a:spcAft>
            </a:pPr>
            <a:r>
              <a:rPr lang="en-US" sz="2000"/>
              <a:t>The resultant flow pattern is thus predominantly vertical; ie. along the tank axis.</a:t>
            </a:r>
            <a:endParaRPr lang="en-US"/>
          </a:p>
          <a:p>
            <a:endParaRPr lang="en-US"/>
          </a:p>
        </p:txBody>
      </p:sp>
      <p:pic>
        <p:nvPicPr>
          <p:cNvPr id="156676" name="Picture 4"/>
          <p:cNvPicPr>
            <a:picLocks noChangeAspect="1" noChangeArrowheads="1"/>
          </p:cNvPicPr>
          <p:nvPr/>
        </p:nvPicPr>
        <p:blipFill>
          <a:blip r:embed="rId2" cstate="print"/>
          <a:srcRect/>
          <a:stretch>
            <a:fillRect/>
          </a:stretch>
        </p:blipFill>
        <p:spPr bwMode="auto">
          <a:xfrm>
            <a:off x="2438400" y="2209800"/>
            <a:ext cx="3962400" cy="43148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b="1">
                <a:solidFill>
                  <a:srgbClr val="0000FF"/>
                </a:solidFill>
              </a:rPr>
              <a:t>Standard geometry of a stirred tank bioreactor</a:t>
            </a:r>
            <a:endParaRPr lang="en-US" b="1">
              <a:solidFill>
                <a:srgbClr val="FF0000"/>
              </a:solidFill>
            </a:endParaRPr>
          </a:p>
        </p:txBody>
      </p:sp>
      <p:pic>
        <p:nvPicPr>
          <p:cNvPr id="101380" name="Picture 4"/>
          <p:cNvPicPr>
            <a:picLocks noChangeAspect="1" noChangeArrowheads="1"/>
          </p:cNvPicPr>
          <p:nvPr/>
        </p:nvPicPr>
        <p:blipFill>
          <a:blip r:embed="rId2" cstate="print"/>
          <a:srcRect/>
          <a:stretch>
            <a:fillRect/>
          </a:stretch>
        </p:blipFill>
        <p:spPr bwMode="auto">
          <a:xfrm>
            <a:off x="533400" y="2209800"/>
            <a:ext cx="76962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z="4000" b="1">
                <a:solidFill>
                  <a:srgbClr val="0000FF"/>
                </a:solidFill>
              </a:rPr>
              <a:t>Axial flow impellers</a:t>
            </a:r>
          </a:p>
        </p:txBody>
      </p:sp>
      <p:sp>
        <p:nvSpPr>
          <p:cNvPr id="157699" name="Rectangle 3"/>
          <p:cNvSpPr>
            <a:spLocks noGrp="1" noChangeArrowheads="1"/>
          </p:cNvSpPr>
          <p:nvPr>
            <p:ph type="body" idx="1"/>
          </p:nvPr>
        </p:nvSpPr>
        <p:spPr>
          <a:xfrm>
            <a:off x="304800" y="1981200"/>
            <a:ext cx="8153400" cy="4114800"/>
          </a:xfrm>
        </p:spPr>
        <p:txBody>
          <a:bodyPr/>
          <a:lstStyle/>
          <a:p>
            <a:pPr>
              <a:spcBef>
                <a:spcPts val="500"/>
              </a:spcBef>
              <a:spcAft>
                <a:spcPts val="500"/>
              </a:spcAft>
            </a:pPr>
            <a:r>
              <a:rPr lang="en-US" sz="2400"/>
              <a:t>Axial flow mixing is considerably more energy efficient than radial flow mixing. </a:t>
            </a:r>
          </a:p>
          <a:p>
            <a:pPr>
              <a:spcBef>
                <a:spcPts val="500"/>
              </a:spcBef>
              <a:spcAft>
                <a:spcPts val="500"/>
              </a:spcAft>
            </a:pPr>
            <a:r>
              <a:rPr lang="en-US" sz="2400"/>
              <a:t>They are also more effective at lifting solids from the base of the tank. </a:t>
            </a:r>
          </a:p>
          <a:p>
            <a:pPr>
              <a:spcBef>
                <a:spcPts val="500"/>
              </a:spcBef>
              <a:spcAft>
                <a:spcPts val="500"/>
              </a:spcAft>
            </a:pPr>
            <a:r>
              <a:rPr lang="en-US" sz="2400"/>
              <a:t>Axial flow impellers have low shear properties. The angled pitch of the agitators coupled with the thin trailing edges of the impeller blades reduces formation of eddies in the wake of the moving blades.</a:t>
            </a:r>
            <a:r>
              <a:rPr lang="en-US"/>
              <a:t> </a:t>
            </a:r>
          </a:p>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sz="4000" b="1">
                <a:solidFill>
                  <a:srgbClr val="0000FF"/>
                </a:solidFill>
              </a:rPr>
              <a:t>Axial flow impellers</a:t>
            </a:r>
          </a:p>
        </p:txBody>
      </p:sp>
      <p:pic>
        <p:nvPicPr>
          <p:cNvPr id="158724" name="Picture 4"/>
          <p:cNvPicPr>
            <a:picLocks noChangeAspect="1" noChangeArrowheads="1"/>
          </p:cNvPicPr>
          <p:nvPr/>
        </p:nvPicPr>
        <p:blipFill>
          <a:blip r:embed="rId2" cstate="print"/>
          <a:srcRect/>
          <a:stretch>
            <a:fillRect/>
          </a:stretch>
        </p:blipFill>
        <p:spPr bwMode="auto">
          <a:xfrm>
            <a:off x="2133600" y="2057400"/>
            <a:ext cx="4495800" cy="3248025"/>
          </a:xfrm>
          <a:prstGeom prst="rect">
            <a:avLst/>
          </a:prstGeom>
          <a:noFill/>
          <a:ln w="9525">
            <a:noFill/>
            <a:miter lim="800000"/>
            <a:headEnd/>
            <a:tailEnd/>
          </a:ln>
          <a:effectLst/>
        </p:spPr>
      </p:pic>
      <p:sp>
        <p:nvSpPr>
          <p:cNvPr id="158725" name="Text Box 5"/>
          <p:cNvSpPr txBox="1">
            <a:spLocks noChangeArrowheads="1"/>
          </p:cNvSpPr>
          <p:nvPr/>
        </p:nvSpPr>
        <p:spPr bwMode="auto">
          <a:xfrm>
            <a:off x="669925" y="5449888"/>
            <a:ext cx="8093075" cy="1435100"/>
          </a:xfrm>
          <a:prstGeom prst="rect">
            <a:avLst/>
          </a:prstGeom>
          <a:noFill/>
          <a:ln w="9525">
            <a:noFill/>
            <a:miter lim="800000"/>
            <a:headEnd/>
            <a:tailEnd/>
          </a:ln>
          <a:effectLst/>
        </p:spPr>
        <p:txBody>
          <a:bodyPr>
            <a:spAutoFit/>
          </a:bodyPr>
          <a:lstStyle/>
          <a:p>
            <a:pPr>
              <a:spcBef>
                <a:spcPts val="500"/>
              </a:spcBef>
              <a:spcAft>
                <a:spcPts val="500"/>
              </a:spcAft>
            </a:pPr>
            <a:r>
              <a:rPr lang="en-US" sz="2000" b="1"/>
              <a:t>Low shear conditions are achieved by pitching the impeller blades at an angle and by making the edges of the impeller blades thing and smooth.</a:t>
            </a:r>
            <a:endParaRPr lang="en-US" sz="2000"/>
          </a:p>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sz="4000" b="1">
                <a:solidFill>
                  <a:srgbClr val="0000FF"/>
                </a:solidFill>
              </a:rPr>
              <a:t>Axial flow impellers</a:t>
            </a:r>
          </a:p>
        </p:txBody>
      </p:sp>
      <p:sp>
        <p:nvSpPr>
          <p:cNvPr id="159747" name="Rectangle 3"/>
          <p:cNvSpPr>
            <a:spLocks noGrp="1" noChangeArrowheads="1"/>
          </p:cNvSpPr>
          <p:nvPr>
            <p:ph type="body" idx="1"/>
          </p:nvPr>
        </p:nvSpPr>
        <p:spPr>
          <a:xfrm>
            <a:off x="304800" y="1828800"/>
            <a:ext cx="8534400" cy="4114800"/>
          </a:xfrm>
        </p:spPr>
        <p:txBody>
          <a:bodyPr/>
          <a:lstStyle/>
          <a:p>
            <a:pPr>
              <a:spcBef>
                <a:spcPts val="500"/>
              </a:spcBef>
              <a:spcAft>
                <a:spcPts val="500"/>
              </a:spcAft>
            </a:pPr>
            <a:r>
              <a:rPr lang="en-US" sz="2400"/>
              <a:t>Axial flow impellers are used for mixing shear sensitive processes such as crystallization and precipitation reactions. </a:t>
            </a:r>
          </a:p>
          <a:p>
            <a:pPr>
              <a:spcBef>
                <a:spcPts val="500"/>
              </a:spcBef>
              <a:spcAft>
                <a:spcPts val="500"/>
              </a:spcAft>
            </a:pPr>
            <a:endParaRPr lang="en-US" sz="2400"/>
          </a:p>
          <a:p>
            <a:pPr>
              <a:spcBef>
                <a:spcPts val="500"/>
              </a:spcBef>
              <a:spcAft>
                <a:spcPts val="500"/>
              </a:spcAft>
            </a:pPr>
            <a:r>
              <a:rPr lang="en-US" sz="2400"/>
              <a:t>They are also used widely in the culture of animal cells. </a:t>
            </a:r>
          </a:p>
          <a:p>
            <a:pPr>
              <a:spcBef>
                <a:spcPts val="500"/>
              </a:spcBef>
              <a:spcAft>
                <a:spcPts val="500"/>
              </a:spcAft>
            </a:pPr>
            <a:endParaRPr lang="en-US" sz="2400"/>
          </a:p>
          <a:p>
            <a:pPr>
              <a:spcBef>
                <a:spcPts val="500"/>
              </a:spcBef>
              <a:spcAft>
                <a:spcPts val="500"/>
              </a:spcAft>
            </a:pPr>
            <a:r>
              <a:rPr lang="en-US" sz="2400"/>
              <a:t>Their low shear characteristics generally makes them ineffective at breaking up bubbles and thus unsuitable for use in aeration of bacterial fermentations</a:t>
            </a:r>
            <a:r>
              <a:rPr lang="en-US"/>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304800"/>
            <a:ext cx="7772400" cy="1143000"/>
          </a:xfrm>
        </p:spPr>
        <p:txBody>
          <a:bodyPr/>
          <a:lstStyle/>
          <a:p>
            <a:r>
              <a:rPr lang="en-US" sz="3200" b="1">
                <a:solidFill>
                  <a:srgbClr val="0000FF"/>
                </a:solidFill>
              </a:rPr>
              <a:t>5.3. Agitator design and operation Axial flow impellers - Intermig Impeller</a:t>
            </a:r>
            <a:r>
              <a:rPr lang="en-US">
                <a:solidFill>
                  <a:schemeClr val="tx1"/>
                </a:solidFill>
              </a:rPr>
              <a:t> </a:t>
            </a:r>
          </a:p>
        </p:txBody>
      </p:sp>
      <p:sp>
        <p:nvSpPr>
          <p:cNvPr id="163843" name="Rectangle 3"/>
          <p:cNvSpPr>
            <a:spLocks noGrp="1" noChangeArrowheads="1"/>
          </p:cNvSpPr>
          <p:nvPr>
            <p:ph type="body" idx="1"/>
          </p:nvPr>
        </p:nvSpPr>
        <p:spPr>
          <a:xfrm>
            <a:off x="304800" y="1600200"/>
            <a:ext cx="8839200" cy="1371600"/>
          </a:xfrm>
        </p:spPr>
        <p:txBody>
          <a:bodyPr/>
          <a:lstStyle/>
          <a:p>
            <a:pPr>
              <a:spcBef>
                <a:spcPts val="500"/>
              </a:spcBef>
              <a:spcAft>
                <a:spcPts val="500"/>
              </a:spcAft>
            </a:pPr>
            <a:r>
              <a:rPr lang="en-US" sz="2000"/>
              <a:t>Intermig impeller is a axial flow which is used for microbial fermentations. </a:t>
            </a:r>
          </a:p>
          <a:p>
            <a:pPr>
              <a:spcBef>
                <a:spcPts val="500"/>
              </a:spcBef>
              <a:spcAft>
                <a:spcPts val="500"/>
              </a:spcAft>
            </a:pPr>
            <a:r>
              <a:rPr lang="en-US" sz="2000"/>
              <a:t>The impeller is shown below:</a:t>
            </a:r>
            <a:r>
              <a:rPr lang="en-US"/>
              <a:t> </a:t>
            </a:r>
          </a:p>
          <a:p>
            <a:endParaRPr lang="en-US"/>
          </a:p>
        </p:txBody>
      </p:sp>
      <p:pic>
        <p:nvPicPr>
          <p:cNvPr id="163844" name="Picture 4"/>
          <p:cNvPicPr>
            <a:picLocks noChangeAspect="1" noChangeArrowheads="1"/>
          </p:cNvPicPr>
          <p:nvPr/>
        </p:nvPicPr>
        <p:blipFill>
          <a:blip r:embed="rId2" cstate="print"/>
          <a:srcRect/>
          <a:stretch>
            <a:fillRect/>
          </a:stretch>
        </p:blipFill>
        <p:spPr bwMode="auto">
          <a:xfrm>
            <a:off x="2133600" y="2743200"/>
            <a:ext cx="5410200" cy="38195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sz="4000" b="1">
                <a:solidFill>
                  <a:srgbClr val="0000FF"/>
                </a:solidFill>
              </a:rPr>
              <a:t>Intermig Impeller</a:t>
            </a:r>
            <a:endParaRPr lang="en-US" sz="3200" b="1">
              <a:solidFill>
                <a:srgbClr val="0000FF"/>
              </a:solidFill>
            </a:endParaRPr>
          </a:p>
        </p:txBody>
      </p:sp>
      <p:sp>
        <p:nvSpPr>
          <p:cNvPr id="164867" name="Rectangle 3"/>
          <p:cNvSpPr>
            <a:spLocks noGrp="1" noChangeArrowheads="1"/>
          </p:cNvSpPr>
          <p:nvPr>
            <p:ph type="body" idx="1"/>
          </p:nvPr>
        </p:nvSpPr>
        <p:spPr>
          <a:xfrm>
            <a:off x="228600" y="1981200"/>
            <a:ext cx="8915400" cy="4114800"/>
          </a:xfrm>
        </p:spPr>
        <p:txBody>
          <a:bodyPr/>
          <a:lstStyle/>
          <a:p>
            <a:pPr>
              <a:spcBef>
                <a:spcPts val="500"/>
              </a:spcBef>
              <a:spcAft>
                <a:spcPts val="500"/>
              </a:spcAft>
            </a:pPr>
            <a:r>
              <a:rPr lang="en-US" sz="2400"/>
              <a:t>The agitation system has two impellers. The bottom impeller has a large axial flow section. The tips of the impeller contain finger like extensions which create a turbulent wake for breaking bubbles. </a:t>
            </a:r>
          </a:p>
          <a:p>
            <a:pPr>
              <a:spcBef>
                <a:spcPts val="500"/>
              </a:spcBef>
              <a:spcAft>
                <a:spcPts val="500"/>
              </a:spcAft>
            </a:pPr>
            <a:r>
              <a:rPr lang="en-US" sz="2400"/>
              <a:t>As the high shear region exists only at the tip, the overall shear conditions in the reactor are lower than would be generated by a radial flow impeller such as a Rushton Turbine. </a:t>
            </a:r>
          </a:p>
          <a:p>
            <a:pPr>
              <a:spcBef>
                <a:spcPts val="500"/>
              </a:spcBef>
              <a:spcAft>
                <a:spcPts val="500"/>
              </a:spcAft>
            </a:pPr>
            <a:r>
              <a:rPr lang="en-US" sz="2400"/>
              <a:t>Intermig impellers are used widely for agitation and aeration in fungal fermentations.</a:t>
            </a:r>
            <a:r>
              <a:rPr lang="en-US"/>
              <a:t> </a:t>
            </a:r>
          </a:p>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1143000"/>
          </a:xfrm>
        </p:spPr>
        <p:txBody>
          <a:bodyPr/>
          <a:lstStyle/>
          <a:p>
            <a:r>
              <a:rPr lang="en-US" b="1">
                <a:solidFill>
                  <a:srgbClr val="0000FF"/>
                </a:solidFill>
              </a:rPr>
              <a:t>Summary</a:t>
            </a:r>
            <a:endParaRPr lang="en-US"/>
          </a:p>
        </p:txBody>
      </p:sp>
      <p:sp>
        <p:nvSpPr>
          <p:cNvPr id="27651" name="Rectangle 3"/>
          <p:cNvSpPr>
            <a:spLocks noGrp="1" noChangeArrowheads="1"/>
          </p:cNvSpPr>
          <p:nvPr>
            <p:ph type="body" idx="1"/>
          </p:nvPr>
        </p:nvSpPr>
        <p:spPr>
          <a:xfrm>
            <a:off x="228600" y="1447800"/>
            <a:ext cx="8610600" cy="4648200"/>
          </a:xfrm>
        </p:spPr>
        <p:txBody>
          <a:bodyPr/>
          <a:lstStyle/>
          <a:p>
            <a:pPr>
              <a:spcBef>
                <a:spcPts val="500"/>
              </a:spcBef>
              <a:spcAft>
                <a:spcPts val="500"/>
              </a:spcAft>
            </a:pPr>
            <a:r>
              <a:rPr lang="en-US" sz="2400" b="1"/>
              <a:t>Aware of standard geometry of a stirred tank bioreactor</a:t>
            </a:r>
            <a:r>
              <a:rPr lang="en-US" sz="2400"/>
              <a:t> </a:t>
            </a:r>
          </a:p>
          <a:p>
            <a:pPr>
              <a:spcBef>
                <a:spcPts val="500"/>
              </a:spcBef>
              <a:spcAft>
                <a:spcPts val="500"/>
              </a:spcAft>
            </a:pPr>
            <a:r>
              <a:rPr lang="en-US" sz="2400" b="1"/>
              <a:t>Know the basic features of a stirred tank bioreactor</a:t>
            </a:r>
          </a:p>
          <a:p>
            <a:pPr>
              <a:spcBef>
                <a:spcPts val="500"/>
              </a:spcBef>
              <a:spcAft>
                <a:spcPts val="500"/>
              </a:spcAft>
            </a:pPr>
            <a:r>
              <a:rPr lang="en-US" sz="2400" b="1"/>
              <a:t>Understand working of the</a:t>
            </a:r>
            <a:r>
              <a:rPr lang="en-US" sz="2400"/>
              <a:t> </a:t>
            </a:r>
            <a:r>
              <a:rPr lang="en-US" sz="2400" b="1"/>
              <a:t>agitation system</a:t>
            </a:r>
          </a:p>
          <a:p>
            <a:pPr>
              <a:spcBef>
                <a:spcPts val="500"/>
              </a:spcBef>
              <a:spcAft>
                <a:spcPts val="500"/>
              </a:spcAft>
            </a:pPr>
            <a:r>
              <a:rPr lang="en-US" sz="2400" b="1"/>
              <a:t>Agitator design and operation</a:t>
            </a:r>
            <a:r>
              <a:rPr lang="en-US" sz="2400"/>
              <a:t> </a:t>
            </a:r>
          </a:p>
          <a:p>
            <a:pPr>
              <a:spcBef>
                <a:spcPts val="500"/>
              </a:spcBef>
              <a:spcAft>
                <a:spcPts val="500"/>
              </a:spcAft>
            </a:pPr>
            <a:r>
              <a:rPr lang="en-US" sz="2400" b="1"/>
              <a:t>Components of the oxygen delivery system</a:t>
            </a:r>
            <a:r>
              <a:rPr lang="en-US" sz="2400"/>
              <a:t> </a:t>
            </a:r>
          </a:p>
          <a:p>
            <a:pPr>
              <a:spcBef>
                <a:spcPts val="500"/>
              </a:spcBef>
              <a:spcAft>
                <a:spcPts val="500"/>
              </a:spcAft>
            </a:pPr>
            <a:r>
              <a:rPr lang="en-US" sz="2400" b="1"/>
              <a:t>Foam control</a:t>
            </a:r>
            <a:r>
              <a:rPr lang="en-US" sz="2400"/>
              <a:t> </a:t>
            </a:r>
          </a:p>
          <a:p>
            <a:pPr>
              <a:spcBef>
                <a:spcPts val="500"/>
              </a:spcBef>
              <a:spcAft>
                <a:spcPts val="500"/>
              </a:spcAft>
            </a:pPr>
            <a:r>
              <a:rPr lang="en-US" sz="2400" b="1"/>
              <a:t>Temperature control system</a:t>
            </a:r>
            <a:r>
              <a:rPr lang="en-US" sz="2400"/>
              <a:t> </a:t>
            </a:r>
          </a:p>
          <a:p>
            <a:pPr>
              <a:spcBef>
                <a:spcPts val="500"/>
              </a:spcBef>
              <a:spcAft>
                <a:spcPts val="500"/>
              </a:spcAft>
            </a:pPr>
            <a:r>
              <a:rPr lang="en-US" sz="2400" b="1"/>
              <a:t>pH control system</a:t>
            </a:r>
            <a:r>
              <a:rPr lang="en-US" sz="2400"/>
              <a:t> </a:t>
            </a:r>
          </a:p>
          <a:p>
            <a:pPr>
              <a:spcBef>
                <a:spcPts val="500"/>
              </a:spcBef>
              <a:spcAft>
                <a:spcPts val="500"/>
              </a:spcAft>
            </a:pPr>
            <a:r>
              <a:rPr lang="en-US" sz="2400" b="1"/>
              <a:t>Cleaning and sterilization facilities</a:t>
            </a:r>
            <a:r>
              <a:rPr lang="en-US" sz="2400"/>
              <a:t> </a:t>
            </a:r>
            <a:r>
              <a:rPr lang="en-US" sz="2400" b="1"/>
              <a:t> </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152400"/>
            <a:ext cx="7772400" cy="1143000"/>
          </a:xfrm>
        </p:spPr>
        <p:txBody>
          <a:bodyPr/>
          <a:lstStyle/>
          <a:p>
            <a:r>
              <a:rPr lang="en-US" b="1">
                <a:solidFill>
                  <a:srgbClr val="0000FF"/>
                </a:solidFill>
              </a:rPr>
              <a:t>3. Headspace volume</a:t>
            </a:r>
            <a:r>
              <a:rPr lang="en-US">
                <a:solidFill>
                  <a:schemeClr val="tx1"/>
                </a:solidFill>
              </a:rPr>
              <a:t> </a:t>
            </a:r>
          </a:p>
        </p:txBody>
      </p:sp>
      <p:sp>
        <p:nvSpPr>
          <p:cNvPr id="103429" name="Text Box 5"/>
          <p:cNvSpPr txBox="1">
            <a:spLocks noChangeArrowheads="1"/>
          </p:cNvSpPr>
          <p:nvPr/>
        </p:nvSpPr>
        <p:spPr bwMode="auto">
          <a:xfrm>
            <a:off x="304800" y="1295400"/>
            <a:ext cx="8534400" cy="5537200"/>
          </a:xfrm>
          <a:prstGeom prst="rect">
            <a:avLst/>
          </a:prstGeom>
          <a:noFill/>
          <a:ln w="9525">
            <a:noFill/>
            <a:miter lim="800000"/>
            <a:headEnd/>
            <a:tailEnd/>
          </a:ln>
          <a:effectLst/>
        </p:spPr>
        <p:txBody>
          <a:bodyPr>
            <a:spAutoFit/>
          </a:bodyPr>
          <a:lstStyle/>
          <a:p>
            <a:pPr>
              <a:spcBef>
                <a:spcPts val="500"/>
              </a:spcBef>
              <a:spcAft>
                <a:spcPts val="500"/>
              </a:spcAft>
              <a:buFontTx/>
              <a:buChar char="•"/>
            </a:pPr>
            <a:r>
              <a:rPr lang="en-US"/>
              <a:t> A bioreactor is divided in a working volume and a head-space volume. </a:t>
            </a:r>
          </a:p>
          <a:p>
            <a:pPr>
              <a:spcBef>
                <a:spcPts val="500"/>
              </a:spcBef>
              <a:spcAft>
                <a:spcPts val="500"/>
              </a:spcAft>
              <a:buFontTx/>
              <a:buChar char="•"/>
            </a:pPr>
            <a:r>
              <a:rPr lang="en-US"/>
              <a:t> The working volume is the fraction of the total volume taken up by the medium, microbes, and gas bubbles. </a:t>
            </a:r>
          </a:p>
          <a:p>
            <a:pPr>
              <a:spcBef>
                <a:spcPts val="500"/>
              </a:spcBef>
              <a:spcAft>
                <a:spcPts val="500"/>
              </a:spcAft>
              <a:buFontTx/>
              <a:buChar char="•"/>
            </a:pPr>
            <a:r>
              <a:rPr lang="en-US"/>
              <a:t> The remaining volume is called the headspace.</a:t>
            </a:r>
          </a:p>
          <a:p>
            <a:pPr>
              <a:spcBef>
                <a:spcPts val="500"/>
              </a:spcBef>
              <a:spcAft>
                <a:spcPts val="500"/>
              </a:spcAft>
              <a:buFontTx/>
              <a:buChar char="•"/>
            </a:pPr>
            <a:r>
              <a:rPr lang="en-US"/>
              <a:t> Typically, the working volume will be 70-80% of the total fermenter volume. </a:t>
            </a:r>
          </a:p>
          <a:p>
            <a:pPr>
              <a:spcBef>
                <a:spcPts val="500"/>
              </a:spcBef>
              <a:spcAft>
                <a:spcPts val="500"/>
              </a:spcAft>
              <a:buFontTx/>
              <a:buChar char="•"/>
            </a:pPr>
            <a:r>
              <a:rPr lang="en-US"/>
              <a:t> This value will however depend on the rate of foam formation during the reactor. If the medium or the fermentation has a tendency to foam, then a larger headspace and smaller working volume will need to be used. </a:t>
            </a:r>
          </a:p>
          <a:p>
            <a:pPr>
              <a:spcBef>
                <a:spcPts val="500"/>
              </a:spcBef>
              <a:spcAft>
                <a:spcPts val="500"/>
              </a:spcAft>
            </a:pPr>
            <a:endParaRPr lang="en-US"/>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b="1">
                <a:solidFill>
                  <a:srgbClr val="0000FF"/>
                </a:solidFill>
              </a:rPr>
              <a:t>Headspace volume</a:t>
            </a:r>
          </a:p>
        </p:txBody>
      </p:sp>
      <p:pic>
        <p:nvPicPr>
          <p:cNvPr id="104452" name="Picture 4"/>
          <p:cNvPicPr>
            <a:picLocks noChangeAspect="1" noChangeArrowheads="1"/>
          </p:cNvPicPr>
          <p:nvPr/>
        </p:nvPicPr>
        <p:blipFill>
          <a:blip r:embed="rId2" cstate="print"/>
          <a:srcRect/>
          <a:stretch>
            <a:fillRect/>
          </a:stretch>
        </p:blipFill>
        <p:spPr bwMode="auto">
          <a:xfrm>
            <a:off x="1600200" y="1981200"/>
            <a:ext cx="541020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0" y="76200"/>
            <a:ext cx="9144000" cy="1143000"/>
          </a:xfrm>
        </p:spPr>
        <p:txBody>
          <a:bodyPr/>
          <a:lstStyle/>
          <a:p>
            <a:r>
              <a:rPr lang="en-US" sz="3200" b="1">
                <a:solidFill>
                  <a:srgbClr val="0000FF"/>
                </a:solidFill>
              </a:rPr>
              <a:t>4. Basic features of a stirred tank bioreactor</a:t>
            </a:r>
            <a:r>
              <a:rPr lang="en-US">
                <a:solidFill>
                  <a:schemeClr val="tx1"/>
                </a:solidFill>
              </a:rPr>
              <a:t> </a:t>
            </a:r>
          </a:p>
        </p:txBody>
      </p:sp>
      <p:sp>
        <p:nvSpPr>
          <p:cNvPr id="105475" name="Rectangle 3"/>
          <p:cNvSpPr>
            <a:spLocks noGrp="1" noChangeArrowheads="1"/>
          </p:cNvSpPr>
          <p:nvPr>
            <p:ph type="body" idx="1"/>
          </p:nvPr>
        </p:nvSpPr>
        <p:spPr>
          <a:xfrm>
            <a:off x="685800" y="1143000"/>
            <a:ext cx="7772400" cy="762000"/>
          </a:xfrm>
        </p:spPr>
        <p:txBody>
          <a:bodyPr/>
          <a:lstStyle/>
          <a:p>
            <a:pPr>
              <a:spcBef>
                <a:spcPts val="500"/>
              </a:spcBef>
              <a:spcAft>
                <a:spcPts val="500"/>
              </a:spcAft>
            </a:pPr>
            <a:r>
              <a:rPr lang="en-US" sz="2000"/>
              <a:t>A modern mechanically agitated bioreactor will contain: </a:t>
            </a:r>
          </a:p>
          <a:p>
            <a:endParaRPr lang="en-US" sz="2400"/>
          </a:p>
        </p:txBody>
      </p:sp>
      <p:pic>
        <p:nvPicPr>
          <p:cNvPr id="105476" name="Picture 4"/>
          <p:cNvPicPr>
            <a:picLocks noChangeAspect="1" noChangeArrowheads="1"/>
          </p:cNvPicPr>
          <p:nvPr/>
        </p:nvPicPr>
        <p:blipFill>
          <a:blip r:embed="rId2" cstate="print"/>
          <a:srcRect/>
          <a:stretch>
            <a:fillRect/>
          </a:stretch>
        </p:blipFill>
        <p:spPr bwMode="auto">
          <a:xfrm>
            <a:off x="457200" y="1752600"/>
            <a:ext cx="8153400" cy="45434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3763</Words>
  <Application>Microsoft Office PowerPoint</Application>
  <PresentationFormat>On-screen Show (4:3)</PresentationFormat>
  <Paragraphs>277</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  The stirred tank bioreactor</vt:lpstr>
      <vt:lpstr>The stirred tank bioreactor</vt:lpstr>
      <vt:lpstr>1. Introduction </vt:lpstr>
      <vt:lpstr>2. Standard geometry of a stirred tank bioreactor </vt:lpstr>
      <vt:lpstr>Standard geometry of a stirred tank bioreactor</vt:lpstr>
      <vt:lpstr>Standard geometry of a stirred tank bioreactor</vt:lpstr>
      <vt:lpstr>3. Headspace volume </vt:lpstr>
      <vt:lpstr>Headspace volume</vt:lpstr>
      <vt:lpstr>4. Basic features of a stirred tank bioreactor </vt:lpstr>
      <vt:lpstr>Basic features</vt:lpstr>
      <vt:lpstr>4.1 Basic features of a stirred tank bioreactor - Agitation system </vt:lpstr>
      <vt:lpstr>Agitation system</vt:lpstr>
      <vt:lpstr>Agitation system </vt:lpstr>
      <vt:lpstr>4.1.1 Basic features of a stirred tank bioreactor; Agitation system - Top entry and bottom entry impellers</vt:lpstr>
      <vt:lpstr>Bottom entry impellers</vt:lpstr>
      <vt:lpstr>4.1.2 Basic features of a STR Agitation system - Mechanical seals </vt:lpstr>
      <vt:lpstr>4.2 Basic features of a stirred tank bioreactor - Oxygen delivery system. </vt:lpstr>
      <vt:lpstr>4.2.1 Basic features of a stirred tank bioreactor; Oxygen delivery system - Compressor </vt:lpstr>
      <vt:lpstr>Oxygen delivery system - Compressor </vt:lpstr>
      <vt:lpstr>4.2.2 Basic features of a stirred tank bioreactor; Oxygen delivery system - Air sterilization system </vt:lpstr>
      <vt:lpstr>Sterilisation of the air</vt:lpstr>
      <vt:lpstr>Sterilisation of the air</vt:lpstr>
      <vt:lpstr>Slide 23</vt:lpstr>
      <vt:lpstr>Condenser</vt:lpstr>
      <vt:lpstr>4.2.3 Basic features of a STR Oxygen delivery system Air sterilisation system - Positive pressure </vt:lpstr>
      <vt:lpstr>Air sterilisation system -  Positive pressure</vt:lpstr>
      <vt:lpstr>4.2.4 Basic features of a stirred tank bioreactor Oxygen delivery system - Sparger </vt:lpstr>
      <vt:lpstr>Oxygen delivery system - Sparger</vt:lpstr>
      <vt:lpstr>Oxygen delivery system - Sparger</vt:lpstr>
      <vt:lpstr>4.2.5 Basic features of a STR  Oxygen delivery system - Effect of impeller speed </vt:lpstr>
      <vt:lpstr>Oxygen delivery system - Effect of impeller speed</vt:lpstr>
      <vt:lpstr>4.2.6 Basic features of a STR Oxygen delivery system - Air flow rates </vt:lpstr>
      <vt:lpstr>Air flow rates</vt:lpstr>
      <vt:lpstr>4.3 Basic features of a STR  - foam control system </vt:lpstr>
      <vt:lpstr>Foam control system</vt:lpstr>
      <vt:lpstr>Slide 36</vt:lpstr>
      <vt:lpstr>Foam is typically detected using two conductivity or "level" probes.</vt:lpstr>
      <vt:lpstr>Foam control system</vt:lpstr>
      <vt:lpstr>4.4 Basic features of a stirred tank bioreactor - Temperature control system </vt:lpstr>
      <vt:lpstr>Temperature control system</vt:lpstr>
      <vt:lpstr>Temperature control system</vt:lpstr>
      <vt:lpstr>Temperature control system</vt:lpstr>
      <vt:lpstr>4.5 Basic features of a stirred tank bioreactor - pH control system </vt:lpstr>
      <vt:lpstr>4.5.1 Basic features of a stirred tank bioreactor pH control system - Neutralizing agents </vt:lpstr>
      <vt:lpstr>Neutralizing agents</vt:lpstr>
      <vt:lpstr>4.5.2. Basic features of a stirred tank bioreactor pH control system - Setpoint and deadband </vt:lpstr>
      <vt:lpstr>Setpoint and deadband</vt:lpstr>
      <vt:lpstr>Setpoint and deadband</vt:lpstr>
      <vt:lpstr>4.6. Basic features of a stirred tank bioreactor - Cleaning and sterilization facilities.</vt:lpstr>
      <vt:lpstr>5. Agitator design and operation</vt:lpstr>
      <vt:lpstr>5.1. Agitator design and operation - Radial flow impellers </vt:lpstr>
      <vt:lpstr>Agitator design</vt:lpstr>
      <vt:lpstr>Agitator design</vt:lpstr>
      <vt:lpstr>Agitator design</vt:lpstr>
      <vt:lpstr>5.1.1 Agitator design and operation Radial flow impellers - Rushton turbine </vt:lpstr>
      <vt:lpstr>Radial flow impellers</vt:lpstr>
      <vt:lpstr>Radial flow impellers</vt:lpstr>
      <vt:lpstr>5.2. Agitator design and operation - Axial flow impellers</vt:lpstr>
      <vt:lpstr>Axial flow impellers</vt:lpstr>
      <vt:lpstr>Axial flow impellers</vt:lpstr>
      <vt:lpstr>Axial flow impellers</vt:lpstr>
      <vt:lpstr>Axial flow impellers</vt:lpstr>
      <vt:lpstr>5.3. Agitator design and operation Axial flow impellers - Intermig Impeller </vt:lpstr>
      <vt:lpstr>Intermig Impeller</vt:lpstr>
      <vt:lpstr>Summary</vt:lpstr>
    </vt:vector>
  </TitlesOfParts>
  <Company>University College Dublin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A.J.McLoughlin</dc:creator>
  <cp:lastModifiedBy>KHASIM BEEBI</cp:lastModifiedBy>
  <cp:revision>34</cp:revision>
  <cp:lastPrinted>2004-02-26T19:47:19Z</cp:lastPrinted>
  <dcterms:created xsi:type="dcterms:W3CDTF">2004-02-03T19:46:10Z</dcterms:created>
  <dcterms:modified xsi:type="dcterms:W3CDTF">2013-03-14T05:10:21Z</dcterms:modified>
</cp:coreProperties>
</file>