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4"/>
  </p:sldMasterIdLst>
  <p:sldIdLst>
    <p:sldId id="257" r:id="rId5"/>
    <p:sldId id="258" r:id="rId6"/>
    <p:sldId id="259" r:id="rId7"/>
    <p:sldId id="262" r:id="rId8"/>
    <p:sldId id="260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C784FC-6B64-4C59-BCF1-3FB4BE292879}" v="26" dt="2020-10-05T23:32:34.0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11/20/2020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11/20/2020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11/20/2020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11/20/2020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11/20/2020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11/20/2020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11/20/2020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11/20/2020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11/20/2020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11/20/2020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11/20/2020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pPr algn="ctr"/>
            <a:r>
              <a:rPr lang="en-US" sz="5000" dirty="0"/>
              <a:t>Predicting and avoiding high-severity traffic incidents in Seattle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KORAT KELVIN .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rgbClr val="FFFFFF"/>
                </a:solidFill>
              </a:rPr>
              <a:t>Your best quote that reflects your approach… “It’s one small step for man, one giant leap for mankind.”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- Neil Armstrong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6087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lvl="0"/>
            <a:r>
              <a:rPr lang="en-US" sz="3300" b="1" dirty="0"/>
              <a:t>SUMMARY</a:t>
            </a:r>
            <a:endParaRPr lang="en-US" sz="3300" b="1" i="0" kern="1200" spc="-50" baseline="0" dirty="0"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98221" y="1149350"/>
            <a:ext cx="6478904" cy="4965700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 sz="2800" dirty="0"/>
              <a:t> ABOUT THE DATA</a:t>
            </a:r>
          </a:p>
          <a:p>
            <a:r>
              <a:rPr lang="en-US" sz="2800" dirty="0"/>
              <a:t> METHODOLOGY</a:t>
            </a:r>
          </a:p>
          <a:p>
            <a:pPr lvl="1"/>
            <a:r>
              <a:rPr lang="en-US" sz="2400" dirty="0"/>
              <a:t>FEATURE ENGINEERING AND SELECTION</a:t>
            </a:r>
          </a:p>
          <a:p>
            <a:pPr lvl="1"/>
            <a:r>
              <a:rPr lang="en-US" sz="2400" dirty="0"/>
              <a:t>MODELING</a:t>
            </a:r>
          </a:p>
          <a:p>
            <a:r>
              <a:rPr lang="en-US" sz="2800" dirty="0"/>
              <a:t>RESULTS</a:t>
            </a:r>
          </a:p>
          <a:p>
            <a:r>
              <a:rPr lang="en-US" sz="2800" dirty="0"/>
              <a:t>DISCUSSION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02159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6087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lvl="0"/>
            <a:r>
              <a:rPr lang="en-US" sz="3300" b="1" i="0" kern="1200" spc="-50" baseline="0" dirty="0">
                <a:latin typeface="+mj-lt"/>
                <a:ea typeface="+mj-ea"/>
                <a:cs typeface="+mj-cs"/>
              </a:rPr>
              <a:t>AB</a:t>
            </a:r>
            <a:r>
              <a:rPr lang="en-US" sz="3300" b="1" dirty="0"/>
              <a:t>OUT THE DATA</a:t>
            </a:r>
            <a:endParaRPr lang="en-US" sz="3300" b="1" i="0" kern="1200" spc="-50" baseline="0" dirty="0"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9110" y="791853"/>
            <a:ext cx="8531257" cy="5693788"/>
          </a:xfrm>
        </p:spPr>
        <p:txBody>
          <a:bodyPr vert="horz" lIns="0" tIns="45720" rIns="0" bIns="45720" rtlCol="0">
            <a:normAutofit fontScale="85000" lnSpcReduction="20000"/>
          </a:bodyPr>
          <a:lstStyle/>
          <a:p>
            <a:r>
              <a:rPr lang="en-US" sz="6000" dirty="0"/>
              <a:t> </a:t>
            </a:r>
            <a:r>
              <a:rPr lang="en-US" sz="3800" dirty="0"/>
              <a:t>Used .head() and seaborn heatmaps to conclude:</a:t>
            </a:r>
          </a:p>
          <a:p>
            <a:r>
              <a:rPr lang="en-US" sz="2800" dirty="0"/>
              <a:t>1.	X and Y appear to be coordinates, focused on one particular area</a:t>
            </a:r>
          </a:p>
          <a:p>
            <a:r>
              <a:rPr lang="en-US" sz="2800" dirty="0"/>
              <a:t>2.	</a:t>
            </a:r>
            <a:r>
              <a:rPr lang="en-US" sz="2800" dirty="0" err="1"/>
              <a:t>ObjectID</a:t>
            </a:r>
            <a:r>
              <a:rPr lang="en-US" sz="2800" dirty="0"/>
              <a:t> may suggest what is involved in incident - it's a unique identifier. </a:t>
            </a:r>
          </a:p>
          <a:p>
            <a:r>
              <a:rPr lang="en-US" sz="2800" dirty="0"/>
              <a:t>3.	</a:t>
            </a:r>
            <a:r>
              <a:rPr lang="en-US" sz="2800" dirty="0" err="1"/>
              <a:t>Inckey</a:t>
            </a:r>
            <a:r>
              <a:rPr lang="en-US" sz="2800" dirty="0"/>
              <a:t> is unique key for incident.  </a:t>
            </a:r>
          </a:p>
          <a:p>
            <a:r>
              <a:rPr lang="en-US" sz="2800" dirty="0"/>
              <a:t>4.	</a:t>
            </a:r>
            <a:r>
              <a:rPr lang="en-US" sz="2800" dirty="0" err="1"/>
              <a:t>Intkey</a:t>
            </a:r>
            <a:r>
              <a:rPr lang="en-US" sz="2800" dirty="0"/>
              <a:t> is unique key for intersection where incident happens.  </a:t>
            </a:r>
          </a:p>
          <a:p>
            <a:r>
              <a:rPr lang="en-US" sz="2800" dirty="0"/>
              <a:t>5.	</a:t>
            </a:r>
            <a:r>
              <a:rPr lang="en-US" sz="2800" dirty="0" err="1"/>
              <a:t>Coldetkey</a:t>
            </a:r>
            <a:r>
              <a:rPr lang="en-US" sz="2800" dirty="0"/>
              <a:t> corresponds to collision detail</a:t>
            </a:r>
          </a:p>
          <a:p>
            <a:r>
              <a:rPr lang="en-US" sz="2800" dirty="0"/>
              <a:t>6.	</a:t>
            </a:r>
            <a:r>
              <a:rPr lang="en-US" sz="2800" dirty="0" err="1"/>
              <a:t>Seglane</a:t>
            </a:r>
            <a:r>
              <a:rPr lang="en-US" sz="2800" dirty="0"/>
              <a:t> and Crosswalk have keys reflecting where incident happened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97907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73" y="134203"/>
            <a:ext cx="10058400" cy="6087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lvl="0"/>
            <a:r>
              <a:rPr lang="en-US" sz="3300" b="1" i="0" kern="1200" spc="-50" baseline="0" dirty="0">
                <a:latin typeface="+mj-lt"/>
                <a:ea typeface="+mj-ea"/>
                <a:cs typeface="+mj-cs"/>
              </a:rPr>
              <a:t>AB</a:t>
            </a:r>
            <a:r>
              <a:rPr lang="en-US" sz="3300" b="1" dirty="0"/>
              <a:t>OUT THE DATA</a:t>
            </a:r>
            <a:endParaRPr lang="en-US" sz="3300" b="1" i="0" kern="1200" spc="-50" baseline="0" dirty="0"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946150"/>
            <a:ext cx="5920033" cy="5332102"/>
          </a:xfrm>
        </p:spPr>
        <p:txBody>
          <a:bodyPr vert="horz" lIns="0" tIns="45720" rIns="0" bIns="45720" rtlCol="0">
            <a:normAutofit fontScale="70000" lnSpcReduction="20000"/>
          </a:bodyPr>
          <a:lstStyle/>
          <a:p>
            <a:r>
              <a:rPr lang="en-US" sz="4000" dirty="0"/>
              <a:t> Used .head() and seaborn heatmaps to conclude:</a:t>
            </a:r>
          </a:p>
          <a:p>
            <a:r>
              <a:rPr lang="en-US" sz="2800" dirty="0"/>
              <a:t>7.	Hit Parked Car reflects whether this happened</a:t>
            </a:r>
          </a:p>
          <a:p>
            <a:r>
              <a:rPr lang="en-US" sz="2800" dirty="0"/>
              <a:t>8.	Collison code and description given by State Dept of Transportation</a:t>
            </a:r>
          </a:p>
          <a:p>
            <a:r>
              <a:rPr lang="en-US" sz="2800" dirty="0"/>
              <a:t>9.	Whether speeding was factor and whether Pedestrian Right Of Way Was Not Granted</a:t>
            </a:r>
          </a:p>
          <a:p>
            <a:r>
              <a:rPr lang="en-US" sz="2800" dirty="0"/>
              <a:t>10.	Lighting and road conditions</a:t>
            </a:r>
          </a:p>
          <a:p>
            <a:r>
              <a:rPr lang="en-US" sz="2800" dirty="0"/>
              <a:t>11.	Type of Junction, whether or not driver was DUI</a:t>
            </a:r>
          </a:p>
          <a:p>
            <a:r>
              <a:rPr lang="en-US" sz="2800" dirty="0"/>
              <a:t>12.	Whether inattention or DUI was a leading factor</a:t>
            </a:r>
          </a:p>
          <a:p>
            <a:r>
              <a:rPr lang="en-US" sz="2800" dirty="0"/>
              <a:t>13.	Date and time of incident whether collision was due to lack of attention</a:t>
            </a:r>
          </a:p>
          <a:p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69DB37-F1CF-44B8-BCD0-C32DE0CFE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1969" y="1687398"/>
            <a:ext cx="5691431" cy="360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237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73" y="134203"/>
            <a:ext cx="10058400" cy="6087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lvl="0"/>
            <a:r>
              <a:rPr lang="en-US" sz="3300" b="1" i="0" kern="1200" spc="-50" baseline="0" dirty="0">
                <a:latin typeface="+mj-lt"/>
                <a:ea typeface="+mj-ea"/>
                <a:cs typeface="+mj-cs"/>
              </a:rPr>
              <a:t>METHODOLOGY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946150"/>
            <a:ext cx="11811786" cy="5332102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 sz="4000" dirty="0"/>
              <a:t> </a:t>
            </a:r>
            <a:r>
              <a:rPr lang="en-US" sz="3000" dirty="0"/>
              <a:t>FEATURE ENGINEERING SELECTION AND ENGINEERING STEPS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Remove Report # and location since these do not give insight into the risk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Remove </a:t>
            </a:r>
            <a:r>
              <a:rPr lang="en-US" dirty="0" err="1"/>
              <a:t>incKey</a:t>
            </a:r>
            <a:r>
              <a:rPr lang="en-US" dirty="0"/>
              <a:t> – not insightful, just classification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Remove status 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One-hot encode </a:t>
            </a:r>
            <a:r>
              <a:rPr lang="en-US" dirty="0" err="1"/>
              <a:t>ObjectID</a:t>
            </a:r>
            <a:r>
              <a:rPr lang="en-US" dirty="0"/>
              <a:t> 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One-hot encoding of address type 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Drop </a:t>
            </a:r>
            <a:r>
              <a:rPr lang="en-US" dirty="0" err="1"/>
              <a:t>intkey</a:t>
            </a:r>
            <a:r>
              <a:rPr lang="en-US" dirty="0"/>
              <a:t> -step 5 tells us if intersection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 err="1"/>
              <a:t>Crosswalkkey</a:t>
            </a:r>
            <a:r>
              <a:rPr lang="en-US" dirty="0"/>
              <a:t>, </a:t>
            </a:r>
            <a:r>
              <a:rPr lang="en-US" dirty="0" err="1"/>
              <a:t>seglanekey</a:t>
            </a:r>
            <a:r>
              <a:rPr lang="en-US" dirty="0"/>
              <a:t> </a:t>
            </a:r>
            <a:r>
              <a:rPr lang="en-US" dirty="0" err="1"/>
              <a:t>coldetkey</a:t>
            </a:r>
            <a:r>
              <a:rPr lang="en-US" dirty="0"/>
              <a:t> are continuous; leave it in as-is for now - DONE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I'd think that road and lighting conditions would benefit from ordinal encoding but for now, sticking with one-hot 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44787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73" y="134203"/>
            <a:ext cx="10058400" cy="6087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lvl="0"/>
            <a:r>
              <a:rPr lang="en-US" sz="3300" b="1" i="0" kern="1200" spc="-50" baseline="0" dirty="0">
                <a:latin typeface="+mj-lt"/>
                <a:ea typeface="+mj-ea"/>
                <a:cs typeface="+mj-cs"/>
              </a:rPr>
              <a:t>METHODOLOGY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946150"/>
            <a:ext cx="11811786" cy="5332102"/>
          </a:xfrm>
        </p:spPr>
        <p:txBody>
          <a:bodyPr vert="horz" lIns="0" tIns="45720" rIns="0" bIns="45720" rtlCol="0">
            <a:normAutofit fontScale="92500" lnSpcReduction="20000"/>
          </a:bodyPr>
          <a:lstStyle/>
          <a:p>
            <a:r>
              <a:rPr lang="en-US" sz="4000" dirty="0"/>
              <a:t> </a:t>
            </a:r>
            <a:r>
              <a:rPr lang="en-US" sz="3000" dirty="0"/>
              <a:t>FEATURE ENGINEERING SELECTION AND ENGINEERING STEPS</a:t>
            </a:r>
          </a:p>
          <a:p>
            <a:pPr marL="457200" lvl="0" indent="-457200">
              <a:buFont typeface="+mj-lt"/>
              <a:buAutoNum type="arabicPeriod" startAt="9"/>
            </a:pPr>
            <a:r>
              <a:rPr lang="en-US" dirty="0"/>
              <a:t>Drop </a:t>
            </a:r>
            <a:r>
              <a:rPr lang="en-US" dirty="0" err="1"/>
              <a:t>coldesc</a:t>
            </a:r>
            <a:r>
              <a:rPr lang="en-US" dirty="0"/>
              <a:t> and one-hot encoding of ST_COLCODE – dropping repetitive detail</a:t>
            </a:r>
          </a:p>
          <a:p>
            <a:pPr marL="457200" lvl="0" indent="-457200">
              <a:buFont typeface="+mj-lt"/>
              <a:buAutoNum type="arabicPeriod" startAt="9"/>
            </a:pPr>
            <a:r>
              <a:rPr lang="en-US" dirty="0"/>
              <a:t>One-hot encoding of hit parked car </a:t>
            </a:r>
          </a:p>
          <a:p>
            <a:pPr marL="457200" lvl="0" indent="-457200">
              <a:buFont typeface="+mj-lt"/>
              <a:buAutoNum type="arabicPeriod" startAt="9"/>
            </a:pPr>
            <a:r>
              <a:rPr lang="en-US" dirty="0"/>
              <a:t>Remove coordinates – focused on particular area and location along is unhelpful</a:t>
            </a:r>
          </a:p>
          <a:p>
            <a:pPr marL="457200" lvl="0" indent="-457200">
              <a:buFont typeface="+mj-lt"/>
              <a:buAutoNum type="arabicPeriod" startAt="9"/>
            </a:pPr>
            <a:r>
              <a:rPr lang="en-US" dirty="0"/>
              <a:t>One-hot encode Collision key, remove Collision Description - </a:t>
            </a:r>
          </a:p>
          <a:p>
            <a:pPr marL="457200" lvl="0" indent="-457200">
              <a:buFont typeface="+mj-lt"/>
              <a:buAutoNum type="arabicPeriod" startAt="9"/>
            </a:pPr>
            <a:r>
              <a:rPr lang="en-US" dirty="0"/>
              <a:t>Delete rows with entries in 'EXCEPTRSNCODE', 'EXCEPTRSNDESC', then remove these columns - </a:t>
            </a:r>
          </a:p>
          <a:p>
            <a:pPr marL="457200" lvl="0" indent="-457200">
              <a:buFont typeface="+mj-lt"/>
              <a:buAutoNum type="arabicPeriod" startAt="9"/>
            </a:pPr>
            <a:r>
              <a:rPr lang="en-US" dirty="0"/>
              <a:t>Remove SeverCode.1, </a:t>
            </a:r>
            <a:r>
              <a:rPr lang="en-US" dirty="0" err="1"/>
              <a:t>SeverityDesc</a:t>
            </a:r>
            <a:r>
              <a:rPr lang="en-US" dirty="0"/>
              <a:t>(for now) – repetitive detail. We already have the desired severity.</a:t>
            </a:r>
          </a:p>
          <a:p>
            <a:pPr marL="457200" lvl="0" indent="-457200">
              <a:buFont typeface="+mj-lt"/>
              <a:buAutoNum type="arabicPeriod" startAt="9"/>
            </a:pPr>
            <a:r>
              <a:rPr lang="en-US" dirty="0"/>
              <a:t>One-hot encoding junction type – to incorporate this detail </a:t>
            </a:r>
          </a:p>
          <a:p>
            <a:pPr marL="457200" lvl="0" indent="-457200">
              <a:buFont typeface="+mj-lt"/>
              <a:buAutoNum type="arabicPeriod" startAt="9"/>
            </a:pPr>
            <a:r>
              <a:rPr lang="en-US" dirty="0"/>
              <a:t>Remove Column – not </a:t>
            </a:r>
          </a:p>
          <a:p>
            <a:pPr marL="457200" lvl="0" indent="-457200">
              <a:buFont typeface="+mj-lt"/>
              <a:buAutoNum type="arabicPeriod" startAt="9"/>
            </a:pPr>
            <a:r>
              <a:rPr lang="en-US" dirty="0"/>
              <a:t>Use INCDTTM to extract month --&gt; season in year, and time --&gt; </a:t>
            </a:r>
            <a:r>
              <a:rPr lang="en-US" dirty="0" err="1"/>
              <a:t>morn,afternoon,evening</a:t>
            </a:r>
            <a:r>
              <a:rPr lang="en-US" dirty="0"/>
              <a:t>. Then encode</a:t>
            </a:r>
          </a:p>
          <a:p>
            <a:pPr marL="457200" lvl="0" indent="-457200">
              <a:buFont typeface="+mj-lt"/>
              <a:buAutoNum type="arabicPeriod" startAt="9"/>
            </a:pPr>
            <a:r>
              <a:rPr lang="en-US" dirty="0"/>
              <a:t>One-hot-encoding weather - DONE</a:t>
            </a:r>
          </a:p>
          <a:p>
            <a:pPr marL="457200" lvl="0" indent="-457200">
              <a:buFont typeface="+mj-lt"/>
              <a:buAutoNum type="arabicPeriod" startAt="9"/>
            </a:pPr>
            <a:r>
              <a:rPr lang="en-US" dirty="0" err="1"/>
              <a:t>Leave'PERSONCOUNT</a:t>
            </a:r>
            <a:r>
              <a:rPr lang="en-US" dirty="0"/>
              <a:t>', 'PEDCOUNT', 'PEDCYLCOUNT', 'VEHCOUNT' as-is 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44011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73" y="134203"/>
            <a:ext cx="10058400" cy="6087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lvl="0"/>
            <a:r>
              <a:rPr lang="en-US" sz="3300" b="1" i="0" kern="1200" spc="-50" baseline="0" dirty="0">
                <a:latin typeface="+mj-lt"/>
                <a:ea typeface="+mj-ea"/>
                <a:cs typeface="+mj-cs"/>
              </a:rPr>
              <a:t>RESULTS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946150"/>
            <a:ext cx="11811786" cy="5332102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 sz="4000" dirty="0"/>
              <a:t> MACHINE LEARNING MODELING</a:t>
            </a:r>
            <a:endParaRPr lang="en-US" sz="3000" dirty="0"/>
          </a:p>
          <a:p>
            <a:r>
              <a:rPr lang="en-US" dirty="0"/>
              <a:t>Data is split into training and testing sets, with the following results on testing data for different ensemble models and tree-based models</a:t>
            </a:r>
          </a:p>
          <a:p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DD75AD-4D9F-49A1-8526-95D575A27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37" y="2759713"/>
            <a:ext cx="10144125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02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73" y="134203"/>
            <a:ext cx="10058400" cy="6087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lvl="0"/>
            <a:r>
              <a:rPr lang="en-US" sz="3300" b="1" i="0" kern="1200" spc="-50" baseline="0" dirty="0">
                <a:latin typeface="+mj-lt"/>
                <a:ea typeface="+mj-ea"/>
                <a:cs typeface="+mj-cs"/>
              </a:rPr>
              <a:t>DISCUSSION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946150"/>
            <a:ext cx="11811786" cy="5332102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 dirty="0"/>
              <a:t>Key take-aways for Seattle administration on the variables that influence accident severity and </a:t>
            </a:r>
            <a:r>
              <a:rPr lang="en-US" b="1" dirty="0"/>
              <a:t>resulting  recommendations to minimize traffic impact:</a:t>
            </a:r>
            <a:endParaRPr lang="en-US" dirty="0"/>
          </a:p>
          <a:p>
            <a:pPr lvl="1"/>
            <a:r>
              <a:rPr lang="en-US" dirty="0"/>
              <a:t>the month of the year is the second-most influential variable when predicting accident severity. Makes sense that certain months see poorer weather conditions, less focus by drivers. </a:t>
            </a:r>
            <a:r>
              <a:rPr lang="en-US" b="1" dirty="0"/>
              <a:t>The City of Seattle should consider safety programs, increased traffic accident avoidance efforts in problematic times of the year</a:t>
            </a:r>
            <a:endParaRPr lang="en-US" dirty="0"/>
          </a:p>
          <a:p>
            <a:pPr lvl="1"/>
            <a:r>
              <a:rPr lang="en-US" dirty="0"/>
              <a:t> </a:t>
            </a:r>
          </a:p>
          <a:p>
            <a:pPr lvl="1"/>
            <a:r>
              <a:rPr lang="en-US" dirty="0"/>
              <a:t>the number of people and vehicles involved in an accident is obviously influential on severity. </a:t>
            </a:r>
            <a:r>
              <a:rPr lang="en-US" b="1" dirty="0"/>
              <a:t>The City of Seattle should consider options to limit passengers in a vehicle during certain times of the month and day, to minimize the magnitude of risk.</a:t>
            </a:r>
            <a:endParaRPr lang="en-US" dirty="0"/>
          </a:p>
          <a:p>
            <a:pPr lvl="1"/>
            <a:r>
              <a:rPr lang="en-US" dirty="0"/>
              <a:t> </a:t>
            </a:r>
          </a:p>
          <a:p>
            <a:pPr lvl="1"/>
            <a:r>
              <a:rPr lang="en-US" dirty="0" err="1"/>
              <a:t>Seglane</a:t>
            </a:r>
            <a:r>
              <a:rPr lang="en-US" dirty="0"/>
              <a:t> key and crosswalk key represent the area of incident – understanding these specific areas mean that the </a:t>
            </a:r>
            <a:r>
              <a:rPr lang="en-US" b="1" dirty="0"/>
              <a:t>city can install more cameras, more signage to discourage reckless behavior at these specific intersections.</a:t>
            </a:r>
            <a:endParaRPr lang="en-US" dirty="0"/>
          </a:p>
          <a:p>
            <a:pPr lvl="1"/>
            <a:r>
              <a:rPr lang="en-US" dirty="0"/>
              <a:t> </a:t>
            </a:r>
          </a:p>
          <a:p>
            <a:pPr lvl="1"/>
            <a:r>
              <a:rPr lang="en-US" dirty="0"/>
              <a:t>Inattention is significantly less impactful than those above, but one that the City can still influence. </a:t>
            </a:r>
            <a:r>
              <a:rPr lang="en-US" b="1" dirty="0"/>
              <a:t>The City of Seattle should consider increasing fines for distracted driving and putting out more PSAs to discourage this behavior.</a:t>
            </a:r>
            <a:endParaRPr lang="en-US" dirty="0"/>
          </a:p>
          <a:p>
            <a:pPr lvl="1"/>
            <a:r>
              <a:rPr lang="en-US" dirty="0"/>
              <a:t> </a:t>
            </a:r>
          </a:p>
          <a:p>
            <a:pPr lvl="1"/>
            <a:r>
              <a:rPr lang="en-US" dirty="0"/>
              <a:t>type of collision has the greatest influence in predicting severity. This is not surprising but not actionable by itself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69804772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C9EF5B9456C1642BDF11C4AFB82BAC0" ma:contentTypeVersion="13" ma:contentTypeDescription="Create a new document." ma:contentTypeScope="" ma:versionID="7a47a7d2624110a5a089d5f7b401edd8">
  <xsd:schema xmlns:xsd="http://www.w3.org/2001/XMLSchema" xmlns:xs="http://www.w3.org/2001/XMLSchema" xmlns:p="http://schemas.microsoft.com/office/2006/metadata/properties" xmlns:ns3="98a38c5c-4bad-400d-81e6-d92bc29c3895" xmlns:ns4="3c18c79d-f71b-4c7b-83be-9b4f38f88503" targetNamespace="http://schemas.microsoft.com/office/2006/metadata/properties" ma:root="true" ma:fieldsID="3b9d0a3a4dd9524121e8f529d0657a52" ns3:_="" ns4:_="">
    <xsd:import namespace="98a38c5c-4bad-400d-81e6-d92bc29c3895"/>
    <xsd:import namespace="3c18c79d-f71b-4c7b-83be-9b4f38f8850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  <xsd:element ref="ns3:MediaServiceOCR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a38c5c-4bad-400d-81e6-d92bc29c389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c18c79d-f71b-4c7b-83be-9b4f38f88503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C212A64-43ED-490E-B3E4-4F12A1E24E7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0409273-3271-427F-A7F8-DE5DF287517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EC71543-18FC-4944-9DF5-B05C12A79CA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8a38c5c-4bad-400d-81e6-d92bc29c3895"/>
    <ds:schemaRef ds:uri="3c18c79d-f71b-4c7b-83be-9b4f38f8850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696</Words>
  <Application>Microsoft Office PowerPoint</Application>
  <PresentationFormat>Widescreen</PresentationFormat>
  <Paragraphs>65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Bookman Old Style</vt:lpstr>
      <vt:lpstr>Calibri</vt:lpstr>
      <vt:lpstr>Franklin Gothic Book</vt:lpstr>
      <vt:lpstr>1_RetrospectVTI</vt:lpstr>
      <vt:lpstr>Predicting and avoiding high-severity traffic incidents in Seattle</vt:lpstr>
      <vt:lpstr>Your best quote that reflects your approach… “It’s one small step for man, one giant leap for mankind.”</vt:lpstr>
      <vt:lpstr>SUMMARY</vt:lpstr>
      <vt:lpstr>ABOUT THE DATA</vt:lpstr>
      <vt:lpstr>ABOUT THE DATA</vt:lpstr>
      <vt:lpstr>METHODOLOGY</vt:lpstr>
      <vt:lpstr>METHODOLOGY</vt:lpstr>
      <vt:lpstr>RESULTS</vt:lpstr>
      <vt:lpstr>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2020-10-05T23:15:56Z</dcterms:created>
  <dcterms:modified xsi:type="dcterms:W3CDTF">2020-11-19T19:22:00Z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69bf4a9-87bd-4dbf-a36c-1db5158e5def_Enabled">
    <vt:lpwstr>true</vt:lpwstr>
  </property>
  <property fmtid="{D5CDD505-2E9C-101B-9397-08002B2CF9AE}" pid="3" name="MSIP_Label_569bf4a9-87bd-4dbf-a36c-1db5158e5def_SetDate">
    <vt:lpwstr>2020-10-05T23:32:42Z</vt:lpwstr>
  </property>
  <property fmtid="{D5CDD505-2E9C-101B-9397-08002B2CF9AE}" pid="4" name="MSIP_Label_569bf4a9-87bd-4dbf-a36c-1db5158e5def_Method">
    <vt:lpwstr>Privileged</vt:lpwstr>
  </property>
  <property fmtid="{D5CDD505-2E9C-101B-9397-08002B2CF9AE}" pid="5" name="MSIP_Label_569bf4a9-87bd-4dbf-a36c-1db5158e5def_Name">
    <vt:lpwstr>569bf4a9-87bd-4dbf-a36c-1db5158e5def</vt:lpwstr>
  </property>
  <property fmtid="{D5CDD505-2E9C-101B-9397-08002B2CF9AE}" pid="6" name="MSIP_Label_569bf4a9-87bd-4dbf-a36c-1db5158e5def_SiteId">
    <vt:lpwstr>ea80952e-a476-42d4-aaf4-5457852b0f7e</vt:lpwstr>
  </property>
  <property fmtid="{D5CDD505-2E9C-101B-9397-08002B2CF9AE}" pid="7" name="MSIP_Label_569bf4a9-87bd-4dbf-a36c-1db5158e5def_ActionId">
    <vt:lpwstr>568a65b5-c82d-40ed-80eb-39dbb450ed25</vt:lpwstr>
  </property>
  <property fmtid="{D5CDD505-2E9C-101B-9397-08002B2CF9AE}" pid="8" name="MSIP_Label_569bf4a9-87bd-4dbf-a36c-1db5158e5def_ContentBits">
    <vt:lpwstr>0</vt:lpwstr>
  </property>
</Properties>
</file>