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8" r:id="rId6"/>
    <p:sldId id="276" r:id="rId7"/>
    <p:sldId id="289" r:id="rId8"/>
    <p:sldId id="277" r:id="rId9"/>
    <p:sldId id="302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5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6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8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6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11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69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410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8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893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8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48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30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90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77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82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03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21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298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82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6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54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030" y="3429000"/>
            <a:ext cx="9144000" cy="498598"/>
          </a:xfrm>
        </p:spPr>
        <p:txBody>
          <a:bodyPr lIns="0" tIns="0" rIns="0" bIns="0" anchor="t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Lending Club Case Study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A506-E825-38A7-FFCD-893FF4A5F86C}"/>
              </a:ext>
            </a:extLst>
          </p:cNvPr>
          <p:cNvSpPr txBox="1"/>
          <p:nvPr/>
        </p:nvSpPr>
        <p:spPr>
          <a:xfrm>
            <a:off x="1809888" y="4616614"/>
            <a:ext cx="944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60 month terms are 25% of the total records but when it comes to defaulters the percentage increased to 43%.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Company should be more careful while awarding 60 months loan term.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3CF1B-706E-D691-BF9F-39817C95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10472"/>
            <a:ext cx="4221591" cy="2928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7B730-069A-EA07-CFCC-9B53F0712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27" y="1118812"/>
            <a:ext cx="5054687" cy="27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Employment Length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65434-7D9B-959B-530C-B1C674B099A5}"/>
              </a:ext>
            </a:extLst>
          </p:cNvPr>
          <p:cNvSpPr txBox="1"/>
          <p:nvPr/>
        </p:nvSpPr>
        <p:spPr>
          <a:xfrm>
            <a:off x="750368" y="4910288"/>
            <a:ext cx="1105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with 1 year and 10 year experience are taking loans more frequently and they are the most defaulters also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E60F1C-54D7-64FD-11C9-79B5D3E2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" y="1336074"/>
            <a:ext cx="4724298" cy="28461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C95ED4-0CDC-85D5-92D8-FDF770929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528" y="1337707"/>
            <a:ext cx="6081949" cy="28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Ownership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65434-7D9B-959B-530C-B1C674B099A5}"/>
              </a:ext>
            </a:extLst>
          </p:cNvPr>
          <p:cNvSpPr txBox="1"/>
          <p:nvPr/>
        </p:nvSpPr>
        <p:spPr>
          <a:xfrm>
            <a:off x="1466361" y="5121149"/>
            <a:ext cx="1105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Loan applicants from people who owns a home are comparatively less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B9776-388B-731E-D200-61312A109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73" y="1147242"/>
            <a:ext cx="856417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 Status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65434-7D9B-959B-530C-B1C674B099A5}"/>
              </a:ext>
            </a:extLst>
          </p:cNvPr>
          <p:cNvSpPr txBox="1"/>
          <p:nvPr/>
        </p:nvSpPr>
        <p:spPr>
          <a:xfrm>
            <a:off x="1466361" y="5121149"/>
            <a:ext cx="1105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43% Loans are being issued even if the income is not verified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DFE81-A22A-7AF6-6C8B-80DFB3BE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81" y="1160243"/>
            <a:ext cx="847843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1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Issue Year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65434-7D9B-959B-530C-B1C674B099A5}"/>
              </a:ext>
            </a:extLst>
          </p:cNvPr>
          <p:cNvSpPr txBox="1"/>
          <p:nvPr/>
        </p:nvSpPr>
        <p:spPr>
          <a:xfrm>
            <a:off x="722849" y="4910233"/>
            <a:ext cx="1105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There is a consistent increase in loan applicants each year. Number of defaulters are increasing every year more than double in comparison with previous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F571E-32E3-4344-1E15-11E4E5B4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8495"/>
            <a:ext cx="5370597" cy="2264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352AC-D343-4241-91B7-F886EB37F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833" y="1298495"/>
            <a:ext cx="5370597" cy="24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64438" y="522898"/>
            <a:ext cx="34275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Numeric Variable Distribution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1254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F1D6C-F5B3-C439-2141-F6616642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43" y="966097"/>
            <a:ext cx="7105453" cy="5262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4BA5CE-65B7-0F8F-EC44-8D9FAB880EF4}"/>
              </a:ext>
            </a:extLst>
          </p:cNvPr>
          <p:cNvSpPr txBox="1"/>
          <p:nvPr/>
        </p:nvSpPr>
        <p:spPr>
          <a:xfrm>
            <a:off x="8315486" y="1840119"/>
            <a:ext cx="3647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75 % of loan amount request are for less than 15000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dti is almost normally distributed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It is very evident that there are some outliers in Annual income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67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385" y="3179701"/>
            <a:ext cx="9144000" cy="498598"/>
          </a:xfrm>
        </p:spPr>
        <p:txBody>
          <a:bodyPr lIns="0" tIns="0" rIns="0" bIns="0" anchor="t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Derived Metrics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6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Derived Metrics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65434-7D9B-959B-530C-B1C674B099A5}"/>
              </a:ext>
            </a:extLst>
          </p:cNvPr>
          <p:cNvSpPr txBox="1"/>
          <p:nvPr/>
        </p:nvSpPr>
        <p:spPr>
          <a:xfrm>
            <a:off x="228600" y="1305830"/>
            <a:ext cx="110505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Since we have Loan Amount and Annual income fields , we can find out a new ratio </a:t>
            </a:r>
            <a:r>
              <a:rPr lang="en-US" b="1" i="0" dirty="0">
                <a:solidFill>
                  <a:srgbClr val="FFC000"/>
                </a:solidFill>
                <a:effectLst/>
                <a:latin typeface="Helvetica Neue"/>
              </a:rPr>
              <a:t>Loan to Annual Income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which will be helpful in our further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Created a new column captures </a:t>
            </a:r>
            <a:r>
              <a:rPr lang="en-US" b="1" i="0" dirty="0">
                <a:solidFill>
                  <a:srgbClr val="FFC000"/>
                </a:solidFill>
                <a:effectLst/>
                <a:latin typeface="Helvetica Neue"/>
              </a:rPr>
              <a:t>dti range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		low – Less than or equal to 10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medium – Greater than 10 and less than or equal to 20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                             high – Greater than 20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  <a:latin typeface="Helvetica Neue"/>
              </a:rPr>
              <a:t>Loan to annual income range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has been created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		low – Less than or equal to 0.15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medium – Greater than 0.15 and less than or equal to 0.25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                             high – Greater than 0.25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  <a:latin typeface="Helvetica Neue"/>
              </a:rPr>
              <a:t>Employee length range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has been created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                            low – Less than or equal to 4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medium – Greater than 4 and less than or equal to 8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                            high – Greater than 8</a:t>
            </a: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000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385" y="3179701"/>
            <a:ext cx="9144000" cy="498598"/>
          </a:xfrm>
        </p:spPr>
        <p:txBody>
          <a:bodyPr lIns="0" tIns="0" rIns="0" bIns="0" anchor="t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Bivariate Analysis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64438" y="522898"/>
            <a:ext cx="34275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Status vs Experience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1254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BA5CE-65B7-0F8F-EC44-8D9FAB880EF4}"/>
              </a:ext>
            </a:extLst>
          </p:cNvPr>
          <p:cNvSpPr txBox="1"/>
          <p:nvPr/>
        </p:nvSpPr>
        <p:spPr>
          <a:xfrm>
            <a:off x="7246378" y="2828835"/>
            <a:ext cx="4156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people with less experience are having high chance of default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0C0A1-4F20-F1A2-0773-BA687B49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1" y="776984"/>
            <a:ext cx="6649147" cy="60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69879" y="522898"/>
            <a:ext cx="302212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 &amp;Problem Statement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572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612474" y="1298495"/>
            <a:ext cx="3033553" cy="9596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This company is the largest online loan marketplace, facilitating personal loans, business loans, and financing of medical procedures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Borrowers can easily access lower interest rate loans through a fast online interface. 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60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rgbClr val="091E42"/>
                </a:solidFill>
                <a:latin typeface="freight-text-pro"/>
              </a:rPr>
              <a:t>L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ending loans to ‘risky’ applicants is the largest source of financial loss (called credit loss).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60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Identification of risky loan applicants in advance can reduce credit loss.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60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Identification of </a:t>
            </a:r>
            <a:r>
              <a:rPr lang="en-US" sz="1400" dirty="0">
                <a:solidFill>
                  <a:srgbClr val="091E42"/>
                </a:solidFill>
                <a:latin typeface="freight-text-pro"/>
              </a:rPr>
              <a:t>risky 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applicants using EDA is the aim of this case study.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60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rgbClr val="091E42"/>
                </a:solidFill>
                <a:latin typeface="freight-text-pro"/>
              </a:rPr>
              <a:t>Company wants to understand the driving factors (or driver variables) behind loan default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64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64438" y="522898"/>
            <a:ext cx="34275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Status vs dti Range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1254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BA5CE-65B7-0F8F-EC44-8D9FAB880EF4}"/>
              </a:ext>
            </a:extLst>
          </p:cNvPr>
          <p:cNvSpPr txBox="1"/>
          <p:nvPr/>
        </p:nvSpPr>
        <p:spPr>
          <a:xfrm>
            <a:off x="7246378" y="2828835"/>
            <a:ext cx="4156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People in Medium dti range is taking more loans and proportionately default rate is also high in medium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2AEDB-3CFA-B769-E5E0-CE57353D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2" y="966097"/>
            <a:ext cx="6310109" cy="53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64438" y="522898"/>
            <a:ext cx="34275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Income vs Experience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1254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BA5CE-65B7-0F8F-EC44-8D9FAB880EF4}"/>
              </a:ext>
            </a:extLst>
          </p:cNvPr>
          <p:cNvSpPr txBox="1"/>
          <p:nvPr/>
        </p:nvSpPr>
        <p:spPr>
          <a:xfrm>
            <a:off x="7451396" y="3171169"/>
            <a:ext cx="4512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  <a:latin typeface="Helvetica Neue"/>
              </a:rPr>
              <a:t>A</a:t>
            </a:r>
            <a:r>
              <a:rPr lang="en-US" b="1" i="0" dirty="0">
                <a:solidFill>
                  <a:srgbClr val="FFC000"/>
                </a:solidFill>
                <a:effectLst/>
                <a:latin typeface="Helvetica Neue"/>
              </a:rPr>
              <a:t>verage Annual income of Fully paid applicants are always higher across experience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C507F-33FA-72FD-28AE-8B87BAE5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0" y="1965059"/>
            <a:ext cx="6469084" cy="4707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466D6-78E2-5E8E-0F86-718A50378D81}"/>
              </a:ext>
            </a:extLst>
          </p:cNvPr>
          <p:cNvSpPr txBox="1"/>
          <p:nvPr/>
        </p:nvSpPr>
        <p:spPr>
          <a:xfrm>
            <a:off x="1109609" y="1104952"/>
            <a:ext cx="102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We compared Annual Income and experience within the purview of loan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17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83947" y="522898"/>
            <a:ext cx="26080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to Annual Income Vs Experience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3968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BA5CE-65B7-0F8F-EC44-8D9FAB880EF4}"/>
              </a:ext>
            </a:extLst>
          </p:cNvPr>
          <p:cNvSpPr txBox="1"/>
          <p:nvPr/>
        </p:nvSpPr>
        <p:spPr>
          <a:xfrm>
            <a:off x="7451396" y="3171169"/>
            <a:ext cx="4512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  <a:latin typeface="Helvetica Neue"/>
              </a:rPr>
              <a:t>A</a:t>
            </a:r>
            <a:r>
              <a:rPr lang="en-US" b="1" i="0" dirty="0">
                <a:solidFill>
                  <a:srgbClr val="FFC000"/>
                </a:solidFill>
                <a:effectLst/>
                <a:latin typeface="Helvetica Neue"/>
              </a:rPr>
              <a:t>verage Loan to annual income ratio is always higher in charge off applicants across experience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FC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466D6-78E2-5E8E-0F86-718A50378D81}"/>
              </a:ext>
            </a:extLst>
          </p:cNvPr>
          <p:cNvSpPr txBox="1"/>
          <p:nvPr/>
        </p:nvSpPr>
        <p:spPr>
          <a:xfrm>
            <a:off x="1109608" y="1104952"/>
            <a:ext cx="108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We compared Loan to Annual Income Ratio and experience within the purview of loan status.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A96C7-79AF-61D5-7E17-CA918BBE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08" y="2296118"/>
            <a:ext cx="6033064" cy="40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83947" y="522898"/>
            <a:ext cx="26080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 Rate Vs Loan Amount Group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3968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BA5CE-65B7-0F8F-EC44-8D9FAB880EF4}"/>
              </a:ext>
            </a:extLst>
          </p:cNvPr>
          <p:cNvSpPr txBox="1"/>
          <p:nvPr/>
        </p:nvSpPr>
        <p:spPr>
          <a:xfrm>
            <a:off x="7252988" y="3263502"/>
            <a:ext cx="4512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Helvetica Neue"/>
              </a:rPr>
              <a:t>Interest rate distribution of Charged off loans are consistently higher across loan amount groups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466D6-78E2-5E8E-0F86-718A50378D81}"/>
              </a:ext>
            </a:extLst>
          </p:cNvPr>
          <p:cNvSpPr txBox="1"/>
          <p:nvPr/>
        </p:nvSpPr>
        <p:spPr>
          <a:xfrm>
            <a:off x="1109608" y="1104952"/>
            <a:ext cx="108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We compared Interest Rate and Loan Amount Group within the purview of loan status.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24D3E-E2D4-D524-BD85-766B288E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08" y="1819841"/>
            <a:ext cx="5964052" cy="44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64438" y="522898"/>
            <a:ext cx="34275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Amount vs Verification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1254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BA5CE-65B7-0F8F-EC44-8D9FAB880EF4}"/>
              </a:ext>
            </a:extLst>
          </p:cNvPr>
          <p:cNvSpPr txBox="1"/>
          <p:nvPr/>
        </p:nvSpPr>
        <p:spPr>
          <a:xfrm>
            <a:off x="7451396" y="3171169"/>
            <a:ext cx="45120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Helvetica Neue"/>
              </a:rPr>
              <a:t>Loan amount of verified sources are higher. Either company is approving higher loan amounts after verification or Priority verification is being done on higher amount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466D6-78E2-5E8E-0F86-718A50378D81}"/>
              </a:ext>
            </a:extLst>
          </p:cNvPr>
          <p:cNvSpPr txBox="1"/>
          <p:nvPr/>
        </p:nvSpPr>
        <p:spPr>
          <a:xfrm>
            <a:off x="1109609" y="1104952"/>
            <a:ext cx="102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We compared Loan Amount and Verification status within the purview of loan status.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2714D-8A05-139B-8987-274A6052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92" y="2007211"/>
            <a:ext cx="5980616" cy="40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1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64438" y="522898"/>
            <a:ext cx="34275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Amount vs Loan Status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1254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BA5CE-65B7-0F8F-EC44-8D9FAB880EF4}"/>
              </a:ext>
            </a:extLst>
          </p:cNvPr>
          <p:cNvSpPr txBox="1"/>
          <p:nvPr/>
        </p:nvSpPr>
        <p:spPr>
          <a:xfrm>
            <a:off x="7451396" y="3171169"/>
            <a:ext cx="4512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Helvetica Neue"/>
              </a:rPr>
              <a:t>Average loan amount of Charged off group is higher than Fully paid. This means tightening of loan amount eligibility scrutiny is required.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466D6-78E2-5E8E-0F86-718A50378D81}"/>
              </a:ext>
            </a:extLst>
          </p:cNvPr>
          <p:cNvSpPr txBox="1"/>
          <p:nvPr/>
        </p:nvSpPr>
        <p:spPr>
          <a:xfrm>
            <a:off x="1109609" y="1104952"/>
            <a:ext cx="102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We compared Loan Amount and Loan status.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35DC1-6555-7E23-9778-0D9657A1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18" y="2064369"/>
            <a:ext cx="5862193" cy="36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8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385" y="3179701"/>
            <a:ext cx="9144000" cy="498598"/>
          </a:xfrm>
        </p:spPr>
        <p:txBody>
          <a:bodyPr lIns="0" tIns="0" rIns="0" bIns="0" anchor="t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Deductions from EDA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1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64438" y="522898"/>
            <a:ext cx="34275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Inferences Summary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1254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466D6-78E2-5E8E-0F86-718A50378D81}"/>
              </a:ext>
            </a:extLst>
          </p:cNvPr>
          <p:cNvSpPr txBox="1"/>
          <p:nvPr/>
        </p:nvSpPr>
        <p:spPr>
          <a:xfrm>
            <a:off x="139855" y="522898"/>
            <a:ext cx="1173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Average default rate is around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Loan default percentage increase for purposes small_business, debt consolidation, other categories when we restrict the data set to "charged off". So closer inspection is required before providing the loan for this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60 month terms are 25% of the total records but when it comes to defaulters the percentage increased to 43%. Company should be more careful while awarding 60 months loan term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% of defaulters with respect to total number are less in Grade A compared to other Grades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People with 1 year and 10 year experience are taking loans more frequently and they are the most defaulters also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Loan applicants from people who owns a home are comparatively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43% Loans are being issued even if the income is not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There is a consistent increase in loan applicants each year. Number of defaulters are increasing every year more than double in comparison with previous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75 % of loan amount request are for less than 15000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People with less experience are having high chance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People in Medium dti range is taking more loans and proportionately default rate is also high in medium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Average Annual income of Fully paid applicants are always higher across experience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Average Loan to annual income ratio is always higher in charge off applicants across experience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876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Lending Club EDA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Transformations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Bivariate 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Univariate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Derived Metrics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78FC9-8539-3AB5-89E7-1DD2BA248F61}"/>
              </a:ext>
            </a:extLst>
          </p:cNvPr>
          <p:cNvSpPr txBox="1"/>
          <p:nvPr/>
        </p:nvSpPr>
        <p:spPr>
          <a:xfrm>
            <a:off x="293298" y="1224951"/>
            <a:ext cx="11317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Source of data is CSV File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2. Loaded CSV File into Data Frame using Pandas library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3. Data set contains 39717 rows and 111 columns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687EF-0301-6B89-F5C6-54BA8A6B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8" y="2948939"/>
            <a:ext cx="3258005" cy="809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6C91FE-38C9-9D8C-95B1-54B1E8F5E7DD}"/>
              </a:ext>
            </a:extLst>
          </p:cNvPr>
          <p:cNvSpPr txBox="1"/>
          <p:nvPr/>
        </p:nvSpPr>
        <p:spPr>
          <a:xfrm>
            <a:off x="228600" y="4267200"/>
            <a:ext cx="112983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4. All variables in the data set can be categorized into 3 types broadly 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       Applicant behaviour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Loan characteristics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Customer attributes (after granting the loan)</a:t>
            </a:r>
          </a:p>
          <a:p>
            <a:r>
              <a:rPr lang="en-IN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2299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861819" y="3075221"/>
            <a:ext cx="513987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16653" y="250546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All Null Values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2324" y="239411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Unique value count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09934" y="238744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Remove out of scope columns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29469" y="239955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Final Column Count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38797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Dependent Variable filter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159682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Removed columns with all null values. </a:t>
            </a: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There are around 54 columns with all values as NA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2103" y="3159682"/>
            <a:ext cx="1752042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If the count is very less or huge it may not be very useful for analysis. So these columns have been removed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8901" y="3093770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All IDs can be removed as it is unique and will not give any useful insights. Also there are certain features which captures information after awarding the loan.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413780" y="3159682"/>
            <a:ext cx="1752042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Our final data set is having 20 columns and it consists of customer attributes while applying loan and also loan attributes</a:t>
            </a: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3575" y="2998354"/>
            <a:ext cx="1752042" cy="3239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Business objective is to find out the likely defaulters or people who pay back full amount.</a:t>
            </a:r>
          </a:p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So we need to focus on observations having loan_status as "Fully paid" or "Charged off". From a business objective standpoint loan_status value "Current" is not having any significance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479840" y="1903780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12229" y="1867817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4755" y="193057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46810" y="1913671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61224" y="1881831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Values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A506-E825-38A7-FFCD-893FF4A5F86C}"/>
              </a:ext>
            </a:extLst>
          </p:cNvPr>
          <p:cNvSpPr txBox="1"/>
          <p:nvPr/>
        </p:nvSpPr>
        <p:spPr>
          <a:xfrm>
            <a:off x="534709" y="1168124"/>
            <a:ext cx="9040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There are some missing values in field emp_length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Since emp_length is a categorical variable we can impute with mode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 of this field is ‘10+ years’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C40FB-6960-2ABA-30EA-62183FD5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5" y="2867867"/>
            <a:ext cx="3115110" cy="790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C6C02D-463C-3A30-9F68-8BE5684D1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27" y="4200819"/>
            <a:ext cx="5839640" cy="428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4CB25C-98CF-7EE5-9311-7F48A00C3D6E}"/>
              </a:ext>
            </a:extLst>
          </p:cNvPr>
          <p:cNvSpPr txBox="1"/>
          <p:nvPr/>
        </p:nvSpPr>
        <p:spPr>
          <a:xfrm>
            <a:off x="534709" y="3804249"/>
            <a:ext cx="401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Imputed missing value with mode</a:t>
            </a:r>
          </a:p>
        </p:txBody>
      </p:sp>
    </p:spTree>
    <p:extLst>
      <p:ext uri="{BB962C8B-B14F-4D97-AF65-F5344CB8AC3E}">
        <p14:creationId xmlns:p14="http://schemas.microsoft.com/office/powerpoint/2010/main" val="215218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385" y="3179701"/>
            <a:ext cx="9144000" cy="498598"/>
          </a:xfrm>
        </p:spPr>
        <p:txBody>
          <a:bodyPr lIns="0" tIns="0" rIns="0" bIns="0" anchor="t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Univariate Analysis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1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Status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92800-C5A6-7ED9-7C79-74CB0D1F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70" y="1410148"/>
            <a:ext cx="4620513" cy="3153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1A506-E825-38A7-FFCD-893FF4A5F86C}"/>
              </a:ext>
            </a:extLst>
          </p:cNvPr>
          <p:cNvSpPr txBox="1"/>
          <p:nvPr/>
        </p:nvSpPr>
        <p:spPr>
          <a:xfrm>
            <a:off x="3243403" y="4907174"/>
            <a:ext cx="386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Average default rate is around 15 %</a:t>
            </a:r>
          </a:p>
        </p:txBody>
      </p:sp>
    </p:spTree>
    <p:extLst>
      <p:ext uri="{BB962C8B-B14F-4D97-AF65-F5344CB8AC3E}">
        <p14:creationId xmlns:p14="http://schemas.microsoft.com/office/powerpoint/2010/main" val="86563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Status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A506-E825-38A7-FFCD-893FF4A5F86C}"/>
              </a:ext>
            </a:extLst>
          </p:cNvPr>
          <p:cNvSpPr txBox="1"/>
          <p:nvPr/>
        </p:nvSpPr>
        <p:spPr>
          <a:xfrm>
            <a:off x="484787" y="4115664"/>
            <a:ext cx="11478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Major purpose of the loan are ::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debt_consolidation, credit_card, other, home_improvement, major_purchase, small_business, car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Order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changed slightly for only Charged off cases ::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debt_consolidation, other, credit_card, small_business , home_improvement, major_purchase, car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small_business, debt consolidation, other categories percentage increased when we restrict the data set to "charged off". 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So closer inspection is required before providing the loan for these purposes.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F2770-7DA0-81BE-6141-ED71E5F8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90" y="1221229"/>
            <a:ext cx="5454554" cy="2825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7EA17-9942-7D4A-1F37-C6FECE4C9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05" y="1341699"/>
            <a:ext cx="6071895" cy="27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5745</TotalTime>
  <Words>1469</Words>
  <Application>Microsoft Office PowerPoint</Application>
  <PresentationFormat>Widescreen</PresentationFormat>
  <Paragraphs>233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freight-text-pro</vt:lpstr>
      <vt:lpstr>Helvetica Neue</vt:lpstr>
      <vt:lpstr>Segoe UI Light</vt:lpstr>
      <vt:lpstr>Office Theme</vt:lpstr>
      <vt:lpstr>Lending Club Case Study</vt:lpstr>
      <vt:lpstr>Project analysis slide 6</vt:lpstr>
      <vt:lpstr>Project analysis slide 2</vt:lpstr>
      <vt:lpstr>Project analysis slide 3</vt:lpstr>
      <vt:lpstr>Project analysis slide 3</vt:lpstr>
      <vt:lpstr>Project analysis slide 3</vt:lpstr>
      <vt:lpstr>Univariate Analysis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Derived Metrics</vt:lpstr>
      <vt:lpstr>Project analysis slide 3</vt:lpstr>
      <vt:lpstr>Bivariate Analysis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Deductions from EDA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sapbpterp</dc:creator>
  <cp:lastModifiedBy>sapbpterp</cp:lastModifiedBy>
  <cp:revision>41</cp:revision>
  <dcterms:created xsi:type="dcterms:W3CDTF">2022-09-26T05:32:30Z</dcterms:created>
  <dcterms:modified xsi:type="dcterms:W3CDTF">2022-09-30T05:17:50Z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