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288" r:id="rId6"/>
    <p:sldId id="276" r:id="rId7"/>
    <p:sldId id="277" r:id="rId8"/>
    <p:sldId id="312" r:id="rId9"/>
    <p:sldId id="290" r:id="rId10"/>
    <p:sldId id="291" r:id="rId11"/>
    <p:sldId id="313" r:id="rId12"/>
    <p:sldId id="292" r:id="rId13"/>
    <p:sldId id="293" r:id="rId14"/>
    <p:sldId id="294" r:id="rId15"/>
    <p:sldId id="295" r:id="rId16"/>
    <p:sldId id="296" r:id="rId17"/>
    <p:sldId id="297" r:id="rId18"/>
    <p:sldId id="298" r:id="rId19"/>
    <p:sldId id="299" r:id="rId20"/>
    <p:sldId id="300" r:id="rId21"/>
    <p:sldId id="301" r:id="rId22"/>
    <p:sldId id="303" r:id="rId23"/>
    <p:sldId id="304" r:id="rId24"/>
    <p:sldId id="305" r:id="rId25"/>
    <p:sldId id="306" r:id="rId26"/>
    <p:sldId id="307" r:id="rId27"/>
    <p:sldId id="308" r:id="rId28"/>
    <p:sldId id="309" r:id="rId29"/>
    <p:sldId id="310" r:id="rId30"/>
    <p:sldId id="311"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111" d="100"/>
          <a:sy n="111" d="100"/>
        </p:scale>
        <p:origin x="594" y="10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10/1/2022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824754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389462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398628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71326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860111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613069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7410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912685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7893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673087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46548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4070330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213890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1569077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877582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1521103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2398421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1298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2648182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3702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548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10114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91235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00168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10/1/2022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10/1/2022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946030" y="3429000"/>
            <a:ext cx="9144000" cy="498598"/>
          </a:xfrm>
        </p:spPr>
        <p:txBody>
          <a:bodyPr lIns="0" tIns="0" rIns="0" bIns="0" anchor="t">
            <a:spAutoFit/>
          </a:bodyPr>
          <a:lstStyle/>
          <a:p>
            <a:pPr algn="l"/>
            <a:r>
              <a:rPr lang="en-US" sz="3600" b="1" dirty="0">
                <a:solidFill>
                  <a:schemeClr val="bg1"/>
                </a:solidFill>
              </a:rPr>
              <a:t>Lending Club Case Study</a:t>
            </a:r>
            <a:endParaRPr lang="en-US" sz="36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Term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CA31A506-E825-38A7-FFCD-893FF4A5F86C}"/>
              </a:ext>
            </a:extLst>
          </p:cNvPr>
          <p:cNvSpPr txBox="1"/>
          <p:nvPr/>
        </p:nvSpPr>
        <p:spPr>
          <a:xfrm>
            <a:off x="1809888" y="4616614"/>
            <a:ext cx="9447584" cy="923330"/>
          </a:xfrm>
          <a:prstGeom prst="rect">
            <a:avLst/>
          </a:prstGeom>
          <a:noFill/>
        </p:spPr>
        <p:txBody>
          <a:bodyPr wrap="square" rtlCol="0">
            <a:spAutoFit/>
          </a:bodyPr>
          <a:lstStyle/>
          <a:p>
            <a:pPr algn="l"/>
            <a:r>
              <a:rPr lang="en-US" b="1" i="0" dirty="0">
                <a:solidFill>
                  <a:srgbClr val="000000"/>
                </a:solidFill>
                <a:effectLst/>
                <a:latin typeface="Helvetica Neue"/>
              </a:rPr>
              <a:t>60 month terms are 25% of the total records but when it comes to defaulters the percentage increased to 43%.</a:t>
            </a:r>
          </a:p>
          <a:p>
            <a:pPr algn="l"/>
            <a:r>
              <a:rPr lang="en-US" b="0" i="0" dirty="0">
                <a:solidFill>
                  <a:srgbClr val="000000"/>
                </a:solidFill>
                <a:effectLst/>
                <a:latin typeface="Helvetica Neue"/>
              </a:rPr>
              <a:t>Company should be more careful while awarding 60 months loan term.</a:t>
            </a:r>
          </a:p>
        </p:txBody>
      </p:sp>
      <p:pic>
        <p:nvPicPr>
          <p:cNvPr id="3" name="Picture 2">
            <a:extLst>
              <a:ext uri="{FF2B5EF4-FFF2-40B4-BE49-F238E27FC236}">
                <a16:creationId xmlns:a16="http://schemas.microsoft.com/office/drawing/2014/main" id="{7163CF1B-706E-D691-BF9F-39817C95AE4D}"/>
              </a:ext>
            </a:extLst>
          </p:cNvPr>
          <p:cNvPicPr>
            <a:picLocks noChangeAspect="1"/>
          </p:cNvPicPr>
          <p:nvPr/>
        </p:nvPicPr>
        <p:blipFill>
          <a:blip r:embed="rId3"/>
          <a:stretch>
            <a:fillRect/>
          </a:stretch>
        </p:blipFill>
        <p:spPr>
          <a:xfrm>
            <a:off x="228600" y="1010472"/>
            <a:ext cx="4221591" cy="2928860"/>
          </a:xfrm>
          <a:prstGeom prst="rect">
            <a:avLst/>
          </a:prstGeom>
        </p:spPr>
      </p:pic>
      <p:pic>
        <p:nvPicPr>
          <p:cNvPr id="7" name="Picture 6">
            <a:extLst>
              <a:ext uri="{FF2B5EF4-FFF2-40B4-BE49-F238E27FC236}">
                <a16:creationId xmlns:a16="http://schemas.microsoft.com/office/drawing/2014/main" id="{32D7B730-069A-EA07-CFCC-9B53F0712AF8}"/>
              </a:ext>
            </a:extLst>
          </p:cNvPr>
          <p:cNvPicPr>
            <a:picLocks noChangeAspect="1"/>
          </p:cNvPicPr>
          <p:nvPr/>
        </p:nvPicPr>
        <p:blipFill>
          <a:blip r:embed="rId4"/>
          <a:stretch>
            <a:fillRect/>
          </a:stretch>
        </p:blipFill>
        <p:spPr>
          <a:xfrm>
            <a:off x="6268527" y="1118812"/>
            <a:ext cx="5054687" cy="2737057"/>
          </a:xfrm>
          <a:prstGeom prst="rect">
            <a:avLst/>
          </a:prstGeom>
        </p:spPr>
      </p:pic>
    </p:spTree>
    <p:extLst>
      <p:ext uri="{BB962C8B-B14F-4D97-AF65-F5344CB8AC3E}">
        <p14:creationId xmlns:p14="http://schemas.microsoft.com/office/powerpoint/2010/main" val="49198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Employment Length</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TextBox 9">
            <a:extLst>
              <a:ext uri="{FF2B5EF4-FFF2-40B4-BE49-F238E27FC236}">
                <a16:creationId xmlns:a16="http://schemas.microsoft.com/office/drawing/2014/main" id="{62065434-7D9B-959B-530C-B1C674B099A5}"/>
              </a:ext>
            </a:extLst>
          </p:cNvPr>
          <p:cNvSpPr txBox="1"/>
          <p:nvPr/>
        </p:nvSpPr>
        <p:spPr>
          <a:xfrm>
            <a:off x="750368" y="4910288"/>
            <a:ext cx="11050568" cy="646331"/>
          </a:xfrm>
          <a:prstGeom prst="rect">
            <a:avLst/>
          </a:prstGeom>
          <a:noFill/>
        </p:spPr>
        <p:txBody>
          <a:bodyPr wrap="square" rtlCol="0">
            <a:spAutoFit/>
          </a:bodyPr>
          <a:lstStyle/>
          <a:p>
            <a:pPr algn="l"/>
            <a:r>
              <a:rPr lang="en-US" dirty="0">
                <a:latin typeface="Arial" panose="020B0604020202020204" pitchFamily="34" charset="0"/>
                <a:cs typeface="Arial" panose="020B0604020202020204" pitchFamily="34" charset="0"/>
              </a:rPr>
              <a:t>People with 1 year and 10 year experience are taking loans more frequently and they are the most defaulters also</a:t>
            </a:r>
          </a:p>
        </p:txBody>
      </p:sp>
      <p:pic>
        <p:nvPicPr>
          <p:cNvPr id="16" name="Picture 15">
            <a:extLst>
              <a:ext uri="{FF2B5EF4-FFF2-40B4-BE49-F238E27FC236}">
                <a16:creationId xmlns:a16="http://schemas.microsoft.com/office/drawing/2014/main" id="{B3E60F1C-54D7-64FD-11C9-79B5D3E2AFC7}"/>
              </a:ext>
            </a:extLst>
          </p:cNvPr>
          <p:cNvPicPr>
            <a:picLocks noChangeAspect="1"/>
          </p:cNvPicPr>
          <p:nvPr/>
        </p:nvPicPr>
        <p:blipFill>
          <a:blip r:embed="rId3"/>
          <a:stretch>
            <a:fillRect/>
          </a:stretch>
        </p:blipFill>
        <p:spPr>
          <a:xfrm>
            <a:off x="345651" y="1336074"/>
            <a:ext cx="4724298" cy="2846103"/>
          </a:xfrm>
          <a:prstGeom prst="rect">
            <a:avLst/>
          </a:prstGeom>
        </p:spPr>
      </p:pic>
      <p:pic>
        <p:nvPicPr>
          <p:cNvPr id="18" name="Picture 17">
            <a:extLst>
              <a:ext uri="{FF2B5EF4-FFF2-40B4-BE49-F238E27FC236}">
                <a16:creationId xmlns:a16="http://schemas.microsoft.com/office/drawing/2014/main" id="{BEC95ED4-0CDC-85D5-92D8-FDF770929BB4}"/>
              </a:ext>
            </a:extLst>
          </p:cNvPr>
          <p:cNvPicPr>
            <a:picLocks noChangeAspect="1"/>
          </p:cNvPicPr>
          <p:nvPr/>
        </p:nvPicPr>
        <p:blipFill>
          <a:blip r:embed="rId4"/>
          <a:stretch>
            <a:fillRect/>
          </a:stretch>
        </p:blipFill>
        <p:spPr>
          <a:xfrm>
            <a:off x="5425528" y="1337707"/>
            <a:ext cx="6081949" cy="2846103"/>
          </a:xfrm>
          <a:prstGeom prst="rect">
            <a:avLst/>
          </a:prstGeom>
        </p:spPr>
      </p:pic>
    </p:spTree>
    <p:extLst>
      <p:ext uri="{BB962C8B-B14F-4D97-AF65-F5344CB8AC3E}">
        <p14:creationId xmlns:p14="http://schemas.microsoft.com/office/powerpoint/2010/main" val="52857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Home Ownership</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TextBox 9">
            <a:extLst>
              <a:ext uri="{FF2B5EF4-FFF2-40B4-BE49-F238E27FC236}">
                <a16:creationId xmlns:a16="http://schemas.microsoft.com/office/drawing/2014/main" id="{62065434-7D9B-959B-530C-B1C674B099A5}"/>
              </a:ext>
            </a:extLst>
          </p:cNvPr>
          <p:cNvSpPr txBox="1"/>
          <p:nvPr/>
        </p:nvSpPr>
        <p:spPr>
          <a:xfrm>
            <a:off x="1466361" y="5121149"/>
            <a:ext cx="11050568" cy="369332"/>
          </a:xfrm>
          <a:prstGeom prst="rect">
            <a:avLst/>
          </a:prstGeom>
          <a:noFill/>
        </p:spPr>
        <p:txBody>
          <a:bodyPr wrap="square" rtlCol="0">
            <a:spAutoFit/>
          </a:bodyPr>
          <a:lstStyle/>
          <a:p>
            <a:pPr algn="l"/>
            <a:r>
              <a:rPr lang="en-US" b="1" i="0" dirty="0">
                <a:solidFill>
                  <a:srgbClr val="000000"/>
                </a:solidFill>
                <a:effectLst/>
                <a:latin typeface="Helvetica Neue"/>
              </a:rPr>
              <a:t>Loan applicants from people who owns a home are comparatively less</a:t>
            </a:r>
          </a:p>
        </p:txBody>
      </p:sp>
      <p:pic>
        <p:nvPicPr>
          <p:cNvPr id="3" name="Picture 2">
            <a:extLst>
              <a:ext uri="{FF2B5EF4-FFF2-40B4-BE49-F238E27FC236}">
                <a16:creationId xmlns:a16="http://schemas.microsoft.com/office/drawing/2014/main" id="{D2CB9776-388B-731E-D200-61312A109721}"/>
              </a:ext>
            </a:extLst>
          </p:cNvPr>
          <p:cNvPicPr>
            <a:picLocks noChangeAspect="1"/>
          </p:cNvPicPr>
          <p:nvPr/>
        </p:nvPicPr>
        <p:blipFill>
          <a:blip r:embed="rId3"/>
          <a:stretch>
            <a:fillRect/>
          </a:stretch>
        </p:blipFill>
        <p:spPr>
          <a:xfrm>
            <a:off x="951273" y="1147242"/>
            <a:ext cx="8564170" cy="3581900"/>
          </a:xfrm>
          <a:prstGeom prst="rect">
            <a:avLst/>
          </a:prstGeom>
        </p:spPr>
      </p:pic>
    </p:spTree>
    <p:extLst>
      <p:ext uri="{BB962C8B-B14F-4D97-AF65-F5344CB8AC3E}">
        <p14:creationId xmlns:p14="http://schemas.microsoft.com/office/powerpoint/2010/main" val="186282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Verification Status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TextBox 9">
            <a:extLst>
              <a:ext uri="{FF2B5EF4-FFF2-40B4-BE49-F238E27FC236}">
                <a16:creationId xmlns:a16="http://schemas.microsoft.com/office/drawing/2014/main" id="{62065434-7D9B-959B-530C-B1C674B099A5}"/>
              </a:ext>
            </a:extLst>
          </p:cNvPr>
          <p:cNvSpPr txBox="1"/>
          <p:nvPr/>
        </p:nvSpPr>
        <p:spPr>
          <a:xfrm>
            <a:off x="1466361" y="5121149"/>
            <a:ext cx="11050568" cy="369332"/>
          </a:xfrm>
          <a:prstGeom prst="rect">
            <a:avLst/>
          </a:prstGeom>
          <a:noFill/>
        </p:spPr>
        <p:txBody>
          <a:bodyPr wrap="square" rtlCol="0">
            <a:spAutoFit/>
          </a:bodyPr>
          <a:lstStyle/>
          <a:p>
            <a:pPr algn="l"/>
            <a:r>
              <a:rPr lang="en-US" b="1" i="0" dirty="0">
                <a:solidFill>
                  <a:srgbClr val="000000"/>
                </a:solidFill>
                <a:effectLst/>
                <a:latin typeface="Helvetica Neue"/>
              </a:rPr>
              <a:t>43% Loans are being issued even if the income is not verified</a:t>
            </a:r>
          </a:p>
        </p:txBody>
      </p:sp>
      <p:pic>
        <p:nvPicPr>
          <p:cNvPr id="4" name="Picture 3">
            <a:extLst>
              <a:ext uri="{FF2B5EF4-FFF2-40B4-BE49-F238E27FC236}">
                <a16:creationId xmlns:a16="http://schemas.microsoft.com/office/drawing/2014/main" id="{A43DFE81-A22A-7AF6-6C8B-80DFB3BE93C9}"/>
              </a:ext>
            </a:extLst>
          </p:cNvPr>
          <p:cNvPicPr>
            <a:picLocks noChangeAspect="1"/>
          </p:cNvPicPr>
          <p:nvPr/>
        </p:nvPicPr>
        <p:blipFill>
          <a:blip r:embed="rId3"/>
          <a:stretch>
            <a:fillRect/>
          </a:stretch>
        </p:blipFill>
        <p:spPr>
          <a:xfrm>
            <a:off x="1235681" y="1160243"/>
            <a:ext cx="8478433" cy="3610479"/>
          </a:xfrm>
          <a:prstGeom prst="rect">
            <a:avLst/>
          </a:prstGeom>
        </p:spPr>
      </p:pic>
    </p:spTree>
    <p:extLst>
      <p:ext uri="{BB962C8B-B14F-4D97-AF65-F5344CB8AC3E}">
        <p14:creationId xmlns:p14="http://schemas.microsoft.com/office/powerpoint/2010/main" val="228941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Loan Issue Year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TextBox 9">
            <a:extLst>
              <a:ext uri="{FF2B5EF4-FFF2-40B4-BE49-F238E27FC236}">
                <a16:creationId xmlns:a16="http://schemas.microsoft.com/office/drawing/2014/main" id="{62065434-7D9B-959B-530C-B1C674B099A5}"/>
              </a:ext>
            </a:extLst>
          </p:cNvPr>
          <p:cNvSpPr txBox="1"/>
          <p:nvPr/>
        </p:nvSpPr>
        <p:spPr>
          <a:xfrm>
            <a:off x="722849" y="4910233"/>
            <a:ext cx="11050568" cy="646331"/>
          </a:xfrm>
          <a:prstGeom prst="rect">
            <a:avLst/>
          </a:prstGeom>
          <a:noFill/>
        </p:spPr>
        <p:txBody>
          <a:bodyPr wrap="square" rtlCol="0">
            <a:spAutoFit/>
          </a:bodyPr>
          <a:lstStyle/>
          <a:p>
            <a:pPr algn="l"/>
            <a:r>
              <a:rPr lang="en-US" b="1" i="0" dirty="0">
                <a:solidFill>
                  <a:srgbClr val="000000"/>
                </a:solidFill>
                <a:effectLst/>
                <a:latin typeface="Helvetica Neue"/>
              </a:rPr>
              <a:t>There is a consistent increase in loan applicants each year. Number of defaulters are increasing every year more than double in comparison with previous year</a:t>
            </a:r>
          </a:p>
        </p:txBody>
      </p:sp>
      <p:pic>
        <p:nvPicPr>
          <p:cNvPr id="3" name="Picture 2">
            <a:extLst>
              <a:ext uri="{FF2B5EF4-FFF2-40B4-BE49-F238E27FC236}">
                <a16:creationId xmlns:a16="http://schemas.microsoft.com/office/drawing/2014/main" id="{F04F571E-32E3-4344-1E15-11E4E5B4854B}"/>
              </a:ext>
            </a:extLst>
          </p:cNvPr>
          <p:cNvPicPr>
            <a:picLocks noChangeAspect="1"/>
          </p:cNvPicPr>
          <p:nvPr/>
        </p:nvPicPr>
        <p:blipFill>
          <a:blip r:embed="rId3"/>
          <a:stretch>
            <a:fillRect/>
          </a:stretch>
        </p:blipFill>
        <p:spPr>
          <a:xfrm>
            <a:off x="228600" y="1298495"/>
            <a:ext cx="5370597" cy="2264953"/>
          </a:xfrm>
          <a:prstGeom prst="rect">
            <a:avLst/>
          </a:prstGeom>
        </p:spPr>
      </p:pic>
      <p:pic>
        <p:nvPicPr>
          <p:cNvPr id="6" name="Picture 5">
            <a:extLst>
              <a:ext uri="{FF2B5EF4-FFF2-40B4-BE49-F238E27FC236}">
                <a16:creationId xmlns:a16="http://schemas.microsoft.com/office/drawing/2014/main" id="{6FB352AC-D343-4241-91B7-F886EB37F73A}"/>
              </a:ext>
            </a:extLst>
          </p:cNvPr>
          <p:cNvPicPr>
            <a:picLocks noChangeAspect="1"/>
          </p:cNvPicPr>
          <p:nvPr/>
        </p:nvPicPr>
        <p:blipFill>
          <a:blip r:embed="rId4"/>
          <a:stretch>
            <a:fillRect/>
          </a:stretch>
        </p:blipFill>
        <p:spPr>
          <a:xfrm>
            <a:off x="5905833" y="1298495"/>
            <a:ext cx="5370597" cy="2419490"/>
          </a:xfrm>
          <a:prstGeom prst="rect">
            <a:avLst/>
          </a:prstGeom>
        </p:spPr>
      </p:pic>
    </p:spTree>
    <p:extLst>
      <p:ext uri="{BB962C8B-B14F-4D97-AF65-F5344CB8AC3E}">
        <p14:creationId xmlns:p14="http://schemas.microsoft.com/office/powerpoint/2010/main" val="40178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64438" y="522898"/>
            <a:ext cx="342756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Numeric Variable Distribution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125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7" name="Picture 6">
            <a:extLst>
              <a:ext uri="{FF2B5EF4-FFF2-40B4-BE49-F238E27FC236}">
                <a16:creationId xmlns:a16="http://schemas.microsoft.com/office/drawing/2014/main" id="{499F1D6C-F5B3-C439-2141-F66166427622}"/>
              </a:ext>
            </a:extLst>
          </p:cNvPr>
          <p:cNvPicPr>
            <a:picLocks noChangeAspect="1"/>
          </p:cNvPicPr>
          <p:nvPr/>
        </p:nvPicPr>
        <p:blipFill>
          <a:blip r:embed="rId3"/>
          <a:stretch>
            <a:fillRect/>
          </a:stretch>
        </p:blipFill>
        <p:spPr>
          <a:xfrm>
            <a:off x="936143" y="966097"/>
            <a:ext cx="7105453" cy="5262175"/>
          </a:xfrm>
          <a:prstGeom prst="rect">
            <a:avLst/>
          </a:prstGeom>
        </p:spPr>
      </p:pic>
      <p:sp>
        <p:nvSpPr>
          <p:cNvPr id="12" name="TextBox 11">
            <a:extLst>
              <a:ext uri="{FF2B5EF4-FFF2-40B4-BE49-F238E27FC236}">
                <a16:creationId xmlns:a16="http://schemas.microsoft.com/office/drawing/2014/main" id="{AF4BA5CE-65B7-0F8F-EC44-8D9FAB880EF4}"/>
              </a:ext>
            </a:extLst>
          </p:cNvPr>
          <p:cNvSpPr txBox="1"/>
          <p:nvPr/>
        </p:nvSpPr>
        <p:spPr>
          <a:xfrm>
            <a:off x="8315486" y="1840119"/>
            <a:ext cx="3647913" cy="2862322"/>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00000"/>
                </a:solidFill>
                <a:effectLst/>
                <a:latin typeface="Helvetica Neue"/>
              </a:rPr>
              <a:t>75 % of loan amount request are for less than 15000</a:t>
            </a:r>
          </a:p>
          <a:p>
            <a:pPr marL="285750" indent="-285750" algn="l">
              <a:buFont typeface="Arial" panose="020B0604020202020204" pitchFamily="34" charset="0"/>
              <a:buChar char="•"/>
            </a:pPr>
            <a:endParaRPr lang="en-US" b="1" i="0" dirty="0">
              <a:solidFill>
                <a:srgbClr val="000000"/>
              </a:solidFill>
              <a:effectLst/>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dti is almost normally distributed</a:t>
            </a:r>
          </a:p>
          <a:p>
            <a:pPr marL="285750" indent="-285750" algn="l">
              <a:buFont typeface="Arial" panose="020B0604020202020204" pitchFamily="34" charset="0"/>
              <a:buChar char="•"/>
            </a:pPr>
            <a:endParaRPr lang="en-US" b="1" i="0" dirty="0">
              <a:solidFill>
                <a:srgbClr val="000000"/>
              </a:solidFill>
              <a:effectLst/>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It is very evident that there are some outliers in Annual income</a:t>
            </a:r>
          </a:p>
          <a:p>
            <a:endParaRPr lang="en-IN" dirty="0"/>
          </a:p>
        </p:txBody>
      </p:sp>
    </p:spTree>
    <p:extLst>
      <p:ext uri="{BB962C8B-B14F-4D97-AF65-F5344CB8AC3E}">
        <p14:creationId xmlns:p14="http://schemas.microsoft.com/office/powerpoint/2010/main" val="147667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84385" y="3179701"/>
            <a:ext cx="9144000" cy="498598"/>
          </a:xfrm>
        </p:spPr>
        <p:txBody>
          <a:bodyPr lIns="0" tIns="0" rIns="0" bIns="0" anchor="t">
            <a:spAutoFit/>
          </a:bodyPr>
          <a:lstStyle/>
          <a:p>
            <a:pPr algn="l"/>
            <a:r>
              <a:rPr lang="en-US" sz="3600" b="1" dirty="0">
                <a:solidFill>
                  <a:schemeClr val="bg1"/>
                </a:solidFill>
              </a:rPr>
              <a:t>Derived Metrics</a:t>
            </a:r>
            <a:endParaRPr lang="en-US" sz="3600" dirty="0">
              <a:solidFill>
                <a:schemeClr val="accent4"/>
              </a:solidFill>
            </a:endParaRPr>
          </a:p>
        </p:txBody>
      </p:sp>
    </p:spTree>
    <p:extLst>
      <p:ext uri="{BB962C8B-B14F-4D97-AF65-F5344CB8AC3E}">
        <p14:creationId xmlns:p14="http://schemas.microsoft.com/office/powerpoint/2010/main" val="2985867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Derived Metrics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TextBox 9">
            <a:extLst>
              <a:ext uri="{FF2B5EF4-FFF2-40B4-BE49-F238E27FC236}">
                <a16:creationId xmlns:a16="http://schemas.microsoft.com/office/drawing/2014/main" id="{62065434-7D9B-959B-530C-B1C674B099A5}"/>
              </a:ext>
            </a:extLst>
          </p:cNvPr>
          <p:cNvSpPr txBox="1"/>
          <p:nvPr/>
        </p:nvSpPr>
        <p:spPr>
          <a:xfrm>
            <a:off x="228600" y="1305830"/>
            <a:ext cx="11050568" cy="6186309"/>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00000"/>
                </a:solidFill>
                <a:effectLst/>
                <a:latin typeface="Helvetica Neue"/>
              </a:rPr>
              <a:t>Since we have Loan Amount and Annual income fields , we can find out a new ratio </a:t>
            </a:r>
            <a:r>
              <a:rPr lang="en-US" b="1" i="0" dirty="0">
                <a:solidFill>
                  <a:srgbClr val="FFC000"/>
                </a:solidFill>
                <a:effectLst/>
                <a:latin typeface="Helvetica Neue"/>
              </a:rPr>
              <a:t>Loan to Annual Income </a:t>
            </a:r>
            <a:r>
              <a:rPr lang="en-US" b="1" i="0" dirty="0">
                <a:solidFill>
                  <a:srgbClr val="000000"/>
                </a:solidFill>
                <a:effectLst/>
                <a:latin typeface="Helvetica Neue"/>
              </a:rPr>
              <a:t>which will be helpful in our further analysis</a:t>
            </a:r>
          </a:p>
          <a:p>
            <a:pPr marL="285750" indent="-285750" algn="l">
              <a:buFont typeface="Arial" panose="020B0604020202020204" pitchFamily="34" charset="0"/>
              <a:buChar char="•"/>
            </a:pPr>
            <a:endParaRPr lang="en-US" b="1" dirty="0">
              <a:solidFill>
                <a:srgbClr val="000000"/>
              </a:solidFill>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Created a new column captures </a:t>
            </a:r>
            <a:r>
              <a:rPr lang="en-US" b="1" i="0" dirty="0">
                <a:solidFill>
                  <a:srgbClr val="FFC000"/>
                </a:solidFill>
                <a:effectLst/>
                <a:latin typeface="Helvetica Neue"/>
              </a:rPr>
              <a:t>dti range</a:t>
            </a:r>
          </a:p>
          <a:p>
            <a:pPr algn="l"/>
            <a:r>
              <a:rPr lang="en-US" b="1" dirty="0">
                <a:solidFill>
                  <a:srgbClr val="000000"/>
                </a:solidFill>
                <a:latin typeface="Helvetica Neue"/>
              </a:rPr>
              <a:t>		low – Less than or equal to 10</a:t>
            </a:r>
          </a:p>
          <a:p>
            <a:pPr algn="l"/>
            <a:r>
              <a:rPr lang="en-US" b="1" i="0" dirty="0">
                <a:solidFill>
                  <a:srgbClr val="000000"/>
                </a:solidFill>
                <a:effectLst/>
                <a:latin typeface="Helvetica Neue"/>
              </a:rPr>
              <a:t>                             medium – Greater than 10 and less than or equal to 20</a:t>
            </a:r>
          </a:p>
          <a:p>
            <a:pPr algn="l"/>
            <a:r>
              <a:rPr lang="en-US" b="1" dirty="0">
                <a:solidFill>
                  <a:srgbClr val="000000"/>
                </a:solidFill>
                <a:latin typeface="Helvetica Neue"/>
              </a:rPr>
              <a:t>                             high – Greater than 20</a:t>
            </a:r>
          </a:p>
          <a:p>
            <a:pPr marL="285750" indent="-285750" algn="l">
              <a:buFont typeface="Arial" panose="020B0604020202020204" pitchFamily="34" charset="0"/>
              <a:buChar char="•"/>
            </a:pPr>
            <a:endParaRPr lang="en-US" b="1" dirty="0">
              <a:solidFill>
                <a:srgbClr val="000000"/>
              </a:solidFill>
              <a:latin typeface="Helvetica Neue"/>
            </a:endParaRPr>
          </a:p>
          <a:p>
            <a:pPr marL="285750" indent="-285750" algn="l">
              <a:buFont typeface="Arial" panose="020B0604020202020204" pitchFamily="34" charset="0"/>
              <a:buChar char="•"/>
            </a:pPr>
            <a:r>
              <a:rPr lang="en-US" b="1" dirty="0">
                <a:solidFill>
                  <a:srgbClr val="FFC000"/>
                </a:solidFill>
                <a:latin typeface="Helvetica Neue"/>
              </a:rPr>
              <a:t>Loan to annual income range </a:t>
            </a:r>
            <a:r>
              <a:rPr lang="en-US" b="1" dirty="0">
                <a:solidFill>
                  <a:srgbClr val="000000"/>
                </a:solidFill>
                <a:latin typeface="Helvetica Neue"/>
              </a:rPr>
              <a:t>has been created</a:t>
            </a:r>
          </a:p>
          <a:p>
            <a:pPr algn="l"/>
            <a:r>
              <a:rPr lang="en-US" b="1" dirty="0">
                <a:solidFill>
                  <a:srgbClr val="000000"/>
                </a:solidFill>
                <a:latin typeface="Helvetica Neue"/>
              </a:rPr>
              <a:t>		low – Less than or equal to 0.15</a:t>
            </a:r>
          </a:p>
          <a:p>
            <a:pPr algn="l"/>
            <a:r>
              <a:rPr lang="en-US" b="1" i="0" dirty="0">
                <a:solidFill>
                  <a:srgbClr val="000000"/>
                </a:solidFill>
                <a:effectLst/>
                <a:latin typeface="Helvetica Neue"/>
              </a:rPr>
              <a:t>                             medium – Greater than 0.15 and less than or equal to 0.25</a:t>
            </a:r>
          </a:p>
          <a:p>
            <a:pPr algn="l"/>
            <a:r>
              <a:rPr lang="en-US" b="1" dirty="0">
                <a:solidFill>
                  <a:srgbClr val="000000"/>
                </a:solidFill>
                <a:latin typeface="Helvetica Neue"/>
              </a:rPr>
              <a:t>                             high – Greater than 0.25</a:t>
            </a:r>
          </a:p>
          <a:p>
            <a:pPr marL="285750" indent="-285750" algn="l">
              <a:buFont typeface="Arial" panose="020B0604020202020204" pitchFamily="34" charset="0"/>
              <a:buChar char="•"/>
            </a:pPr>
            <a:endParaRPr lang="en-US" b="1" dirty="0">
              <a:solidFill>
                <a:srgbClr val="000000"/>
              </a:solidFill>
              <a:latin typeface="Helvetica Neue"/>
            </a:endParaRPr>
          </a:p>
          <a:p>
            <a:pPr marL="285750" indent="-285750" algn="l">
              <a:buFont typeface="Arial" panose="020B0604020202020204" pitchFamily="34" charset="0"/>
              <a:buChar char="•"/>
            </a:pPr>
            <a:r>
              <a:rPr lang="en-US" b="1" dirty="0">
                <a:solidFill>
                  <a:srgbClr val="FFC000"/>
                </a:solidFill>
                <a:latin typeface="Helvetica Neue"/>
              </a:rPr>
              <a:t>Employee length range </a:t>
            </a:r>
            <a:r>
              <a:rPr lang="en-US" b="1" dirty="0">
                <a:solidFill>
                  <a:srgbClr val="000000"/>
                </a:solidFill>
                <a:latin typeface="Helvetica Neue"/>
              </a:rPr>
              <a:t>has been created</a:t>
            </a:r>
          </a:p>
          <a:p>
            <a:pPr algn="l"/>
            <a:r>
              <a:rPr lang="en-US" b="1" dirty="0">
                <a:solidFill>
                  <a:srgbClr val="000000"/>
                </a:solidFill>
                <a:latin typeface="Helvetica Neue"/>
              </a:rPr>
              <a:t>                            low – Less than or equal to 4</a:t>
            </a:r>
          </a:p>
          <a:p>
            <a:pPr algn="l"/>
            <a:r>
              <a:rPr lang="en-US" b="1" i="0" dirty="0">
                <a:solidFill>
                  <a:srgbClr val="000000"/>
                </a:solidFill>
                <a:effectLst/>
                <a:latin typeface="Helvetica Neue"/>
              </a:rPr>
              <a:t>                            medium – Greater than 4 and less than or equal to 8</a:t>
            </a:r>
          </a:p>
          <a:p>
            <a:pPr algn="l"/>
            <a:r>
              <a:rPr lang="en-US" b="1" dirty="0">
                <a:solidFill>
                  <a:srgbClr val="000000"/>
                </a:solidFill>
                <a:latin typeface="Helvetica Neue"/>
              </a:rPr>
              <a:t>                            high – Greater than 8</a:t>
            </a:r>
          </a:p>
          <a:p>
            <a:pPr algn="l"/>
            <a:endParaRPr lang="en-US" b="1" dirty="0">
              <a:solidFill>
                <a:srgbClr val="000000"/>
              </a:solidFill>
              <a:latin typeface="Helvetica Neue"/>
            </a:endParaRPr>
          </a:p>
          <a:p>
            <a:pPr algn="l"/>
            <a:endParaRPr lang="en-US" b="1" dirty="0">
              <a:solidFill>
                <a:srgbClr val="000000"/>
              </a:solidFill>
              <a:latin typeface="Helvetica Neue"/>
            </a:endParaRPr>
          </a:p>
          <a:p>
            <a:pPr algn="l"/>
            <a:endParaRPr lang="en-US" b="1" dirty="0">
              <a:solidFill>
                <a:srgbClr val="000000"/>
              </a:solidFill>
              <a:latin typeface="Helvetica Neue"/>
            </a:endParaRPr>
          </a:p>
          <a:p>
            <a:pPr algn="l"/>
            <a:endParaRPr lang="en-US" b="1" i="0" dirty="0">
              <a:solidFill>
                <a:srgbClr val="000000"/>
              </a:solidFill>
              <a:effectLst/>
              <a:latin typeface="Helvetica Neue"/>
            </a:endParaRPr>
          </a:p>
          <a:p>
            <a:pPr algn="l"/>
            <a:endParaRPr lang="en-US" b="1" i="0" dirty="0">
              <a:solidFill>
                <a:srgbClr val="000000"/>
              </a:solidFill>
              <a:effectLst/>
              <a:latin typeface="Helvetica Neue"/>
            </a:endParaRPr>
          </a:p>
        </p:txBody>
      </p:sp>
    </p:spTree>
    <p:extLst>
      <p:ext uri="{BB962C8B-B14F-4D97-AF65-F5344CB8AC3E}">
        <p14:creationId xmlns:p14="http://schemas.microsoft.com/office/powerpoint/2010/main" val="940000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84385" y="3179701"/>
            <a:ext cx="9144000" cy="498598"/>
          </a:xfrm>
        </p:spPr>
        <p:txBody>
          <a:bodyPr lIns="0" tIns="0" rIns="0" bIns="0" anchor="t">
            <a:spAutoFit/>
          </a:bodyPr>
          <a:lstStyle/>
          <a:p>
            <a:pPr algn="l"/>
            <a:r>
              <a:rPr lang="en-US" sz="3600" b="1" dirty="0">
                <a:solidFill>
                  <a:schemeClr val="bg1"/>
                </a:solidFill>
              </a:rPr>
              <a:t>Bivariate Analysis</a:t>
            </a:r>
            <a:endParaRPr lang="en-US" sz="3600" dirty="0">
              <a:solidFill>
                <a:schemeClr val="accent4"/>
              </a:solidFill>
            </a:endParaRPr>
          </a:p>
        </p:txBody>
      </p:sp>
    </p:spTree>
    <p:extLst>
      <p:ext uri="{BB962C8B-B14F-4D97-AF65-F5344CB8AC3E}">
        <p14:creationId xmlns:p14="http://schemas.microsoft.com/office/powerpoint/2010/main" val="357076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64438" y="522898"/>
            <a:ext cx="342756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Loan Status vs Experience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125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TextBox 11">
            <a:extLst>
              <a:ext uri="{FF2B5EF4-FFF2-40B4-BE49-F238E27FC236}">
                <a16:creationId xmlns:a16="http://schemas.microsoft.com/office/drawing/2014/main" id="{AF4BA5CE-65B7-0F8F-EC44-8D9FAB880EF4}"/>
              </a:ext>
            </a:extLst>
          </p:cNvPr>
          <p:cNvSpPr txBox="1"/>
          <p:nvPr/>
        </p:nvSpPr>
        <p:spPr>
          <a:xfrm>
            <a:off x="7246378" y="2828835"/>
            <a:ext cx="4156225"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00000"/>
                </a:solidFill>
                <a:effectLst/>
                <a:latin typeface="Helvetica Neue"/>
              </a:rPr>
              <a:t>people with less experience are having high chance of default</a:t>
            </a:r>
          </a:p>
          <a:p>
            <a:pPr algn="l"/>
            <a:endParaRPr lang="en-US" b="1" i="0" dirty="0">
              <a:solidFill>
                <a:srgbClr val="000000"/>
              </a:solidFill>
              <a:effectLst/>
              <a:latin typeface="Helvetica Neue"/>
            </a:endParaRPr>
          </a:p>
          <a:p>
            <a:endParaRPr lang="en-IN" dirty="0"/>
          </a:p>
        </p:txBody>
      </p:sp>
      <p:pic>
        <p:nvPicPr>
          <p:cNvPr id="3" name="Picture 2">
            <a:extLst>
              <a:ext uri="{FF2B5EF4-FFF2-40B4-BE49-F238E27FC236}">
                <a16:creationId xmlns:a16="http://schemas.microsoft.com/office/drawing/2014/main" id="{A250C0A1-4F20-F1A2-0773-BA687B49BDA6}"/>
              </a:ext>
            </a:extLst>
          </p:cNvPr>
          <p:cNvPicPr>
            <a:picLocks noChangeAspect="1"/>
          </p:cNvPicPr>
          <p:nvPr/>
        </p:nvPicPr>
        <p:blipFill>
          <a:blip r:embed="rId3"/>
          <a:stretch>
            <a:fillRect/>
          </a:stretch>
        </p:blipFill>
        <p:spPr>
          <a:xfrm>
            <a:off x="597231" y="776984"/>
            <a:ext cx="6649147" cy="6081016"/>
          </a:xfrm>
          <a:prstGeom prst="rect">
            <a:avLst/>
          </a:prstGeom>
        </p:spPr>
      </p:pic>
    </p:spTree>
    <p:extLst>
      <p:ext uri="{BB962C8B-B14F-4D97-AF65-F5344CB8AC3E}">
        <p14:creationId xmlns:p14="http://schemas.microsoft.com/office/powerpoint/2010/main" val="162914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69879" y="522898"/>
            <a:ext cx="302212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Background &amp;Problem Statement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91572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612474" y="1298495"/>
            <a:ext cx="3033553" cy="959686"/>
          </a:xfrm>
          <a:prstGeom prst="rect">
            <a:avLst/>
          </a:prstGeom>
        </p:spPr>
        <p:txBody>
          <a:bodyPr wrap="square" lIns="0" tIns="0" rIns="0" bIns="0" anchor="t">
            <a:spAutoFit/>
          </a:bodyPr>
          <a:lstStyle/>
          <a:p>
            <a:pPr>
              <a:lnSpc>
                <a:spcPts val="1900"/>
              </a:lnSpc>
            </a:pPr>
            <a:r>
              <a:rPr lang="en-US" sz="1400" b="0" i="0" dirty="0">
                <a:solidFill>
                  <a:srgbClr val="091E42"/>
                </a:solidFill>
                <a:effectLst/>
                <a:latin typeface="freight-text-pro"/>
              </a:rPr>
              <a:t>This company is the largest online loan marketplace, facilitating personal loans, business loans, and financing of medical procedures</a:t>
            </a:r>
            <a:r>
              <a:rPr lang="en-US" sz="1400" dirty="0">
                <a:solidFill>
                  <a:schemeClr val="tx1">
                    <a:lumMod val="75000"/>
                    <a:lumOff val="25000"/>
                  </a:schemeClr>
                </a:solidFill>
                <a:cs typeface="Segoe UI" panose="020B0502040204020203" pitchFamily="34" charset="0"/>
              </a:rPr>
              <a: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nSpc>
                <a:spcPts val="1900"/>
              </a:lnSpc>
            </a:pPr>
            <a:r>
              <a:rPr lang="en-US" sz="1400" b="0" i="0" dirty="0">
                <a:solidFill>
                  <a:srgbClr val="091E42"/>
                </a:solidFill>
                <a:effectLst/>
                <a:latin typeface="freight-text-pro"/>
              </a:rPr>
              <a:t>Borrowers can easily access lower interest rate loans through a fast online interface. </a:t>
            </a:r>
            <a:endParaRPr lang="en-US" sz="1400" dirty="0">
              <a:solidFill>
                <a:schemeClr val="tx1">
                  <a:lumMod val="75000"/>
                  <a:lumOff val="25000"/>
                </a:schemeClr>
              </a:solidFill>
              <a:cs typeface="Segoe UI" panose="020B0502040204020203" pitchFamily="34" charset="0"/>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6030"/>
          </a:xfrm>
          <a:prstGeom prst="rect">
            <a:avLst/>
          </a:prstGeom>
        </p:spPr>
        <p:txBody>
          <a:bodyPr wrap="square" lIns="0" tIns="0" rIns="0" bIns="0" anchor="t">
            <a:spAutoFit/>
          </a:bodyPr>
          <a:lstStyle/>
          <a:p>
            <a:pPr>
              <a:lnSpc>
                <a:spcPts val="1900"/>
              </a:lnSpc>
            </a:pPr>
            <a:r>
              <a:rPr lang="en-US" sz="1400" dirty="0">
                <a:solidFill>
                  <a:srgbClr val="091E42"/>
                </a:solidFill>
                <a:latin typeface="freight-text-pro"/>
              </a:rPr>
              <a:t>L</a:t>
            </a:r>
            <a:r>
              <a:rPr lang="en-US" sz="1400" b="0" i="0" dirty="0">
                <a:solidFill>
                  <a:srgbClr val="091E42"/>
                </a:solidFill>
                <a:effectLst/>
                <a:latin typeface="freight-text-pro"/>
              </a:rPr>
              <a:t>ending loans to ‘risky’ applicants is the largest source of financial loss (called credit loss).</a:t>
            </a:r>
            <a:endParaRPr lang="en-US" sz="1400" dirty="0">
              <a:solidFill>
                <a:schemeClr val="tx1">
                  <a:lumMod val="75000"/>
                  <a:lumOff val="25000"/>
                </a:schemeClr>
              </a:solidFill>
              <a:cs typeface="Segoe UI" panose="020B0502040204020203" pitchFamily="34" charset="0"/>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6030"/>
          </a:xfrm>
          <a:prstGeom prst="rect">
            <a:avLst/>
          </a:prstGeom>
        </p:spPr>
        <p:txBody>
          <a:bodyPr wrap="square" lIns="0" tIns="0" rIns="0" bIns="0" anchor="t">
            <a:spAutoFit/>
          </a:bodyPr>
          <a:lstStyle/>
          <a:p>
            <a:pPr>
              <a:lnSpc>
                <a:spcPts val="1900"/>
              </a:lnSpc>
            </a:pPr>
            <a:r>
              <a:rPr lang="en-US" sz="1400" b="0" i="0" dirty="0">
                <a:solidFill>
                  <a:srgbClr val="091E42"/>
                </a:solidFill>
                <a:effectLst/>
                <a:latin typeface="freight-text-pro"/>
              </a:rPr>
              <a:t>Identification of risky loan applicants in advance can reduce credit loss.</a:t>
            </a:r>
            <a:endParaRPr lang="en-US" sz="1400" dirty="0">
              <a:solidFill>
                <a:schemeClr val="tx1">
                  <a:lumMod val="75000"/>
                  <a:lumOff val="25000"/>
                </a:schemeClr>
              </a:solidFill>
              <a:cs typeface="Segoe UI" panose="020B0502040204020203" pitchFamily="34" charset="0"/>
            </a:endParaRP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6030"/>
          </a:xfrm>
          <a:prstGeom prst="rect">
            <a:avLst/>
          </a:prstGeom>
        </p:spPr>
        <p:txBody>
          <a:bodyPr wrap="square" lIns="0" tIns="0" rIns="0" bIns="0" anchor="t">
            <a:spAutoFit/>
          </a:bodyPr>
          <a:lstStyle/>
          <a:p>
            <a:pPr>
              <a:lnSpc>
                <a:spcPts val="1900"/>
              </a:lnSpc>
            </a:pPr>
            <a:r>
              <a:rPr lang="en-US" sz="1400" b="0" i="0" dirty="0">
                <a:solidFill>
                  <a:srgbClr val="091E42"/>
                </a:solidFill>
                <a:effectLst/>
                <a:latin typeface="freight-text-pro"/>
              </a:rPr>
              <a:t>Identification of </a:t>
            </a:r>
            <a:r>
              <a:rPr lang="en-US" sz="1400" dirty="0">
                <a:solidFill>
                  <a:srgbClr val="091E42"/>
                </a:solidFill>
                <a:latin typeface="freight-text-pro"/>
              </a:rPr>
              <a:t>risky </a:t>
            </a:r>
            <a:r>
              <a:rPr lang="en-US" sz="1400" b="0" i="0" dirty="0">
                <a:solidFill>
                  <a:srgbClr val="091E42"/>
                </a:solidFill>
                <a:effectLst/>
                <a:latin typeface="freight-text-pro"/>
              </a:rPr>
              <a:t>applicants using EDA is the aim of this case study.</a:t>
            </a:r>
            <a:endParaRPr lang="en-US" sz="1400" dirty="0">
              <a:solidFill>
                <a:schemeClr val="tx1">
                  <a:lumMod val="75000"/>
                  <a:lumOff val="25000"/>
                </a:schemeClr>
              </a:solidFill>
              <a:cs typeface="Segoe UI" panose="020B0502040204020203" pitchFamily="34" charset="0"/>
            </a:endParaRP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6030"/>
          </a:xfrm>
          <a:prstGeom prst="rect">
            <a:avLst/>
          </a:prstGeom>
        </p:spPr>
        <p:txBody>
          <a:bodyPr wrap="square" lIns="0" tIns="0" rIns="0" bIns="0" anchor="t">
            <a:spAutoFit/>
          </a:bodyPr>
          <a:lstStyle/>
          <a:p>
            <a:pPr>
              <a:lnSpc>
                <a:spcPts val="1900"/>
              </a:lnSpc>
            </a:pPr>
            <a:r>
              <a:rPr lang="en-US" sz="1400" dirty="0">
                <a:solidFill>
                  <a:srgbClr val="091E42"/>
                </a:solidFill>
                <a:latin typeface="freight-text-pro"/>
              </a:rPr>
              <a:t>Company wants to understand the driving factors (or driver variables) behind loan default</a:t>
            </a:r>
            <a:r>
              <a:rPr lang="en-US" sz="1400" dirty="0">
                <a:solidFill>
                  <a:schemeClr val="tx1">
                    <a:lumMod val="75000"/>
                    <a:lumOff val="25000"/>
                  </a:schemeClr>
                </a:solidFill>
                <a:cs typeface="Segoe UI" panose="020B0502040204020203" pitchFamily="34" charset="0"/>
              </a:rPr>
              <a: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7649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64438" y="522898"/>
            <a:ext cx="342756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Loan Status vs dti Range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125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TextBox 11">
            <a:extLst>
              <a:ext uri="{FF2B5EF4-FFF2-40B4-BE49-F238E27FC236}">
                <a16:creationId xmlns:a16="http://schemas.microsoft.com/office/drawing/2014/main" id="{AF4BA5CE-65B7-0F8F-EC44-8D9FAB880EF4}"/>
              </a:ext>
            </a:extLst>
          </p:cNvPr>
          <p:cNvSpPr txBox="1"/>
          <p:nvPr/>
        </p:nvSpPr>
        <p:spPr>
          <a:xfrm>
            <a:off x="7246378" y="2828835"/>
            <a:ext cx="4156225" cy="2031325"/>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00000"/>
                </a:solidFill>
                <a:effectLst/>
                <a:latin typeface="Helvetica Neue"/>
              </a:rPr>
              <a:t>People in Medium dti range is taking more loans and proportionately default rate is also high in medium range</a:t>
            </a:r>
          </a:p>
          <a:p>
            <a:pPr marL="285750" indent="-285750">
              <a:buFont typeface="Arial" panose="020B0604020202020204" pitchFamily="34" charset="0"/>
              <a:buChar char="•"/>
            </a:pPr>
            <a:endParaRPr lang="en-US" b="1" i="0" dirty="0">
              <a:solidFill>
                <a:srgbClr val="000000"/>
              </a:solidFill>
              <a:effectLst/>
              <a:latin typeface="Helvetica Neue"/>
            </a:endParaRPr>
          </a:p>
          <a:p>
            <a:pPr algn="l"/>
            <a:endParaRPr lang="en-US" b="1" i="0" dirty="0">
              <a:solidFill>
                <a:srgbClr val="000000"/>
              </a:solidFill>
              <a:effectLst/>
              <a:latin typeface="Helvetica Neue"/>
            </a:endParaRPr>
          </a:p>
          <a:p>
            <a:endParaRPr lang="en-IN" dirty="0"/>
          </a:p>
        </p:txBody>
      </p:sp>
      <p:pic>
        <p:nvPicPr>
          <p:cNvPr id="4" name="Picture 3">
            <a:extLst>
              <a:ext uri="{FF2B5EF4-FFF2-40B4-BE49-F238E27FC236}">
                <a16:creationId xmlns:a16="http://schemas.microsoft.com/office/drawing/2014/main" id="{8622AEDB-3CFA-B769-E5E0-CE57353DBFA8}"/>
              </a:ext>
            </a:extLst>
          </p:cNvPr>
          <p:cNvPicPr>
            <a:picLocks noChangeAspect="1"/>
          </p:cNvPicPr>
          <p:nvPr/>
        </p:nvPicPr>
        <p:blipFill>
          <a:blip r:embed="rId3"/>
          <a:stretch>
            <a:fillRect/>
          </a:stretch>
        </p:blipFill>
        <p:spPr>
          <a:xfrm>
            <a:off x="461242" y="966097"/>
            <a:ext cx="6310109" cy="5327075"/>
          </a:xfrm>
          <a:prstGeom prst="rect">
            <a:avLst/>
          </a:prstGeom>
        </p:spPr>
      </p:pic>
    </p:spTree>
    <p:extLst>
      <p:ext uri="{BB962C8B-B14F-4D97-AF65-F5344CB8AC3E}">
        <p14:creationId xmlns:p14="http://schemas.microsoft.com/office/powerpoint/2010/main" val="286231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64438" y="522898"/>
            <a:ext cx="342756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Annual Income vs Experience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125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TextBox 11">
            <a:extLst>
              <a:ext uri="{FF2B5EF4-FFF2-40B4-BE49-F238E27FC236}">
                <a16:creationId xmlns:a16="http://schemas.microsoft.com/office/drawing/2014/main" id="{AF4BA5CE-65B7-0F8F-EC44-8D9FAB880EF4}"/>
              </a:ext>
            </a:extLst>
          </p:cNvPr>
          <p:cNvSpPr txBox="1"/>
          <p:nvPr/>
        </p:nvSpPr>
        <p:spPr>
          <a:xfrm>
            <a:off x="7451396" y="3171169"/>
            <a:ext cx="4512004"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C000"/>
                </a:solidFill>
                <a:latin typeface="Helvetica Neue"/>
              </a:rPr>
              <a:t>A</a:t>
            </a:r>
            <a:r>
              <a:rPr lang="en-US" b="1" i="0" dirty="0">
                <a:solidFill>
                  <a:srgbClr val="FFC000"/>
                </a:solidFill>
                <a:effectLst/>
                <a:latin typeface="Helvetica Neue"/>
              </a:rPr>
              <a:t>verage Annual income of Fully paid applicants are always higher across experience range</a:t>
            </a:r>
          </a:p>
          <a:p>
            <a:pPr marL="285750" indent="-285750">
              <a:buFont typeface="Arial" panose="020B0604020202020204" pitchFamily="34" charset="0"/>
              <a:buChar char="•"/>
            </a:pPr>
            <a:endParaRPr lang="en-US" b="1" i="0" dirty="0">
              <a:solidFill>
                <a:srgbClr val="000000"/>
              </a:solidFill>
              <a:effectLst/>
              <a:latin typeface="Helvetica Neue"/>
            </a:endParaRPr>
          </a:p>
          <a:p>
            <a:pPr marL="285750" indent="-285750">
              <a:buFont typeface="Arial" panose="020B0604020202020204" pitchFamily="34" charset="0"/>
              <a:buChar char="•"/>
            </a:pPr>
            <a:endParaRPr lang="en-US" b="1" i="0" dirty="0">
              <a:solidFill>
                <a:srgbClr val="000000"/>
              </a:solidFill>
              <a:effectLst/>
              <a:latin typeface="Helvetica Neue"/>
            </a:endParaRPr>
          </a:p>
          <a:p>
            <a:pPr algn="l"/>
            <a:endParaRPr lang="en-US" b="1" i="0" dirty="0">
              <a:solidFill>
                <a:srgbClr val="000000"/>
              </a:solidFill>
              <a:effectLst/>
              <a:latin typeface="Helvetica Neue"/>
            </a:endParaRPr>
          </a:p>
          <a:p>
            <a:endParaRPr lang="en-IN" dirty="0"/>
          </a:p>
        </p:txBody>
      </p:sp>
      <p:pic>
        <p:nvPicPr>
          <p:cNvPr id="3" name="Picture 2">
            <a:extLst>
              <a:ext uri="{FF2B5EF4-FFF2-40B4-BE49-F238E27FC236}">
                <a16:creationId xmlns:a16="http://schemas.microsoft.com/office/drawing/2014/main" id="{297C507F-33FA-72FD-28AE-8B87BAE5532C}"/>
              </a:ext>
            </a:extLst>
          </p:cNvPr>
          <p:cNvPicPr>
            <a:picLocks noChangeAspect="1"/>
          </p:cNvPicPr>
          <p:nvPr/>
        </p:nvPicPr>
        <p:blipFill>
          <a:blip r:embed="rId3"/>
          <a:stretch>
            <a:fillRect/>
          </a:stretch>
        </p:blipFill>
        <p:spPr>
          <a:xfrm>
            <a:off x="475180" y="1965059"/>
            <a:ext cx="6469084" cy="4707665"/>
          </a:xfrm>
          <a:prstGeom prst="rect">
            <a:avLst/>
          </a:prstGeom>
        </p:spPr>
      </p:pic>
      <p:sp>
        <p:nvSpPr>
          <p:cNvPr id="5" name="TextBox 4">
            <a:extLst>
              <a:ext uri="{FF2B5EF4-FFF2-40B4-BE49-F238E27FC236}">
                <a16:creationId xmlns:a16="http://schemas.microsoft.com/office/drawing/2014/main" id="{FCD466D6-78E2-5E8E-0F86-718A50378D81}"/>
              </a:ext>
            </a:extLst>
          </p:cNvPr>
          <p:cNvSpPr txBox="1"/>
          <p:nvPr/>
        </p:nvSpPr>
        <p:spPr>
          <a:xfrm>
            <a:off x="1109609" y="1104952"/>
            <a:ext cx="10277048" cy="369332"/>
          </a:xfrm>
          <a:prstGeom prst="rect">
            <a:avLst/>
          </a:prstGeom>
          <a:noFill/>
        </p:spPr>
        <p:txBody>
          <a:bodyPr wrap="square" rtlCol="0">
            <a:spAutoFit/>
          </a:bodyPr>
          <a:lstStyle/>
          <a:p>
            <a:r>
              <a:rPr lang="en-US" b="1" dirty="0">
                <a:solidFill>
                  <a:srgbClr val="000000"/>
                </a:solidFill>
                <a:latin typeface="Helvetica Neue"/>
              </a:rPr>
              <a:t>We compared Annual Income and experience within the purview of loan status.</a:t>
            </a:r>
            <a:endParaRPr lang="en-IN" dirty="0"/>
          </a:p>
        </p:txBody>
      </p:sp>
    </p:spTree>
    <p:extLst>
      <p:ext uri="{BB962C8B-B14F-4D97-AF65-F5344CB8AC3E}">
        <p14:creationId xmlns:p14="http://schemas.microsoft.com/office/powerpoint/2010/main" val="3355178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83947" y="522898"/>
            <a:ext cx="260805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Loan to Annual Income Vs Experience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3968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TextBox 11">
            <a:extLst>
              <a:ext uri="{FF2B5EF4-FFF2-40B4-BE49-F238E27FC236}">
                <a16:creationId xmlns:a16="http://schemas.microsoft.com/office/drawing/2014/main" id="{AF4BA5CE-65B7-0F8F-EC44-8D9FAB880EF4}"/>
              </a:ext>
            </a:extLst>
          </p:cNvPr>
          <p:cNvSpPr txBox="1"/>
          <p:nvPr/>
        </p:nvSpPr>
        <p:spPr>
          <a:xfrm>
            <a:off x="7451396" y="3171169"/>
            <a:ext cx="4512004"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C000"/>
                </a:solidFill>
                <a:latin typeface="Helvetica Neue"/>
              </a:rPr>
              <a:t>A</a:t>
            </a:r>
            <a:r>
              <a:rPr lang="en-US" b="1" i="0" dirty="0">
                <a:solidFill>
                  <a:srgbClr val="FFC000"/>
                </a:solidFill>
                <a:effectLst/>
                <a:latin typeface="Helvetica Neue"/>
              </a:rPr>
              <a:t>verage Loan to annual income ratio is always higher in charge off applicants across experience range</a:t>
            </a:r>
          </a:p>
          <a:p>
            <a:pPr marL="285750" indent="-285750">
              <a:buFont typeface="Arial" panose="020B0604020202020204" pitchFamily="34" charset="0"/>
              <a:buChar char="•"/>
            </a:pPr>
            <a:endParaRPr lang="en-US" b="1" i="0" dirty="0">
              <a:solidFill>
                <a:srgbClr val="FFC000"/>
              </a:solidFill>
              <a:effectLst/>
              <a:latin typeface="Helvetica Neue"/>
            </a:endParaRPr>
          </a:p>
          <a:p>
            <a:pPr marL="285750" indent="-285750">
              <a:buFont typeface="Arial" panose="020B0604020202020204" pitchFamily="34" charset="0"/>
              <a:buChar char="•"/>
            </a:pPr>
            <a:endParaRPr lang="en-US" b="1" i="0" dirty="0">
              <a:solidFill>
                <a:srgbClr val="000000"/>
              </a:solidFill>
              <a:effectLst/>
              <a:latin typeface="Helvetica Neue"/>
            </a:endParaRPr>
          </a:p>
          <a:p>
            <a:pPr marL="285750" indent="-285750">
              <a:buFont typeface="Arial" panose="020B0604020202020204" pitchFamily="34" charset="0"/>
              <a:buChar char="•"/>
            </a:pPr>
            <a:endParaRPr lang="en-US" b="1" i="0" dirty="0">
              <a:solidFill>
                <a:srgbClr val="000000"/>
              </a:solidFill>
              <a:effectLst/>
              <a:latin typeface="Helvetica Neue"/>
            </a:endParaRPr>
          </a:p>
          <a:p>
            <a:pPr algn="l"/>
            <a:endParaRPr lang="en-US" b="1" i="0" dirty="0">
              <a:solidFill>
                <a:srgbClr val="000000"/>
              </a:solidFill>
              <a:effectLst/>
              <a:latin typeface="Helvetica Neue"/>
            </a:endParaRPr>
          </a:p>
          <a:p>
            <a:endParaRPr lang="en-IN" dirty="0"/>
          </a:p>
        </p:txBody>
      </p:sp>
      <p:sp>
        <p:nvSpPr>
          <p:cNvPr id="5" name="TextBox 4">
            <a:extLst>
              <a:ext uri="{FF2B5EF4-FFF2-40B4-BE49-F238E27FC236}">
                <a16:creationId xmlns:a16="http://schemas.microsoft.com/office/drawing/2014/main" id="{FCD466D6-78E2-5E8E-0F86-718A50378D81}"/>
              </a:ext>
            </a:extLst>
          </p:cNvPr>
          <p:cNvSpPr txBox="1"/>
          <p:nvPr/>
        </p:nvSpPr>
        <p:spPr>
          <a:xfrm>
            <a:off x="1109608" y="1104952"/>
            <a:ext cx="10853791" cy="369332"/>
          </a:xfrm>
          <a:prstGeom prst="rect">
            <a:avLst/>
          </a:prstGeom>
          <a:noFill/>
        </p:spPr>
        <p:txBody>
          <a:bodyPr wrap="square" rtlCol="0">
            <a:spAutoFit/>
          </a:bodyPr>
          <a:lstStyle/>
          <a:p>
            <a:r>
              <a:rPr lang="en-US" b="1" dirty="0">
                <a:solidFill>
                  <a:srgbClr val="000000"/>
                </a:solidFill>
                <a:latin typeface="Helvetica Neue"/>
              </a:rPr>
              <a:t>We compared Loan to Annual Income Ratio and experience within the purview of loan status.</a:t>
            </a:r>
            <a:endParaRPr lang="en-IN" dirty="0"/>
          </a:p>
        </p:txBody>
      </p:sp>
      <p:pic>
        <p:nvPicPr>
          <p:cNvPr id="7" name="Picture 6">
            <a:extLst>
              <a:ext uri="{FF2B5EF4-FFF2-40B4-BE49-F238E27FC236}">
                <a16:creationId xmlns:a16="http://schemas.microsoft.com/office/drawing/2014/main" id="{217A96C7-79AF-61D5-7E17-CA918BBE4B7F}"/>
              </a:ext>
            </a:extLst>
          </p:cNvPr>
          <p:cNvPicPr>
            <a:picLocks noChangeAspect="1"/>
          </p:cNvPicPr>
          <p:nvPr/>
        </p:nvPicPr>
        <p:blipFill>
          <a:blip r:embed="rId3"/>
          <a:stretch>
            <a:fillRect/>
          </a:stretch>
        </p:blipFill>
        <p:spPr>
          <a:xfrm>
            <a:off x="1109608" y="2296118"/>
            <a:ext cx="6033064" cy="4038984"/>
          </a:xfrm>
          <a:prstGeom prst="rect">
            <a:avLst/>
          </a:prstGeom>
        </p:spPr>
      </p:pic>
    </p:spTree>
    <p:extLst>
      <p:ext uri="{BB962C8B-B14F-4D97-AF65-F5344CB8AC3E}">
        <p14:creationId xmlns:p14="http://schemas.microsoft.com/office/powerpoint/2010/main" val="2040649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83947" y="522898"/>
            <a:ext cx="260805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Interest Rate Vs Loan Amount Group</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3968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TextBox 11">
            <a:extLst>
              <a:ext uri="{FF2B5EF4-FFF2-40B4-BE49-F238E27FC236}">
                <a16:creationId xmlns:a16="http://schemas.microsoft.com/office/drawing/2014/main" id="{AF4BA5CE-65B7-0F8F-EC44-8D9FAB880EF4}"/>
              </a:ext>
            </a:extLst>
          </p:cNvPr>
          <p:cNvSpPr txBox="1"/>
          <p:nvPr/>
        </p:nvSpPr>
        <p:spPr>
          <a:xfrm>
            <a:off x="7252988" y="3263502"/>
            <a:ext cx="4512004" cy="923330"/>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FFC000"/>
                </a:solidFill>
                <a:effectLst/>
                <a:latin typeface="Helvetica Neue"/>
              </a:rPr>
              <a:t>Interest rate distribution of Charged off loans are consistently higher across loan amount groups</a:t>
            </a:r>
            <a:endParaRPr lang="en-IN" dirty="0"/>
          </a:p>
        </p:txBody>
      </p:sp>
      <p:sp>
        <p:nvSpPr>
          <p:cNvPr id="5" name="TextBox 4">
            <a:extLst>
              <a:ext uri="{FF2B5EF4-FFF2-40B4-BE49-F238E27FC236}">
                <a16:creationId xmlns:a16="http://schemas.microsoft.com/office/drawing/2014/main" id="{FCD466D6-78E2-5E8E-0F86-718A50378D81}"/>
              </a:ext>
            </a:extLst>
          </p:cNvPr>
          <p:cNvSpPr txBox="1"/>
          <p:nvPr/>
        </p:nvSpPr>
        <p:spPr>
          <a:xfrm>
            <a:off x="1109608" y="1104952"/>
            <a:ext cx="10853791" cy="369332"/>
          </a:xfrm>
          <a:prstGeom prst="rect">
            <a:avLst/>
          </a:prstGeom>
          <a:noFill/>
        </p:spPr>
        <p:txBody>
          <a:bodyPr wrap="square" rtlCol="0">
            <a:spAutoFit/>
          </a:bodyPr>
          <a:lstStyle/>
          <a:p>
            <a:r>
              <a:rPr lang="en-US" b="1" dirty="0">
                <a:solidFill>
                  <a:srgbClr val="000000"/>
                </a:solidFill>
                <a:latin typeface="Helvetica Neue"/>
              </a:rPr>
              <a:t>We compared Interest Rate and Loan Amount Group within the purview of loan status.</a:t>
            </a:r>
            <a:endParaRPr lang="en-IN" dirty="0"/>
          </a:p>
        </p:txBody>
      </p:sp>
      <p:pic>
        <p:nvPicPr>
          <p:cNvPr id="3" name="Picture 2">
            <a:extLst>
              <a:ext uri="{FF2B5EF4-FFF2-40B4-BE49-F238E27FC236}">
                <a16:creationId xmlns:a16="http://schemas.microsoft.com/office/drawing/2014/main" id="{A9224D3E-E2D4-D524-BD85-766B288EEF6A}"/>
              </a:ext>
            </a:extLst>
          </p:cNvPr>
          <p:cNvPicPr>
            <a:picLocks noChangeAspect="1"/>
          </p:cNvPicPr>
          <p:nvPr/>
        </p:nvPicPr>
        <p:blipFill>
          <a:blip r:embed="rId3"/>
          <a:stretch>
            <a:fillRect/>
          </a:stretch>
        </p:blipFill>
        <p:spPr>
          <a:xfrm>
            <a:off x="1109608" y="1819841"/>
            <a:ext cx="5964052" cy="4425684"/>
          </a:xfrm>
          <a:prstGeom prst="rect">
            <a:avLst/>
          </a:prstGeom>
        </p:spPr>
      </p:pic>
    </p:spTree>
    <p:extLst>
      <p:ext uri="{BB962C8B-B14F-4D97-AF65-F5344CB8AC3E}">
        <p14:creationId xmlns:p14="http://schemas.microsoft.com/office/powerpoint/2010/main" val="3963959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64438" y="522898"/>
            <a:ext cx="342756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Loan Amount vs Verification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125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TextBox 11">
            <a:extLst>
              <a:ext uri="{FF2B5EF4-FFF2-40B4-BE49-F238E27FC236}">
                <a16:creationId xmlns:a16="http://schemas.microsoft.com/office/drawing/2014/main" id="{AF4BA5CE-65B7-0F8F-EC44-8D9FAB880EF4}"/>
              </a:ext>
            </a:extLst>
          </p:cNvPr>
          <p:cNvSpPr txBox="1"/>
          <p:nvPr/>
        </p:nvSpPr>
        <p:spPr>
          <a:xfrm>
            <a:off x="7451396" y="3171169"/>
            <a:ext cx="4512004" cy="2585323"/>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FFC000"/>
                </a:solidFill>
                <a:effectLst/>
                <a:latin typeface="Helvetica Neue"/>
              </a:rPr>
              <a:t>Loan amount of verified sources are higher. Either company is approving higher loan amounts after verification or Priority verification is being done on higher amount loans.</a:t>
            </a:r>
          </a:p>
          <a:p>
            <a:pPr marL="285750" indent="-285750">
              <a:buFont typeface="Arial" panose="020B0604020202020204" pitchFamily="34" charset="0"/>
              <a:buChar char="•"/>
            </a:pPr>
            <a:endParaRPr lang="en-US" b="1" i="0" dirty="0">
              <a:solidFill>
                <a:srgbClr val="000000"/>
              </a:solidFill>
              <a:effectLst/>
              <a:latin typeface="Helvetica Neue"/>
            </a:endParaRPr>
          </a:p>
          <a:p>
            <a:pPr marL="285750" indent="-285750">
              <a:buFont typeface="Arial" panose="020B0604020202020204" pitchFamily="34" charset="0"/>
              <a:buChar char="•"/>
            </a:pPr>
            <a:endParaRPr lang="en-US" b="1" i="0" dirty="0">
              <a:solidFill>
                <a:srgbClr val="000000"/>
              </a:solidFill>
              <a:effectLst/>
              <a:latin typeface="Helvetica Neue"/>
            </a:endParaRPr>
          </a:p>
          <a:p>
            <a:pPr algn="l"/>
            <a:endParaRPr lang="en-US" b="1" i="0" dirty="0">
              <a:solidFill>
                <a:srgbClr val="000000"/>
              </a:solidFill>
              <a:effectLst/>
              <a:latin typeface="Helvetica Neue"/>
            </a:endParaRPr>
          </a:p>
          <a:p>
            <a:endParaRPr lang="en-IN" dirty="0"/>
          </a:p>
        </p:txBody>
      </p:sp>
      <p:sp>
        <p:nvSpPr>
          <p:cNvPr id="5" name="TextBox 4">
            <a:extLst>
              <a:ext uri="{FF2B5EF4-FFF2-40B4-BE49-F238E27FC236}">
                <a16:creationId xmlns:a16="http://schemas.microsoft.com/office/drawing/2014/main" id="{FCD466D6-78E2-5E8E-0F86-718A50378D81}"/>
              </a:ext>
            </a:extLst>
          </p:cNvPr>
          <p:cNvSpPr txBox="1"/>
          <p:nvPr/>
        </p:nvSpPr>
        <p:spPr>
          <a:xfrm>
            <a:off x="1109609" y="1104952"/>
            <a:ext cx="10277048" cy="369332"/>
          </a:xfrm>
          <a:prstGeom prst="rect">
            <a:avLst/>
          </a:prstGeom>
          <a:noFill/>
        </p:spPr>
        <p:txBody>
          <a:bodyPr wrap="square" rtlCol="0">
            <a:spAutoFit/>
          </a:bodyPr>
          <a:lstStyle/>
          <a:p>
            <a:r>
              <a:rPr lang="en-US" b="1" dirty="0">
                <a:solidFill>
                  <a:srgbClr val="000000"/>
                </a:solidFill>
                <a:latin typeface="Helvetica Neue"/>
              </a:rPr>
              <a:t>We compared Loan Amount and Verification status within the purview of loan status.</a:t>
            </a:r>
            <a:endParaRPr lang="en-IN" dirty="0"/>
          </a:p>
        </p:txBody>
      </p:sp>
      <p:pic>
        <p:nvPicPr>
          <p:cNvPr id="4" name="Picture 3">
            <a:extLst>
              <a:ext uri="{FF2B5EF4-FFF2-40B4-BE49-F238E27FC236}">
                <a16:creationId xmlns:a16="http://schemas.microsoft.com/office/drawing/2014/main" id="{D6C2714D-8A05-139B-8987-274A6052EEF0}"/>
              </a:ext>
            </a:extLst>
          </p:cNvPr>
          <p:cNvPicPr>
            <a:picLocks noChangeAspect="1"/>
          </p:cNvPicPr>
          <p:nvPr/>
        </p:nvPicPr>
        <p:blipFill>
          <a:blip r:embed="rId3"/>
          <a:stretch>
            <a:fillRect/>
          </a:stretch>
        </p:blipFill>
        <p:spPr>
          <a:xfrm>
            <a:off x="1075792" y="2007211"/>
            <a:ext cx="5980616" cy="4039906"/>
          </a:xfrm>
          <a:prstGeom prst="rect">
            <a:avLst/>
          </a:prstGeom>
        </p:spPr>
      </p:pic>
    </p:spTree>
    <p:extLst>
      <p:ext uri="{BB962C8B-B14F-4D97-AF65-F5344CB8AC3E}">
        <p14:creationId xmlns:p14="http://schemas.microsoft.com/office/powerpoint/2010/main" val="315421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64438" y="522898"/>
            <a:ext cx="342756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Loan Amount vs Loan Status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125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TextBox 11">
            <a:extLst>
              <a:ext uri="{FF2B5EF4-FFF2-40B4-BE49-F238E27FC236}">
                <a16:creationId xmlns:a16="http://schemas.microsoft.com/office/drawing/2014/main" id="{AF4BA5CE-65B7-0F8F-EC44-8D9FAB880EF4}"/>
              </a:ext>
            </a:extLst>
          </p:cNvPr>
          <p:cNvSpPr txBox="1"/>
          <p:nvPr/>
        </p:nvSpPr>
        <p:spPr>
          <a:xfrm>
            <a:off x="7451396" y="3171169"/>
            <a:ext cx="4512004" cy="1477328"/>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FFC000"/>
                </a:solidFill>
                <a:effectLst/>
                <a:latin typeface="Helvetica Neue"/>
              </a:rPr>
              <a:t>Average loan amount of Charged off group is higher than Fully paid. This means tightening of loan amount eligibility scrutiny is required.</a:t>
            </a:r>
            <a:endParaRPr lang="en-US" b="1" i="0" dirty="0">
              <a:solidFill>
                <a:srgbClr val="000000"/>
              </a:solidFill>
              <a:effectLst/>
              <a:latin typeface="Helvetica Neue"/>
            </a:endParaRPr>
          </a:p>
          <a:p>
            <a:endParaRPr lang="en-IN" dirty="0"/>
          </a:p>
        </p:txBody>
      </p:sp>
      <p:sp>
        <p:nvSpPr>
          <p:cNvPr id="5" name="TextBox 4">
            <a:extLst>
              <a:ext uri="{FF2B5EF4-FFF2-40B4-BE49-F238E27FC236}">
                <a16:creationId xmlns:a16="http://schemas.microsoft.com/office/drawing/2014/main" id="{FCD466D6-78E2-5E8E-0F86-718A50378D81}"/>
              </a:ext>
            </a:extLst>
          </p:cNvPr>
          <p:cNvSpPr txBox="1"/>
          <p:nvPr/>
        </p:nvSpPr>
        <p:spPr>
          <a:xfrm>
            <a:off x="1109609" y="1104952"/>
            <a:ext cx="10277048" cy="369332"/>
          </a:xfrm>
          <a:prstGeom prst="rect">
            <a:avLst/>
          </a:prstGeom>
          <a:noFill/>
        </p:spPr>
        <p:txBody>
          <a:bodyPr wrap="square" rtlCol="0">
            <a:spAutoFit/>
          </a:bodyPr>
          <a:lstStyle/>
          <a:p>
            <a:r>
              <a:rPr lang="en-US" b="1" dirty="0">
                <a:solidFill>
                  <a:srgbClr val="000000"/>
                </a:solidFill>
                <a:latin typeface="Helvetica Neue"/>
              </a:rPr>
              <a:t>We compared Loan Amount and Loan status.</a:t>
            </a:r>
            <a:endParaRPr lang="en-IN" dirty="0"/>
          </a:p>
        </p:txBody>
      </p:sp>
      <p:pic>
        <p:nvPicPr>
          <p:cNvPr id="3" name="Picture 2">
            <a:extLst>
              <a:ext uri="{FF2B5EF4-FFF2-40B4-BE49-F238E27FC236}">
                <a16:creationId xmlns:a16="http://schemas.microsoft.com/office/drawing/2014/main" id="{3C735DC1-6555-7E23-9778-0D9657A16214}"/>
              </a:ext>
            </a:extLst>
          </p:cNvPr>
          <p:cNvPicPr>
            <a:picLocks noChangeAspect="1"/>
          </p:cNvPicPr>
          <p:nvPr/>
        </p:nvPicPr>
        <p:blipFill>
          <a:blip r:embed="rId3"/>
          <a:stretch>
            <a:fillRect/>
          </a:stretch>
        </p:blipFill>
        <p:spPr>
          <a:xfrm>
            <a:off x="1064818" y="2064369"/>
            <a:ext cx="5862193" cy="3688679"/>
          </a:xfrm>
          <a:prstGeom prst="rect">
            <a:avLst/>
          </a:prstGeom>
        </p:spPr>
      </p:pic>
    </p:spTree>
    <p:extLst>
      <p:ext uri="{BB962C8B-B14F-4D97-AF65-F5344CB8AC3E}">
        <p14:creationId xmlns:p14="http://schemas.microsoft.com/office/powerpoint/2010/main" val="94318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84385" y="3179701"/>
            <a:ext cx="9144000" cy="498598"/>
          </a:xfrm>
        </p:spPr>
        <p:txBody>
          <a:bodyPr lIns="0" tIns="0" rIns="0" bIns="0" anchor="t">
            <a:spAutoFit/>
          </a:bodyPr>
          <a:lstStyle/>
          <a:p>
            <a:pPr algn="l"/>
            <a:r>
              <a:rPr lang="en-US" sz="3600" b="1" dirty="0">
                <a:solidFill>
                  <a:schemeClr val="bg1"/>
                </a:solidFill>
              </a:rPr>
              <a:t>Deductions from EDA</a:t>
            </a:r>
            <a:endParaRPr lang="en-US" sz="3600" dirty="0">
              <a:solidFill>
                <a:schemeClr val="accent4"/>
              </a:solidFill>
            </a:endParaRPr>
          </a:p>
        </p:txBody>
      </p:sp>
    </p:spTree>
    <p:extLst>
      <p:ext uri="{BB962C8B-B14F-4D97-AF65-F5344CB8AC3E}">
        <p14:creationId xmlns:p14="http://schemas.microsoft.com/office/powerpoint/2010/main" val="209391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290649" y="522898"/>
            <a:ext cx="290135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Inferences &amp; Recommendations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78633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FCD466D6-78E2-5E8E-0F86-718A50378D81}"/>
              </a:ext>
            </a:extLst>
          </p:cNvPr>
          <p:cNvSpPr txBox="1"/>
          <p:nvPr/>
        </p:nvSpPr>
        <p:spPr>
          <a:xfrm>
            <a:off x="139855" y="522898"/>
            <a:ext cx="11734800" cy="640175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0000"/>
                </a:solidFill>
                <a:latin typeface="Helvetica Neue"/>
              </a:rPr>
              <a:t>Average default rate is around 15%</a:t>
            </a:r>
          </a:p>
          <a:p>
            <a:pPr marL="285750" indent="-285750">
              <a:buFont typeface="Arial" panose="020B0604020202020204" pitchFamily="34" charset="0"/>
              <a:buChar char="•"/>
            </a:pPr>
            <a:endParaRPr lang="en-US" sz="1400" b="1" dirty="0">
              <a:solidFill>
                <a:srgbClr val="000000"/>
              </a:solidFill>
              <a:latin typeface="Helvetica Neue"/>
            </a:endParaRPr>
          </a:p>
          <a:p>
            <a:pPr marL="285750" indent="-285750">
              <a:buFont typeface="Arial" panose="020B0604020202020204" pitchFamily="34" charset="0"/>
              <a:buChar char="•"/>
            </a:pPr>
            <a:r>
              <a:rPr lang="en-US" sz="1400" b="0" i="0" dirty="0">
                <a:solidFill>
                  <a:srgbClr val="000000"/>
                </a:solidFill>
                <a:effectLst/>
                <a:latin typeface="Helvetica Neue"/>
              </a:rPr>
              <a:t>Loan default percentage increase for purposes small_business, debt consolidation, other categories when we restrict the data set to "charged off". So closer inspection is required before providing the loan for this purpose</a:t>
            </a:r>
          </a:p>
          <a:p>
            <a:pPr marL="285750" indent="-285750">
              <a:buFont typeface="Arial" panose="020B0604020202020204" pitchFamily="34" charset="0"/>
              <a:buChar char="•"/>
            </a:pPr>
            <a:endParaRPr lang="en-US" sz="1400" dirty="0">
              <a:solidFill>
                <a:srgbClr val="000000"/>
              </a:solidFill>
              <a:latin typeface="Helvetica Neue"/>
            </a:endParaRPr>
          </a:p>
          <a:p>
            <a:pPr marL="285750" indent="-285750" algn="l">
              <a:buFont typeface="Arial" panose="020B0604020202020204" pitchFamily="34" charset="0"/>
              <a:buChar char="•"/>
            </a:pPr>
            <a:r>
              <a:rPr lang="en-US" sz="1400" dirty="0">
                <a:solidFill>
                  <a:srgbClr val="000000"/>
                </a:solidFill>
                <a:latin typeface="Helvetica Neue"/>
              </a:rPr>
              <a:t>60 month terms are 25% of the total records but when it comes to defaulters the percentage increased to 43%. Company should be more careful while awarding 60 months loan term</a:t>
            </a:r>
          </a:p>
          <a:p>
            <a:pPr marL="285750" indent="-285750" algn="l">
              <a:buFont typeface="Arial" panose="020B0604020202020204" pitchFamily="34" charset="0"/>
              <a:buChar char="•"/>
            </a:pPr>
            <a:endParaRPr lang="en-US" sz="1400" dirty="0">
              <a:solidFill>
                <a:srgbClr val="000000"/>
              </a:solidFill>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 of defaulters with respect to total number are less in Grade A compared to other Grades</a:t>
            </a:r>
          </a:p>
          <a:p>
            <a:pPr marL="285750" indent="-285750" algn="l">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dirty="0">
                <a:solidFill>
                  <a:srgbClr val="000000"/>
                </a:solidFill>
                <a:latin typeface="Helvetica Neue"/>
              </a:rPr>
              <a:t>People with 1 year and 10 year experience are taking loans more frequently and they are the most defaulters also.</a:t>
            </a:r>
          </a:p>
          <a:p>
            <a:pPr marL="285750" indent="-285750" algn="l">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dirty="0">
                <a:solidFill>
                  <a:srgbClr val="000000"/>
                </a:solidFill>
                <a:latin typeface="Helvetica Neue"/>
              </a:rPr>
              <a:t>Loan applicants from people who owns a home are comparatively less. So it is less risky to award loan to a home owner.</a:t>
            </a:r>
          </a:p>
          <a:p>
            <a:pPr marL="285750" indent="-285750">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dirty="0">
                <a:solidFill>
                  <a:srgbClr val="000000"/>
                </a:solidFill>
                <a:latin typeface="Helvetica Neue"/>
              </a:rPr>
              <a:t>43% Loans are being issued even if the income is not verified</a:t>
            </a:r>
          </a:p>
          <a:p>
            <a:pPr marL="285750" indent="-285750">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dirty="0">
                <a:solidFill>
                  <a:srgbClr val="000000"/>
                </a:solidFill>
                <a:latin typeface="Helvetica Neue"/>
              </a:rPr>
              <a:t>There is a consistent increase in loan applicants each year. Number of defaulters are increasing every year more than double in comparison with previous year</a:t>
            </a:r>
          </a:p>
          <a:p>
            <a:pPr marL="285750" indent="-285750">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dirty="0">
                <a:solidFill>
                  <a:srgbClr val="000000"/>
                </a:solidFill>
                <a:latin typeface="Helvetica Neue"/>
              </a:rPr>
              <a:t>75 % of loan amount request are for less than 15000</a:t>
            </a:r>
          </a:p>
          <a:p>
            <a:pPr marL="285750" indent="-285750">
              <a:buFont typeface="Arial" panose="020B0604020202020204" pitchFamily="34" charset="0"/>
              <a:buChar char="•"/>
            </a:pPr>
            <a:endParaRPr lang="en-US" dirty="0">
              <a:solidFill>
                <a:srgbClr val="000000"/>
              </a:solidFill>
              <a:latin typeface="Helvetica Neue"/>
            </a:endParaRPr>
          </a:p>
          <a:p>
            <a:pPr marL="285750" indent="-285750">
              <a:buFont typeface="Arial" panose="020B0604020202020204" pitchFamily="34" charset="0"/>
              <a:buChar char="•"/>
            </a:pPr>
            <a:r>
              <a:rPr lang="en-US" sz="1400" dirty="0">
                <a:solidFill>
                  <a:srgbClr val="000000"/>
                </a:solidFill>
                <a:latin typeface="Helvetica Neue"/>
              </a:rPr>
              <a:t>People with less experience are having high chance of default</a:t>
            </a:r>
          </a:p>
          <a:p>
            <a:pPr marL="285750" indent="-285750">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dirty="0">
                <a:solidFill>
                  <a:srgbClr val="000000"/>
                </a:solidFill>
                <a:latin typeface="Helvetica Neue"/>
              </a:rPr>
              <a:t>People in Medium dti range is taking more loans and proportionately default rate is also high in medium range</a:t>
            </a:r>
          </a:p>
          <a:p>
            <a:pPr marL="285750" indent="-285750">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dirty="0">
                <a:solidFill>
                  <a:srgbClr val="000000"/>
                </a:solidFill>
                <a:latin typeface="Helvetica Neue"/>
              </a:rPr>
              <a:t>Average Annual income of Fully paid applicants are always higher across experience range. It is comparatively less risky to give loan to people having high annual income.</a:t>
            </a:r>
          </a:p>
          <a:p>
            <a:pPr marL="285750" indent="-285750">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dirty="0">
                <a:solidFill>
                  <a:srgbClr val="000000"/>
                </a:solidFill>
                <a:latin typeface="Helvetica Neue"/>
              </a:rPr>
              <a:t>Average Loan Amount to annual income ratio is always higher in charge off applicants across experience range. </a:t>
            </a:r>
            <a:endParaRPr lang="en-IN" dirty="0"/>
          </a:p>
        </p:txBody>
      </p:sp>
    </p:spTree>
    <p:extLst>
      <p:ext uri="{BB962C8B-B14F-4D97-AF65-F5344CB8AC3E}">
        <p14:creationId xmlns:p14="http://schemas.microsoft.com/office/powerpoint/2010/main" val="152987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Solution Approach</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Lending Club EDA</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Sourcing</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Cleansing</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Transformations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Bivariate 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Univariate Analysis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Derived Metrics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Cleansing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7861819" y="3075221"/>
            <a:ext cx="513987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16653" y="2505461"/>
            <a:ext cx="1371600" cy="246221"/>
          </a:xfrm>
          <a:prstGeom prst="rect">
            <a:avLst/>
          </a:prstGeom>
        </p:spPr>
        <p:txBody>
          <a:bodyPr wrap="square" lIns="0" tIns="0" rIns="0" bIns="0">
            <a:spAutoFit/>
          </a:bodyPr>
          <a:lstStyle/>
          <a:p>
            <a:pPr algn="ctr"/>
            <a:r>
              <a:rPr lang="en-US" sz="1600" b="1" dirty="0">
                <a:solidFill>
                  <a:schemeClr val="bg1"/>
                </a:solidFill>
              </a:rPr>
              <a:t>All Null Values</a:t>
            </a:r>
          </a:p>
        </p:txBody>
      </p:sp>
      <p:sp>
        <p:nvSpPr>
          <p:cNvPr id="47" name="Rectangle 46">
            <a:extLst>
              <a:ext uri="{FF2B5EF4-FFF2-40B4-BE49-F238E27FC236}">
                <a16:creationId xmlns:a16="http://schemas.microsoft.com/office/drawing/2014/main" id="{1751D31D-3535-411D-8BAC-95CCC90AB185}"/>
              </a:ext>
            </a:extLst>
          </p:cNvPr>
          <p:cNvSpPr/>
          <p:nvPr/>
        </p:nvSpPr>
        <p:spPr>
          <a:xfrm>
            <a:off x="3242324" y="2394117"/>
            <a:ext cx="1371600" cy="492443"/>
          </a:xfrm>
          <a:prstGeom prst="rect">
            <a:avLst/>
          </a:prstGeom>
        </p:spPr>
        <p:txBody>
          <a:bodyPr wrap="square" lIns="0" tIns="0" rIns="0" bIns="0">
            <a:spAutoFit/>
          </a:bodyPr>
          <a:lstStyle/>
          <a:p>
            <a:pPr algn="ctr"/>
            <a:r>
              <a:rPr lang="en-US" sz="1600" b="1" dirty="0">
                <a:solidFill>
                  <a:schemeClr val="bg1"/>
                </a:solidFill>
              </a:rPr>
              <a:t>Unique value count</a:t>
            </a:r>
          </a:p>
        </p:txBody>
      </p:sp>
      <p:sp>
        <p:nvSpPr>
          <p:cNvPr id="48" name="Rectangle 47">
            <a:extLst>
              <a:ext uri="{FF2B5EF4-FFF2-40B4-BE49-F238E27FC236}">
                <a16:creationId xmlns:a16="http://schemas.microsoft.com/office/drawing/2014/main" id="{FA4D735A-8F75-4E2A-8F1A-CC303B0718BA}"/>
              </a:ext>
            </a:extLst>
          </p:cNvPr>
          <p:cNvSpPr/>
          <p:nvPr/>
        </p:nvSpPr>
        <p:spPr>
          <a:xfrm>
            <a:off x="5409934" y="2387446"/>
            <a:ext cx="1371600" cy="492443"/>
          </a:xfrm>
          <a:prstGeom prst="rect">
            <a:avLst/>
          </a:prstGeom>
        </p:spPr>
        <p:txBody>
          <a:bodyPr wrap="square" lIns="0" tIns="0" rIns="0" bIns="0">
            <a:spAutoFit/>
          </a:bodyPr>
          <a:lstStyle/>
          <a:p>
            <a:pPr algn="ctr"/>
            <a:r>
              <a:rPr lang="en-US" sz="1600" b="1" dirty="0">
                <a:solidFill>
                  <a:schemeClr val="bg1"/>
                </a:solidFill>
              </a:rPr>
              <a:t>Remove out of scope columns</a:t>
            </a:r>
          </a:p>
        </p:txBody>
      </p:sp>
      <p:sp>
        <p:nvSpPr>
          <p:cNvPr id="49" name="Rectangle 48">
            <a:extLst>
              <a:ext uri="{FF2B5EF4-FFF2-40B4-BE49-F238E27FC236}">
                <a16:creationId xmlns:a16="http://schemas.microsoft.com/office/drawing/2014/main" id="{54AB9282-0505-49EB-AABF-998083225E3A}"/>
              </a:ext>
            </a:extLst>
          </p:cNvPr>
          <p:cNvSpPr/>
          <p:nvPr/>
        </p:nvSpPr>
        <p:spPr>
          <a:xfrm>
            <a:off x="7529469" y="2399551"/>
            <a:ext cx="1371600" cy="492443"/>
          </a:xfrm>
          <a:prstGeom prst="rect">
            <a:avLst/>
          </a:prstGeom>
        </p:spPr>
        <p:txBody>
          <a:bodyPr wrap="square" lIns="0" tIns="0" rIns="0" bIns="0">
            <a:spAutoFit/>
          </a:bodyPr>
          <a:lstStyle/>
          <a:p>
            <a:pPr algn="ctr"/>
            <a:r>
              <a:rPr lang="en-US" sz="1600" b="1" dirty="0">
                <a:solidFill>
                  <a:schemeClr val="bg1"/>
                </a:solidFill>
              </a:rPr>
              <a:t>Final Column Count</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387970"/>
            <a:ext cx="1371600" cy="492443"/>
          </a:xfrm>
          <a:prstGeom prst="rect">
            <a:avLst/>
          </a:prstGeom>
        </p:spPr>
        <p:txBody>
          <a:bodyPr wrap="square" lIns="0" tIns="0" rIns="0" bIns="0">
            <a:spAutoFit/>
          </a:bodyPr>
          <a:lstStyle/>
          <a:p>
            <a:pPr algn="ctr"/>
            <a:r>
              <a:rPr lang="en-US" sz="1600" b="1" dirty="0">
                <a:solidFill>
                  <a:schemeClr val="bg1"/>
                </a:solidFill>
              </a:rPr>
              <a:t>Dependent Variable filter</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159682"/>
            <a:ext cx="1752042" cy="954364"/>
          </a:xfrm>
          <a:prstGeom prst="rect">
            <a:avLst/>
          </a:prstGeom>
        </p:spPr>
        <p:txBody>
          <a:bodyPr wrap="square" lIns="0" tIns="0" rIns="0" bIns="0" anchor="t">
            <a:spAutoFit/>
          </a:bodyPr>
          <a:lstStyle/>
          <a:p>
            <a:pPr>
              <a:lnSpc>
                <a:spcPts val="1900"/>
              </a:lnSpc>
            </a:pPr>
            <a:r>
              <a:rPr lang="en-US" sz="1400" dirty="0">
                <a:solidFill>
                  <a:schemeClr val="bg1"/>
                </a:solidFill>
                <a:cs typeface="Segoe UI" panose="020B0502040204020203" pitchFamily="34" charset="0"/>
              </a:rPr>
              <a:t>Removed columns with all null values. </a:t>
            </a:r>
            <a:r>
              <a:rPr lang="en-IN" sz="1400" dirty="0">
                <a:solidFill>
                  <a:schemeClr val="bg1"/>
                </a:solidFill>
                <a:cs typeface="Segoe UI" panose="020B0502040204020203" pitchFamily="34" charset="0"/>
              </a:rPr>
              <a:t>There are around 54 columns with all values as NA</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2103" y="3159682"/>
            <a:ext cx="1752042" cy="1077218"/>
          </a:xfrm>
          <a:prstGeom prst="rect">
            <a:avLst/>
          </a:prstGeom>
        </p:spPr>
        <p:txBody>
          <a:bodyPr wrap="square" lIns="0" tIns="0" rIns="0" bIns="0" anchor="t">
            <a:spAutoFit/>
          </a:bodyPr>
          <a:lstStyle/>
          <a:p>
            <a:r>
              <a:rPr lang="en-US" sz="1400" dirty="0">
                <a:solidFill>
                  <a:schemeClr val="bg1"/>
                </a:solidFill>
                <a:cs typeface="Segoe UI" panose="020B0502040204020203" pitchFamily="34" charset="0"/>
              </a:rPr>
              <a:t>If the count is very less or huge it may not be very useful for analysis. So these columns have been removed</a:t>
            </a:r>
          </a:p>
        </p:txBody>
      </p:sp>
      <p:sp>
        <p:nvSpPr>
          <p:cNvPr id="53" name="Rectangle 52">
            <a:extLst>
              <a:ext uri="{FF2B5EF4-FFF2-40B4-BE49-F238E27FC236}">
                <a16:creationId xmlns:a16="http://schemas.microsoft.com/office/drawing/2014/main" id="{E1535E1C-6EBC-45D8-BCE1-D5B947A61FB6}"/>
              </a:ext>
            </a:extLst>
          </p:cNvPr>
          <p:cNvSpPr/>
          <p:nvPr/>
        </p:nvSpPr>
        <p:spPr>
          <a:xfrm>
            <a:off x="5218901" y="3093770"/>
            <a:ext cx="1752042" cy="1928990"/>
          </a:xfrm>
          <a:prstGeom prst="rect">
            <a:avLst/>
          </a:prstGeom>
        </p:spPr>
        <p:txBody>
          <a:bodyPr wrap="square" lIns="0" tIns="0" rIns="0" bIns="0" anchor="t">
            <a:spAutoFit/>
          </a:bodyPr>
          <a:lstStyle/>
          <a:p>
            <a:pPr>
              <a:lnSpc>
                <a:spcPts val="1900"/>
              </a:lnSpc>
            </a:pPr>
            <a:r>
              <a:rPr lang="en-US" sz="1400" dirty="0">
                <a:solidFill>
                  <a:schemeClr val="bg1"/>
                </a:solidFill>
                <a:cs typeface="Segoe UI" panose="020B0502040204020203" pitchFamily="34" charset="0"/>
              </a:rPr>
              <a:t>All IDs can be removed as it is unique and will not give any useful insights. Also there are certain features which captures information after awarding the loan.</a:t>
            </a:r>
          </a:p>
        </p:txBody>
      </p:sp>
      <p:sp>
        <p:nvSpPr>
          <p:cNvPr id="54" name="Rectangle 53">
            <a:extLst>
              <a:ext uri="{FF2B5EF4-FFF2-40B4-BE49-F238E27FC236}">
                <a16:creationId xmlns:a16="http://schemas.microsoft.com/office/drawing/2014/main" id="{28FF18A5-7B4E-4493-B38D-E732E033F82F}"/>
              </a:ext>
            </a:extLst>
          </p:cNvPr>
          <p:cNvSpPr/>
          <p:nvPr/>
        </p:nvSpPr>
        <p:spPr>
          <a:xfrm>
            <a:off x="7413780" y="3159682"/>
            <a:ext cx="1752042" cy="1292662"/>
          </a:xfrm>
          <a:prstGeom prst="rect">
            <a:avLst/>
          </a:prstGeom>
        </p:spPr>
        <p:txBody>
          <a:bodyPr wrap="square" lIns="0" tIns="0" rIns="0" bIns="0" anchor="t">
            <a:spAutoFit/>
          </a:bodyPr>
          <a:lstStyle/>
          <a:p>
            <a:r>
              <a:rPr lang="en-US" sz="1400" dirty="0">
                <a:solidFill>
                  <a:schemeClr val="bg1"/>
                </a:solidFill>
                <a:cs typeface="Segoe UI" panose="020B0502040204020203" pitchFamily="34" charset="0"/>
              </a:rPr>
              <a:t>Our final data set is having 20 columns and it consists of customer attributes while applying loan and also loan attributes</a:t>
            </a:r>
            <a:r>
              <a:rPr lang="en-IN" sz="1400" dirty="0">
                <a:solidFill>
                  <a:schemeClr val="bg1"/>
                </a:solidFill>
                <a:cs typeface="Segoe UI" panose="020B0502040204020203" pitchFamily="34" charset="0"/>
              </a:rPr>
              <a:t>.</a:t>
            </a:r>
          </a:p>
        </p:txBody>
      </p:sp>
      <p:sp>
        <p:nvSpPr>
          <p:cNvPr id="55" name="Rectangle 54">
            <a:extLst>
              <a:ext uri="{FF2B5EF4-FFF2-40B4-BE49-F238E27FC236}">
                <a16:creationId xmlns:a16="http://schemas.microsoft.com/office/drawing/2014/main" id="{5BCD242F-9A97-473E-8E17-3F6C3C75CE68}"/>
              </a:ext>
            </a:extLst>
          </p:cNvPr>
          <p:cNvSpPr/>
          <p:nvPr/>
        </p:nvSpPr>
        <p:spPr>
          <a:xfrm>
            <a:off x="9553575" y="2998354"/>
            <a:ext cx="1752042" cy="3239605"/>
          </a:xfrm>
          <a:prstGeom prst="rect">
            <a:avLst/>
          </a:prstGeom>
        </p:spPr>
        <p:txBody>
          <a:bodyPr wrap="square" lIns="0" tIns="0" rIns="0" bIns="0" anchor="t">
            <a:spAutoFit/>
          </a:bodyPr>
          <a:lstStyle/>
          <a:p>
            <a:r>
              <a:rPr lang="en-US" sz="1400" dirty="0">
                <a:solidFill>
                  <a:schemeClr val="bg1"/>
                </a:solidFill>
                <a:cs typeface="Segoe UI" panose="020B0502040204020203" pitchFamily="34" charset="0"/>
              </a:rPr>
              <a:t>Business objective is to find out the likely defaulters or people who pay back full amount.</a:t>
            </a:r>
          </a:p>
          <a:p>
            <a:r>
              <a:rPr lang="en-US" sz="1400" dirty="0">
                <a:solidFill>
                  <a:schemeClr val="bg1"/>
                </a:solidFill>
                <a:cs typeface="Segoe UI" panose="020B0502040204020203" pitchFamily="34" charset="0"/>
              </a:rPr>
              <a:t>So we need to focus on observations having loan_status as "Fully paid" or "Charged off". From a business objective standpoint loan_status value "Current" is not having any significance</a:t>
            </a:r>
          </a:p>
          <a:p>
            <a:pPr algn="ctr">
              <a:lnSpc>
                <a:spcPts val="1900"/>
              </a:lnSpc>
            </a:pP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479840" y="1903780"/>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12229" y="1867817"/>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4755" y="1930574"/>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46810" y="1913671"/>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61224" y="1881831"/>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Variable Types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302385" y="2367399"/>
            <a:ext cx="3377826" cy="2388383"/>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4008427" y="2413516"/>
            <a:ext cx="3377824" cy="2388382"/>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8039940" y="2066701"/>
            <a:ext cx="3467818" cy="2853996"/>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991153" y="2320466"/>
            <a:ext cx="1371600" cy="492443"/>
          </a:xfrm>
          <a:prstGeom prst="rect">
            <a:avLst/>
          </a:prstGeom>
        </p:spPr>
        <p:txBody>
          <a:bodyPr wrap="square" lIns="0" tIns="0" rIns="0" bIns="0">
            <a:spAutoFit/>
          </a:bodyPr>
          <a:lstStyle/>
          <a:p>
            <a:pPr algn="ctr"/>
            <a:r>
              <a:rPr lang="en-US" sz="1600" b="1" dirty="0">
                <a:solidFill>
                  <a:schemeClr val="bg1"/>
                </a:solidFill>
              </a:rPr>
              <a:t>Customer Demographic</a:t>
            </a:r>
          </a:p>
        </p:txBody>
      </p:sp>
      <p:sp>
        <p:nvSpPr>
          <p:cNvPr id="48" name="Rectangle 47">
            <a:extLst>
              <a:ext uri="{FF2B5EF4-FFF2-40B4-BE49-F238E27FC236}">
                <a16:creationId xmlns:a16="http://schemas.microsoft.com/office/drawing/2014/main" id="{FA4D735A-8F75-4E2A-8F1A-CC303B0718BA}"/>
              </a:ext>
            </a:extLst>
          </p:cNvPr>
          <p:cNvSpPr/>
          <p:nvPr/>
        </p:nvSpPr>
        <p:spPr>
          <a:xfrm>
            <a:off x="4861349" y="2415466"/>
            <a:ext cx="1671980" cy="246221"/>
          </a:xfrm>
          <a:prstGeom prst="rect">
            <a:avLst/>
          </a:prstGeom>
        </p:spPr>
        <p:txBody>
          <a:bodyPr wrap="square" lIns="0" tIns="0" rIns="0" bIns="0">
            <a:spAutoFit/>
          </a:bodyPr>
          <a:lstStyle/>
          <a:p>
            <a:pPr algn="ctr"/>
            <a:r>
              <a:rPr lang="en-US" sz="1600" b="1" dirty="0">
                <a:solidFill>
                  <a:schemeClr val="bg1"/>
                </a:solidFill>
              </a:rPr>
              <a:t>Loan Information</a:t>
            </a:r>
          </a:p>
        </p:txBody>
      </p:sp>
      <p:sp>
        <p:nvSpPr>
          <p:cNvPr id="50" name="Rectangle 49">
            <a:extLst>
              <a:ext uri="{FF2B5EF4-FFF2-40B4-BE49-F238E27FC236}">
                <a16:creationId xmlns:a16="http://schemas.microsoft.com/office/drawing/2014/main" id="{D668C4B5-BCEC-465A-ADA5-6A054B15F7A3}"/>
              </a:ext>
            </a:extLst>
          </p:cNvPr>
          <p:cNvSpPr/>
          <p:nvPr/>
        </p:nvSpPr>
        <p:spPr>
          <a:xfrm>
            <a:off x="8601440" y="2292354"/>
            <a:ext cx="2323735" cy="492443"/>
          </a:xfrm>
          <a:prstGeom prst="rect">
            <a:avLst/>
          </a:prstGeom>
        </p:spPr>
        <p:txBody>
          <a:bodyPr wrap="square" lIns="0" tIns="0" rIns="0" bIns="0">
            <a:spAutoFit/>
          </a:bodyPr>
          <a:lstStyle/>
          <a:p>
            <a:pPr algn="ctr"/>
            <a:r>
              <a:rPr lang="en-US" sz="1600" b="1" dirty="0">
                <a:solidFill>
                  <a:schemeClr val="bg1"/>
                </a:solidFill>
              </a:rPr>
              <a:t>Customer Behavior Variables</a:t>
            </a:r>
          </a:p>
        </p:txBody>
      </p:sp>
      <p:sp>
        <p:nvSpPr>
          <p:cNvPr id="51" name="Rectangle 50">
            <a:extLst>
              <a:ext uri="{FF2B5EF4-FFF2-40B4-BE49-F238E27FC236}">
                <a16:creationId xmlns:a16="http://schemas.microsoft.com/office/drawing/2014/main" id="{8AA18108-5B8B-4147-84A7-D30A16BEC4EA}"/>
              </a:ext>
            </a:extLst>
          </p:cNvPr>
          <p:cNvSpPr/>
          <p:nvPr/>
        </p:nvSpPr>
        <p:spPr>
          <a:xfrm>
            <a:off x="962379" y="3355879"/>
            <a:ext cx="1752042" cy="1198020"/>
          </a:xfrm>
          <a:prstGeom prst="rect">
            <a:avLst/>
          </a:prstGeom>
        </p:spPr>
        <p:txBody>
          <a:bodyPr wrap="square" lIns="0" tIns="0" rIns="0" bIns="0" anchor="t">
            <a:spAutoFit/>
          </a:bodyPr>
          <a:lstStyle/>
          <a:p>
            <a:pPr>
              <a:lnSpc>
                <a:spcPts val="1900"/>
              </a:lnSpc>
            </a:pPr>
            <a:r>
              <a:rPr lang="en-IN" sz="1400" dirty="0">
                <a:solidFill>
                  <a:schemeClr val="bg1"/>
                </a:solidFill>
                <a:cs typeface="Segoe UI" panose="020B0502040204020203" pitchFamily="34" charset="0"/>
              </a:rPr>
              <a:t>Employment Length</a:t>
            </a:r>
          </a:p>
          <a:p>
            <a:pPr>
              <a:lnSpc>
                <a:spcPts val="1900"/>
              </a:lnSpc>
            </a:pPr>
            <a:r>
              <a:rPr lang="en-IN" sz="1400" dirty="0">
                <a:solidFill>
                  <a:schemeClr val="bg1"/>
                </a:solidFill>
                <a:cs typeface="Segoe UI" panose="020B0502040204020203" pitchFamily="34" charset="0"/>
              </a:rPr>
              <a:t>Employment Title</a:t>
            </a:r>
          </a:p>
          <a:p>
            <a:pPr>
              <a:lnSpc>
                <a:spcPts val="1900"/>
              </a:lnSpc>
            </a:pPr>
            <a:r>
              <a:rPr lang="en-IN" sz="1400" dirty="0">
                <a:solidFill>
                  <a:schemeClr val="bg1"/>
                </a:solidFill>
                <a:cs typeface="Segoe UI" panose="020B0502040204020203" pitchFamily="34" charset="0"/>
              </a:rPr>
              <a:t>Annual Income</a:t>
            </a:r>
          </a:p>
          <a:p>
            <a:pPr>
              <a:lnSpc>
                <a:spcPts val="1900"/>
              </a:lnSpc>
            </a:pPr>
            <a:r>
              <a:rPr lang="en-IN" sz="1400" dirty="0" err="1">
                <a:solidFill>
                  <a:schemeClr val="bg1"/>
                </a:solidFill>
                <a:cs typeface="Segoe UI" panose="020B0502040204020203" pitchFamily="34" charset="0"/>
              </a:rPr>
              <a:t>Home_ownership</a:t>
            </a:r>
            <a:endParaRPr lang="en-IN" sz="1400" dirty="0">
              <a:solidFill>
                <a:schemeClr val="bg1"/>
              </a:solidFill>
              <a:cs typeface="Segoe UI" panose="020B0502040204020203" pitchFamily="34" charset="0"/>
            </a:endParaRPr>
          </a:p>
          <a:p>
            <a:pPr>
              <a:lnSpc>
                <a:spcPts val="1900"/>
              </a:lnSpc>
            </a:pP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4821318" y="3176479"/>
            <a:ext cx="1752042" cy="1441677"/>
          </a:xfrm>
          <a:prstGeom prst="rect">
            <a:avLst/>
          </a:prstGeom>
        </p:spPr>
        <p:txBody>
          <a:bodyPr wrap="square" lIns="0" tIns="0" rIns="0" bIns="0" anchor="t">
            <a:spAutoFit/>
          </a:bodyPr>
          <a:lstStyle/>
          <a:p>
            <a:pPr>
              <a:lnSpc>
                <a:spcPts val="1900"/>
              </a:lnSpc>
            </a:pPr>
            <a:r>
              <a:rPr lang="en-US" sz="1400" dirty="0">
                <a:solidFill>
                  <a:schemeClr val="bg1"/>
                </a:solidFill>
                <a:cs typeface="Segoe UI" panose="020B0502040204020203" pitchFamily="34" charset="0"/>
              </a:rPr>
              <a:t>Loan Amount</a:t>
            </a:r>
          </a:p>
          <a:p>
            <a:pPr>
              <a:lnSpc>
                <a:spcPts val="1900"/>
              </a:lnSpc>
            </a:pPr>
            <a:r>
              <a:rPr lang="en-US" sz="1400" dirty="0">
                <a:solidFill>
                  <a:schemeClr val="bg1"/>
                </a:solidFill>
                <a:cs typeface="Segoe UI" panose="020B0502040204020203" pitchFamily="34" charset="0"/>
              </a:rPr>
              <a:t>Funded Amount</a:t>
            </a:r>
          </a:p>
          <a:p>
            <a:pPr>
              <a:lnSpc>
                <a:spcPts val="1900"/>
              </a:lnSpc>
            </a:pPr>
            <a:r>
              <a:rPr lang="en-US" sz="1400" dirty="0">
                <a:solidFill>
                  <a:schemeClr val="bg1"/>
                </a:solidFill>
                <a:cs typeface="Segoe UI" panose="020B0502040204020203" pitchFamily="34" charset="0"/>
              </a:rPr>
              <a:t>Interest Rate</a:t>
            </a:r>
          </a:p>
          <a:p>
            <a:pPr>
              <a:lnSpc>
                <a:spcPts val="1900"/>
              </a:lnSpc>
            </a:pPr>
            <a:r>
              <a:rPr lang="en-US" sz="1400" dirty="0">
                <a:solidFill>
                  <a:schemeClr val="bg1"/>
                </a:solidFill>
                <a:cs typeface="Segoe UI" panose="020B0502040204020203" pitchFamily="34" charset="0"/>
              </a:rPr>
              <a:t>Grade</a:t>
            </a:r>
          </a:p>
          <a:p>
            <a:pPr>
              <a:lnSpc>
                <a:spcPts val="1900"/>
              </a:lnSpc>
            </a:pPr>
            <a:r>
              <a:rPr lang="en-US" sz="1400" dirty="0">
                <a:solidFill>
                  <a:schemeClr val="bg1"/>
                </a:solidFill>
                <a:cs typeface="Segoe UI" panose="020B0502040204020203" pitchFamily="34" charset="0"/>
              </a:rPr>
              <a:t>Sub Grade</a:t>
            </a:r>
          </a:p>
          <a:p>
            <a:pPr>
              <a:lnSpc>
                <a:spcPts val="1900"/>
              </a:lnSpc>
            </a:pPr>
            <a:endParaRPr lang="en-US" sz="1400" dirty="0">
              <a:solidFill>
                <a:schemeClr val="bg1"/>
              </a:solidFill>
              <a:cs typeface="Segoe UI" panose="020B0502040204020203" pitchFamily="34" charset="0"/>
            </a:endParaRPr>
          </a:p>
        </p:txBody>
      </p:sp>
      <p:sp>
        <p:nvSpPr>
          <p:cNvPr id="55" name="Rectangle 54">
            <a:extLst>
              <a:ext uri="{FF2B5EF4-FFF2-40B4-BE49-F238E27FC236}">
                <a16:creationId xmlns:a16="http://schemas.microsoft.com/office/drawing/2014/main" id="{5BCD242F-9A97-473E-8E17-3F6C3C75CE68}"/>
              </a:ext>
            </a:extLst>
          </p:cNvPr>
          <p:cNvSpPr/>
          <p:nvPr/>
        </p:nvSpPr>
        <p:spPr>
          <a:xfrm>
            <a:off x="8897828" y="3087373"/>
            <a:ext cx="1752042" cy="1731500"/>
          </a:xfrm>
          <a:prstGeom prst="rect">
            <a:avLst/>
          </a:prstGeom>
        </p:spPr>
        <p:txBody>
          <a:bodyPr wrap="square" lIns="0" tIns="0" rIns="0" bIns="0" anchor="t">
            <a:spAutoFit/>
          </a:bodyPr>
          <a:lstStyle/>
          <a:p>
            <a:r>
              <a:rPr lang="en-US" sz="1400" dirty="0">
                <a:solidFill>
                  <a:schemeClr val="bg1"/>
                </a:solidFill>
                <a:cs typeface="Segoe UI" panose="020B0502040204020203" pitchFamily="34" charset="0"/>
              </a:rPr>
              <a:t>Delinquency year</a:t>
            </a:r>
          </a:p>
          <a:p>
            <a:r>
              <a:rPr lang="en-US" sz="1400" dirty="0">
                <a:solidFill>
                  <a:schemeClr val="bg1"/>
                </a:solidFill>
                <a:cs typeface="Segoe UI" panose="020B0502040204020203" pitchFamily="34" charset="0"/>
              </a:rPr>
              <a:t>Earliest Credit line</a:t>
            </a:r>
          </a:p>
          <a:p>
            <a:r>
              <a:rPr lang="en-US" sz="1400" dirty="0">
                <a:solidFill>
                  <a:schemeClr val="bg1"/>
                </a:solidFill>
                <a:cs typeface="Segoe UI" panose="020B0502040204020203" pitchFamily="34" charset="0"/>
              </a:rPr>
              <a:t>Revolving Balance</a:t>
            </a:r>
          </a:p>
          <a:p>
            <a:r>
              <a:rPr lang="en-US" sz="1400" dirty="0">
                <a:solidFill>
                  <a:schemeClr val="bg1"/>
                </a:solidFill>
                <a:cs typeface="Segoe UI" panose="020B0502040204020203" pitchFamily="34" charset="0"/>
              </a:rPr>
              <a:t>Recoveries</a:t>
            </a:r>
          </a:p>
          <a:p>
            <a:r>
              <a:rPr lang="en-US" sz="1400" dirty="0">
                <a:solidFill>
                  <a:schemeClr val="bg1"/>
                </a:solidFill>
                <a:cs typeface="Segoe UI" panose="020B0502040204020203" pitchFamily="34" charset="0"/>
              </a:rPr>
              <a:t>Application Type</a:t>
            </a:r>
          </a:p>
          <a:p>
            <a:endParaRPr lang="en-US" sz="1400" dirty="0">
              <a:solidFill>
                <a:schemeClr val="bg1"/>
              </a:solidFill>
              <a:cs typeface="Segoe UI" panose="020B0502040204020203" pitchFamily="34" charset="0"/>
            </a:endParaRPr>
          </a:p>
          <a:p>
            <a:endParaRPr lang="en-US" sz="1400" dirty="0">
              <a:solidFill>
                <a:schemeClr val="bg1"/>
              </a:solidFill>
              <a:cs typeface="Segoe UI" panose="020B0502040204020203" pitchFamily="34" charset="0"/>
            </a:endParaRPr>
          </a:p>
          <a:p>
            <a:pPr algn="ctr">
              <a:lnSpc>
                <a:spcPts val="1900"/>
              </a:lnSpc>
            </a:pPr>
            <a:endParaRPr lang="en-US" sz="1400" dirty="0">
              <a:solidFill>
                <a:schemeClr val="bg1"/>
              </a:solidFill>
              <a:cs typeface="Segoe UI" panose="020B0502040204020203" pitchFamily="34" charset="0"/>
            </a:endParaRP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12229" y="1867817"/>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1B3AD8AB-6FD3-857D-7E7D-41D8E33C9C8B}"/>
              </a:ext>
            </a:extLst>
          </p:cNvPr>
          <p:cNvSpPr txBox="1"/>
          <p:nvPr/>
        </p:nvSpPr>
        <p:spPr>
          <a:xfrm>
            <a:off x="655608" y="810883"/>
            <a:ext cx="11231592" cy="646331"/>
          </a:xfrm>
          <a:prstGeom prst="rect">
            <a:avLst/>
          </a:prstGeom>
          <a:noFill/>
        </p:spPr>
        <p:txBody>
          <a:bodyPr wrap="square" rtlCol="0">
            <a:spAutoFit/>
          </a:bodyPr>
          <a:lstStyle/>
          <a:p>
            <a:r>
              <a:rPr lang="en-IN" dirty="0">
                <a:solidFill>
                  <a:srgbClr val="000000"/>
                </a:solidFill>
                <a:latin typeface="Helvetica Neue"/>
              </a:rPr>
              <a:t>All variables (Independent Variables) can be classified into 3 categories. Some example fields  against each categories are captured below</a:t>
            </a:r>
          </a:p>
        </p:txBody>
      </p:sp>
      <p:sp>
        <p:nvSpPr>
          <p:cNvPr id="5" name="TextBox 4">
            <a:extLst>
              <a:ext uri="{FF2B5EF4-FFF2-40B4-BE49-F238E27FC236}">
                <a16:creationId xmlns:a16="http://schemas.microsoft.com/office/drawing/2014/main" id="{4295AA1D-97E9-4017-7A80-F5CD74779143}"/>
              </a:ext>
            </a:extLst>
          </p:cNvPr>
          <p:cNvSpPr txBox="1"/>
          <p:nvPr/>
        </p:nvSpPr>
        <p:spPr>
          <a:xfrm>
            <a:off x="549216" y="5639742"/>
            <a:ext cx="11231592" cy="646331"/>
          </a:xfrm>
          <a:prstGeom prst="rect">
            <a:avLst/>
          </a:prstGeom>
          <a:noFill/>
        </p:spPr>
        <p:txBody>
          <a:bodyPr wrap="square" rtlCol="0">
            <a:spAutoFit/>
          </a:bodyPr>
          <a:lstStyle/>
          <a:p>
            <a:r>
              <a:rPr lang="en-US" dirty="0">
                <a:latin typeface="-apple-system"/>
              </a:rPr>
              <a:t>C</a:t>
            </a:r>
            <a:r>
              <a:rPr lang="en-US" b="0" i="0" dirty="0">
                <a:effectLst/>
                <a:latin typeface="-apple-system"/>
              </a:rPr>
              <a:t>ustomer behavior variables are not available at the time of loan application, and thus they cannot be used as predictors for credit approval. Hence we have removed Customer behavior variables from our data.</a:t>
            </a:r>
            <a:endParaRPr lang="en-IN" dirty="0">
              <a:solidFill>
                <a:srgbClr val="000000"/>
              </a:solidFill>
              <a:latin typeface="Helvetica Neue"/>
            </a:endParaRPr>
          </a:p>
        </p:txBody>
      </p:sp>
    </p:spTree>
    <p:extLst>
      <p:ext uri="{BB962C8B-B14F-4D97-AF65-F5344CB8AC3E}">
        <p14:creationId xmlns:p14="http://schemas.microsoft.com/office/powerpoint/2010/main" val="68777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84385" y="3179701"/>
            <a:ext cx="9144000" cy="498598"/>
          </a:xfrm>
        </p:spPr>
        <p:txBody>
          <a:bodyPr lIns="0" tIns="0" rIns="0" bIns="0" anchor="t">
            <a:spAutoFit/>
          </a:bodyPr>
          <a:lstStyle/>
          <a:p>
            <a:pPr algn="l"/>
            <a:r>
              <a:rPr lang="en-US" sz="3600" b="1" dirty="0">
                <a:solidFill>
                  <a:schemeClr val="bg1"/>
                </a:solidFill>
              </a:rPr>
              <a:t>Univariate Analysis</a:t>
            </a:r>
            <a:endParaRPr lang="en-US" sz="3600" dirty="0">
              <a:solidFill>
                <a:schemeClr val="accent4"/>
              </a:solidFill>
            </a:endParaRPr>
          </a:p>
        </p:txBody>
      </p:sp>
    </p:spTree>
    <p:extLst>
      <p:ext uri="{BB962C8B-B14F-4D97-AF65-F5344CB8AC3E}">
        <p14:creationId xmlns:p14="http://schemas.microsoft.com/office/powerpoint/2010/main" val="59991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Loan Status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4" name="Picture 3">
            <a:extLst>
              <a:ext uri="{FF2B5EF4-FFF2-40B4-BE49-F238E27FC236}">
                <a16:creationId xmlns:a16="http://schemas.microsoft.com/office/drawing/2014/main" id="{4C292800-C5A6-7ED9-7C79-74CB0D1F0465}"/>
              </a:ext>
            </a:extLst>
          </p:cNvPr>
          <p:cNvPicPr>
            <a:picLocks noChangeAspect="1"/>
          </p:cNvPicPr>
          <p:nvPr/>
        </p:nvPicPr>
        <p:blipFill>
          <a:blip r:embed="rId3"/>
          <a:stretch>
            <a:fillRect/>
          </a:stretch>
        </p:blipFill>
        <p:spPr>
          <a:xfrm>
            <a:off x="2747770" y="1410148"/>
            <a:ext cx="4620513" cy="3153226"/>
          </a:xfrm>
          <a:prstGeom prst="rect">
            <a:avLst/>
          </a:prstGeom>
        </p:spPr>
      </p:pic>
      <p:sp>
        <p:nvSpPr>
          <p:cNvPr id="5" name="TextBox 4">
            <a:extLst>
              <a:ext uri="{FF2B5EF4-FFF2-40B4-BE49-F238E27FC236}">
                <a16:creationId xmlns:a16="http://schemas.microsoft.com/office/drawing/2014/main" id="{CA31A506-E825-38A7-FFCD-893FF4A5F86C}"/>
              </a:ext>
            </a:extLst>
          </p:cNvPr>
          <p:cNvSpPr txBox="1"/>
          <p:nvPr/>
        </p:nvSpPr>
        <p:spPr>
          <a:xfrm>
            <a:off x="3243403" y="4907174"/>
            <a:ext cx="3864634"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Average default rate is around 15 %</a:t>
            </a:r>
          </a:p>
        </p:txBody>
      </p:sp>
    </p:spTree>
    <p:extLst>
      <p:ext uri="{BB962C8B-B14F-4D97-AF65-F5344CB8AC3E}">
        <p14:creationId xmlns:p14="http://schemas.microsoft.com/office/powerpoint/2010/main" val="86563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Loan Purpose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CA31A506-E825-38A7-FFCD-893FF4A5F86C}"/>
              </a:ext>
            </a:extLst>
          </p:cNvPr>
          <p:cNvSpPr txBox="1"/>
          <p:nvPr/>
        </p:nvSpPr>
        <p:spPr>
          <a:xfrm>
            <a:off x="484787" y="4115664"/>
            <a:ext cx="11478613" cy="2308324"/>
          </a:xfrm>
          <a:prstGeom prst="rect">
            <a:avLst/>
          </a:prstGeom>
          <a:noFill/>
        </p:spPr>
        <p:txBody>
          <a:bodyPr wrap="square" rtlCol="0">
            <a:spAutoFit/>
          </a:bodyPr>
          <a:lstStyle/>
          <a:p>
            <a:pPr algn="l"/>
            <a:r>
              <a:rPr lang="en-US" b="1" i="0" dirty="0">
                <a:solidFill>
                  <a:srgbClr val="000000"/>
                </a:solidFill>
                <a:effectLst/>
                <a:latin typeface="Helvetica Neue"/>
              </a:rPr>
              <a:t>Major purpose of the loan are ::</a:t>
            </a:r>
          </a:p>
          <a:p>
            <a:pPr algn="l"/>
            <a:r>
              <a:rPr lang="en-US" b="0" i="0" dirty="0">
                <a:solidFill>
                  <a:srgbClr val="000000"/>
                </a:solidFill>
                <a:effectLst/>
                <a:latin typeface="Helvetica Neue"/>
              </a:rPr>
              <a:t>debt_consolidation, credit_card, other, home_improvement, major_purchase, small_business, car</a:t>
            </a:r>
          </a:p>
          <a:p>
            <a:pPr algn="l"/>
            <a:r>
              <a:rPr lang="en-US" b="1" dirty="0">
                <a:solidFill>
                  <a:srgbClr val="000000"/>
                </a:solidFill>
                <a:latin typeface="Helvetica Neue"/>
              </a:rPr>
              <a:t>Order</a:t>
            </a:r>
            <a:r>
              <a:rPr lang="en-US" b="1" i="0" dirty="0">
                <a:solidFill>
                  <a:srgbClr val="000000"/>
                </a:solidFill>
                <a:effectLst/>
                <a:latin typeface="Helvetica Neue"/>
              </a:rPr>
              <a:t> changed slightly for only Charged off cases ::</a:t>
            </a:r>
          </a:p>
          <a:p>
            <a:pPr algn="l"/>
            <a:r>
              <a:rPr lang="en-US" b="0" i="0" dirty="0">
                <a:solidFill>
                  <a:srgbClr val="000000"/>
                </a:solidFill>
                <a:effectLst/>
                <a:latin typeface="Helvetica Neue"/>
              </a:rPr>
              <a:t>debt_consolidation, other, credit_card, small_business , home_improvement, major_purchase, car</a:t>
            </a:r>
          </a:p>
          <a:p>
            <a:pPr algn="l"/>
            <a:r>
              <a:rPr lang="en-US" b="0" i="0" dirty="0">
                <a:solidFill>
                  <a:srgbClr val="000000"/>
                </a:solidFill>
                <a:effectLst/>
                <a:latin typeface="Helvetica Neue"/>
              </a:rPr>
              <a:t>small_business, debt consolidation, other categories percentage increased when we restrict the data set to "charged off". </a:t>
            </a:r>
          </a:p>
          <a:p>
            <a:pPr algn="l"/>
            <a:endParaRPr lang="en-US" dirty="0">
              <a:solidFill>
                <a:srgbClr val="000000"/>
              </a:solidFill>
              <a:latin typeface="Helvetica Neue"/>
            </a:endParaRPr>
          </a:p>
          <a:p>
            <a:pPr algn="l"/>
            <a:r>
              <a:rPr lang="en-US" b="1" i="0" dirty="0">
                <a:solidFill>
                  <a:srgbClr val="000000"/>
                </a:solidFill>
                <a:effectLst/>
                <a:latin typeface="Helvetica Neue"/>
              </a:rPr>
              <a:t>So closer inspection is required before providing the loan for these purposes.</a:t>
            </a:r>
          </a:p>
        </p:txBody>
      </p:sp>
      <p:pic>
        <p:nvPicPr>
          <p:cNvPr id="3" name="Picture 2">
            <a:extLst>
              <a:ext uri="{FF2B5EF4-FFF2-40B4-BE49-F238E27FC236}">
                <a16:creationId xmlns:a16="http://schemas.microsoft.com/office/drawing/2014/main" id="{AA9F2770-7DA0-81BE-6141-ED71E5F83BEF}"/>
              </a:ext>
            </a:extLst>
          </p:cNvPr>
          <p:cNvPicPr>
            <a:picLocks noChangeAspect="1"/>
          </p:cNvPicPr>
          <p:nvPr/>
        </p:nvPicPr>
        <p:blipFill>
          <a:blip r:embed="rId3"/>
          <a:stretch>
            <a:fillRect/>
          </a:stretch>
        </p:blipFill>
        <p:spPr>
          <a:xfrm>
            <a:off x="273790" y="1221229"/>
            <a:ext cx="5454554" cy="2825926"/>
          </a:xfrm>
          <a:prstGeom prst="rect">
            <a:avLst/>
          </a:prstGeom>
        </p:spPr>
      </p:pic>
      <p:pic>
        <p:nvPicPr>
          <p:cNvPr id="7" name="Picture 6">
            <a:extLst>
              <a:ext uri="{FF2B5EF4-FFF2-40B4-BE49-F238E27FC236}">
                <a16:creationId xmlns:a16="http://schemas.microsoft.com/office/drawing/2014/main" id="{9BC7EA17-9942-7D4A-1F37-C6FECE4C9C7B}"/>
              </a:ext>
            </a:extLst>
          </p:cNvPr>
          <p:cNvPicPr>
            <a:picLocks noChangeAspect="1"/>
          </p:cNvPicPr>
          <p:nvPr/>
        </p:nvPicPr>
        <p:blipFill>
          <a:blip r:embed="rId4"/>
          <a:stretch>
            <a:fillRect/>
          </a:stretch>
        </p:blipFill>
        <p:spPr>
          <a:xfrm>
            <a:off x="5891505" y="1341699"/>
            <a:ext cx="6071895" cy="2705455"/>
          </a:xfrm>
          <a:prstGeom prst="rect">
            <a:avLst/>
          </a:prstGeom>
        </p:spPr>
      </p:pic>
    </p:spTree>
    <p:extLst>
      <p:ext uri="{BB962C8B-B14F-4D97-AF65-F5344CB8AC3E}">
        <p14:creationId xmlns:p14="http://schemas.microsoft.com/office/powerpoint/2010/main" val="133080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Grade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CA31A506-E825-38A7-FFCD-893FF4A5F86C}"/>
              </a:ext>
            </a:extLst>
          </p:cNvPr>
          <p:cNvSpPr txBox="1"/>
          <p:nvPr/>
        </p:nvSpPr>
        <p:spPr>
          <a:xfrm>
            <a:off x="546860" y="4889817"/>
            <a:ext cx="11478613" cy="646331"/>
          </a:xfrm>
          <a:prstGeom prst="rect">
            <a:avLst/>
          </a:prstGeom>
          <a:noFill/>
        </p:spPr>
        <p:txBody>
          <a:bodyPr wrap="square" rtlCol="0">
            <a:spAutoFit/>
          </a:bodyPr>
          <a:lstStyle/>
          <a:p>
            <a:pPr algn="l"/>
            <a:r>
              <a:rPr lang="en-US" b="1" i="0" dirty="0">
                <a:solidFill>
                  <a:srgbClr val="000000"/>
                </a:solidFill>
                <a:effectLst/>
                <a:latin typeface="Helvetica Neue"/>
              </a:rPr>
              <a:t>Almost 90% of loans are in Grades B, A, C, D</a:t>
            </a:r>
          </a:p>
          <a:p>
            <a:pPr algn="l"/>
            <a:r>
              <a:rPr lang="en-US" b="0" i="0" dirty="0">
                <a:solidFill>
                  <a:srgbClr val="000000"/>
                </a:solidFill>
                <a:effectLst/>
                <a:latin typeface="Helvetica Neue"/>
              </a:rPr>
              <a:t>% of defaulters with respect to total number are less in Grade A compared to other Grades</a:t>
            </a:r>
          </a:p>
        </p:txBody>
      </p:sp>
      <p:pic>
        <p:nvPicPr>
          <p:cNvPr id="4" name="Picture 3">
            <a:extLst>
              <a:ext uri="{FF2B5EF4-FFF2-40B4-BE49-F238E27FC236}">
                <a16:creationId xmlns:a16="http://schemas.microsoft.com/office/drawing/2014/main" id="{8241743D-23B1-7066-88FA-7D10777F2242}"/>
              </a:ext>
            </a:extLst>
          </p:cNvPr>
          <p:cNvPicPr>
            <a:picLocks noChangeAspect="1"/>
          </p:cNvPicPr>
          <p:nvPr/>
        </p:nvPicPr>
        <p:blipFill>
          <a:blip r:embed="rId3"/>
          <a:stretch>
            <a:fillRect/>
          </a:stretch>
        </p:blipFill>
        <p:spPr>
          <a:xfrm>
            <a:off x="6662996" y="902666"/>
            <a:ext cx="4904498" cy="3056858"/>
          </a:xfrm>
          <a:prstGeom prst="rect">
            <a:avLst/>
          </a:prstGeom>
        </p:spPr>
      </p:pic>
      <p:pic>
        <p:nvPicPr>
          <p:cNvPr id="10" name="Picture 9">
            <a:extLst>
              <a:ext uri="{FF2B5EF4-FFF2-40B4-BE49-F238E27FC236}">
                <a16:creationId xmlns:a16="http://schemas.microsoft.com/office/drawing/2014/main" id="{A4FD0E80-F0CE-47FF-E319-D69DF35BEA05}"/>
              </a:ext>
            </a:extLst>
          </p:cNvPr>
          <p:cNvPicPr>
            <a:picLocks noChangeAspect="1"/>
          </p:cNvPicPr>
          <p:nvPr/>
        </p:nvPicPr>
        <p:blipFill>
          <a:blip r:embed="rId4"/>
          <a:stretch>
            <a:fillRect/>
          </a:stretch>
        </p:blipFill>
        <p:spPr>
          <a:xfrm>
            <a:off x="601793" y="1052580"/>
            <a:ext cx="5266005" cy="2906944"/>
          </a:xfrm>
          <a:prstGeom prst="rect">
            <a:avLst/>
          </a:prstGeom>
        </p:spPr>
      </p:pic>
    </p:spTree>
    <p:extLst>
      <p:ext uri="{BB962C8B-B14F-4D97-AF65-F5344CB8AC3E}">
        <p14:creationId xmlns:p14="http://schemas.microsoft.com/office/powerpoint/2010/main" val="374091031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7122</TotalTime>
  <Words>1497</Words>
  <Application>Microsoft Office PowerPoint</Application>
  <PresentationFormat>Widescreen</PresentationFormat>
  <Paragraphs>231</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Calibri</vt:lpstr>
      <vt:lpstr>Century Gothic</vt:lpstr>
      <vt:lpstr>freight-text-pro</vt:lpstr>
      <vt:lpstr>Helvetica Neue</vt:lpstr>
      <vt:lpstr>Segoe UI Light</vt:lpstr>
      <vt:lpstr>Office Theme</vt:lpstr>
      <vt:lpstr>Lending Club Case Study</vt:lpstr>
      <vt:lpstr>Project analysis slide 6</vt:lpstr>
      <vt:lpstr>Project analysis slide 2</vt:lpstr>
      <vt:lpstr>Project analysis slide 3</vt:lpstr>
      <vt:lpstr>Project analysis slide 3</vt:lpstr>
      <vt:lpstr>Univariate Analysis</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Derived Metrics</vt:lpstr>
      <vt:lpstr>Project analysis slide 3</vt:lpstr>
      <vt:lpstr>Bivariate Analysis</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Deductions from EDA</vt:lpstr>
      <vt:lpstr>Project analysis slide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sapbpterp</dc:creator>
  <cp:lastModifiedBy>sapbpterp</cp:lastModifiedBy>
  <cp:revision>49</cp:revision>
  <dcterms:created xsi:type="dcterms:W3CDTF">2022-09-26T05:32:30Z</dcterms:created>
  <dcterms:modified xsi:type="dcterms:W3CDTF">2022-10-02T08:45:47Z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