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4" r:id="rId3"/>
    <p:sldId id="283" r:id="rId4"/>
    <p:sldId id="285" r:id="rId5"/>
    <p:sldId id="287" r:id="rId6"/>
    <p:sldId id="286" r:id="rId7"/>
    <p:sldId id="288" r:id="rId8"/>
    <p:sldId id="290" r:id="rId9"/>
    <p:sldId id="291" r:id="rId10"/>
    <p:sldId id="292" r:id="rId11"/>
    <p:sldId id="289" r:id="rId12"/>
    <p:sldId id="293" r:id="rId13"/>
    <p:sldId id="294" r:id="rId14"/>
    <p:sldId id="295" r:id="rId15"/>
    <p:sldId id="296" r:id="rId16"/>
    <p:sldId id="297" r:id="rId17"/>
    <p:sldId id="300" r:id="rId18"/>
    <p:sldId id="298" r:id="rId19"/>
    <p:sldId id="301" r:id="rId20"/>
    <p:sldId id="299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76BD"/>
    <a:srgbClr val="FFFFFF"/>
    <a:srgbClr val="275081"/>
    <a:srgbClr val="3976BC"/>
    <a:srgbClr val="E6E6E6"/>
    <a:srgbClr val="2B5991"/>
    <a:srgbClr val="548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982" autoAdjust="0"/>
    <p:restoredTop sz="94660"/>
  </p:normalViewPr>
  <p:slideViewPr>
    <p:cSldViewPr snapToGrid="0">
      <p:cViewPr>
        <p:scale>
          <a:sx n="75" d="100"/>
          <a:sy n="75" d="100"/>
        </p:scale>
        <p:origin x="2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3EBF1EA2-2823-4E3F-B05B-BFE0207882E1}" type="datetimeFigureOut">
              <a:rPr lang="zh-CN" altLang="en-US" smtClean="0"/>
              <a:pPr/>
              <a:t>2020-01-05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B54B6AC6-7757-419C-B80E-BB94430FC91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57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45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9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44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75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22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55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31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977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28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23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8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07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19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831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28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665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2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57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B6AC6-7757-419C-B80E-BB94430FC91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61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84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77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8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381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43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49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85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53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20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69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2846-C9C1-49BA-BA0F-2179EB3D2040}" type="datetimeFigureOut">
              <a:rPr lang="zh-CN" altLang="en-US" smtClean="0"/>
              <a:t>2020-01-05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EA5E-0952-4BA4-9D73-01E8FA57E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29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</a:lstStyle>
          <a:p>
            <a:fld id="{299F2846-C9C1-49BA-BA0F-2179EB3D2040}" type="datetimeFigureOut">
              <a:rPr lang="zh-CN" altLang="en-US" smtClean="0"/>
              <a:pPr/>
              <a:t>2020-01-05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</a:lstStyle>
          <a:p>
            <a:fld id="{8E78EA5E-0952-4BA4-9D73-01E8FA57E1C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30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inpin heiti" charset="-122"/>
          <a:ea typeface="inpin heiti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35084" y="303307"/>
            <a:ext cx="3580617" cy="3580617"/>
            <a:chOff x="4157663" y="1490663"/>
            <a:chExt cx="3881438" cy="3881438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570842" y="4431466"/>
            <a:ext cx="7109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回忆卡</a:t>
            </a:r>
            <a:r>
              <a:rPr lang="en-US" altLang="zh-CN" sz="54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--</a:t>
            </a:r>
            <a:r>
              <a:rPr lang="zh-CN" altLang="en-US" sz="54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智能相册管家</a:t>
            </a:r>
          </a:p>
        </p:txBody>
      </p:sp>
      <p:sp>
        <p:nvSpPr>
          <p:cNvPr id="4" name="矩形 3"/>
          <p:cNvSpPr/>
          <p:nvPr/>
        </p:nvSpPr>
        <p:spPr>
          <a:xfrm>
            <a:off x="4199778" y="6150114"/>
            <a:ext cx="3627166" cy="352051"/>
          </a:xfrm>
          <a:prstGeom prst="rect">
            <a:avLst/>
          </a:prstGeom>
          <a:solidFill>
            <a:srgbClr val="397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07179" y="6084080"/>
            <a:ext cx="3012363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npin heiti" charset="-122"/>
                <a:ea typeface="inpin heiti" charset="-122"/>
              </a:rPr>
              <a:t>171013090   </a:t>
            </a:r>
            <a:r>
              <a:rPr lang="zh-CN" altLang="en-US" sz="2400" dirty="0">
                <a:solidFill>
                  <a:schemeClr val="bg1"/>
                </a:solidFill>
                <a:latin typeface="inpin heiti" charset="-122"/>
                <a:ea typeface="inpin heiti" charset="-122"/>
              </a:rPr>
              <a:t>杨亦昊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459601" y="4251396"/>
            <a:ext cx="7200000" cy="1223"/>
          </a:xfrm>
          <a:prstGeom prst="line">
            <a:avLst/>
          </a:prstGeom>
          <a:ln w="12700">
            <a:solidFill>
              <a:srgbClr val="3976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新录音 1">
            <a:hlinkClick r:id="" action="ppaction://media"/>
            <a:extLst>
              <a:ext uri="{FF2B5EF4-FFF2-40B4-BE49-F238E27FC236}">
                <a16:creationId xmlns:a16="http://schemas.microsoft.com/office/drawing/2014/main" id="{55918A3D-670F-41EB-BCC9-BCF3A210B6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4103" y="711393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52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922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6" grpId="0"/>
      <p:bldP spid="4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用户痛点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0C14696-5966-4983-8593-95E19A97CE8D}"/>
              </a:ext>
            </a:extLst>
          </p:cNvPr>
          <p:cNvSpPr txBox="1"/>
          <p:nvPr/>
        </p:nvSpPr>
        <p:spPr>
          <a:xfrm>
            <a:off x="813720" y="1764476"/>
            <a:ext cx="1049518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用户：青年群体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用户痛点：毕业纪念等重要时刻，想要纪念册作为留念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用户需求：想要建立可以编辑共享相册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需求重要程度：一般	</a:t>
            </a:r>
          </a:p>
        </p:txBody>
      </p:sp>
      <p:pic>
        <p:nvPicPr>
          <p:cNvPr id="2" name="新录音 10">
            <a:hlinkClick r:id="" action="ppaction://media"/>
            <a:extLst>
              <a:ext uri="{FF2B5EF4-FFF2-40B4-BE49-F238E27FC236}">
                <a16:creationId xmlns:a16="http://schemas.microsoft.com/office/drawing/2014/main" id="{D2D2BF8A-A527-4DE0-BA49-E44914B863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6700" y="747873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3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748794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核心价值</a:t>
            </a:r>
            <a:r>
              <a:rPr lang="en-US" altLang="zh-CN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--</a:t>
            </a:r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最小可行性产品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023FA4-7522-4F73-9680-EE41611747FE}"/>
              </a:ext>
            </a:extLst>
          </p:cNvPr>
          <p:cNvSpPr txBox="1"/>
          <p:nvPr/>
        </p:nvSpPr>
        <p:spPr>
          <a:xfrm>
            <a:off x="675748" y="2169160"/>
            <a:ext cx="11469807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   着眼于用户最基本的需求，解决手机图片分类繁琐的问题，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提供智能相册分类服务</a:t>
            </a:r>
            <a:r>
              <a:rPr lang="en-US" altLang="zh-CN" sz="3200" dirty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自动生成分类相册，为用户省去图片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分类的麻烦。</a:t>
            </a:r>
          </a:p>
        </p:txBody>
      </p:sp>
      <p:pic>
        <p:nvPicPr>
          <p:cNvPr id="3" name="新录音 11">
            <a:hlinkClick r:id="" action="ppaction://media"/>
            <a:extLst>
              <a:ext uri="{FF2B5EF4-FFF2-40B4-BE49-F238E27FC236}">
                <a16:creationId xmlns:a16="http://schemas.microsoft.com/office/drawing/2014/main" id="{0D2265B2-ACF6-4A28-BB5C-10EDC20368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766" y="738613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13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3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449353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产品功能优先级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586E93-551A-47EF-9819-8C6E63064905}"/>
              </a:ext>
            </a:extLst>
          </p:cNvPr>
          <p:cNvSpPr txBox="1"/>
          <p:nvPr/>
        </p:nvSpPr>
        <p:spPr>
          <a:xfrm>
            <a:off x="910068" y="1745509"/>
            <a:ext cx="849463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用户：普通智能手机用户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功能：智能相册分类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功能重要程度：重要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使用场景：用户需要手动分类照片时	</a:t>
            </a:r>
          </a:p>
        </p:txBody>
      </p:sp>
      <p:pic>
        <p:nvPicPr>
          <p:cNvPr id="2" name="新录音 12">
            <a:hlinkClick r:id="" action="ppaction://media"/>
            <a:extLst>
              <a:ext uri="{FF2B5EF4-FFF2-40B4-BE49-F238E27FC236}">
                <a16:creationId xmlns:a16="http://schemas.microsoft.com/office/drawing/2014/main" id="{5C8FBD6D-9AAC-4FB7-A680-A21EA1C494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9505" y="737456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09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449353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产品功能优先级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586E93-551A-47EF-9819-8C6E63064905}"/>
              </a:ext>
            </a:extLst>
          </p:cNvPr>
          <p:cNvSpPr txBox="1"/>
          <p:nvPr/>
        </p:nvSpPr>
        <p:spPr>
          <a:xfrm>
            <a:off x="877741" y="1542127"/>
            <a:ext cx="849463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用户：上班族、学生党	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功能：图片文字转文字笔记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功能重要程度：重要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使用场景：用户需要记录图片文字时	</a:t>
            </a:r>
          </a:p>
        </p:txBody>
      </p:sp>
      <p:pic>
        <p:nvPicPr>
          <p:cNvPr id="2" name="新录音 13">
            <a:hlinkClick r:id="" action="ppaction://media"/>
            <a:extLst>
              <a:ext uri="{FF2B5EF4-FFF2-40B4-BE49-F238E27FC236}">
                <a16:creationId xmlns:a16="http://schemas.microsoft.com/office/drawing/2014/main" id="{03CEF29B-D075-47D2-A78A-8FBA32013FB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550" y="723566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11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7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449353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产品功能优先级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586E93-551A-47EF-9819-8C6E63064905}"/>
              </a:ext>
            </a:extLst>
          </p:cNvPr>
          <p:cNvSpPr txBox="1"/>
          <p:nvPr/>
        </p:nvSpPr>
        <p:spPr>
          <a:xfrm>
            <a:off x="877741" y="1793009"/>
            <a:ext cx="71096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用户：普通智能手机用户	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功能：清理相似、模糊的图片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功能重要程度：次重要	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使用场景：用户需要删除图片时</a:t>
            </a:r>
          </a:p>
        </p:txBody>
      </p:sp>
      <p:pic>
        <p:nvPicPr>
          <p:cNvPr id="2" name="新录音 14">
            <a:hlinkClick r:id="" action="ppaction://media"/>
            <a:extLst>
              <a:ext uri="{FF2B5EF4-FFF2-40B4-BE49-F238E27FC236}">
                <a16:creationId xmlns:a16="http://schemas.microsoft.com/office/drawing/2014/main" id="{A627AE4C-51B5-41E9-B90B-75B27BEDDC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115" y="735141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6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1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449353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产品功能优先级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586E93-551A-47EF-9819-8C6E63064905}"/>
              </a:ext>
            </a:extLst>
          </p:cNvPr>
          <p:cNvSpPr txBox="1"/>
          <p:nvPr/>
        </p:nvSpPr>
        <p:spPr>
          <a:xfrm>
            <a:off x="806536" y="1742152"/>
            <a:ext cx="94179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用户：青年群体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功能：建立共享相册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功能重要程度：一般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使用场景：毕业纪念 情侣纪念等重要时刻	</a:t>
            </a:r>
          </a:p>
        </p:txBody>
      </p:sp>
      <p:pic>
        <p:nvPicPr>
          <p:cNvPr id="2" name="新录音 15">
            <a:hlinkClick r:id="" action="ppaction://media"/>
            <a:extLst>
              <a:ext uri="{FF2B5EF4-FFF2-40B4-BE49-F238E27FC236}">
                <a16:creationId xmlns:a16="http://schemas.microsoft.com/office/drawing/2014/main" id="{A6EC4C08-330C-4C2E-A812-2B966B2CEE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9505" y="738613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5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20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40642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API</a:t>
            </a:r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应用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586E93-551A-47EF-9819-8C6E63064905}"/>
              </a:ext>
            </a:extLst>
          </p:cNvPr>
          <p:cNvSpPr txBox="1"/>
          <p:nvPr/>
        </p:nvSpPr>
        <p:spPr>
          <a:xfrm>
            <a:off x="910068" y="1720840"/>
            <a:ext cx="92038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百度图像识别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--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通用物体和场景识别：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支持识别动物、植物、商品、建筑、风景、动漫、食材、公众人物等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万个常见物体及场景，接口返回大类及细分类的名称结果。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</a:p>
        </p:txBody>
      </p:sp>
      <p:pic>
        <p:nvPicPr>
          <p:cNvPr id="2" name="新录音 16">
            <a:hlinkClick r:id="" action="ppaction://media"/>
            <a:extLst>
              <a:ext uri="{FF2B5EF4-FFF2-40B4-BE49-F238E27FC236}">
                <a16:creationId xmlns:a16="http://schemas.microsoft.com/office/drawing/2014/main" id="{7B5C8F09-CC63-4A74-B706-200EBE3457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25495" y="742085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61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3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40642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API</a:t>
            </a:r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应用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586E93-551A-47EF-9819-8C6E63064905}"/>
              </a:ext>
            </a:extLst>
          </p:cNvPr>
          <p:cNvSpPr txBox="1"/>
          <p:nvPr/>
        </p:nvSpPr>
        <p:spPr>
          <a:xfrm>
            <a:off x="910068" y="1720840"/>
            <a:ext cx="92038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腾讯图像识别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--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图像分析：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基于腾讯多项行业领先的人工智能技术，支持数千个标签，可以实现一级标签平均精确率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95%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以上，二级标签平均精确率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90%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以上。 </a:t>
            </a:r>
          </a:p>
        </p:txBody>
      </p:sp>
      <p:pic>
        <p:nvPicPr>
          <p:cNvPr id="2" name="新录音 17">
            <a:hlinkClick r:id="" action="ppaction://media"/>
            <a:extLst>
              <a:ext uri="{FF2B5EF4-FFF2-40B4-BE49-F238E27FC236}">
                <a16:creationId xmlns:a16="http://schemas.microsoft.com/office/drawing/2014/main" id="{31955B88-97C3-4C5C-9FE4-7B41EAABF1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5748" y="745558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21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40642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API</a:t>
            </a:r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应用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586E93-551A-47EF-9819-8C6E63064905}"/>
              </a:ext>
            </a:extLst>
          </p:cNvPr>
          <p:cNvSpPr txBox="1"/>
          <p:nvPr/>
        </p:nvSpPr>
        <p:spPr>
          <a:xfrm>
            <a:off x="910068" y="1720840"/>
            <a:ext cx="92038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百度文字识别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--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通用文字识别：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使用通用文字识别技术，实现拍相册图片文字识别，可应用于搜索、书摘、笔记、翻译等移动应用中，方便用户进行文本的提取或录入，有效提升产品易用性和用户使用体验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新录音 18">
            <a:hlinkClick r:id="" action="ppaction://media"/>
            <a:extLst>
              <a:ext uri="{FF2B5EF4-FFF2-40B4-BE49-F238E27FC236}">
                <a16:creationId xmlns:a16="http://schemas.microsoft.com/office/drawing/2014/main" id="{5CC6410A-1A30-4084-8969-F909EAC8D25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4447" y="736298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69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80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40642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API</a:t>
            </a:r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应用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586E93-551A-47EF-9819-8C6E63064905}"/>
              </a:ext>
            </a:extLst>
          </p:cNvPr>
          <p:cNvSpPr txBox="1"/>
          <p:nvPr/>
        </p:nvSpPr>
        <p:spPr>
          <a:xfrm>
            <a:off x="910068" y="1720840"/>
            <a:ext cx="92038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腾讯文字识别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--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通用文字识别：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支持图片中文字的自动定位和识别，印刷体整体识别准确率达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95%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以上，手写体达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90%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以上，保证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99.5%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以上产品可用性。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新录音 19">
            <a:hlinkClick r:id="" action="ppaction://media"/>
            <a:extLst>
              <a:ext uri="{FF2B5EF4-FFF2-40B4-BE49-F238E27FC236}">
                <a16:creationId xmlns:a16="http://schemas.microsoft.com/office/drawing/2014/main" id="{754015C5-E59D-406B-A617-5A89ED887B2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766" y="738613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43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6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背景概述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78BFB0-7E1D-4B28-BD3C-4F295541E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" y="1317672"/>
            <a:ext cx="4319753" cy="43197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2FC0F8-F0F9-4438-94FF-A4F56BB9A466}"/>
              </a:ext>
            </a:extLst>
          </p:cNvPr>
          <p:cNvSpPr txBox="1"/>
          <p:nvPr/>
        </p:nvSpPr>
        <p:spPr>
          <a:xfrm>
            <a:off x="4330629" y="1455213"/>
            <a:ext cx="6680034" cy="399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>
                <a:latin typeface="幼圆" panose="02010509060101010101" pitchFamily="49" charset="-122"/>
                <a:ea typeface="幼圆" panose="02010509060101010101" pitchFamily="49" charset="-122"/>
              </a:rPr>
              <a:t>手机存储的照片增多</a:t>
            </a:r>
            <a:endParaRPr lang="en-US" altLang="zh-CN" sz="4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>
                <a:latin typeface="幼圆" panose="02010509060101010101" pitchFamily="49" charset="-122"/>
                <a:ea typeface="幼圆" panose="02010509060101010101" pitchFamily="49" charset="-122"/>
              </a:rPr>
              <a:t>手机自带的相册功能单一</a:t>
            </a:r>
            <a:endParaRPr lang="en-US" altLang="zh-CN" sz="4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>
                <a:latin typeface="幼圆" panose="02010509060101010101" pitchFamily="49" charset="-122"/>
                <a:ea typeface="幼圆" panose="02010509060101010101" pitchFamily="49" charset="-122"/>
              </a:rPr>
              <a:t>手动相册分类操作繁琐</a:t>
            </a:r>
            <a:endParaRPr lang="en-US" altLang="zh-CN" sz="4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400" dirty="0">
                <a:latin typeface="幼圆" panose="02010509060101010101" pitchFamily="49" charset="-122"/>
                <a:ea typeface="幼圆" panose="02010509060101010101" pitchFamily="49" charset="-122"/>
              </a:rPr>
              <a:t>市场上</a:t>
            </a:r>
            <a:r>
              <a:rPr lang="en-US" altLang="zh-CN" sz="4400" dirty="0">
                <a:latin typeface="幼圆" panose="02010509060101010101" pitchFamily="49" charset="-122"/>
                <a:ea typeface="幼圆" panose="02010509060101010101" pitchFamily="49" charset="-122"/>
              </a:rPr>
              <a:t>APP</a:t>
            </a:r>
            <a:r>
              <a:rPr lang="zh-CN" altLang="en-US" sz="4400" dirty="0">
                <a:latin typeface="幼圆" panose="02010509060101010101" pitchFamily="49" charset="-122"/>
                <a:ea typeface="幼圆" panose="02010509060101010101" pitchFamily="49" charset="-122"/>
              </a:rPr>
              <a:t>功能类似</a:t>
            </a:r>
          </a:p>
        </p:txBody>
      </p:sp>
      <p:pic>
        <p:nvPicPr>
          <p:cNvPr id="2" name="新录音 2">
            <a:hlinkClick r:id="" action="ppaction://media"/>
            <a:extLst>
              <a:ext uri="{FF2B5EF4-FFF2-40B4-BE49-F238E27FC236}">
                <a16:creationId xmlns:a16="http://schemas.microsoft.com/office/drawing/2014/main" id="{D7C485AC-0426-46B8-89F1-4EDC295DC0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876" y="725881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29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85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5724644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人工智能概率性考量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122038-B201-485D-BDA5-694426F5B1A6}"/>
              </a:ext>
            </a:extLst>
          </p:cNvPr>
          <p:cNvSpPr txBox="1"/>
          <p:nvPr/>
        </p:nvSpPr>
        <p:spPr>
          <a:xfrm>
            <a:off x="630532" y="4508438"/>
            <a:ext cx="107358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此产品将作为辅助用户手机图片分类的助手型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APP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帮助用户更高效率完成图片分类、图片文字记录等工作，不需要用户分散过多的精力，正面影响高于负面影响。</a:t>
            </a:r>
            <a:endParaRPr lang="en-US" altLang="zh-CN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6D2E67-672D-4E22-BCED-3BE843C6F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14" y="1114021"/>
            <a:ext cx="4607568" cy="348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新录音 20">
            <a:hlinkClick r:id="" action="ppaction://media"/>
            <a:extLst>
              <a:ext uri="{FF2B5EF4-FFF2-40B4-BE49-F238E27FC236}">
                <a16:creationId xmlns:a16="http://schemas.microsoft.com/office/drawing/2014/main" id="{D263A216-0D78-435D-BF2E-5FB56C764C7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55921" y="745558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71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0000">
        <p15:prstTrans prst="drape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6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产品定位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60F3F8-6216-44B0-AB67-3DBDFA67C500}"/>
              </a:ext>
            </a:extLst>
          </p:cNvPr>
          <p:cNvSpPr txBox="1"/>
          <p:nvPr/>
        </p:nvSpPr>
        <p:spPr>
          <a:xfrm>
            <a:off x="1020573" y="1869440"/>
            <a:ext cx="10597773" cy="3286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本产品旨在为广大智能手机用户提供相册分类、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笔记整理、共享相册等服务，满足用户对手机相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册图片分类、记录、分享的需求。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</a:rPr>
              <a:t>目标用户群：广大智能手机用户</a:t>
            </a:r>
          </a:p>
        </p:txBody>
      </p:sp>
      <p:pic>
        <p:nvPicPr>
          <p:cNvPr id="3" name="新录音 3">
            <a:hlinkClick r:id="" action="ppaction://media"/>
            <a:extLst>
              <a:ext uri="{FF2B5EF4-FFF2-40B4-BE49-F238E27FC236}">
                <a16:creationId xmlns:a16="http://schemas.microsoft.com/office/drawing/2014/main" id="{FC877C19-F6C0-479E-9F90-A325B27E9E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21637" y="749030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84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6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加值宣言</a:t>
            </a:r>
          </a:p>
        </p:txBody>
      </p:sp>
      <p:sp>
        <p:nvSpPr>
          <p:cNvPr id="57" name="矩形 47"/>
          <p:cNvSpPr>
            <a:spLocks noChangeArrowheads="1"/>
          </p:cNvSpPr>
          <p:nvPr/>
        </p:nvSpPr>
        <p:spPr bwMode="auto">
          <a:xfrm>
            <a:off x="3620114" y="1982365"/>
            <a:ext cx="7314138" cy="237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273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    回忆卡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--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智能相册管家通过获取用户手机的图片基于图像识别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，为图片进行智能分类，自动生成分类相册，为用户省去图片分类的麻烦。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itchFamily="34" charset="-122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1B5CE05-B010-4154-91AD-4B3724B137CD}"/>
              </a:ext>
            </a:extLst>
          </p:cNvPr>
          <p:cNvGrpSpPr/>
          <p:nvPr/>
        </p:nvGrpSpPr>
        <p:grpSpPr>
          <a:xfrm>
            <a:off x="806536" y="1988153"/>
            <a:ext cx="2370923" cy="2371778"/>
            <a:chOff x="608405" y="3573039"/>
            <a:chExt cx="1105795" cy="1106194"/>
          </a:xfrm>
        </p:grpSpPr>
        <p:sp>
          <p:nvSpPr>
            <p:cNvPr id="61" name="Rounded Rectangle 6">
              <a:extLst>
                <a:ext uri="{FF2B5EF4-FFF2-40B4-BE49-F238E27FC236}">
                  <a16:creationId xmlns:a16="http://schemas.microsoft.com/office/drawing/2014/main" id="{964D4E81-A0F0-4F51-8C84-FCF62C9582DA}"/>
                </a:ext>
              </a:extLst>
            </p:cNvPr>
            <p:cNvSpPr/>
            <p:nvPr/>
          </p:nvSpPr>
          <p:spPr>
            <a:xfrm>
              <a:off x="608405" y="3573039"/>
              <a:ext cx="1105795" cy="1106194"/>
            </a:xfrm>
            <a:prstGeom prst="roundRect">
              <a:avLst/>
            </a:pr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028" tIns="45514" rIns="91028" bIns="45514" anchor="ctr"/>
            <a:lstStyle/>
            <a:p>
              <a:pPr algn="ctr" defTabSz="1212449"/>
              <a:endParaRPr lang="en-GB" sz="2383" dirty="0">
                <a:solidFill>
                  <a:srgbClr val="FFFFFF"/>
                </a:solidFill>
                <a:latin typeface="inpin heiti" charset="-122"/>
              </a:endParaRPr>
            </a:p>
          </p:txBody>
        </p:sp>
        <p:sp>
          <p:nvSpPr>
            <p:cNvPr id="62" name="Rounded Rectangle 5">
              <a:extLst>
                <a:ext uri="{FF2B5EF4-FFF2-40B4-BE49-F238E27FC236}">
                  <a16:creationId xmlns:a16="http://schemas.microsoft.com/office/drawing/2014/main" id="{800026F9-581B-488E-80AA-AC0D804A47D0}"/>
                </a:ext>
              </a:extLst>
            </p:cNvPr>
            <p:cNvSpPr/>
            <p:nvPr/>
          </p:nvSpPr>
          <p:spPr>
            <a:xfrm>
              <a:off x="692983" y="3657647"/>
              <a:ext cx="936640" cy="93697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1212449"/>
              <a:endParaRPr lang="en-GB" sz="3135" dirty="0">
                <a:solidFill>
                  <a:srgbClr val="FFFFFF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id="{8934C361-ACF4-4BF2-837A-3C9D6437E4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6518" y="3912909"/>
              <a:ext cx="434060" cy="456038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pic>
        <p:nvPicPr>
          <p:cNvPr id="3" name="新录音 4">
            <a:hlinkClick r:id="" action="ppaction://media"/>
            <a:extLst>
              <a:ext uri="{FF2B5EF4-FFF2-40B4-BE49-F238E27FC236}">
                <a16:creationId xmlns:a16="http://schemas.microsoft.com/office/drawing/2014/main" id="{BAACB6F2-DB24-4900-9C2B-C78A35A325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7647" y="757133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72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871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加值宣言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806535" y="1988153"/>
            <a:ext cx="2370923" cy="2371778"/>
            <a:chOff x="6190514" y="1828615"/>
            <a:chExt cx="1105795" cy="1106194"/>
          </a:xfrm>
        </p:grpSpPr>
        <p:sp>
          <p:nvSpPr>
            <p:cNvPr id="43" name="Rounded Rectangle 6"/>
            <p:cNvSpPr/>
            <p:nvPr/>
          </p:nvSpPr>
          <p:spPr>
            <a:xfrm>
              <a:off x="6190514" y="1828615"/>
              <a:ext cx="1105795" cy="1106194"/>
            </a:xfrm>
            <a:prstGeom prst="roundRect">
              <a:avLst/>
            </a:pr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028" tIns="45514" rIns="91028" bIns="45514" anchor="ctr"/>
            <a:lstStyle/>
            <a:p>
              <a:pPr algn="ctr" defTabSz="1212449"/>
              <a:endParaRPr lang="en-GB" sz="2383" dirty="0">
                <a:solidFill>
                  <a:srgbClr val="FFFFFF"/>
                </a:solidFill>
                <a:latin typeface="inpin heiti" charset="-122"/>
              </a:endParaRPr>
            </a:p>
          </p:txBody>
        </p:sp>
        <p:sp>
          <p:nvSpPr>
            <p:cNvPr id="44" name="Rounded Rectangle 7"/>
            <p:cNvSpPr/>
            <p:nvPr/>
          </p:nvSpPr>
          <p:spPr>
            <a:xfrm>
              <a:off x="6276801" y="1907106"/>
              <a:ext cx="936640" cy="93697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1212449"/>
              <a:endParaRPr lang="en-GB" sz="3135" dirty="0">
                <a:solidFill>
                  <a:srgbClr val="FFFFFF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6609372" y="2165726"/>
              <a:ext cx="362633" cy="456039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7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2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1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7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6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7"/>
                  </a:lnTo>
                  <a:lnTo>
                    <a:pt x="383" y="27"/>
                  </a:lnTo>
                  <a:cubicBezTo>
                    <a:pt x="389" y="27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4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2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2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1"/>
                  </a:moveTo>
                  <a:lnTo>
                    <a:pt x="156" y="321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1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57" name="矩形 47"/>
          <p:cNvSpPr>
            <a:spLocks noChangeArrowheads="1"/>
          </p:cNvSpPr>
          <p:nvPr/>
        </p:nvSpPr>
        <p:spPr bwMode="auto">
          <a:xfrm>
            <a:off x="3599794" y="2011060"/>
            <a:ext cx="7314138" cy="240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914273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    同时在智能分类相册的基础上，相册管家还将结合文字识别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，通过识别图片文字，帮助用户整理图片文字形成文字笔记。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itchFamily="34" charset="-122"/>
            </a:endParaRPr>
          </a:p>
        </p:txBody>
      </p:sp>
      <p:pic>
        <p:nvPicPr>
          <p:cNvPr id="3" name="新录音 5">
            <a:hlinkClick r:id="" action="ppaction://media"/>
            <a:extLst>
              <a:ext uri="{FF2B5EF4-FFF2-40B4-BE49-F238E27FC236}">
                <a16:creationId xmlns:a16="http://schemas.microsoft.com/office/drawing/2014/main" id="{F77A18C2-940E-4EB5-8A19-D283B73AD0E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169" y="752503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41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82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加值宣言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AA95A2-2575-4E5D-A13D-613F8F4A1E4F}"/>
              </a:ext>
            </a:extLst>
          </p:cNvPr>
          <p:cNvSpPr txBox="1"/>
          <p:nvPr/>
        </p:nvSpPr>
        <p:spPr>
          <a:xfrm>
            <a:off x="386745" y="2138267"/>
            <a:ext cx="11418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输入用户的手机图片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--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图像识别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--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返回图像分类标签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--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根据标签分类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BD1930B-404C-46DF-9F46-B30652D2F3D3}"/>
              </a:ext>
            </a:extLst>
          </p:cNvPr>
          <p:cNvSpPr txBox="1"/>
          <p:nvPr/>
        </p:nvSpPr>
        <p:spPr>
          <a:xfrm>
            <a:off x="435300" y="4279788"/>
            <a:ext cx="962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输入用户的带有文字的图片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—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文字识别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--</a:t>
            </a:r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返回图像的文本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0C14696-5966-4983-8593-95E19A97CE8D}"/>
              </a:ext>
            </a:extLst>
          </p:cNvPr>
          <p:cNvSpPr txBox="1"/>
          <p:nvPr/>
        </p:nvSpPr>
        <p:spPr>
          <a:xfrm>
            <a:off x="435300" y="144951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智能分类相册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175A40C-BB03-486B-973B-7EA0FC031897}"/>
              </a:ext>
            </a:extLst>
          </p:cNvPr>
          <p:cNvSpPr txBox="1"/>
          <p:nvPr/>
        </p:nvSpPr>
        <p:spPr>
          <a:xfrm>
            <a:off x="479248" y="34290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识别笔记</a:t>
            </a:r>
          </a:p>
        </p:txBody>
      </p:sp>
      <p:pic>
        <p:nvPicPr>
          <p:cNvPr id="4" name="新录音 21">
            <a:hlinkClick r:id="" action="ppaction://media"/>
            <a:extLst>
              <a:ext uri="{FF2B5EF4-FFF2-40B4-BE49-F238E27FC236}">
                <a16:creationId xmlns:a16="http://schemas.microsoft.com/office/drawing/2014/main" id="{C67296E3-F9C3-445F-9639-92A5705342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9505" y="7224089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86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用户痛点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0C14696-5966-4983-8593-95E19A97CE8D}"/>
              </a:ext>
            </a:extLst>
          </p:cNvPr>
          <p:cNvSpPr txBox="1"/>
          <p:nvPr/>
        </p:nvSpPr>
        <p:spPr>
          <a:xfrm>
            <a:off x="813720" y="1764476"/>
            <a:ext cx="88537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用户：普通智能手机用户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用户痛点：手机图片过多，寻找过程比较麻烦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用户需求：通过分类找到自己想要的图片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需求重要程度：重要	</a:t>
            </a:r>
          </a:p>
        </p:txBody>
      </p:sp>
      <p:pic>
        <p:nvPicPr>
          <p:cNvPr id="3" name="新录音 7">
            <a:hlinkClick r:id="" action="ppaction://media"/>
            <a:extLst>
              <a:ext uri="{FF2B5EF4-FFF2-40B4-BE49-F238E27FC236}">
                <a16:creationId xmlns:a16="http://schemas.microsoft.com/office/drawing/2014/main" id="{3E33735F-AFB3-4179-8E4B-F0AF7ADEA9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766" y="737456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61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用户痛点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0C14696-5966-4983-8593-95E19A97CE8D}"/>
              </a:ext>
            </a:extLst>
          </p:cNvPr>
          <p:cNvSpPr txBox="1"/>
          <p:nvPr/>
        </p:nvSpPr>
        <p:spPr>
          <a:xfrm>
            <a:off x="813720" y="1764476"/>
            <a:ext cx="109055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用户：上班族、学生党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用户痛点：想要整理图片文字笔记，但图片看起来不方便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用户需求：记录图片上的文字信息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需求重要程度：重要	</a:t>
            </a:r>
          </a:p>
        </p:txBody>
      </p:sp>
      <p:pic>
        <p:nvPicPr>
          <p:cNvPr id="2" name="新录音 8">
            <a:hlinkClick r:id="" action="ppaction://media"/>
            <a:extLst>
              <a:ext uri="{FF2B5EF4-FFF2-40B4-BE49-F238E27FC236}">
                <a16:creationId xmlns:a16="http://schemas.microsoft.com/office/drawing/2014/main" id="{EA26EB92-92F5-469E-BCDA-FBF1A11BFE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2748" y="740928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1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1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93465" y="80814"/>
            <a:ext cx="1033207" cy="1033207"/>
            <a:chOff x="4157663" y="1490663"/>
            <a:chExt cx="3881438" cy="3881438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157663" y="2365375"/>
              <a:ext cx="3103563" cy="3006725"/>
            </a:xfrm>
            <a:custGeom>
              <a:avLst/>
              <a:gdLst>
                <a:gd name="T0" fmla="*/ 17 w 731"/>
                <a:gd name="T1" fmla="*/ 578 h 708"/>
                <a:gd name="T2" fmla="*/ 33 w 731"/>
                <a:gd name="T3" fmla="*/ 512 h 708"/>
                <a:gd name="T4" fmla="*/ 65 w 731"/>
                <a:gd name="T5" fmla="*/ 469 h 708"/>
                <a:gd name="T6" fmla="*/ 112 w 731"/>
                <a:gd name="T7" fmla="*/ 436 h 708"/>
                <a:gd name="T8" fmla="*/ 153 w 731"/>
                <a:gd name="T9" fmla="*/ 323 h 708"/>
                <a:gd name="T10" fmla="*/ 177 w 731"/>
                <a:gd name="T11" fmla="*/ 280 h 708"/>
                <a:gd name="T12" fmla="*/ 266 w 731"/>
                <a:gd name="T13" fmla="*/ 77 h 708"/>
                <a:gd name="T14" fmla="*/ 618 w 731"/>
                <a:gd name="T15" fmla="*/ 65 h 708"/>
                <a:gd name="T16" fmla="*/ 627 w 731"/>
                <a:gd name="T17" fmla="*/ 74 h 708"/>
                <a:gd name="T18" fmla="*/ 631 w 731"/>
                <a:gd name="T19" fmla="*/ 442 h 708"/>
                <a:gd name="T20" fmla="*/ 428 w 731"/>
                <a:gd name="T21" fmla="*/ 531 h 708"/>
                <a:gd name="T22" fmla="*/ 385 w 731"/>
                <a:gd name="T23" fmla="*/ 555 h 708"/>
                <a:gd name="T24" fmla="*/ 272 w 731"/>
                <a:gd name="T25" fmla="*/ 595 h 708"/>
                <a:gd name="T26" fmla="*/ 239 w 731"/>
                <a:gd name="T27" fmla="*/ 642 h 708"/>
                <a:gd name="T28" fmla="*/ 196 w 731"/>
                <a:gd name="T29" fmla="*/ 675 h 708"/>
                <a:gd name="T30" fmla="*/ 130 w 731"/>
                <a:gd name="T31" fmla="*/ 691 h 708"/>
                <a:gd name="T32" fmla="*/ 20 w 731"/>
                <a:gd name="T33" fmla="*/ 644 h 708"/>
                <a:gd name="T34" fmla="*/ 616 w 731"/>
                <a:gd name="T35" fmla="*/ 86 h 708"/>
                <a:gd name="T36" fmla="*/ 607 w 731"/>
                <a:gd name="T37" fmla="*/ 78 h 708"/>
                <a:gd name="T38" fmla="*/ 278 w 731"/>
                <a:gd name="T39" fmla="*/ 89 h 708"/>
                <a:gd name="T40" fmla="*/ 193 w 731"/>
                <a:gd name="T41" fmla="*/ 283 h 708"/>
                <a:gd name="T42" fmla="*/ 166 w 731"/>
                <a:gd name="T43" fmla="*/ 333 h 708"/>
                <a:gd name="T44" fmla="*/ 129 w 731"/>
                <a:gd name="T45" fmla="*/ 441 h 708"/>
                <a:gd name="T46" fmla="*/ 133 w 731"/>
                <a:gd name="T47" fmla="*/ 459 h 708"/>
                <a:gd name="T48" fmla="*/ 89 w 731"/>
                <a:gd name="T49" fmla="*/ 461 h 708"/>
                <a:gd name="T50" fmla="*/ 80 w 731"/>
                <a:gd name="T51" fmla="*/ 483 h 708"/>
                <a:gd name="T52" fmla="*/ 58 w 731"/>
                <a:gd name="T53" fmla="*/ 492 h 708"/>
                <a:gd name="T54" fmla="*/ 50 w 731"/>
                <a:gd name="T55" fmla="*/ 522 h 708"/>
                <a:gd name="T56" fmla="*/ 36 w 731"/>
                <a:gd name="T57" fmla="*/ 531 h 708"/>
                <a:gd name="T58" fmla="*/ 40 w 731"/>
                <a:gd name="T59" fmla="*/ 580 h 708"/>
                <a:gd name="T60" fmla="*/ 31 w 731"/>
                <a:gd name="T61" fmla="*/ 587 h 708"/>
                <a:gd name="T62" fmla="*/ 75 w 731"/>
                <a:gd name="T63" fmla="*/ 676 h 708"/>
                <a:gd name="T64" fmla="*/ 126 w 731"/>
                <a:gd name="T65" fmla="*/ 671 h 708"/>
                <a:gd name="T66" fmla="*/ 131 w 731"/>
                <a:gd name="T67" fmla="*/ 672 h 708"/>
                <a:gd name="T68" fmla="*/ 185 w 731"/>
                <a:gd name="T69" fmla="*/ 660 h 708"/>
                <a:gd name="T70" fmla="*/ 188 w 731"/>
                <a:gd name="T71" fmla="*/ 658 h 708"/>
                <a:gd name="T72" fmla="*/ 225 w 731"/>
                <a:gd name="T73" fmla="*/ 630 h 708"/>
                <a:gd name="T74" fmla="*/ 227 w 731"/>
                <a:gd name="T75" fmla="*/ 628 h 708"/>
                <a:gd name="T76" fmla="*/ 252 w 731"/>
                <a:gd name="T77" fmla="*/ 580 h 708"/>
                <a:gd name="T78" fmla="*/ 255 w 731"/>
                <a:gd name="T79" fmla="*/ 576 h 708"/>
                <a:gd name="T80" fmla="*/ 348 w 731"/>
                <a:gd name="T81" fmla="*/ 560 h 708"/>
                <a:gd name="T82" fmla="*/ 423 w 731"/>
                <a:gd name="T83" fmla="*/ 515 h 708"/>
                <a:gd name="T84" fmla="*/ 558 w 731"/>
                <a:gd name="T85" fmla="*/ 475 h 708"/>
                <a:gd name="T86" fmla="*/ 619 w 731"/>
                <a:gd name="T87" fmla="*/ 8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959350" y="3660775"/>
              <a:ext cx="1554163" cy="1103313"/>
            </a:xfrm>
            <a:custGeom>
              <a:avLst/>
              <a:gdLst>
                <a:gd name="T0" fmla="*/ 366 w 366"/>
                <a:gd name="T1" fmla="*/ 153 h 260"/>
                <a:gd name="T2" fmla="*/ 361 w 366"/>
                <a:gd name="T3" fmla="*/ 156 h 260"/>
                <a:gd name="T4" fmla="*/ 233 w 366"/>
                <a:gd name="T5" fmla="*/ 193 h 260"/>
                <a:gd name="T6" fmla="*/ 231 w 366"/>
                <a:gd name="T7" fmla="*/ 193 h 260"/>
                <a:gd name="T8" fmla="*/ 175 w 366"/>
                <a:gd name="T9" fmla="*/ 224 h 260"/>
                <a:gd name="T10" fmla="*/ 151 w 366"/>
                <a:gd name="T11" fmla="*/ 241 h 260"/>
                <a:gd name="T12" fmla="*/ 79 w 366"/>
                <a:gd name="T13" fmla="*/ 257 h 260"/>
                <a:gd name="T14" fmla="*/ 11 w 366"/>
                <a:gd name="T15" fmla="*/ 224 h 260"/>
                <a:gd name="T16" fmla="*/ 0 w 366"/>
                <a:gd name="T17" fmla="*/ 213 h 260"/>
                <a:gd name="T18" fmla="*/ 83 w 366"/>
                <a:gd name="T19" fmla="*/ 130 h 260"/>
                <a:gd name="T20" fmla="*/ 98 w 366"/>
                <a:gd name="T21" fmla="*/ 95 h 260"/>
                <a:gd name="T22" fmla="*/ 69 w 366"/>
                <a:gd name="T23" fmla="*/ 89 h 260"/>
                <a:gd name="T24" fmla="*/ 80 w 366"/>
                <a:gd name="T25" fmla="*/ 48 h 260"/>
                <a:gd name="T26" fmla="*/ 117 w 366"/>
                <a:gd name="T27" fmla="*/ 38 h 260"/>
                <a:gd name="T28" fmla="*/ 128 w 366"/>
                <a:gd name="T29" fmla="*/ 70 h 260"/>
                <a:gd name="T30" fmla="*/ 153 w 366"/>
                <a:gd name="T31" fmla="*/ 61 h 260"/>
                <a:gd name="T32" fmla="*/ 213 w 366"/>
                <a:gd name="T33" fmla="*/ 0 h 260"/>
                <a:gd name="T34" fmla="*/ 255 w 366"/>
                <a:gd name="T35" fmla="*/ 42 h 260"/>
                <a:gd name="T36" fmla="*/ 259 w 366"/>
                <a:gd name="T37" fmla="*/ 63 h 260"/>
                <a:gd name="T38" fmla="*/ 227 w 366"/>
                <a:gd name="T39" fmla="*/ 72 h 260"/>
                <a:gd name="T40" fmla="*/ 238 w 366"/>
                <a:gd name="T41" fmla="*/ 110 h 260"/>
                <a:gd name="T42" fmla="*/ 273 w 366"/>
                <a:gd name="T43" fmla="*/ 120 h 260"/>
                <a:gd name="T44" fmla="*/ 280 w 366"/>
                <a:gd name="T45" fmla="*/ 95 h 260"/>
                <a:gd name="T46" fmla="*/ 313 w 366"/>
                <a:gd name="T47" fmla="*/ 100 h 260"/>
                <a:gd name="T48" fmla="*/ 366 w 366"/>
                <a:gd name="T49" fmla="*/ 1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5218113" y="2505075"/>
              <a:ext cx="1517650" cy="1155700"/>
            </a:xfrm>
            <a:custGeom>
              <a:avLst/>
              <a:gdLst>
                <a:gd name="T0" fmla="*/ 284 w 357"/>
                <a:gd name="T1" fmla="*/ 222 h 272"/>
                <a:gd name="T2" fmla="*/ 240 w 357"/>
                <a:gd name="T3" fmla="*/ 233 h 272"/>
                <a:gd name="T4" fmla="*/ 232 w 357"/>
                <a:gd name="T5" fmla="*/ 205 h 272"/>
                <a:gd name="T6" fmla="*/ 209 w 357"/>
                <a:gd name="T7" fmla="*/ 215 h 272"/>
                <a:gd name="T8" fmla="*/ 152 w 357"/>
                <a:gd name="T9" fmla="*/ 272 h 272"/>
                <a:gd name="T10" fmla="*/ 111 w 357"/>
                <a:gd name="T11" fmla="*/ 231 h 272"/>
                <a:gd name="T12" fmla="*/ 101 w 357"/>
                <a:gd name="T13" fmla="*/ 208 h 272"/>
                <a:gd name="T14" fmla="*/ 133 w 357"/>
                <a:gd name="T15" fmla="*/ 194 h 272"/>
                <a:gd name="T16" fmla="*/ 115 w 357"/>
                <a:gd name="T17" fmla="*/ 154 h 272"/>
                <a:gd name="T18" fmla="*/ 76 w 357"/>
                <a:gd name="T19" fmla="*/ 147 h 272"/>
                <a:gd name="T20" fmla="*/ 67 w 357"/>
                <a:gd name="T21" fmla="*/ 175 h 272"/>
                <a:gd name="T22" fmla="*/ 37 w 357"/>
                <a:gd name="T23" fmla="*/ 157 h 272"/>
                <a:gd name="T24" fmla="*/ 0 w 357"/>
                <a:gd name="T25" fmla="*/ 120 h 272"/>
                <a:gd name="T26" fmla="*/ 40 w 357"/>
                <a:gd name="T27" fmla="*/ 68 h 272"/>
                <a:gd name="T28" fmla="*/ 191 w 357"/>
                <a:gd name="T29" fmla="*/ 2 h 272"/>
                <a:gd name="T30" fmla="*/ 346 w 357"/>
                <a:gd name="T31" fmla="*/ 57 h 272"/>
                <a:gd name="T32" fmla="*/ 352 w 357"/>
                <a:gd name="T33" fmla="*/ 62 h 272"/>
                <a:gd name="T34" fmla="*/ 354 w 357"/>
                <a:gd name="T35" fmla="*/ 65 h 272"/>
                <a:gd name="T36" fmla="*/ 357 w 357"/>
                <a:gd name="T37" fmla="*/ 68 h 272"/>
                <a:gd name="T38" fmla="*/ 271 w 357"/>
                <a:gd name="T39" fmla="*/ 154 h 272"/>
                <a:gd name="T40" fmla="*/ 262 w 357"/>
                <a:gd name="T41" fmla="*/ 173 h 272"/>
                <a:gd name="T42" fmla="*/ 288 w 357"/>
                <a:gd name="T43" fmla="*/ 178 h 272"/>
                <a:gd name="T44" fmla="*/ 284 w 357"/>
                <a:gd name="T45" fmla="*/ 22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556125" y="4348163"/>
              <a:ext cx="623888" cy="620713"/>
            </a:xfrm>
            <a:custGeom>
              <a:avLst/>
              <a:gdLst>
                <a:gd name="T0" fmla="*/ 7 w 147"/>
                <a:gd name="T1" fmla="*/ 29 h 146"/>
                <a:gd name="T2" fmla="*/ 7 w 147"/>
                <a:gd name="T3" fmla="*/ 6 h 146"/>
                <a:gd name="T4" fmla="*/ 29 w 147"/>
                <a:gd name="T5" fmla="*/ 6 h 146"/>
                <a:gd name="T6" fmla="*/ 140 w 147"/>
                <a:gd name="T7" fmla="*/ 118 h 146"/>
                <a:gd name="T8" fmla="*/ 141 w 147"/>
                <a:gd name="T9" fmla="*/ 140 h 146"/>
                <a:gd name="T10" fmla="*/ 118 w 147"/>
                <a:gd name="T11" fmla="*/ 140 h 146"/>
                <a:gd name="T12" fmla="*/ 7 w 147"/>
                <a:gd name="T13" fmla="*/ 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429125" y="4479925"/>
              <a:ext cx="619125" cy="620713"/>
            </a:xfrm>
            <a:custGeom>
              <a:avLst/>
              <a:gdLst>
                <a:gd name="T0" fmla="*/ 6 w 146"/>
                <a:gd name="T1" fmla="*/ 28 h 146"/>
                <a:gd name="T2" fmla="*/ 6 w 146"/>
                <a:gd name="T3" fmla="*/ 6 h 146"/>
                <a:gd name="T4" fmla="*/ 28 w 146"/>
                <a:gd name="T5" fmla="*/ 6 h 146"/>
                <a:gd name="T6" fmla="*/ 140 w 146"/>
                <a:gd name="T7" fmla="*/ 117 h 146"/>
                <a:gd name="T8" fmla="*/ 140 w 146"/>
                <a:gd name="T9" fmla="*/ 140 h 146"/>
                <a:gd name="T10" fmla="*/ 118 w 146"/>
                <a:gd name="T11" fmla="*/ 139 h 146"/>
                <a:gd name="T12" fmla="*/ 6 w 146"/>
                <a:gd name="T13" fmla="*/ 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330700" y="4641850"/>
              <a:ext cx="557213" cy="552450"/>
            </a:xfrm>
            <a:custGeom>
              <a:avLst/>
              <a:gdLst>
                <a:gd name="T0" fmla="*/ 7 w 131"/>
                <a:gd name="T1" fmla="*/ 29 h 130"/>
                <a:gd name="T2" fmla="*/ 7 w 131"/>
                <a:gd name="T3" fmla="*/ 6 h 130"/>
                <a:gd name="T4" fmla="*/ 29 w 131"/>
                <a:gd name="T5" fmla="*/ 7 h 130"/>
                <a:gd name="T6" fmla="*/ 124 w 131"/>
                <a:gd name="T7" fmla="*/ 102 h 130"/>
                <a:gd name="T8" fmla="*/ 125 w 131"/>
                <a:gd name="T9" fmla="*/ 124 h 130"/>
                <a:gd name="T10" fmla="*/ 102 w 131"/>
                <a:gd name="T11" fmla="*/ 124 h 130"/>
                <a:gd name="T12" fmla="*/ 7 w 131"/>
                <a:gd name="T13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314825" y="4879975"/>
              <a:ext cx="330200" cy="334963"/>
            </a:xfrm>
            <a:custGeom>
              <a:avLst/>
              <a:gdLst>
                <a:gd name="T0" fmla="*/ 6 w 78"/>
                <a:gd name="T1" fmla="*/ 29 h 79"/>
                <a:gd name="T2" fmla="*/ 6 w 78"/>
                <a:gd name="T3" fmla="*/ 7 h 79"/>
                <a:gd name="T4" fmla="*/ 28 w 78"/>
                <a:gd name="T5" fmla="*/ 7 h 79"/>
                <a:gd name="T6" fmla="*/ 72 w 78"/>
                <a:gd name="T7" fmla="*/ 51 h 79"/>
                <a:gd name="T8" fmla="*/ 72 w 78"/>
                <a:gd name="T9" fmla="*/ 73 h 79"/>
                <a:gd name="T10" fmla="*/ 50 w 78"/>
                <a:gd name="T11" fmla="*/ 73 h 79"/>
                <a:gd name="T12" fmla="*/ 6 w 78"/>
                <a:gd name="T13" fmla="*/ 2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57663" y="1490663"/>
              <a:ext cx="3881438" cy="3881438"/>
            </a:xfrm>
            <a:custGeom>
              <a:avLst/>
              <a:gdLst>
                <a:gd name="T0" fmla="*/ 427 w 914"/>
                <a:gd name="T1" fmla="*/ 910 h 914"/>
                <a:gd name="T2" fmla="*/ 424 w 914"/>
                <a:gd name="T3" fmla="*/ 903 h 914"/>
                <a:gd name="T4" fmla="*/ 424 w 914"/>
                <a:gd name="T5" fmla="*/ 874 h 914"/>
                <a:gd name="T6" fmla="*/ 435 w 914"/>
                <a:gd name="T7" fmla="*/ 863 h 914"/>
                <a:gd name="T8" fmla="*/ 443 w 914"/>
                <a:gd name="T9" fmla="*/ 866 h 914"/>
                <a:gd name="T10" fmla="*/ 446 w 914"/>
                <a:gd name="T11" fmla="*/ 874 h 914"/>
                <a:gd name="T12" fmla="*/ 446 w 914"/>
                <a:gd name="T13" fmla="*/ 903 h 914"/>
                <a:gd name="T14" fmla="*/ 435 w 914"/>
                <a:gd name="T15" fmla="*/ 914 h 914"/>
                <a:gd name="T16" fmla="*/ 427 w 914"/>
                <a:gd name="T17" fmla="*/ 910 h 914"/>
                <a:gd name="T18" fmla="*/ 3 w 914"/>
                <a:gd name="T19" fmla="*/ 487 h 914"/>
                <a:gd name="T20" fmla="*/ 0 w 914"/>
                <a:gd name="T21" fmla="*/ 479 h 914"/>
                <a:gd name="T22" fmla="*/ 11 w 914"/>
                <a:gd name="T23" fmla="*/ 468 h 914"/>
                <a:gd name="T24" fmla="*/ 40 w 914"/>
                <a:gd name="T25" fmla="*/ 468 h 914"/>
                <a:gd name="T26" fmla="*/ 48 w 914"/>
                <a:gd name="T27" fmla="*/ 471 h 914"/>
                <a:gd name="T28" fmla="*/ 51 w 914"/>
                <a:gd name="T29" fmla="*/ 479 h 914"/>
                <a:gd name="T30" fmla="*/ 48 w 914"/>
                <a:gd name="T31" fmla="*/ 487 h 914"/>
                <a:gd name="T32" fmla="*/ 40 w 914"/>
                <a:gd name="T33" fmla="*/ 490 h 914"/>
                <a:gd name="T34" fmla="*/ 11 w 914"/>
                <a:gd name="T35" fmla="*/ 490 h 914"/>
                <a:gd name="T36" fmla="*/ 3 w 914"/>
                <a:gd name="T37" fmla="*/ 487 h 914"/>
                <a:gd name="T38" fmla="*/ 707 w 914"/>
                <a:gd name="T39" fmla="*/ 766 h 914"/>
                <a:gd name="T40" fmla="*/ 707 w 914"/>
                <a:gd name="T41" fmla="*/ 750 h 914"/>
                <a:gd name="T42" fmla="*/ 722 w 914"/>
                <a:gd name="T43" fmla="*/ 750 h 914"/>
                <a:gd name="T44" fmla="*/ 758 w 914"/>
                <a:gd name="T45" fmla="*/ 786 h 914"/>
                <a:gd name="T46" fmla="*/ 758 w 914"/>
                <a:gd name="T47" fmla="*/ 802 h 914"/>
                <a:gd name="T48" fmla="*/ 742 w 914"/>
                <a:gd name="T49" fmla="*/ 802 h 914"/>
                <a:gd name="T50" fmla="*/ 707 w 914"/>
                <a:gd name="T51" fmla="*/ 766 h 914"/>
                <a:gd name="T52" fmla="*/ 112 w 914"/>
                <a:gd name="T53" fmla="*/ 171 h 914"/>
                <a:gd name="T54" fmla="*/ 112 w 914"/>
                <a:gd name="T55" fmla="*/ 156 h 914"/>
                <a:gd name="T56" fmla="*/ 127 w 914"/>
                <a:gd name="T57" fmla="*/ 156 h 914"/>
                <a:gd name="T58" fmla="*/ 163 w 914"/>
                <a:gd name="T59" fmla="*/ 192 h 914"/>
                <a:gd name="T60" fmla="*/ 163 w 914"/>
                <a:gd name="T61" fmla="*/ 207 h 914"/>
                <a:gd name="T62" fmla="*/ 148 w 914"/>
                <a:gd name="T63" fmla="*/ 207 h 914"/>
                <a:gd name="T64" fmla="*/ 112 w 914"/>
                <a:gd name="T65" fmla="*/ 171 h 914"/>
                <a:gd name="T66" fmla="*/ 427 w 914"/>
                <a:gd name="T67" fmla="*/ 91 h 914"/>
                <a:gd name="T68" fmla="*/ 424 w 914"/>
                <a:gd name="T69" fmla="*/ 84 h 914"/>
                <a:gd name="T70" fmla="*/ 424 w 914"/>
                <a:gd name="T71" fmla="*/ 11 h 914"/>
                <a:gd name="T72" fmla="*/ 435 w 914"/>
                <a:gd name="T73" fmla="*/ 0 h 914"/>
                <a:gd name="T74" fmla="*/ 443 w 914"/>
                <a:gd name="T75" fmla="*/ 3 h 914"/>
                <a:gd name="T76" fmla="*/ 446 w 914"/>
                <a:gd name="T77" fmla="*/ 11 h 914"/>
                <a:gd name="T78" fmla="*/ 446 w 914"/>
                <a:gd name="T79" fmla="*/ 84 h 914"/>
                <a:gd name="T80" fmla="*/ 443 w 914"/>
                <a:gd name="T81" fmla="*/ 91 h 914"/>
                <a:gd name="T82" fmla="*/ 435 w 914"/>
                <a:gd name="T83" fmla="*/ 95 h 914"/>
                <a:gd name="T84" fmla="*/ 427 w 914"/>
                <a:gd name="T85" fmla="*/ 91 h 914"/>
                <a:gd name="T86" fmla="*/ 822 w 914"/>
                <a:gd name="T87" fmla="*/ 485 h 914"/>
                <a:gd name="T88" fmla="*/ 819 w 914"/>
                <a:gd name="T89" fmla="*/ 477 h 914"/>
                <a:gd name="T90" fmla="*/ 831 w 914"/>
                <a:gd name="T91" fmla="*/ 466 h 914"/>
                <a:gd name="T92" fmla="*/ 903 w 914"/>
                <a:gd name="T93" fmla="*/ 469 h 914"/>
                <a:gd name="T94" fmla="*/ 911 w 914"/>
                <a:gd name="T95" fmla="*/ 472 h 914"/>
                <a:gd name="T96" fmla="*/ 914 w 914"/>
                <a:gd name="T97" fmla="*/ 481 h 914"/>
                <a:gd name="T98" fmla="*/ 902 w 914"/>
                <a:gd name="T99" fmla="*/ 491 h 914"/>
                <a:gd name="T100" fmla="*/ 830 w 914"/>
                <a:gd name="T101" fmla="*/ 489 h 914"/>
                <a:gd name="T102" fmla="*/ 822 w 914"/>
                <a:gd name="T103" fmla="*/ 485 h 914"/>
                <a:gd name="T104" fmla="*/ 707 w 914"/>
                <a:gd name="T105" fmla="*/ 207 h 914"/>
                <a:gd name="T106" fmla="*/ 707 w 914"/>
                <a:gd name="T107" fmla="*/ 192 h 914"/>
                <a:gd name="T108" fmla="*/ 770 w 914"/>
                <a:gd name="T109" fmla="*/ 128 h 914"/>
                <a:gd name="T110" fmla="*/ 786 w 914"/>
                <a:gd name="T111" fmla="*/ 128 h 914"/>
                <a:gd name="T112" fmla="*/ 786 w 914"/>
                <a:gd name="T113" fmla="*/ 143 h 914"/>
                <a:gd name="T114" fmla="*/ 722 w 914"/>
                <a:gd name="T115" fmla="*/ 207 h 914"/>
                <a:gd name="T116" fmla="*/ 707 w 914"/>
                <a:gd name="T117" fmla="*/ 207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83751" y="179037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3976BD"/>
                </a:solidFill>
                <a:latin typeface="inpin heiti" charset="-122"/>
                <a:ea typeface="inpin heiti" charset="-122"/>
              </a:rPr>
              <a:t>用户痛点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0C14696-5966-4983-8593-95E19A97CE8D}"/>
              </a:ext>
            </a:extLst>
          </p:cNvPr>
          <p:cNvSpPr txBox="1"/>
          <p:nvPr/>
        </p:nvSpPr>
        <p:spPr>
          <a:xfrm>
            <a:off x="813720" y="1764476"/>
            <a:ext cx="803296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用户：普通智能手机用户	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用户痛点：手机图片过多，浪费手机空间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用户需求：清理手机多余的图片</a:t>
            </a: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幼圆" panose="02010509060101010101" pitchFamily="49" charset="-122"/>
                <a:ea typeface="幼圆" panose="02010509060101010101" pitchFamily="49" charset="-122"/>
              </a:rPr>
              <a:t>需求重要程度：次重要	</a:t>
            </a:r>
          </a:p>
        </p:txBody>
      </p:sp>
      <p:pic>
        <p:nvPicPr>
          <p:cNvPr id="2" name="新录音 9">
            <a:hlinkClick r:id="" action="ppaction://media"/>
            <a:extLst>
              <a:ext uri="{FF2B5EF4-FFF2-40B4-BE49-F238E27FC236}">
                <a16:creationId xmlns:a16="http://schemas.microsoft.com/office/drawing/2014/main" id="{1BD24804-0D9D-49B3-AD8B-F1B9C67158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834" y="725881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81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20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灯泡立体答辩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766</Words>
  <Application>Microsoft Office PowerPoint</Application>
  <PresentationFormat>宽屏</PresentationFormat>
  <Paragraphs>128</Paragraphs>
  <Slides>20</Slides>
  <Notes>20</Notes>
  <HiddenSlides>0</HiddenSlides>
  <MMClips>20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inpin heiti</vt:lpstr>
      <vt:lpstr>幼圆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蓝色灯泡立体答辩</dc:title>
  <dc:creator>PC</dc:creator>
  <cp:lastModifiedBy>ben</cp:lastModifiedBy>
  <cp:revision>55</cp:revision>
  <dcterms:created xsi:type="dcterms:W3CDTF">2017-04-19T15:39:52Z</dcterms:created>
  <dcterms:modified xsi:type="dcterms:W3CDTF">2020-01-05T12:10:46Z</dcterms:modified>
</cp:coreProperties>
</file>