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3" r:id="rId4"/>
    <p:sldId id="285" r:id="rId5"/>
    <p:sldId id="287" r:id="rId6"/>
    <p:sldId id="286" r:id="rId7"/>
    <p:sldId id="288" r:id="rId8"/>
    <p:sldId id="290" r:id="rId9"/>
    <p:sldId id="291" r:id="rId10"/>
    <p:sldId id="292" r:id="rId11"/>
    <p:sldId id="289" r:id="rId12"/>
    <p:sldId id="293" r:id="rId13"/>
    <p:sldId id="294" r:id="rId14"/>
    <p:sldId id="295" r:id="rId15"/>
    <p:sldId id="296" r:id="rId16"/>
    <p:sldId id="297" r:id="rId17"/>
    <p:sldId id="300" r:id="rId18"/>
    <p:sldId id="298" r:id="rId19"/>
    <p:sldId id="301" r:id="rId20"/>
    <p:sldId id="29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6BD"/>
    <a:srgbClr val="FFFFFF"/>
    <a:srgbClr val="275081"/>
    <a:srgbClr val="3976BC"/>
    <a:srgbClr val="E6E6E6"/>
    <a:srgbClr val="2B5991"/>
    <a:srgbClr val="54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82" autoAdjust="0"/>
    <p:restoredTop sz="94660"/>
  </p:normalViewPr>
  <p:slideViewPr>
    <p:cSldViewPr snapToGrid="0">
      <p:cViewPr>
        <p:scale>
          <a:sx n="66" d="100"/>
          <a:sy n="66" d="100"/>
        </p:scale>
        <p:origin x="59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3EBF1EA2-2823-4E3F-B05B-BFE0207882E1}" type="datetimeFigureOut">
              <a:rPr lang="zh-CN" altLang="en-US" smtClean="0"/>
              <a:pPr/>
              <a:t>2020-01-01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B54B6AC6-7757-419C-B80E-BB94430FC91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57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5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4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2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5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3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7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2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2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07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9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3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8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6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2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5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8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77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8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43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4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5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5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20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6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299F2846-C9C1-49BA-BA0F-2179EB3D2040}" type="datetimeFigureOut">
              <a:rPr lang="zh-CN" altLang="en-US" smtClean="0"/>
              <a:pPr/>
              <a:t>2020-01-01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8E78EA5E-0952-4BA4-9D73-01E8FA57E1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0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5084" y="303307"/>
            <a:ext cx="3580617" cy="3580617"/>
            <a:chOff x="4157663" y="1490663"/>
            <a:chExt cx="3881438" cy="3881438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70842" y="4431466"/>
            <a:ext cx="710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回忆卡</a:t>
            </a:r>
            <a:r>
              <a:rPr lang="en-US" altLang="zh-CN" sz="54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--</a:t>
            </a:r>
            <a:r>
              <a:rPr lang="zh-CN" altLang="en-US" sz="54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智能相册管家</a:t>
            </a:r>
          </a:p>
        </p:txBody>
      </p:sp>
      <p:sp>
        <p:nvSpPr>
          <p:cNvPr id="4" name="矩形 3"/>
          <p:cNvSpPr/>
          <p:nvPr/>
        </p:nvSpPr>
        <p:spPr>
          <a:xfrm>
            <a:off x="4199778" y="6150114"/>
            <a:ext cx="3627166" cy="352051"/>
          </a:xfrm>
          <a:prstGeom prst="rect">
            <a:avLst/>
          </a:prstGeom>
          <a:solidFill>
            <a:srgbClr val="39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7179" y="6084080"/>
            <a:ext cx="301236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pin heiti" charset="-122"/>
                <a:ea typeface="inpin heiti" charset="-122"/>
              </a:rPr>
              <a:t>171013090   </a:t>
            </a:r>
            <a:r>
              <a:rPr lang="zh-CN" altLang="en-US" sz="2400" dirty="0">
                <a:solidFill>
                  <a:schemeClr val="bg1"/>
                </a:solidFill>
                <a:latin typeface="inpin heiti" charset="-122"/>
                <a:ea typeface="inpin heiti" charset="-122"/>
              </a:rPr>
              <a:t>杨亦昊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59601" y="4251396"/>
            <a:ext cx="7200000" cy="1223"/>
          </a:xfrm>
          <a:prstGeom prst="line">
            <a:avLst/>
          </a:prstGeom>
          <a:ln w="12700">
            <a:solidFill>
              <a:srgbClr val="3976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新录音 1">
            <a:hlinkClick r:id="" action="ppaction://media"/>
            <a:extLst>
              <a:ext uri="{FF2B5EF4-FFF2-40B4-BE49-F238E27FC236}">
                <a16:creationId xmlns:a16="http://schemas.microsoft.com/office/drawing/2014/main" id="{55918A3D-670F-41EB-BCC9-BCF3A210B6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4103" y="71139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52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92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6" grpId="0"/>
      <p:bldP spid="4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1049518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用户：青年群体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用户痛点：毕业纪念等重要时刻，想要纪念册作为留念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用户需求：想要建立可以编辑共享相册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需求重要程度：一般	</a:t>
            </a:r>
          </a:p>
        </p:txBody>
      </p:sp>
      <p:pic>
        <p:nvPicPr>
          <p:cNvPr id="2" name="新录音 10">
            <a:hlinkClick r:id="" action="ppaction://media"/>
            <a:extLst>
              <a:ext uri="{FF2B5EF4-FFF2-40B4-BE49-F238E27FC236}">
                <a16:creationId xmlns:a16="http://schemas.microsoft.com/office/drawing/2014/main" id="{D2D2BF8A-A527-4DE0-BA49-E44914B86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700" y="747873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7487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核心价值</a:t>
            </a:r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--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最小可行性产品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23FA4-7522-4F73-9680-EE41611747FE}"/>
              </a:ext>
            </a:extLst>
          </p:cNvPr>
          <p:cNvSpPr txBox="1"/>
          <p:nvPr/>
        </p:nvSpPr>
        <p:spPr>
          <a:xfrm>
            <a:off x="675748" y="2169160"/>
            <a:ext cx="11469807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   着眼于用户最基本的需求，解决手机图片分类繁琐的问题，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提供智能相册分类服务</a:t>
            </a: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自动生成分类相册，为用户省去图片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分类的麻烦。</a:t>
            </a:r>
          </a:p>
        </p:txBody>
      </p:sp>
      <p:pic>
        <p:nvPicPr>
          <p:cNvPr id="3" name="新录音 11">
            <a:hlinkClick r:id="" action="ppaction://media"/>
            <a:extLst>
              <a:ext uri="{FF2B5EF4-FFF2-40B4-BE49-F238E27FC236}">
                <a16:creationId xmlns:a16="http://schemas.microsoft.com/office/drawing/2014/main" id="{0D2265B2-ACF6-4A28-BB5C-10EDC20368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6" y="73861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1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45509"/>
            <a:ext cx="84946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功能：智能相册分类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功能重要程度：重要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使用场景：用户需要手动分类照片时	</a:t>
            </a:r>
          </a:p>
        </p:txBody>
      </p:sp>
      <p:pic>
        <p:nvPicPr>
          <p:cNvPr id="2" name="新录音 12">
            <a:hlinkClick r:id="" action="ppaction://media"/>
            <a:extLst>
              <a:ext uri="{FF2B5EF4-FFF2-40B4-BE49-F238E27FC236}">
                <a16:creationId xmlns:a16="http://schemas.microsoft.com/office/drawing/2014/main" id="{5C8FBD6D-9AAC-4FB7-A680-A21EA1C49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505" y="737456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0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877741" y="1542127"/>
            <a:ext cx="84946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用户：上班族、学生党	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功能：图片文字转文字笔记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功能重要程度：重要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使用场景：用户需要记录图片文字时	</a:t>
            </a:r>
          </a:p>
        </p:txBody>
      </p:sp>
      <p:pic>
        <p:nvPicPr>
          <p:cNvPr id="2" name="新录音 13">
            <a:hlinkClick r:id="" action="ppaction://media"/>
            <a:extLst>
              <a:ext uri="{FF2B5EF4-FFF2-40B4-BE49-F238E27FC236}">
                <a16:creationId xmlns:a16="http://schemas.microsoft.com/office/drawing/2014/main" id="{03CEF29B-D075-47D2-A78A-8FBA32013F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50" y="72356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11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877741" y="1793009"/>
            <a:ext cx="71096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	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功能：清理相似、模糊的图片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功能重要程度：次重要	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使用场景：用户需要删除图片时</a:t>
            </a:r>
          </a:p>
        </p:txBody>
      </p:sp>
      <p:pic>
        <p:nvPicPr>
          <p:cNvPr id="2" name="新录音 14">
            <a:hlinkClick r:id="" action="ppaction://media"/>
            <a:extLst>
              <a:ext uri="{FF2B5EF4-FFF2-40B4-BE49-F238E27FC236}">
                <a16:creationId xmlns:a16="http://schemas.microsoft.com/office/drawing/2014/main" id="{A627AE4C-51B5-41E9-B90B-75B27BEDDC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15" y="73514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806536" y="1742152"/>
            <a:ext cx="9417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用户：青年群体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功能：建立共享相册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功能重要程度：一般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使用场景：毕业纪念 情侣纪念等重要时刻	</a:t>
            </a:r>
          </a:p>
        </p:txBody>
      </p:sp>
      <p:pic>
        <p:nvPicPr>
          <p:cNvPr id="2" name="新录音 15">
            <a:hlinkClick r:id="" action="ppaction://media"/>
            <a:extLst>
              <a:ext uri="{FF2B5EF4-FFF2-40B4-BE49-F238E27FC236}">
                <a16:creationId xmlns:a16="http://schemas.microsoft.com/office/drawing/2014/main" id="{A6EC4C08-330C-4C2E-A812-2B966B2CEE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505" y="73861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百度图像识别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通用物体和场景识别：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支持识别动物、植物、商品、建筑、风景、动漫、食材、公众人物等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万个常见物体及场景，接口返回大类及细分类的名称结果。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</a:p>
        </p:txBody>
      </p:sp>
      <p:pic>
        <p:nvPicPr>
          <p:cNvPr id="2" name="新录音 16">
            <a:hlinkClick r:id="" action="ppaction://media"/>
            <a:extLst>
              <a:ext uri="{FF2B5EF4-FFF2-40B4-BE49-F238E27FC236}">
                <a16:creationId xmlns:a16="http://schemas.microsoft.com/office/drawing/2014/main" id="{7B5C8F09-CC63-4A74-B706-200EBE3457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5495" y="74208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61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腾讯图像识别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图像分析：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基于腾讯多项行业领先的人工智能技术，支持数千个标签，可以实现一级标签平均精确率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以上，二级标签平均精确率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90%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以上。 </a:t>
            </a:r>
          </a:p>
        </p:txBody>
      </p:sp>
      <p:pic>
        <p:nvPicPr>
          <p:cNvPr id="2" name="新录音 17">
            <a:hlinkClick r:id="" action="ppaction://media"/>
            <a:extLst>
              <a:ext uri="{FF2B5EF4-FFF2-40B4-BE49-F238E27FC236}">
                <a16:creationId xmlns:a16="http://schemas.microsoft.com/office/drawing/2014/main" id="{31955B88-97C3-4C5C-9FE4-7B41EAABF1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5748" y="745558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21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百度文字识别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通用文字识别：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使用通用文字识别技术，实现拍相册图片文字识别，可应用于搜索、书摘、笔记、翻译等移动应用中，方便用户进行文本的提取或录入，有效提升产品易用性和用户使用体验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新录音 18">
            <a:hlinkClick r:id="" action="ppaction://media"/>
            <a:extLst>
              <a:ext uri="{FF2B5EF4-FFF2-40B4-BE49-F238E27FC236}">
                <a16:creationId xmlns:a16="http://schemas.microsoft.com/office/drawing/2014/main" id="{5CC6410A-1A30-4084-8969-F909EAC8D2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447" y="736298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腾讯文字识别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通用文字识别：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支持图片中文字的自动定位和识别，印刷体整体识别准确率达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以上，手写体达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90%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以上，保证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99.5%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以上产品可用性。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新录音 19">
            <a:hlinkClick r:id="" action="ppaction://media"/>
            <a:extLst>
              <a:ext uri="{FF2B5EF4-FFF2-40B4-BE49-F238E27FC236}">
                <a16:creationId xmlns:a16="http://schemas.microsoft.com/office/drawing/2014/main" id="{754015C5-E59D-406B-A617-5A89ED887B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6" y="73861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3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背景概述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8BFB0-7E1D-4B28-BD3C-4F295541E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" y="1317672"/>
            <a:ext cx="4319753" cy="43197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2FC0F8-F0F9-4438-94FF-A4F56BB9A466}"/>
              </a:ext>
            </a:extLst>
          </p:cNvPr>
          <p:cNvSpPr txBox="1"/>
          <p:nvPr/>
        </p:nvSpPr>
        <p:spPr>
          <a:xfrm>
            <a:off x="4330629" y="1455213"/>
            <a:ext cx="6680034" cy="399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手机存储的照片增多</a:t>
            </a:r>
            <a:endParaRPr lang="en-US" altLang="zh-CN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手机自带的相册功能单一</a:t>
            </a:r>
            <a:endParaRPr lang="en-US" altLang="zh-CN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手动相册分类操作繁琐</a:t>
            </a:r>
            <a:endParaRPr lang="en-US" altLang="zh-CN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市场上</a:t>
            </a:r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功能类似</a:t>
            </a:r>
          </a:p>
        </p:txBody>
      </p:sp>
      <p:pic>
        <p:nvPicPr>
          <p:cNvPr id="2" name="新录音 2">
            <a:hlinkClick r:id="" action="ppaction://media"/>
            <a:extLst>
              <a:ext uri="{FF2B5EF4-FFF2-40B4-BE49-F238E27FC236}">
                <a16:creationId xmlns:a16="http://schemas.microsoft.com/office/drawing/2014/main" id="{D7C485AC-0426-46B8-89F1-4EDC295DC0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76" y="72588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572464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人工智能概率性考量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122038-B201-485D-BDA5-694426F5B1A6}"/>
              </a:ext>
            </a:extLst>
          </p:cNvPr>
          <p:cNvSpPr txBox="1"/>
          <p:nvPr/>
        </p:nvSpPr>
        <p:spPr>
          <a:xfrm>
            <a:off x="630532" y="4508438"/>
            <a:ext cx="107358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此产品将作为辅助用户手机图片分类的助手型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帮助用户更高效率完成图片分类、图片文字记录等工作，不需要用户分散过多的精力，正面影响高于负面影响。</a:t>
            </a:r>
            <a:endParaRPr lang="en-US" altLang="zh-CN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6D2E67-672D-4E22-BCED-3BE843C6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4" y="1114021"/>
            <a:ext cx="4607568" cy="34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新录音 20">
            <a:hlinkClick r:id="" action="ppaction://media"/>
            <a:extLst>
              <a:ext uri="{FF2B5EF4-FFF2-40B4-BE49-F238E27FC236}">
                <a16:creationId xmlns:a16="http://schemas.microsoft.com/office/drawing/2014/main" id="{D263A216-0D78-435D-BF2E-5FB56C764C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55921" y="745558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71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00">
        <p15:prstTrans prst="drape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60F3F8-6216-44B0-AB67-3DBDFA67C500}"/>
              </a:ext>
            </a:extLst>
          </p:cNvPr>
          <p:cNvSpPr txBox="1"/>
          <p:nvPr/>
        </p:nvSpPr>
        <p:spPr>
          <a:xfrm>
            <a:off x="1020573" y="1869440"/>
            <a:ext cx="10597773" cy="32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本产品旨在为广大智能手机用户提供相册分类、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笔记整理、共享相册等服务，满足用户对手机相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册图片分类、记录、分享的需求。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目标用户群：广大智能手机用户</a:t>
            </a:r>
          </a:p>
        </p:txBody>
      </p:sp>
      <p:pic>
        <p:nvPicPr>
          <p:cNvPr id="3" name="新录音 3">
            <a:hlinkClick r:id="" action="ppaction://media"/>
            <a:extLst>
              <a:ext uri="{FF2B5EF4-FFF2-40B4-BE49-F238E27FC236}">
                <a16:creationId xmlns:a16="http://schemas.microsoft.com/office/drawing/2014/main" id="{FC877C19-F6C0-479E-9F90-A325B27E9E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1637" y="74903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4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加值宣言</a:t>
            </a: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3620114" y="1982365"/>
            <a:ext cx="7314138" cy="23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回忆卡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智能相册管家通过获取用户手机的图片基于图像识别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，为图片进行智能分类，自动生成分类相册，为用户省去图片分类的麻烦。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1B5CE05-B010-4154-91AD-4B3724B137CD}"/>
              </a:ext>
            </a:extLst>
          </p:cNvPr>
          <p:cNvGrpSpPr/>
          <p:nvPr/>
        </p:nvGrpSpPr>
        <p:grpSpPr>
          <a:xfrm>
            <a:off x="806536" y="1988153"/>
            <a:ext cx="2370923" cy="2371778"/>
            <a:chOff x="608405" y="3573039"/>
            <a:chExt cx="1105795" cy="1106194"/>
          </a:xfrm>
        </p:grpSpPr>
        <p:sp>
          <p:nvSpPr>
            <p:cNvPr id="61" name="Rounded Rectangle 6">
              <a:extLst>
                <a:ext uri="{FF2B5EF4-FFF2-40B4-BE49-F238E27FC236}">
                  <a16:creationId xmlns:a16="http://schemas.microsoft.com/office/drawing/2014/main" id="{964D4E81-A0F0-4F51-8C84-FCF62C9582DA}"/>
                </a:ext>
              </a:extLst>
            </p:cNvPr>
            <p:cNvSpPr/>
            <p:nvPr/>
          </p:nvSpPr>
          <p:spPr>
            <a:xfrm>
              <a:off x="608405" y="3573039"/>
              <a:ext cx="1105795" cy="1106194"/>
            </a:xfrm>
            <a:prstGeom prst="roundRect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 defTabSz="1212449"/>
              <a:endParaRPr lang="en-GB" sz="2383" dirty="0">
                <a:solidFill>
                  <a:srgbClr val="FFFFFF"/>
                </a:solidFill>
                <a:latin typeface="inpin heiti" charset="-122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800026F9-581B-488E-80AA-AC0D804A47D0}"/>
                </a:ext>
              </a:extLst>
            </p:cNvPr>
            <p:cNvSpPr/>
            <p:nvPr/>
          </p:nvSpPr>
          <p:spPr>
            <a:xfrm>
              <a:off x="692983" y="3657647"/>
              <a:ext cx="936640" cy="93697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12449"/>
              <a:endParaRPr lang="en-GB" sz="3135" dirty="0">
                <a:solidFill>
                  <a:srgbClr val="FFFFFF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934C361-ACF4-4BF2-837A-3C9D6437E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518" y="3912909"/>
              <a:ext cx="434060" cy="456038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pic>
        <p:nvPicPr>
          <p:cNvPr id="3" name="新录音 4">
            <a:hlinkClick r:id="" action="ppaction://media"/>
            <a:extLst>
              <a:ext uri="{FF2B5EF4-FFF2-40B4-BE49-F238E27FC236}">
                <a16:creationId xmlns:a16="http://schemas.microsoft.com/office/drawing/2014/main" id="{BAACB6F2-DB24-4900-9C2B-C78A35A325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7647" y="75713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2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87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加值宣言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806535" y="1988153"/>
            <a:ext cx="2370923" cy="2371778"/>
            <a:chOff x="6190514" y="1828615"/>
            <a:chExt cx="1105795" cy="1106194"/>
          </a:xfrm>
        </p:grpSpPr>
        <p:sp>
          <p:nvSpPr>
            <p:cNvPr id="43" name="Rounded Rectangle 6"/>
            <p:cNvSpPr/>
            <p:nvPr/>
          </p:nvSpPr>
          <p:spPr>
            <a:xfrm>
              <a:off x="6190514" y="1828615"/>
              <a:ext cx="1105795" cy="1106194"/>
            </a:xfrm>
            <a:prstGeom prst="roundRect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 defTabSz="1212449"/>
              <a:endParaRPr lang="en-GB" sz="2383" dirty="0">
                <a:solidFill>
                  <a:srgbClr val="FFFFFF"/>
                </a:solidFill>
                <a:latin typeface="inpin heiti" charset="-122"/>
              </a:endParaRPr>
            </a:p>
          </p:txBody>
        </p:sp>
        <p:sp>
          <p:nvSpPr>
            <p:cNvPr id="44" name="Rounded Rectangle 7"/>
            <p:cNvSpPr/>
            <p:nvPr/>
          </p:nvSpPr>
          <p:spPr>
            <a:xfrm>
              <a:off x="6276801" y="1907106"/>
              <a:ext cx="936640" cy="93697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12449"/>
              <a:endParaRPr lang="en-GB" sz="3135" dirty="0">
                <a:solidFill>
                  <a:srgbClr val="FFFFFF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6609372" y="2165726"/>
              <a:ext cx="362633" cy="45603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3599794" y="2011060"/>
            <a:ext cx="7314138" cy="240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同时在智能分类相册的基础上，相册管家还将结合文字识别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，通过识别图片文字，帮助用户整理图片文字形成文字笔记。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pic>
        <p:nvPicPr>
          <p:cNvPr id="3" name="新录音 5">
            <a:hlinkClick r:id="" action="ppaction://media"/>
            <a:extLst>
              <a:ext uri="{FF2B5EF4-FFF2-40B4-BE49-F238E27FC236}">
                <a16:creationId xmlns:a16="http://schemas.microsoft.com/office/drawing/2014/main" id="{F77A18C2-940E-4EB5-8A19-D283B73AD0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69" y="752503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2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加值宣言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AA95A2-2575-4E5D-A13D-613F8F4A1E4F}"/>
              </a:ext>
            </a:extLst>
          </p:cNvPr>
          <p:cNvSpPr txBox="1"/>
          <p:nvPr/>
        </p:nvSpPr>
        <p:spPr>
          <a:xfrm>
            <a:off x="386745" y="2138267"/>
            <a:ext cx="1141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输入用户的手机图片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图像识别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返回图像分类标签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根据标签分类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D1930B-404C-46DF-9F46-B30652D2F3D3}"/>
              </a:ext>
            </a:extLst>
          </p:cNvPr>
          <p:cNvSpPr txBox="1"/>
          <p:nvPr/>
        </p:nvSpPr>
        <p:spPr>
          <a:xfrm>
            <a:off x="435300" y="4279788"/>
            <a:ext cx="962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输入用户的带有文字的图片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文字识别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返回图像的文本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435300" y="14495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智能分类相册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75A40C-BB03-486B-973B-7EA0FC031897}"/>
              </a:ext>
            </a:extLst>
          </p:cNvPr>
          <p:cNvSpPr txBox="1"/>
          <p:nvPr/>
        </p:nvSpPr>
        <p:spPr>
          <a:xfrm>
            <a:off x="479248" y="3429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识别笔记</a:t>
            </a:r>
          </a:p>
        </p:txBody>
      </p:sp>
      <p:pic>
        <p:nvPicPr>
          <p:cNvPr id="4" name="新录音 21">
            <a:hlinkClick r:id="" action="ppaction://media"/>
            <a:extLst>
              <a:ext uri="{FF2B5EF4-FFF2-40B4-BE49-F238E27FC236}">
                <a16:creationId xmlns:a16="http://schemas.microsoft.com/office/drawing/2014/main" id="{C67296E3-F9C3-445F-9639-92A5705342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505" y="722408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88537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用户痛点：手机图片过多，寻找过程比较麻烦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用户需求：通过分类找到自己想要的图片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需求重要程度：重要	</a:t>
            </a:r>
          </a:p>
        </p:txBody>
      </p:sp>
      <p:pic>
        <p:nvPicPr>
          <p:cNvPr id="3" name="新录音 7">
            <a:hlinkClick r:id="" action="ppaction://media"/>
            <a:extLst>
              <a:ext uri="{FF2B5EF4-FFF2-40B4-BE49-F238E27FC236}">
                <a16:creationId xmlns:a16="http://schemas.microsoft.com/office/drawing/2014/main" id="{3E33735F-AFB3-4179-8E4B-F0AF7ADEA9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6" y="737456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61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109055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用户：上班族、学生党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用户痛点：想要整理图片文字笔记，但图片看起来不方便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用户需求：记录图片上的文字信息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需求重要程度：重要	</a:t>
            </a:r>
          </a:p>
        </p:txBody>
      </p:sp>
      <p:pic>
        <p:nvPicPr>
          <p:cNvPr id="2" name="新录音 8">
            <a:hlinkClick r:id="" action="ppaction://media"/>
            <a:extLst>
              <a:ext uri="{FF2B5EF4-FFF2-40B4-BE49-F238E27FC236}">
                <a16:creationId xmlns:a16="http://schemas.microsoft.com/office/drawing/2014/main" id="{EA26EB92-92F5-469E-BCDA-FBF1A11BFE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748" y="740928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1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80329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	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用户痛点：手机图片过多，浪费手机空间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用户需求：清理手机多余的图片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需求重要程度：次重要	</a:t>
            </a:r>
          </a:p>
        </p:txBody>
      </p:sp>
      <p:pic>
        <p:nvPicPr>
          <p:cNvPr id="2" name="新录音 9">
            <a:hlinkClick r:id="" action="ppaction://media"/>
            <a:extLst>
              <a:ext uri="{FF2B5EF4-FFF2-40B4-BE49-F238E27FC236}">
                <a16:creationId xmlns:a16="http://schemas.microsoft.com/office/drawing/2014/main" id="{1BD24804-0D9D-49B3-AD8B-F1B9C67158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834" y="72588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8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立体答辩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766</Words>
  <Application>Microsoft Office PowerPoint</Application>
  <PresentationFormat>宽屏</PresentationFormat>
  <Paragraphs>128</Paragraphs>
  <Slides>20</Slides>
  <Notes>20</Notes>
  <HiddenSlides>0</HiddenSlides>
  <MMClips>20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inpin heiti</vt:lpstr>
      <vt:lpstr>幼圆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蓝色灯泡立体答辩</dc:title>
  <dc:creator>PC</dc:creator>
  <cp:lastModifiedBy>ben</cp:lastModifiedBy>
  <cp:revision>53</cp:revision>
  <dcterms:created xsi:type="dcterms:W3CDTF">2017-04-19T15:39:52Z</dcterms:created>
  <dcterms:modified xsi:type="dcterms:W3CDTF">2020-01-01T09:52:06Z</dcterms:modified>
</cp:coreProperties>
</file>