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7"/>
  </p:notesMasterIdLst>
  <p:sldIdLst>
    <p:sldId id="373" r:id="rId2"/>
    <p:sldId id="288" r:id="rId3"/>
    <p:sldId id="375" r:id="rId4"/>
    <p:sldId id="376" r:id="rId5"/>
    <p:sldId id="377" r:id="rId6"/>
    <p:sldId id="378" r:id="rId7"/>
    <p:sldId id="379" r:id="rId8"/>
    <p:sldId id="380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3" r:id="rId20"/>
    <p:sldId id="392" r:id="rId21"/>
    <p:sldId id="394" r:id="rId22"/>
    <p:sldId id="395" r:id="rId23"/>
    <p:sldId id="396" r:id="rId24"/>
    <p:sldId id="397" r:id="rId25"/>
    <p:sldId id="381" r:id="rId26"/>
  </p:sldIdLst>
  <p:sldSz cx="9144000" cy="5143500" type="screen16x9"/>
  <p:notesSz cx="6858000" cy="9144000"/>
  <p:defaultTextStyle/>
  <p:extLst>
    <p:ext uri="{EFAFB233-063F-42B5-8137-9DF3F51BA10A}">
      <p15:sldGuideLst xmlns:p15="http://schemas.microsoft.com/office/powerpoint/2012/main">
        <p15:guide id="1" orient="horz" pos="66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r="pr" dt="1523608655" val="694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>
      <p:cViewPr varScale="1">
        <p:scale>
          <a:sx n="153" d="100"/>
          <a:sy n="153" d="100"/>
        </p:scale>
        <p:origin x="162" y="228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03" d="100"/>
        <a:sy n="303" d="100"/>
      </p:scale>
      <p:origin x="0" y="1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notesViewPr>
    <p:cSldViewPr>
      <p:cViewPr>
        <p:scale>
          <a:sx n="107" d="100"/>
          <a:sy n="107" d="100"/>
        </p:scale>
        <p:origin x="285" y="852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4A63-2DD3-90BC-9D7D-DBE904336B8E}" type="slidenum">
              <a:t>‹#›</a:t>
            </a:fld>
            <a:endParaRPr lang="zh-cn" sz="1200"/>
          </a:p>
        </p:txBody>
      </p:sp>
      <p:sp>
        <p:nvSpPr>
          <p:cNvPr id="3" name="文本框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A=="/>
              </a:ext>
            </a:extLst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 lang="zh-cn" sz="1200"/>
          </a:p>
        </p:txBody>
      </p:sp>
      <p:sp>
        <p:nvSpPr>
          <p:cNvPr id="4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6A7-E9D3-90D0-9D7D-1F8568336B4A}" type="datetime1">
              <a:t>2018/8/6</a:t>
            </a:fld>
            <a:endParaRPr lang="zh-cn" sz="1200"/>
          </a:p>
        </p:txBody>
      </p:sp>
      <p:sp>
        <p:nvSpPr>
          <p:cNvPr id="5" name="对象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6" name="矩形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sz="1200">
                <a:latin typeface="Arial" pitchFamily="2" charset="0"/>
                <a:ea typeface="宋体"/>
                <a:cs typeface="Calibri" pitchFamily="2" charset="0"/>
              </a:rPr>
              <a:t>单击此处编辑母版文本样式</a:t>
            </a:r>
            <a:endParaRPr lang="en-us" sz="1200">
              <a:latin typeface="Arial" pitchFamily="2" charset="0"/>
              <a:ea typeface="宋体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sz="1200">
                <a:latin typeface="Arial" pitchFamily="2" charset="0"/>
                <a:ea typeface="宋体"/>
                <a:cs typeface="Calibri" pitchFamily="2" charset="0"/>
              </a:rPr>
              <a:t>第二级</a:t>
            </a:r>
            <a:endParaRPr lang="en-us" sz="1200">
              <a:latin typeface="Arial" pitchFamily="2" charset="0"/>
              <a:ea typeface="宋体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sz="1200">
                <a:latin typeface="Arial" pitchFamily="2" charset="0"/>
                <a:ea typeface="宋体"/>
                <a:cs typeface="Calibri" pitchFamily="2" charset="0"/>
              </a:rPr>
              <a:t>第三级</a:t>
            </a:r>
            <a:endParaRPr lang="en-us" sz="1200">
              <a:latin typeface="Arial" pitchFamily="2" charset="0"/>
              <a:ea typeface="宋体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sz="1200">
                <a:latin typeface="Arial" pitchFamily="2" charset="0"/>
                <a:ea typeface="宋体"/>
                <a:cs typeface="Calibri" pitchFamily="2" charset="0"/>
              </a:rPr>
              <a:t>第四级</a:t>
            </a:r>
            <a:endParaRPr lang="en-us" sz="1200">
              <a:latin typeface="Arial" pitchFamily="2" charset="0"/>
              <a:ea typeface="宋体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sz="1200">
                <a:latin typeface="Arial" pitchFamily="2" charset="0"/>
                <a:ea typeface="宋体"/>
                <a:cs typeface="Calibri" pitchFamily="2" charset="0"/>
              </a:rPr>
              <a:t>第五级</a:t>
            </a:r>
          </a:p>
        </p:txBody>
      </p:sp>
      <p:sp>
        <p:nvSpPr>
          <p:cNvPr id="7" name="页脚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bjUAAEgSAAA+OAAAAAAAAA=="/>
              </a:ext>
            </a:extLst>
          </p:cNvSpPr>
          <p:nvPr>
            <p:ph type="ft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/>
            </a:pPr>
            <a:endParaRPr 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Arial" pitchFamily="2" charset="0"/>
        <a:ea typeface="宋体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Arial" pitchFamily="2" charset="0"/>
        <a:ea typeface="宋体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Arial" pitchFamily="2" charset="0"/>
        <a:ea typeface="宋体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Arial" pitchFamily="2" charset="0"/>
        <a:ea typeface="宋体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Arial" pitchFamily="2" charset="0"/>
        <a:ea typeface="宋体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2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11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357331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12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171809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13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280028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14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336937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15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3558210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16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1330088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17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726070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18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401720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19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3535741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20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148955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3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2582455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21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4027104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22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1363919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23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3692472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780F-41D3-908E-9D7D-B7DB36336BE2}" type="slidenum">
              <a:t>24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C14-5AD3-90DA-9D7D-AC8F62336BF9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1690075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25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81285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4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4119729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5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41538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6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249590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7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382081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8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20643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9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51573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 noChangeArrowheads="1"/>
            <a:extLst>
              <a:ext uri="smNativeData">
                <pr:smNativeData xmlns="" xmlns:pr="pr" val="SMDATA_12_T2zQWhMAAAAlAAAAZA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AgAAOAQAANgnAABQGQAAAAAAAA==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文本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r="pr" val="SMDATA_12_T2zQW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/>
            </a:pPr>
            <a:fld id="{3EC55407-49D3-90A2-9D7D-BFF71A336BEA}" type="slidenum">
              <a:t>10</a:t>
            </a:fld>
            <a:endParaRPr lang="zh-cn" sz="1200"/>
          </a:p>
        </p:txBody>
      </p:sp>
      <p:sp>
        <p:nvSpPr>
          <p:cNvPr id="5" name="日期时间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AAAAAA=="/>
              </a:ext>
            </a:extLst>
          </p:cNvSpPr>
          <p:nvPr>
            <p:ph type="dt" idx="4294967295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/>
            </a:pPr>
            <a:fld id="{3EC522F5-BBD3-90D4-9D7D-4D816C336B18}" type="datetime1">
              <a:t>2018/8/6</a:t>
            </a:fld>
            <a:endParaRPr lang="zh-cn" sz="1200"/>
          </a:p>
        </p:txBody>
      </p:sp>
    </p:spTree>
    <p:extLst>
      <p:ext uri="{BB962C8B-B14F-4D97-AF65-F5344CB8AC3E}">
        <p14:creationId xmlns:p14="http://schemas.microsoft.com/office/powerpoint/2010/main" val="56132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tgkAABY0AABVEAAAAAAAAA=="/>
              </a:ext>
            </a:extLst>
          </p:cNvSpPr>
          <p:nvPr>
            <p:ph type="ctrTitle"/>
          </p:nvPr>
        </p:nvSpPr>
        <p:spPr>
          <a:xfrm>
            <a:off x="717550" y="1578610"/>
            <a:ext cx="7749540" cy="10763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GRIAAKwvAAALGgAAAAAAAA=="/>
              </a:ext>
            </a:extLst>
          </p:cNvSpPr>
          <p:nvPr>
            <p:ph type="subTitle" idx="1"/>
          </p:nvPr>
        </p:nvSpPr>
        <p:spPr>
          <a:xfrm>
            <a:off x="1363345" y="2941955"/>
            <a:ext cx="6386195" cy="12915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2000" b="1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lvl1pPr>
            <a:lvl2pPr marL="4572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2pPr>
            <a:lvl3pPr marL="9144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3pPr>
            <a:lvl4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4pPr>
            <a:lvl5pPr marL="1828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5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A3EQAAAAAAAA=="/>
              </a:ext>
            </a:extLst>
          </p:cNvSpPr>
          <p:nvPr>
            <p:ph sz="quarter" idx="1"/>
          </p:nvPr>
        </p:nvSpPr>
        <p:spPr>
          <a:xfrm>
            <a:off x="430530" y="1219835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F4bAABAHAAAAAAAAA=="/>
              </a:ext>
            </a:extLst>
          </p:cNvSpPr>
          <p:nvPr>
            <p:ph sz="quarter" idx="2"/>
          </p:nvPr>
        </p:nvSpPr>
        <p:spPr>
          <a:xfrm>
            <a:off x="430530" y="3013710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BAHAAAAAAAAA=="/>
              </a:ext>
            </a:extLst>
          </p:cNvSpPr>
          <p:nvPr>
            <p:ph sz="half" idx="3"/>
          </p:nvPr>
        </p:nvSpPr>
        <p:spPr>
          <a:xfrm>
            <a:off x="4664075" y="1219835"/>
            <a:ext cx="4018280" cy="33724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Gk1AAA3EQAAAAAAAA=="/>
              </a:ext>
            </a:extLst>
          </p:cNvSpPr>
          <p:nvPr>
            <p:ph sz="half" idx="1"/>
          </p:nvPr>
        </p:nvSpPr>
        <p:spPr>
          <a:xfrm>
            <a:off x="430530" y="1219835"/>
            <a:ext cx="8251825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F4bAABAHAAAAAAAAA=="/>
              </a:ext>
            </a:extLst>
          </p:cNvSpPr>
          <p:nvPr>
            <p:ph sz="quarter" idx="2"/>
          </p:nvPr>
        </p:nvSpPr>
        <p:spPr>
          <a:xfrm>
            <a:off x="430530" y="3013710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ihIAAGk1AABAHAAAAAAAAA=="/>
              </a:ext>
            </a:extLst>
          </p:cNvSpPr>
          <p:nvPr>
            <p:ph sz="quarter" idx="3"/>
          </p:nvPr>
        </p:nvSpPr>
        <p:spPr>
          <a:xfrm>
            <a:off x="4664075" y="3013710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A3EQAAAAAAAA=="/>
              </a:ext>
            </a:extLst>
          </p:cNvSpPr>
          <p:nvPr>
            <p:ph sz="quarter" idx="1"/>
          </p:nvPr>
        </p:nvSpPr>
        <p:spPr>
          <a:xfrm>
            <a:off x="430530" y="1219835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A3EQAAAAAAAA=="/>
              </a:ext>
            </a:extLst>
          </p:cNvSpPr>
          <p:nvPr>
            <p:ph sz="quarter" idx="2"/>
          </p:nvPr>
        </p:nvSpPr>
        <p:spPr>
          <a:xfrm>
            <a:off x="4664075" y="1219835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Gk1AABAHAAAAAAAAA=="/>
              </a:ext>
            </a:extLst>
          </p:cNvSpPr>
          <p:nvPr>
            <p:ph sz="half" idx="3"/>
          </p:nvPr>
        </p:nvSpPr>
        <p:spPr>
          <a:xfrm>
            <a:off x="430530" y="3013710"/>
            <a:ext cx="8251825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Gk1AABAHAAAAAAAAA=="/>
              </a:ext>
            </a:extLst>
          </p:cNvSpPr>
          <p:nvPr>
            <p:ph idx="1"/>
          </p:nvPr>
        </p:nvSpPr>
        <p:spPr>
          <a:xfrm>
            <a:off x="430530" y="1219835"/>
            <a:ext cx="8251825" cy="33724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BAHAAAAAAAAA=="/>
              </a:ext>
            </a:extLst>
          </p:cNvSpPr>
          <p:nvPr>
            <p:ph sz="half" idx="1"/>
          </p:nvPr>
        </p:nvSpPr>
        <p:spPr>
          <a:xfrm>
            <a:off x="430530" y="1219835"/>
            <a:ext cx="4018280" cy="33724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BAHAAAAAAAAA=="/>
              </a:ext>
            </a:extLst>
          </p:cNvSpPr>
          <p:nvPr>
            <p:ph sz="half" idx="2"/>
          </p:nvPr>
        </p:nvSpPr>
        <p:spPr>
          <a:xfrm>
            <a:off x="4664075" y="1219835"/>
            <a:ext cx="4018280" cy="33724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BAHAAAAAAAAA=="/>
              </a:ext>
            </a:extLst>
          </p:cNvSpPr>
          <p:nvPr>
            <p:ph/>
          </p:nvPr>
        </p:nvSpPr>
        <p:spPr>
          <a:xfrm>
            <a:off x="430530" y="215265"/>
            <a:ext cx="8251825" cy="43770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Gk1AAA3EQAAAAAAAA=="/>
              </a:ext>
            </a:extLst>
          </p:cNvSpPr>
          <p:nvPr>
            <p:ph sz="half" idx="1"/>
          </p:nvPr>
        </p:nvSpPr>
        <p:spPr>
          <a:xfrm>
            <a:off x="430530" y="1219835"/>
            <a:ext cx="8251825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Gk1AABAHAAAAAAAAA=="/>
              </a:ext>
            </a:extLst>
          </p:cNvSpPr>
          <p:nvPr>
            <p:ph sz="half" idx="2"/>
          </p:nvPr>
        </p:nvSpPr>
        <p:spPr>
          <a:xfrm>
            <a:off x="430530" y="3013710"/>
            <a:ext cx="8251825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A3EQAAAAAAAA=="/>
              </a:ext>
            </a:extLst>
          </p:cNvSpPr>
          <p:nvPr>
            <p:ph sz="quarter" idx="1"/>
          </p:nvPr>
        </p:nvSpPr>
        <p:spPr>
          <a:xfrm>
            <a:off x="430530" y="1219835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A3EQAAAAAAAA=="/>
              </a:ext>
            </a:extLst>
          </p:cNvSpPr>
          <p:nvPr>
            <p:ph sz="quarter" idx="2"/>
          </p:nvPr>
        </p:nvSpPr>
        <p:spPr>
          <a:xfrm>
            <a:off x="4664075" y="1219835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F4bAABAHAAAAAAAAA=="/>
              </a:ext>
            </a:extLst>
          </p:cNvSpPr>
          <p:nvPr>
            <p:ph sz="quarter" idx="3"/>
          </p:nvPr>
        </p:nvSpPr>
        <p:spPr>
          <a:xfrm>
            <a:off x="430530" y="3013710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ihIAAGk1AABAHAAAAAAAAA=="/>
              </a:ext>
            </a:extLst>
          </p:cNvSpPr>
          <p:nvPr>
            <p:ph sz="quarter" idx="4"/>
          </p:nvPr>
        </p:nvSpPr>
        <p:spPr>
          <a:xfrm>
            <a:off x="4664075" y="3013710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BAHAAAAAAAAA=="/>
              </a:ext>
            </a:extLst>
          </p:cNvSpPr>
          <p:nvPr>
            <p:ph sz="half" idx="1"/>
          </p:nvPr>
        </p:nvSpPr>
        <p:spPr>
          <a:xfrm>
            <a:off x="430530" y="1219835"/>
            <a:ext cx="4018280" cy="33724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A3EQAAAAAAAA=="/>
              </a:ext>
            </a:extLst>
          </p:cNvSpPr>
          <p:nvPr>
            <p:ph sz="quarter" idx="2"/>
          </p:nvPr>
        </p:nvSpPr>
        <p:spPr>
          <a:xfrm>
            <a:off x="4664075" y="1219835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ihIAAGk1AABAHAAAAAAAAA=="/>
              </a:ext>
            </a:extLst>
          </p:cNvSpPr>
          <p:nvPr>
            <p:ph sz="quarter" idx="3"/>
          </p:nvPr>
        </p:nvSpPr>
        <p:spPr>
          <a:xfrm>
            <a:off x="4664075" y="3013710"/>
            <a:ext cx="4018280" cy="1578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ChangeArrowheads="1"/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k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QEAAHA1AACLBgAAAAAAAA=="/>
              </a:ext>
            </a:extLst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3000" b="1" i="0" u="none" strike="noStrike" kern="1" spc="0" baseline="0">
                <a:solidFill>
                  <a:srgbClr val="C94251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3000" b="1" i="0" u="none" strike="noStrike" kern="1" spc="0" baseline="0">
                <a:solidFill>
                  <a:srgbClr val="C94251"/>
                </a:solidFill>
                <a:latin typeface="微软雅黑" pitchFamily="2"/>
                <a:ea typeface="微软雅黑" pitchFamily="2"/>
                <a:cs typeface="微软雅黑" pitchFamily="2"/>
              </a:defRPr>
            </a:pPr>
            <a:r>
              <a:t>单击此处编辑母版标题样式</a:t>
            </a:r>
          </a:p>
        </p:txBody>
      </p:sp>
      <p:sp>
        <p:nvSpPr>
          <p:cNvPr id="3" name="文本放置区1"/>
          <p:cNvSpPr>
            <a:spLocks noGrp="1" noChangeArrowheads="1"/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gcAAHA1AABDHAAAAAAAAA=="/>
              </a:ext>
            </a:extLst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2000" b="1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»"/>
              <a:tabLst/>
              <a:defRPr lang="zh-cn" sz="1500" b="1" i="0" u="none" strike="noStrike" kern="1" spc="0" baseline="0">
                <a:solidFill>
                  <a:srgbClr val="212121"/>
                </a:solidFill>
                <a:effectLst/>
                <a:latin typeface="微软雅黑" pitchFamily="2"/>
                <a:ea typeface="微软雅黑" pitchFamily="2"/>
                <a:cs typeface="Times New Roman" pitchFamily="1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2000" b="1" i="0" u="none" strike="noStrike" kern="1" spc="0" baseline="0">
                <a:solidFill>
                  <a:srgbClr val="474747"/>
                </a:solidFill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sz="2200">
                <a:solidFill>
                  <a:srgbClr val="212121"/>
                </a:solidFill>
              </a:rPr>
              <a:t>单击此处编辑母版文本样式</a:t>
            </a:r>
            <a:endParaRPr lang="en-us" sz="2200">
              <a:solidFill>
                <a:srgbClr val="212121"/>
              </a:solidFill>
            </a:endParaRP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1500" b="1" i="0" u="none" strike="noStrike" kern="1" spc="0" baseline="0">
                <a:solidFill>
                  <a:srgbClr val="212121"/>
                </a:solidFill>
                <a:latin typeface="微软雅黑" pitchFamily="2"/>
                <a:ea typeface="微软雅黑" pitchFamily="2"/>
                <a:cs typeface="Times New Roman" pitchFamily="1" charset="0"/>
              </a:defRPr>
            </a:pPr>
            <a:r>
              <a:rPr lang="zh-cn" sz="2000">
                <a:solidFill>
                  <a:srgbClr val="474747"/>
                </a:solidFill>
              </a:rPr>
              <a:t>第二级</a:t>
            </a:r>
            <a:endParaRPr lang="en-us" sz="2000">
              <a:solidFill>
                <a:srgbClr val="474747"/>
              </a:solidFill>
            </a:endParaRP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1500" b="1" i="0" u="none" strike="noStrike" kern="1" spc="0" baseline="0">
                <a:solidFill>
                  <a:srgbClr val="212121"/>
                </a:solidFill>
                <a:latin typeface="微软雅黑" pitchFamily="2"/>
                <a:ea typeface="微软雅黑" pitchFamily="2"/>
                <a:cs typeface="Times New Roman" pitchFamily="1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1500" b="1" i="0" u="none" strike="noStrike" kern="1" spc="0" baseline="0">
                <a:solidFill>
                  <a:srgbClr val="212121"/>
                </a:solidFill>
                <a:latin typeface="微软雅黑" pitchFamily="2"/>
                <a:ea typeface="微软雅黑" pitchFamily="2"/>
                <a:cs typeface="Times New Roman" pitchFamily="1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»"/>
              <a:tabLst/>
              <a:defRPr lang="zh-cn" sz="1500" b="1" i="0" u="none" strike="noStrike" kern="1" spc="0" baseline="0">
                <a:solidFill>
                  <a:srgbClr val="212121"/>
                </a:solidFill>
                <a:latin typeface="微软雅黑" pitchFamily="2"/>
                <a:ea typeface="微软雅黑" pitchFamily="2"/>
                <a:cs typeface="Times New Roman" pitchFamily="1" charset="0"/>
              </a:defRPr>
            </a:pPr>
            <a: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3000" b="1" i="0" u="none" strike="noStrike" kern="1" spc="0" baseline="0">
          <a:solidFill>
            <a:srgbClr val="C94251"/>
          </a:solidFill>
          <a:effectLst/>
          <a:latin typeface="微软雅黑" pitchFamily="2"/>
          <a:ea typeface="微软雅黑" pitchFamily="2"/>
          <a:cs typeface="微软雅黑" pitchFamily="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2000" b="1" i="0" u="none" strike="noStrike" kern="1" spc="0" baseline="0">
          <a:solidFill>
            <a:srgbClr val="474747"/>
          </a:solidFill>
          <a:effectLst/>
          <a:latin typeface="微软雅黑" pitchFamily="2"/>
          <a:ea typeface="微软雅黑" pitchFamily="2"/>
          <a:cs typeface="微软雅黑" pitchFamily="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zh-cn" sz="1500" b="1" i="0" u="none" strike="noStrike" kern="1" spc="0" baseline="0">
          <a:solidFill>
            <a:srgbClr val="212121"/>
          </a:solidFill>
          <a:effectLst/>
          <a:latin typeface="微软雅黑" pitchFamily="2"/>
          <a:ea typeface="微软雅黑" pitchFamily="2"/>
          <a:cs typeface="Times New Roman" pitchFamily="1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1500" b="1" i="0" u="none" strike="noStrike" kern="1" spc="0" baseline="0">
          <a:solidFill>
            <a:srgbClr val="212121"/>
          </a:solidFill>
          <a:effectLst/>
          <a:latin typeface="微软雅黑" pitchFamily="2"/>
          <a:ea typeface="微软雅黑" pitchFamily="2"/>
          <a:cs typeface="Times New Roman" pitchFamily="1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zh-cn" sz="1500" b="1" i="0" u="none" strike="noStrike" kern="1" spc="0" baseline="0">
          <a:solidFill>
            <a:srgbClr val="212121"/>
          </a:solidFill>
          <a:effectLst/>
          <a:latin typeface="微软雅黑" pitchFamily="2"/>
          <a:ea typeface="微软雅黑" pitchFamily="2"/>
          <a:cs typeface="Times New Roman" pitchFamily="1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zh-cn" sz="1500" b="1" i="0" u="none" strike="noStrike" kern="1" spc="0" baseline="0">
          <a:solidFill>
            <a:srgbClr val="212121"/>
          </a:solidFill>
          <a:effectLst/>
          <a:latin typeface="微软雅黑" pitchFamily="2"/>
          <a:ea typeface="微软雅黑" pitchFamily="2"/>
          <a:cs typeface="Times New Roman" pitchFamily="1" charset="0"/>
        </a:defRPr>
      </a:lvl5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rinuo/larave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academy.org/post/8834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3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RDgAAzQwAABQlAAA3EQAAAAAAAA=="/>
              </a:ext>
            </a:extLst>
          </p:cNvSpPr>
          <p:nvPr/>
        </p:nvSpPr>
        <p:spPr>
          <a:xfrm>
            <a:off x="1414780" y="1782445"/>
            <a:ext cx="6222367" cy="717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b="1" i="0" u="none" strike="noStrike" kern="1" spc="0" baseline="0">
                <a:solidFill>
                  <a:srgbClr val="C9394A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mtClean="0">
                <a:solidFill>
                  <a:srgbClr val="F4645F"/>
                </a:solidFill>
              </a:rPr>
              <a:t>L</a:t>
            </a:r>
            <a:r>
              <a:rPr smtClean="0">
                <a:solidFill>
                  <a:srgbClr val="F4645F"/>
                </a:solidFill>
              </a:rPr>
              <a:t>aravel</a:t>
            </a:r>
            <a:r>
              <a:rPr lang="en-US" smtClean="0">
                <a:solidFill>
                  <a:srgbClr val="F4645F"/>
                </a:solidFill>
              </a:rPr>
              <a:t>5.6</a:t>
            </a:r>
            <a:r>
              <a:rPr smtClean="0">
                <a:solidFill>
                  <a:srgbClr val="F4645F"/>
                </a:solidFill>
              </a:rPr>
              <a:t> </a:t>
            </a:r>
            <a:r>
              <a:rPr lang="zh-CN" altLang="en-US" smtClean="0">
                <a:solidFill>
                  <a:srgbClr val="F4645F"/>
                </a:solidFill>
              </a:rPr>
              <a:t>简易</a:t>
            </a:r>
            <a:r>
              <a:rPr lang="en-US" altLang="zh-CN" smtClean="0">
                <a:solidFill>
                  <a:srgbClr val="F4645F"/>
                </a:solidFill>
              </a:rPr>
              <a:t>BBS</a:t>
            </a:r>
            <a:r>
              <a:rPr lang="zh-CN" altLang="en-US" smtClean="0">
                <a:solidFill>
                  <a:srgbClr val="F4645F"/>
                </a:solidFill>
              </a:rPr>
              <a:t>留言板 开发 </a:t>
            </a:r>
            <a:endParaRPr>
              <a:solidFill>
                <a:srgbClr val="F4645F"/>
              </a:solidFill>
            </a:endParaRPr>
          </a:p>
        </p:txBody>
      </p:sp>
      <p:sp>
        <p:nvSpPr>
          <p:cNvPr id="3" name="文本框1"/>
          <p:cNvSpPr txBox="1">
            <a:extLst>
              <a:ext uri="smNativeData">
                <pr:smNativeData xmlns="" xmlns:pr="pr" val="SMDATA_12_T2zQWh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9FgAAbBMAADkgAABKFgAAAAAAAA=="/>
              </a:ext>
            </a:extLst>
          </p:cNvSpPr>
          <p:nvPr/>
        </p:nvSpPr>
        <p:spPr>
          <a:xfrm>
            <a:off x="2849880" y="3074035"/>
            <a:ext cx="2925445" cy="4660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chemeClr val="accent2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zh-CN" altLang="en-US" sz="1600" smtClean="0">
                <a:solidFill>
                  <a:srgbClr val="F4645F"/>
                </a:solidFill>
              </a:rPr>
              <a:t>实战第一步 开始开发项目啦</a:t>
            </a:r>
            <a:r>
              <a:rPr lang="en-US" altLang="zh-CN" sz="1600" smtClean="0">
                <a:solidFill>
                  <a:srgbClr val="F4645F"/>
                </a:solidFill>
              </a:rPr>
              <a:t>~</a:t>
            </a:r>
            <a:endParaRPr sz="1600">
              <a:solidFill>
                <a:srgbClr val="F464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  <p:extLst mod="1">
      <p:ext uri="smNativeData">
        <pr:smNativeData xmlns="" xmlns:pr="pr" val="T2zQWgIAAAAFAAAA/v///wEAAAACAAAABAAAAAAAAAAAAAAAAAAAAAoAAAD/////AQAAAAIAAAAEAAAAAAAAAAAAAAAAAAAA"/>
      </p:ext>
    </p:ext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第一</a:t>
            </a:r>
            <a:r>
              <a:rPr lang="zh-CN" altLang="en-US" sz="3000" b="1" kern="1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次使用 查询构造器的</a:t>
            </a:r>
            <a:r>
              <a:rPr lang="en-US" altLang="zh-CN" sz="3000" b="1" kern="1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Where </a:t>
            </a:r>
            <a:r>
              <a:rPr lang="zh-CN" altLang="en-US" sz="3000" b="1" kern="1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子句 </a:t>
            </a:r>
          </a:p>
          <a:p>
            <a:pPr algn="ctr" fontAlgn="base"/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 </a:t>
            </a:r>
            <a:endParaRPr lang="zh-CN" altLang="en-US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比较列值和给定数值是否相等，可以将数</a:t>
            </a:r>
            <a:r>
              <a:rPr lang="zh-CN" altLang="en-US" sz="2000" smtClean="0"/>
              <a:t>值作为第</a:t>
            </a:r>
            <a:r>
              <a:rPr lang="zh-CN" altLang="en-US" sz="2000"/>
              <a:t>二个参数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 smtClean="0"/>
              <a:t>Like</a:t>
            </a:r>
            <a:r>
              <a:rPr lang="zh-CN" altLang="en-US" sz="2000" smtClean="0"/>
              <a:t>模糊搜索 </a:t>
            </a:r>
            <a:r>
              <a:rPr lang="en-US" altLang="zh-CN" sz="2000"/>
              <a:t>Orwhere </a:t>
            </a:r>
            <a:r>
              <a:rPr lang="zh-CN" altLang="en-US" sz="2000"/>
              <a:t>及更多条件搜索 </a:t>
            </a:r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模板里遍历调用显示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259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en-US" altLang="zh-CN" sz="3000" b="1" kern="1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str_limit</a:t>
            </a:r>
            <a:r>
              <a:rPr lang="zh-CN" altLang="en-US" sz="3000" b="1" kern="1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截取内</a:t>
            </a:r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容及单词自动换行</a:t>
            </a:r>
            <a:endParaRPr lang="zh-CN" altLang="en-US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  <a:p>
            <a:pPr algn="ctr" fontAlgn="base"/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 </a:t>
            </a:r>
            <a:endParaRPr lang="zh-CN" altLang="en-US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/>
              <a:t>str_limit </a:t>
            </a:r>
            <a:r>
              <a:rPr lang="zh-CN" altLang="en-US" sz="2000"/>
              <a:t>函数以指定长度截断字符</a:t>
            </a:r>
            <a:r>
              <a:rPr lang="zh-CN" altLang="en-US" sz="2000" smtClean="0"/>
              <a:t>串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/>
              <a:t>style="word-break:break-all; word-wrap:break-all;" </a:t>
            </a:r>
            <a:endParaRPr lang="zh-CN" altLang="en-US" sz="2000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模板格式简单调整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13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增</a:t>
            </a:r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加留言</a:t>
            </a:r>
            <a:r>
              <a:rPr lang="zh-CN" altLang="en-US" sz="3000" b="1" kern="1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时</a:t>
            </a:r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间记录</a:t>
            </a:r>
            <a:r>
              <a:rPr lang="en-US" altLang="zh-CN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create_at </a:t>
            </a:r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  </a:t>
            </a:r>
            <a:endParaRPr lang="zh-CN" altLang="en-US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设置数据库字段 </a:t>
            </a:r>
            <a:r>
              <a:rPr lang="en-US" altLang="zh-CN" sz="2000" smtClean="0"/>
              <a:t>create_at   </a:t>
            </a:r>
            <a:r>
              <a:rPr lang="zh-CN" altLang="en-US" sz="2000" smtClean="0"/>
              <a:t>后期模型时间戳默认用此名字记录</a:t>
            </a:r>
            <a:r>
              <a:rPr lang="en-US" altLang="zh-CN" sz="2000" smtClean="0"/>
              <a:t>   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插</a:t>
            </a:r>
            <a:r>
              <a:rPr lang="zh-CN" altLang="en-US" sz="2000" smtClean="0"/>
              <a:t>入数据时设置：</a:t>
            </a:r>
            <a:r>
              <a:rPr lang="en-US" altLang="zh-CN" sz="2000" smtClean="0"/>
              <a:t>'created_at</a:t>
            </a:r>
            <a:r>
              <a:rPr lang="en-US" altLang="zh-CN" sz="2000"/>
              <a:t>' =&gt; time()</a:t>
            </a:r>
            <a:endParaRPr lang="zh-CN" altLang="en-US" sz="2000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模板读取： </a:t>
            </a:r>
            <a:r>
              <a:rPr lang="en-US" altLang="zh-CN" sz="2000"/>
              <a:t>{{ date('Y-m-d H:i:s',$user-&gt;created_at) }}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02317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发</a:t>
            </a:r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现分页在手机太长的问题了吗</a:t>
            </a:r>
            <a:endParaRPr lang="zh-CN" altLang="en-US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解决方法：用</a:t>
            </a:r>
            <a:r>
              <a:rPr lang="en-US" altLang="zh-CN" sz="2000" smtClean="0"/>
              <a:t>bootstrap4</a:t>
            </a:r>
            <a:r>
              <a:rPr lang="zh-CN" altLang="en-US" sz="2000" smtClean="0"/>
              <a:t>里的对</a:t>
            </a:r>
            <a:r>
              <a:rPr lang="en-US" altLang="zh-CN" sz="2000" smtClean="0"/>
              <a:t>div</a:t>
            </a:r>
            <a:r>
              <a:rPr lang="zh-CN" altLang="en-US" sz="2000" smtClean="0"/>
              <a:t>的显示隐藏切换样式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重点：</a:t>
            </a:r>
            <a:r>
              <a:rPr lang="en-US" altLang="zh-CN" sz="2000"/>
              <a:t> bootstrap4</a:t>
            </a:r>
            <a:r>
              <a:rPr lang="zh-CN" altLang="en-US" sz="2000" smtClean="0"/>
              <a:t>里和</a:t>
            </a:r>
            <a:r>
              <a:rPr lang="en-US" altLang="zh-CN" sz="2000" smtClean="0"/>
              <a:t>bootstrap3</a:t>
            </a:r>
            <a:r>
              <a:rPr lang="zh-CN" altLang="en-US" sz="2000"/>
              <a:t>对</a:t>
            </a:r>
            <a:r>
              <a:rPr lang="en-US" altLang="zh-CN" sz="2000"/>
              <a:t>div</a:t>
            </a:r>
            <a:r>
              <a:rPr lang="zh-CN" altLang="en-US" sz="2000"/>
              <a:t>的显示隐</a:t>
            </a:r>
            <a:r>
              <a:rPr lang="zh-CN" altLang="en-US" sz="2000" smtClean="0"/>
              <a:t>藏进行的更换</a:t>
            </a:r>
            <a:endParaRPr lang="zh-CN" altLang="en-US" sz="2000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通过小示例，先实现页面效果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3497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想快捷获取每节课的所有源码吗</a:t>
            </a:r>
            <a:endParaRPr lang="zh-CN" altLang="en-US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解决方法：用</a:t>
            </a:r>
            <a:r>
              <a:rPr lang="en-US" altLang="zh-CN" sz="2000" smtClean="0"/>
              <a:t>gitee</a:t>
            </a:r>
            <a:r>
              <a:rPr lang="zh-CN" altLang="en-US" sz="2000" smtClean="0"/>
              <a:t>查看下载每节课的源码及所有源码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提示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</a:t>
            </a:r>
            <a:r>
              <a:rPr lang="zh-CN" altLang="en-US" sz="2000" smtClean="0"/>
              <a:t>可以直接下载</a:t>
            </a:r>
            <a:r>
              <a:rPr lang="en-US" altLang="zh-CN" sz="2000" smtClean="0"/>
              <a:t>zip</a:t>
            </a:r>
            <a:r>
              <a:rPr lang="zh-CN" altLang="en-US" sz="2000" smtClean="0"/>
              <a:t>压缩版</a:t>
            </a:r>
            <a:endParaRPr lang="zh-CN" altLang="en-US" sz="2000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地</a:t>
            </a:r>
            <a:r>
              <a:rPr lang="zh-CN" altLang="en-US" sz="2000" smtClean="0"/>
              <a:t>址：</a:t>
            </a:r>
            <a:r>
              <a:rPr lang="en-US" altLang="zh-CN" sz="2000">
                <a:hlinkClick r:id="rId3"/>
              </a:rPr>
              <a:t>https://</a:t>
            </a:r>
            <a:r>
              <a:rPr lang="en-US" altLang="zh-CN" sz="2000" smtClean="0">
                <a:hlinkClick r:id="rId3"/>
              </a:rPr>
              <a:t>gitee.com/rinuo/laravel</a:t>
            </a:r>
            <a:r>
              <a:rPr lang="en-US" altLang="zh-CN" sz="2000" smtClean="0"/>
              <a:t> </a:t>
            </a:r>
            <a:r>
              <a:rPr lang="zh-CN" altLang="en-US" sz="2000" smtClean="0"/>
              <a:t>最新的源码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6862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如何自定义</a:t>
            </a:r>
            <a:r>
              <a:rPr lang="zh-CN" altLang="en-US" sz="3000" b="1" kern="1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简</a:t>
            </a:r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单分页样式呢</a:t>
            </a:r>
            <a:endParaRPr lang="zh-CN" altLang="en-US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解决方法：用</a:t>
            </a:r>
            <a:r>
              <a:rPr lang="en-US" altLang="zh-CN" sz="2000" smtClean="0"/>
              <a:t>bootstrap4</a:t>
            </a:r>
            <a:r>
              <a:rPr lang="zh-CN" altLang="en-US" sz="2000" smtClean="0"/>
              <a:t>里样式源文件 </a:t>
            </a:r>
            <a:r>
              <a:rPr lang="en-US" altLang="zh-CN" sz="2000" smtClean="0"/>
              <a:t>+laravel5.6</a:t>
            </a:r>
            <a:r>
              <a:rPr lang="zh-CN" altLang="en-US" sz="2000" smtClean="0"/>
              <a:t>里的分页数据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一起了解</a:t>
            </a:r>
            <a:r>
              <a:rPr lang="en-US" altLang="zh-CN" sz="2000" smtClean="0"/>
              <a:t>laravel5.6</a:t>
            </a:r>
            <a:r>
              <a:rPr lang="zh-CN" altLang="en-US" sz="2000" smtClean="0"/>
              <a:t>分页信息</a:t>
            </a:r>
            <a:endParaRPr lang="zh-CN" altLang="en-US" sz="2000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详</a:t>
            </a:r>
            <a:r>
              <a:rPr lang="zh-CN" altLang="en-US" sz="2000" smtClean="0"/>
              <a:t>细实现在简单分页里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81041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想用模型 增删改查吗？这是重要的一课</a:t>
            </a:r>
            <a:endParaRPr lang="zh-CN" altLang="en-US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模型看作功能强大的</a:t>
            </a:r>
            <a:r>
              <a:rPr lang="zh-CN" altLang="en-US" sz="2000" u="sng">
                <a:hlinkClick r:id="rId3"/>
              </a:rPr>
              <a:t>查询构建</a:t>
            </a:r>
            <a:r>
              <a:rPr lang="zh-CN" altLang="en-US" sz="2000" u="sng" smtClean="0">
                <a:hlinkClick r:id="rId3"/>
              </a:rPr>
              <a:t>器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创建建一个 </a:t>
            </a:r>
            <a:r>
              <a:rPr lang="en-US" altLang="zh-CN" sz="2000"/>
              <a:t>Eloquent </a:t>
            </a:r>
            <a:r>
              <a:rPr lang="zh-CN" altLang="en-US" sz="2000"/>
              <a:t>模型</a:t>
            </a:r>
            <a:endParaRPr lang="zh-CN" altLang="en-US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文件</a:t>
            </a:r>
            <a:r>
              <a:rPr lang="zh-CN" altLang="en-US" sz="2000" smtClean="0"/>
              <a:t>名第一个字母大写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3545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一</a:t>
            </a:r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起把模型巩固一下</a:t>
            </a:r>
            <a:endParaRPr lang="zh-CN" altLang="en-US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默认情</a:t>
            </a:r>
            <a:r>
              <a:rPr lang="zh-CN" altLang="en-US" sz="2000" smtClean="0"/>
              <a:t>况</a:t>
            </a:r>
            <a:r>
              <a:rPr lang="en-US" altLang="zh-CN" sz="2000" smtClean="0"/>
              <a:t> created_at </a:t>
            </a:r>
            <a:r>
              <a:rPr lang="zh-CN" altLang="en-US" sz="2000"/>
              <a:t>和 </a:t>
            </a:r>
            <a:r>
              <a:rPr lang="en-US" altLang="zh-CN" sz="2000"/>
              <a:t>updated_at </a:t>
            </a:r>
            <a:r>
              <a:rPr lang="zh-CN" altLang="en-US" sz="2000"/>
              <a:t>已经存在于数据表中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/>
              <a:t>find </a:t>
            </a:r>
            <a:r>
              <a:rPr lang="zh-CN" altLang="en-US" sz="2000"/>
              <a:t>和 </a:t>
            </a:r>
            <a:r>
              <a:rPr lang="en-US" altLang="zh-CN" sz="2000"/>
              <a:t>first </a:t>
            </a:r>
            <a:r>
              <a:rPr lang="zh-CN" altLang="en-US" sz="2000"/>
              <a:t>获取单个记</a:t>
            </a:r>
            <a:r>
              <a:rPr lang="zh-CN" altLang="en-US" sz="2000" smtClean="0"/>
              <a:t>录</a:t>
            </a:r>
            <a:r>
              <a:rPr lang="en-US" altLang="zh-CN" sz="2000" smtClean="0"/>
              <a:t>,</a:t>
            </a:r>
            <a:r>
              <a:rPr lang="zh-CN" altLang="en-US" sz="2000" smtClean="0"/>
              <a:t>以及</a:t>
            </a:r>
            <a:r>
              <a:rPr lang="en-US" altLang="zh-CN" sz="2000"/>
              <a:t>count</a:t>
            </a:r>
            <a:r>
              <a:rPr lang="zh-CN" altLang="en-US" sz="2000"/>
              <a:t>、</a:t>
            </a:r>
            <a:r>
              <a:rPr lang="en-US" altLang="zh-CN" sz="2000"/>
              <a:t>sum</a:t>
            </a:r>
            <a:r>
              <a:rPr lang="zh-CN" altLang="en-US" sz="2000"/>
              <a:t>、</a:t>
            </a:r>
            <a:r>
              <a:rPr lang="en-US" altLang="zh-CN" sz="2000"/>
              <a:t>max</a:t>
            </a:r>
            <a:endParaRPr lang="zh-CN" altLang="en-US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我猜 </a:t>
            </a:r>
            <a:r>
              <a:rPr lang="en-US" altLang="zh-CN" sz="2000" smtClean="0"/>
              <a:t>dd()  = dump() + die()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98593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 smtClean="0">
                <a:solidFill>
                  <a:srgbClr val="F4645F"/>
                </a:solidFill>
                <a:latin typeface="微软雅黑" pitchFamily="2"/>
                <a:ea typeface="微软雅黑" pitchFamily="2"/>
                <a:cs typeface="微软雅黑" pitchFamily="2"/>
              </a:rPr>
              <a:t>第一次用模型的 更新 批量修改功能</a:t>
            </a:r>
            <a:endParaRPr lang="zh-CN" altLang="en-US" sz="3000" b="1" kern="1">
              <a:solidFill>
                <a:srgbClr val="F4645F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后期修改一定用的很多功能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修改单</a:t>
            </a:r>
            <a:r>
              <a:rPr lang="zh-CN" altLang="en-US" sz="2000" smtClean="0"/>
              <a:t>条  、 批量修改多条</a:t>
            </a:r>
            <a:endParaRPr lang="zh-CN" altLang="en-US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照猫画幅即可，还需要深入了解 学会举一反三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3307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 smtClean="0">
                <a:solidFill>
                  <a:srgbClr val="F4645F"/>
                </a:solidFill>
                <a:latin typeface="微软雅黑" pitchFamily="2"/>
                <a:ea typeface="微软雅黑" pitchFamily="2"/>
                <a:cs typeface="微软雅黑" pitchFamily="2"/>
              </a:rPr>
              <a:t>第一次用模型的 删除</a:t>
            </a:r>
            <a:endParaRPr lang="zh-CN" altLang="en-US" sz="3000" b="1" kern="1">
              <a:solidFill>
                <a:srgbClr val="F4645F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直</a:t>
            </a:r>
            <a:r>
              <a:rPr lang="zh-CN" altLang="en-US" sz="2000" smtClean="0"/>
              <a:t>接删除的几种用法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第</a:t>
            </a:r>
            <a:r>
              <a:rPr lang="zh-CN" altLang="en-US" sz="2000" smtClean="0"/>
              <a:t>一次软删除 </a:t>
            </a:r>
            <a:endParaRPr lang="zh-CN" altLang="en-US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71712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1056005" y="567373"/>
            <a:ext cx="6621780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3000" b="1" i="0" u="none" strike="noStrike" kern="1" spc="0" baseline="0">
                <a:solidFill>
                  <a:srgbClr val="C9394A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>
                <a:solidFill>
                  <a:srgbClr val="F4645F"/>
                </a:solidFill>
              </a:rPr>
              <a:t>Laravel5.6 </a:t>
            </a:r>
            <a:r>
              <a:rPr lang="zh-CN" altLang="en-US">
                <a:solidFill>
                  <a:srgbClr val="F4645F"/>
                </a:solidFill>
              </a:rPr>
              <a:t>简</a:t>
            </a:r>
            <a:r>
              <a:rPr lang="zh-CN" altLang="en-US" smtClean="0">
                <a:solidFill>
                  <a:srgbClr val="F4645F"/>
                </a:solidFill>
              </a:rPr>
              <a:t>易</a:t>
            </a:r>
            <a:r>
              <a:rPr lang="en-US" altLang="zh-CN" smtClean="0">
                <a:solidFill>
                  <a:srgbClr val="F4645F"/>
                </a:solidFill>
              </a:rPr>
              <a:t>BBS</a:t>
            </a:r>
            <a:r>
              <a:rPr lang="zh-CN" altLang="en-US" smtClean="0">
                <a:solidFill>
                  <a:srgbClr val="F4645F"/>
                </a:solidFill>
              </a:rPr>
              <a:t>留言板 简介</a:t>
            </a:r>
            <a:endParaRPr>
              <a:solidFill>
                <a:srgbClr val="F4645F"/>
              </a:solidFill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小小目标：做一个基本的留言板 增删改查 分页等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准备</a:t>
            </a:r>
            <a:r>
              <a:rPr lang="zh-CN" altLang="en-US"/>
              <a:t>工作</a:t>
            </a:r>
            <a:r>
              <a:rPr lang="zh-CN" altLang="en-US" smtClean="0"/>
              <a:t>：零基础入门课开发的源码基础上</a:t>
            </a:r>
            <a:endParaRPr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学习思路：通过实际项目中，学习各种基础知识点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 smtClean="0">
                <a:solidFill>
                  <a:srgbClr val="F4645F"/>
                </a:solidFill>
                <a:latin typeface="微软雅黑" pitchFamily="2"/>
                <a:ea typeface="微软雅黑" pitchFamily="2"/>
                <a:cs typeface="微软雅黑" pitchFamily="2"/>
              </a:rPr>
              <a:t>第一个模型 增加记录示例 及设置时间戳时区</a:t>
            </a:r>
            <a:endParaRPr lang="zh-CN" altLang="en-US" sz="3000" b="1" kern="1">
              <a:solidFill>
                <a:srgbClr val="F4645F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65215" y="178244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对应修改一下变量即可</a:t>
            </a:r>
            <a:r>
              <a:rPr lang="en-US" altLang="zh-CN" smtClean="0">
                <a:solidFill>
                  <a:srgbClr val="F4645F"/>
                </a:solidFill>
              </a:rPr>
              <a:t> </a:t>
            </a:r>
            <a:endParaRPr lang="en-US" altLang="zh-CN">
              <a:solidFill>
                <a:srgbClr val="F4645F"/>
              </a:solidFill>
            </a:endParaRPr>
          </a:p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设置时间戳</a:t>
            </a:r>
            <a:r>
              <a:rPr lang="en-US" altLang="zh-CN" sz="2000"/>
              <a:t>'timezone' =&gt; 'Asia/Shanghai',</a:t>
            </a:r>
            <a:endParaRPr lang="zh-CN" altLang="en-US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对比原来的查询构造器方法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614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 smtClean="0">
                <a:solidFill>
                  <a:srgbClr val="F4645F"/>
                </a:solidFill>
                <a:latin typeface="微软雅黑" pitchFamily="2"/>
                <a:ea typeface="微软雅黑" pitchFamily="2"/>
                <a:cs typeface="微软雅黑" pitchFamily="2"/>
              </a:rPr>
              <a:t>分页查</a:t>
            </a:r>
            <a:r>
              <a:rPr lang="zh-CN" altLang="en-US" sz="3000" b="1" kern="1">
                <a:solidFill>
                  <a:srgbClr val="F4645F"/>
                </a:solidFill>
                <a:latin typeface="微软雅黑" pitchFamily="2"/>
                <a:ea typeface="微软雅黑" pitchFamily="2"/>
                <a:cs typeface="微软雅黑" pitchFamily="2"/>
              </a:rPr>
              <a:t>询被软删除的模型</a:t>
            </a:r>
          </a:p>
          <a:p>
            <a:pPr algn="ctr" fontAlgn="base"/>
            <a:endParaRPr lang="zh-CN" altLang="en-US" sz="3000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分页查询没有被软删除的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只查询被软删除的</a:t>
            </a:r>
            <a:endParaRPr lang="zh-CN" altLang="en-US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kern="1">
                <a:solidFill>
                  <a:srgbClr val="474747"/>
                </a:solidFill>
                <a:latin typeface="微软雅黑" pitchFamily="2"/>
                <a:ea typeface="微软雅黑" pitchFamily="2"/>
                <a:cs typeface="微软雅黑" pitchFamily="2"/>
              </a:rPr>
              <a:t>包含软删除的数据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415172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 smtClean="0">
                <a:solidFill>
                  <a:srgbClr val="F4645F"/>
                </a:solidFill>
                <a:latin typeface="微软雅黑" pitchFamily="2"/>
                <a:ea typeface="微软雅黑" pitchFamily="2"/>
                <a:cs typeface="微软雅黑" pitchFamily="2"/>
              </a:rPr>
              <a:t>模型软</a:t>
            </a:r>
            <a:r>
              <a:rPr lang="zh-CN" altLang="en-US" sz="3000" b="1" kern="1">
                <a:solidFill>
                  <a:srgbClr val="F4645F"/>
                </a:solidFill>
                <a:latin typeface="微软雅黑" pitchFamily="2"/>
                <a:ea typeface="微软雅黑" pitchFamily="2"/>
                <a:cs typeface="微软雅黑" pitchFamily="2"/>
              </a:rPr>
              <a:t>删</a:t>
            </a:r>
            <a:r>
              <a:rPr lang="zh-CN" altLang="en-US" sz="3000" b="1" kern="1" smtClean="0">
                <a:solidFill>
                  <a:srgbClr val="F4645F"/>
                </a:solidFill>
                <a:latin typeface="微软雅黑" pitchFamily="2"/>
                <a:ea typeface="微软雅黑" pitchFamily="2"/>
                <a:cs typeface="微软雅黑" pitchFamily="2"/>
              </a:rPr>
              <a:t>除和前台页面一起怎么实现？</a:t>
            </a:r>
            <a:endParaRPr lang="zh-CN" altLang="en-US" sz="3000" b="1" kern="1">
              <a:solidFill>
                <a:srgbClr val="F4645F"/>
              </a:solidFill>
              <a:latin typeface="微软雅黑" pitchFamily="2"/>
              <a:ea typeface="微软雅黑" pitchFamily="2"/>
              <a:cs typeface="微软雅黑" pitchFamily="2"/>
            </a:endParaRPr>
          </a:p>
          <a:p>
            <a:pPr algn="ctr" fontAlgn="base"/>
            <a:endParaRPr lang="zh-CN" altLang="en-US" sz="3000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前台页面通过</a:t>
            </a:r>
            <a:r>
              <a:rPr lang="en-US" altLang="zh-CN" smtClean="0"/>
              <a:t>bootstrap</a:t>
            </a:r>
            <a:r>
              <a:rPr lang="zh-CN" altLang="en-US" smtClean="0"/>
              <a:t>的模态框提示删除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通过表单传值删除哪条记录</a:t>
            </a:r>
            <a:endParaRPr lang="zh-CN" altLang="en-US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kern="1" smtClean="0">
                <a:solidFill>
                  <a:srgbClr val="474747"/>
                </a:solidFill>
                <a:latin typeface="微软雅黑" pitchFamily="2"/>
                <a:ea typeface="微软雅黑" pitchFamily="2"/>
                <a:cs typeface="微软雅黑" pitchFamily="2"/>
              </a:rPr>
              <a:t>后台配置软删除对接删除</a:t>
            </a:r>
            <a:endParaRPr lang="zh-CN" altLang="en-US" sz="2000" kern="1">
              <a:solidFill>
                <a:srgbClr val="474747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1015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 smtClean="0">
                <a:solidFill>
                  <a:srgbClr val="F4645F"/>
                </a:solidFill>
                <a:latin typeface="微软雅黑" pitchFamily="2"/>
                <a:ea typeface="微软雅黑" pitchFamily="2"/>
                <a:cs typeface="微软雅黑" pitchFamily="2"/>
              </a:rPr>
              <a:t>模型编辑和前台页面一起怎么实现？</a:t>
            </a:r>
            <a:endParaRPr lang="zh-CN" altLang="en-US" sz="3000" b="1" kern="1">
              <a:solidFill>
                <a:srgbClr val="F4645F"/>
              </a:solidFill>
              <a:latin typeface="微软雅黑" pitchFamily="2"/>
              <a:ea typeface="微软雅黑" pitchFamily="2"/>
              <a:cs typeface="微软雅黑" pitchFamily="2"/>
            </a:endParaRPr>
          </a:p>
          <a:p>
            <a:pPr algn="ctr" fontAlgn="base"/>
            <a:endParaRPr lang="zh-CN" altLang="en-US" sz="3000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复制一套</a:t>
            </a:r>
            <a:r>
              <a:rPr lang="en-US" altLang="zh-CN" smtClean="0"/>
              <a:t>view</a:t>
            </a:r>
            <a:r>
              <a:rPr lang="zh-CN" altLang="en-US"/>
              <a:t>页</a:t>
            </a:r>
            <a:r>
              <a:rPr lang="zh-CN" altLang="en-US" smtClean="0"/>
              <a:t>面为</a:t>
            </a:r>
            <a:r>
              <a:rPr lang="en-US" altLang="zh-CN" smtClean="0"/>
              <a:t>edit 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步骤：前台把修改内容放在表单内，后台接收为模型更新功能</a:t>
            </a:r>
            <a:endParaRPr lang="zh-CN" altLang="en-US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kern="1">
                <a:solidFill>
                  <a:srgbClr val="474747"/>
                </a:solidFill>
                <a:latin typeface="微软雅黑" pitchFamily="2"/>
                <a:ea typeface="微软雅黑" pitchFamily="2"/>
                <a:cs typeface="微软雅黑" pitchFamily="2"/>
              </a:rPr>
              <a:t>初</a:t>
            </a:r>
            <a:r>
              <a:rPr lang="zh-CN" altLang="en-US" sz="2000" kern="1" smtClean="0">
                <a:solidFill>
                  <a:srgbClr val="474747"/>
                </a:solidFill>
                <a:latin typeface="微软雅黑" pitchFamily="2"/>
                <a:ea typeface="微软雅黑" pitchFamily="2"/>
                <a:cs typeface="微软雅黑" pitchFamily="2"/>
              </a:rPr>
              <a:t>步完成增删改查的功能。编辑和删除一般需要管理员才有权限</a:t>
            </a:r>
            <a:endParaRPr lang="zh-CN" altLang="en-US" sz="2000" kern="1">
              <a:solidFill>
                <a:srgbClr val="474747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640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P////owIAAC8yAAAuBgAAAAAAAA=="/>
              </a:ext>
            </a:extLst>
          </p:cNvSpPr>
          <p:nvPr/>
        </p:nvSpPr>
        <p:spPr>
          <a:xfrm>
            <a:off x="410210" y="419100"/>
            <a:ext cx="8229600" cy="5759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b="1" i="0" u="none" strike="noStrike" kern="1" spc="0" baseline="0">
                <a:solidFill>
                  <a:srgbClr val="C9394A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>
                <a:solidFill>
                  <a:srgbClr val="F4645F"/>
                </a:solidFill>
              </a:rPr>
              <a:t>Laravel5.6 </a:t>
            </a:r>
            <a:r>
              <a:rPr lang="zh-CN" altLang="en-US">
                <a:solidFill>
                  <a:srgbClr val="F4645F"/>
                </a:solidFill>
              </a:rPr>
              <a:t>简易</a:t>
            </a:r>
            <a:r>
              <a:rPr lang="en-US" altLang="zh-CN">
                <a:solidFill>
                  <a:srgbClr val="F4645F"/>
                </a:solidFill>
              </a:rPr>
              <a:t>BBS</a:t>
            </a:r>
            <a:r>
              <a:rPr lang="zh-CN" altLang="en-US">
                <a:solidFill>
                  <a:srgbClr val="F4645F"/>
                </a:solidFill>
              </a:rPr>
              <a:t>留言板 开发 </a:t>
            </a:r>
            <a:r>
              <a:rPr lang="zh-CN" altLang="en-US" smtClean="0">
                <a:solidFill>
                  <a:srgbClr val="F4645F"/>
                </a:solidFill>
              </a:rPr>
              <a:t> </a:t>
            </a:r>
            <a:r>
              <a:rPr lang="zh-CN" altLang="en-US">
                <a:solidFill>
                  <a:srgbClr val="F4645F"/>
                </a:solidFill>
              </a:rPr>
              <a:t>总结</a:t>
            </a:r>
          </a:p>
        </p:txBody>
      </p:sp>
      <p:sp>
        <p:nvSpPr>
          <p:cNvPr id="3" name="自选图形4"/>
          <p:cNvSpPr>
            <a:extLst>
              <a:ext uri="smNativeData">
                <pr:smNativeData xmlns="" xmlns:pr="pr" val="SMDATA_12_T2zQWhMAAAAlAAAAZQAAAA0AAAAAkAAAAEgAAACQAAAASAAAAAAAAAABAAAAAAAAAAEAAABQAAAA95LGaB1V1T8AAAAAAAAAAAAAAAAAAOA/AAAAAAAA4D8AAAAAAADgPwAAAAAAAOA/AAAAAAAA4D8AAAAAAADgPwAAAAAAAOA/AAAAAAAA4D8CAAAAjAAAAAEAAAAAAAAAyTlKAP///wgAAAAAAAAAAAAAAAAAAAAAAAAAAAAAAAAAAAAAeAAAAAEAAABAAAAAAAAAAAAAAABaAAAAAAAAAAAAAAAAAAAAAAAAAAAAAAAAAAAAAAAAAAAAAAAAAAAAAAAAAAAAAAAAAAAAAAAAAAAAAAAAAAAAAAAAAAAAAAAAAAAAFAAAADwAAAABAAAAAAAAAP///wA8AAAAAQAAACMAAAAjAAAAIwAAAB4AAAAAAAAAZAAAAGQAAAAAAAAAZAAAAGQAAAAVAAAAYAAAAAAAAAAAAAAADwAAACADAAAAAAAAAAAAAAEAAACgMgAAVgcAAKr4//8BAAAAf39/AAEAAABkAAAAAAAAABQAAABAHwAAAAAAACYAAAAAAAAAwOD//wAAAAAmAAAAZAAAABYAAABMAAAAAQAAAAAAAAAHAAAAAAAAAAEAAAAAAAAAPwAAAAAAAAAfAAAAZAAAAGQAAAAAAAAAy8vLAD8AAAAAAAAAHwAAAGQAAABkAAAAAAAAABcAAAAUAAAAAAAAAAAAAAD/fwAA/38AAAAAAAAJAAAABAAAAAAAAAAMAAAAEAAAAAAAAAAAAAAAAAAAAAAAAAAeAAAAaAAAAAAAAAAAAAAAAAAAAAAAAAAAAAAAECcAABAnAAAAAAAAAAAAAAAAAAAAAAAAAAAAAAAAAAAAAAAAAAAAAD8AAAAAAAAAwMD/AAAAAABkAAAAMgAAAAAAAABkAAAAAAAAAH9/fwAKAAAAHwAAAFQAAADJOUoA////AQAAAAAAAAAAAAAAAAAAAAAAAAAAAAAAAAAAAAAAAAAA////AH9/fwAAAAAAy8vLAMDA/wB/f38AAAAAAAAAAAAAAAAAAAAAAAAAAAAhAAAAGAAAABQAAADFCAAAewkAAJERAABODAAAAAAAAA=="/>
              </a:ext>
            </a:extLst>
          </p:cNvSpPr>
          <p:nvPr/>
        </p:nvSpPr>
        <p:spPr>
          <a:xfrm>
            <a:off x="1425575" y="1541145"/>
            <a:ext cx="1430020" cy="459105"/>
          </a:xfrm>
          <a:prstGeom prst="roundRect">
            <a:avLst>
              <a:gd name="adj" fmla="val 16666"/>
            </a:avLst>
          </a:prstGeom>
          <a:solidFill>
            <a:srgbClr val="F4645F"/>
          </a:solidFill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0005" dist="19685" dir="5400000">
              <a:srgbClr val="000000">
                <a:alpha val="37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altLang="en-US" b="1" kern="1" smtClean="0">
                <a:solidFill>
                  <a:schemeClr val="bg1"/>
                </a:solidFill>
                <a:latin typeface="微软雅黑" pitchFamily="2"/>
                <a:ea typeface="微软雅黑" pitchFamily="2"/>
                <a:cs typeface="微软雅黑" pitchFamily="2"/>
              </a:rPr>
              <a:t>模型入门</a:t>
            </a:r>
            <a:endParaRPr lang="zh-cn" b="1" kern="1">
              <a:solidFill>
                <a:schemeClr val="bg1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4" name="自选图形1"/>
          <p:cNvSpPr>
            <a:extLst>
              <a:ext uri="smNativeData">
                <pr:smNativeData xmlns="" xmlns:pr="pr" val="SMDATA_12_T2zQWhMAAAAlAAAAZQAAAA0AAAAAkAAAAEgAAACQAAAASAAAAAAAAAABAAAAAAAAAAEAAABQAAAA95LGaB1V1T8AAAAAAAAAAAAAAAAAAOA/AAAAAAAA4D8AAAAAAADgPwAAAAAAAOA/AAAAAAAA4D8AAAAAAADgPwAAAAAAAOA/AAAAAAAA4D8CAAAAjAAAAAEAAAAAAAAAyTlKAP///wgAAAAAAAAAAAAAAAAAAAAAAAAAAAAAAAAAAAAAeAAAAAEAAABAAAAAAAAAAAAAAABaAAAAAAAAAAAAAAAAAAAAAAAAAAAAAAAAAAAAAAAAAAAAAAAAAAAAAAAAAAAAAAAAAAAAAAAAAAAAAAAAAAAAAAAAAAAAAAAAAAAAFAAAADwAAAABAAAAAAAAAP///wA8AAAAAQAAACMAAAAjAAAAIwAAAB4AAAAAAAAAZAAAAGQAAAAAAAAAZAAAAGQAAAAVAAAAYAAAAAAAAAAAAAAADwAAACADAAAAAAAAAAAAAAEAAACgMgAAVgcAAKr4//8BAAAAf39/AAEAAABkAAAAAAAAABQAAABAHwAAAAAAACYAAAAAAAAAwOD//wAAAAAmAAAAZAAAABYAAABMAAAAAQAAAAAAAAAHAAAAAAAAAAEAAAAAAAAAPwAAAAAAAAAfAAAAZAAAAGQAAAAAAAAAy8vLAD8AAAAAAAAAHwAAAGQAAABkAAAAAAAAABcAAAAUAAAAAAAAAAAAAAD/fwAA/38AAAAAAAAJAAAABAAAAAAAAAAMAAAAEAAAAAAAAAAAAAAAAAAAAAAAAAAeAAAAaAAAAAAAAAAAAAAAAAAAAAAAAAAAAAAAECcAABAnAAAAAAAAAAAAAAAAAAAAAAAAAAAAAAAAAAAAAAAAAAAAAD8AAAAAAAAAwMD/AAAAAABkAAAAMgAAAAAAAABkAAAAAAAAAH9/fwAKAAAAHwAAAFQAAADJOUoA////AQAAAAAAAAAAAAAAAAAAAAAAAAAAAAAAAAAAAAAAAAAA////AH9/fwAAAAAAy8vLAMDA/wB/f38AAAAAAAAAAAAAAAAAAAAAAAAAAAAhAAAAGAAAABQAAADKCAAA1REAAJQRAACoFAAAAAAAAA=="/>
              </a:ext>
            </a:extLst>
          </p:cNvSpPr>
          <p:nvPr/>
        </p:nvSpPr>
        <p:spPr>
          <a:xfrm>
            <a:off x="1428750" y="2898775"/>
            <a:ext cx="1428750" cy="459105"/>
          </a:xfrm>
          <a:prstGeom prst="roundRect">
            <a:avLst>
              <a:gd name="adj" fmla="val 16666"/>
            </a:avLst>
          </a:prstGeom>
          <a:solidFill>
            <a:srgbClr val="F4645F"/>
          </a:solidFill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0005" dist="19685" dir="5400000">
              <a:srgbClr val="000000">
                <a:alpha val="37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altLang="en-US" sz="2000" b="1" smtClean="0">
                <a:solidFill>
                  <a:schemeClr val="bg1"/>
                </a:solidFill>
                <a:latin typeface="微软雅黑" pitchFamily="2"/>
                <a:ea typeface="微软雅黑" pitchFamily="2"/>
                <a:cs typeface="微软雅黑" pitchFamily="2"/>
              </a:rPr>
              <a:t>分页实现</a:t>
            </a:r>
            <a:endParaRPr lang="zh-cn" sz="2000" b="1">
              <a:solidFill>
                <a:schemeClr val="bg1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5" name="圆角矩形"/>
          <p:cNvSpPr>
            <a:extLst>
              <a:ext uri="smNativeData">
                <pr:smNativeData xmlns="" xmlns:pr="pr" val="SMDATA_12_T2zQWhMAAAAlAAAAZQAAAA0AAAAAkAAAAEgAAACQAAAASAAAAAAAAAABAAAAAAAAAAEAAABQAAAA95LGaB1V1T8AAAAAAAAAAAAAAAAAAOA/AAAAAAAA4D8AAAAAAADgPwAAAAAAAOA/AAAAAAAA4D8AAAAAAADgPwAAAAAAAOA/AAAAAAAA4D8CAAAAjAAAAAEAAAAAAAAAyTlKAP///wgAAAAAAAAAAAAAAAAAAAAAAAAAAAAAAAAAAAAAeAAAAAEAAABAAAAAAAAAAAAAAABaAAAAAAAAAAAAAAAAAAAAAAAAAAAAAAAAAAAAAAAAAAAAAAAAAAAAAAAAAAAAAAAAAAAAAAAAAAAAAAAAAAAAAAAAAAAAAAAAAAAAFAAAADwAAAABAAAAAAAAAP///wA8AAAAAQAAACMAAAAjAAAAIwAAAB4AAAAAAAAAZAAAAGQAAAAAAAAAZAAAAGQAAAAVAAAAYAAAAAAAAAAAAAAADwAAACADAAAAAAAAAAAAAAEAAACgMgAAVgcAAKr4//8BAAAAf39/AAEAAABkAAAAAAAAABQAAABAHwAAAAAAACYAAAAAAAAAwOD//wAAAAAmAAAAZAAAABYAAABMAAAAAQAAAAAAAAAHAAAAAAAAAAEAAAAAAAAAPwAAAAAAAAAfAAAAZAAAAGQAAAAAAAAAy8vLAD8AAAAAAAAAHwAAAGQAAABkAAAAAAAAABcAAAAUAAAAAAAAAAAAAAD/fwAA/38AAAAAAAAJAAAABAAAAAAAAAAMAAAAEAAAAAAAAAAAAAAAAAAAAAAAAAAeAAAAaAAAAAAAAAAAAAAAAAAAAAAAAAAAAAAAECcAABAnAAAAAAAAAAAAAAAAAAAAAAAAAAAAAAAAAAAAAAAAAAAAAD8AAAAAAAAAwMD/AAAAAABkAAAAMgAAAAAAAABkAAAAAAAAAH9/fwAKAAAAHwAAAFQAAADJOUoA////AQAAAAAAAAAAAAAAAAAAAAAAAAAAAAAAAAAAAAAAAAAA////AH9/fwAAAAAAy8vLAMDA/wB/f38AAAAAAAAAAAAAAAAAAAAAAAAAAAAhAAAAGAAAABQAAAD0FQAAewkAAMEeAABODAAAAAAAAA=="/>
              </a:ext>
            </a:extLst>
          </p:cNvSpPr>
          <p:nvPr/>
        </p:nvSpPr>
        <p:spPr>
          <a:xfrm>
            <a:off x="3568700" y="1541145"/>
            <a:ext cx="1430655" cy="459105"/>
          </a:xfrm>
          <a:prstGeom prst="roundRect">
            <a:avLst>
              <a:gd name="adj" fmla="val 16666"/>
            </a:avLst>
          </a:prstGeom>
          <a:solidFill>
            <a:srgbClr val="F4645F"/>
          </a:solidFill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0005" dist="19685" dir="5400000">
              <a:srgbClr val="000000">
                <a:alpha val="37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altLang="en-US" sz="2000" b="1" smtClean="0">
                <a:solidFill>
                  <a:schemeClr val="bg1"/>
                </a:solidFill>
                <a:latin typeface="微软雅黑" pitchFamily="2"/>
                <a:ea typeface="微软雅黑" pitchFamily="2"/>
                <a:cs typeface="微软雅黑" pitchFamily="2"/>
              </a:rPr>
              <a:t>增删改查</a:t>
            </a:r>
            <a:endParaRPr lang="zh-cn" sz="2000" b="1">
              <a:solidFill>
                <a:schemeClr val="bg1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6" name="自选图形3"/>
          <p:cNvSpPr>
            <a:extLst>
              <a:ext uri="smNativeData">
                <pr:smNativeData xmlns="" xmlns:pr="pr" val="SMDATA_12_T2zQWhMAAAAlAAAAZQAAAA0AAAAAkAAAAEgAAACQAAAASAAAAAAAAAABAAAAAAAAAAEAAABQAAAA95LGaB1V1T8AAAAAAAAAAAAAAAAAAOA/AAAAAAAA4D8AAAAAAADgPwAAAAAAAOA/AAAAAAAA4D8AAAAAAADgPwAAAAAAAOA/AAAAAAAA4D8CAAAAjAAAAAEAAAAAAAAAyTlKAP///wgAAAAAAAAAAAAAAAAAAAAAAAAAAAAAAAAAAAAAeAAAAAEAAABAAAAAAAAAAAAAAABaAAAAAAAAAAAAAAAAAAAAAAAAAAAAAAAAAAAAAAAAAAAAAAAAAAAAAAAAAAAAAAAAAAAAAAAAAAAAAAAAAAAAAAAAAAAAAAAAAAAAFAAAADwAAAABAAAAAAAAAP///wA8AAAAAQAAACMAAAAjAAAAIwAAAB4AAAAAAAAAZAAAAGQAAAAAAAAAZAAAAGQAAAAVAAAAYAAAAAAAAAAAAAAADwAAACADAAAAAAAAAAAAAAEAAACgMgAAVgcAAKr4//8BAAAAf39/AAEAAABkAAAAAAAAABQAAABAHwAAAAAAACYAAAAAAAAAwOD//wAAAAAmAAAAZAAAABYAAABMAAAAAQAAAAAAAAAHAAAAAAAAAAEAAAAAAAAAPwAAAAAAAAAfAAAAZAAAAGQAAAAAAAAAy8vLAD8AAAAAAAAAHwAAAGQAAABkAAAAAAAAABcAAAAUAAAAAAAAAAAAAAD/fwAA/38AAAAAAAAJAAAABAAAAAAAAAAMAAAAEAAAAAAAAAAAAAAAAAAAAAAAAAAeAAAAaAAAAAAAAAAAAAAAAAAAAAAAAAAAAAAAECcAABAnAAAAAAAAAAAAAAAAAAAAAAAAAAAAAAAAAAAAAAAAAAAAAD8AAAAAAAAAwMD/AAAAAABkAAAAMgAAAAAAAABkAAAAAAAAAH9/fwAKAAAAHwAAAFQAAADJOUoA////AQAAAAAAAAAAAAAAAAAAAAAAAAAAAAAAAAAAAAAAAAAA////AH9/fwAAAAAAy8vLAMDA/wB/f38AAAAAAAAAAAAAAAAAAAAAAAAAAAAhAAAAGAAAABQAAADSIQAAewkAAJ4qAABODAAAAAAAAA=="/>
              </a:ext>
            </a:extLst>
          </p:cNvSpPr>
          <p:nvPr/>
        </p:nvSpPr>
        <p:spPr>
          <a:xfrm>
            <a:off x="5497830" y="1541145"/>
            <a:ext cx="1430020" cy="459105"/>
          </a:xfrm>
          <a:prstGeom prst="roundRect">
            <a:avLst>
              <a:gd name="adj" fmla="val 16666"/>
            </a:avLst>
          </a:prstGeom>
          <a:solidFill>
            <a:srgbClr val="F4645F"/>
          </a:solidFill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0005" dist="19685" dir="5400000">
              <a:srgbClr val="000000">
                <a:alpha val="37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altLang="en-US" b="1">
                <a:solidFill>
                  <a:schemeClr val="bg1"/>
                </a:solidFill>
                <a:latin typeface="微软雅黑" pitchFamily="2"/>
                <a:ea typeface="微软雅黑" pitchFamily="2"/>
                <a:cs typeface="微软雅黑" pitchFamily="2"/>
              </a:rPr>
              <a:t>模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2"/>
                <a:ea typeface="微软雅黑" pitchFamily="2"/>
                <a:cs typeface="微软雅黑" pitchFamily="2"/>
              </a:rPr>
              <a:t>板对接</a:t>
            </a:r>
            <a:endParaRPr lang="zh-cn" b="1">
              <a:solidFill>
                <a:schemeClr val="bg1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7" name="自选图形5"/>
          <p:cNvSpPr>
            <a:extLst>
              <a:ext uri="smNativeData">
                <pr:smNativeData xmlns="" xmlns:pr="pr" val="SMDATA_12_T2zQWhMAAAAlAAAAZQAAAA0AAAAAkAAAAEgAAACQAAAASAAAAAAAAAABAAAAAAAAAAEAAABQAAAA95LGaB1V1T8AAAAAAAAAAAAAAAAAAOA/AAAAAAAA4D8AAAAAAADgPwAAAAAAAOA/AAAAAAAA4D8AAAAAAADgPwAAAAAAAOA/AAAAAAAA4D8CAAAAjAAAAAEAAAAAAAAAyTlKAP///wgAAAAAAAAAAAAAAAAAAAAAAAAAAAAAAAAAAAAAeAAAAAEAAABAAAAAAAAAAAAAAABaAAAAAAAAAAAAAAAAAAAAAAAAAAAAAAAAAAAAAAAAAAAAAAAAAAAAAAAAAAAAAAAAAAAAAAAAAAAAAAAAAAAAAAAAAAAAAAAAAAAAFAAAADwAAAABAAAAAAAAAP///wA8AAAAAQAAACMAAAAjAAAAIwAAAB4AAAAAAAAAZAAAAGQAAAAAAAAAZAAAAGQAAAAVAAAAYAAAAAAAAAAAAAAADwAAACADAAAAAAAAAAAAAAEAAACgMgAAVgcAAKr4//8BAAAAf39/AAEAAABkAAAAAAAAABQAAABAHwAAAAAAACYAAAAAAAAAwOD//wAAAAAmAAAAZAAAABYAAABMAAAAAQAAAAAAAAAHAAAAAAAAAAEAAAAAAAAAPwAAAAAAAAAfAAAAZAAAAGQAAAAAAAAAy8vLAD8AAAAAAAAAHwAAAGQAAABkAAAAAAAAABcAAAAUAAAAAAAAAAAAAAD/fwAA/38AAAAAAAAJAAAABAAAAAAAAAAMAAAAEAAAAAAAAAAAAAAAAAAAAAAAAAAeAAAAaAAAAAAAAAAAAAAAAAAAAAAAAAAAAAAAECcAABAnAAAAAAAAAAAAAAAAAAAAAAAAAAAAAAAAAAAAAAAAAAAAAD8AAAAAAAAAwMD/AAAAAABkAAAAMgAAAAAAAABkAAAAAAAAAH9/fwAKAAAAHwAAAFQAAADJOUoA////AQAAAAAAAAAAAAAAAAAAAAAAAAAAAAAAAAAAAAAAAAAA////AH9/fwAAAAAAy8vLAMDA/wB/f38AAAAAAAAAAAAAAAAAAAAAAAAAAAAhAAAAGAAAABQAAAD3FQAAlBEAAMMeAABnFAAAAAAAAA=="/>
              </a:ext>
            </a:extLst>
          </p:cNvSpPr>
          <p:nvPr/>
        </p:nvSpPr>
        <p:spPr>
          <a:xfrm>
            <a:off x="3570605" y="2857500"/>
            <a:ext cx="1430020" cy="459105"/>
          </a:xfrm>
          <a:prstGeom prst="roundRect">
            <a:avLst>
              <a:gd name="adj" fmla="val 16666"/>
            </a:avLst>
          </a:prstGeom>
          <a:solidFill>
            <a:srgbClr val="F4645F"/>
          </a:solidFill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0005" dist="19685" dir="5400000">
              <a:srgbClr val="000000">
                <a:alpha val="37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altLang="en-US" b="1" smtClean="0">
                <a:solidFill>
                  <a:schemeClr val="bg1"/>
                </a:solidFill>
                <a:latin typeface="微软雅黑" pitchFamily="2"/>
                <a:ea typeface="微软雅黑" pitchFamily="2"/>
                <a:cs typeface="微软雅黑" pitchFamily="2"/>
              </a:rPr>
              <a:t>软删除</a:t>
            </a:r>
            <a:endParaRPr lang="zh-cn" b="1">
              <a:solidFill>
                <a:schemeClr val="bg1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8" name="自选图形2"/>
          <p:cNvSpPr>
            <a:extLst>
              <a:ext uri="smNativeData">
                <pr:smNativeData xmlns="" xmlns:pr="pr" val="SMDATA_12_T2zQWhMAAAAlAAAAZQAAAA0AAAAAkAAAAEgAAACQAAAASAAAAAAAAAABAAAAAAAAAAEAAABQAAAA95LGaB1V1T8AAAAAAAAAAAAAAAAAAOA/AAAAAAAA4D8AAAAAAADgPwAAAAAAAOA/AAAAAAAA4D8AAAAAAADgPwAAAAAAAOA/AAAAAAAA4D8CAAAAjAAAAAEAAAAAAAAAyTlKAP///wgAAAAAAAAAAAAAAAAAAAAAAAAAAAAAAAAAAAAAeAAAAAEAAABAAAAAAAAAAAAAAABaAAAAAAAAAAAAAAAAAAAAAAAAAAAAAAAAAAAAAAAAAAAAAAAAAAAAAAAAAAAAAAAAAAAAAAAAAAAAAAAAAAAAAAAAAAAAAAAAAAAAFAAAADwAAAABAAAAAAAAAP///wA8AAAAAQAAACMAAAAjAAAAIwAAAB4AAAAAAAAAZAAAAGQAAAAAAAAAZAAAAGQAAAAVAAAAYAAAAAAAAAAAAAAADwAAACADAAAAAAAAAAAAAAEAAACgMgAAVgcAAKr4//8BAAAAf39/AAEAAABkAAAAAAAAABQAAABAHwAAAAAAACYAAAAAAAAAwOD//wAAAAAmAAAAZAAAABYAAABMAAAAAQAAAAAAAAAHAAAAAAAAAAEAAAAAAAAAPwAAAAAAAAAfAAAAZAAAAGQAAAAAAAAAy8vLAD8AAAAAAAAAHwAAAGQAAABkAAAAAAAAABcAAAAUAAAAAAAAAAAAAAD/fwAA/38AAAAAAAAJAAAABAAAAAAAAAAMAAAAEAAAAAAAAAAAAAAAAAAAAAAAAAAeAAAAaAAAAAAAAAAAAAAAAAAAAAAAAAAAAAAAECcAABAnAAAAAAAAAAAAAAAAAAAAAAAAAAAAAAAAAAAAAAAAAAAAAD8AAAAAAAAAwMD/AAAAAABkAAAAMgAAAAAAAABkAAAAAAAAAH9/fwAKAAAAHwAAAFQAAADJOUoA////AQAAAAAAAAAAAAAAAAAAAAAAAAAAAAAAAAAAAAAAAAAA////AH9/fwAAAAAAy8vLAMDA/wB/f38AAAAAAAAAAAAAAAAAAAAAAAAAAAAhAAAAGAAAABQAAABFIgAA1REAABErAACoFAAAAAAAAA=="/>
              </a:ext>
            </a:extLst>
          </p:cNvSpPr>
          <p:nvPr/>
        </p:nvSpPr>
        <p:spPr>
          <a:xfrm>
            <a:off x="5570855" y="2898775"/>
            <a:ext cx="1430020" cy="459105"/>
          </a:xfrm>
          <a:prstGeom prst="roundRect">
            <a:avLst>
              <a:gd name="adj" fmla="val 16666"/>
            </a:avLst>
          </a:prstGeom>
          <a:solidFill>
            <a:srgbClr val="F4645F"/>
          </a:solidFill>
          <a:ln w="381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0005" dist="19685" dir="5400000">
              <a:srgbClr val="000000">
                <a:alpha val="37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Times New Roman" pitchFamily="1" charset="0"/>
              </a:defRPr>
            </a:pPr>
            <a:r>
              <a:rPr lang="zh-CN" altLang="en-US" b="1" kern="1">
                <a:solidFill>
                  <a:schemeClr val="bg1"/>
                </a:solidFill>
                <a:latin typeface="微软雅黑" pitchFamily="2"/>
                <a:ea typeface="微软雅黑" pitchFamily="2"/>
                <a:cs typeface="微软雅黑" pitchFamily="2"/>
              </a:rPr>
              <a:t>更多第一次</a:t>
            </a:r>
            <a:endParaRPr lang="zh-cn" b="1" kern="1">
              <a:solidFill>
                <a:schemeClr val="bg1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8689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  <p:extLst mod="1">
      <p:ext uri="smNativeData">
        <pr:smNativeData xmlns="" xmlns:pr="pr" val="T2zQWgYAAAAFAAAA/f///wEAAAACAAAABAAAAAAAAAAAAAAAAAAAAAsAAAD9////AQAAAAIAAAAEAAAAAAAAAAAAAAAAAAAAEQAAAP3///8BAAAAAgAAAAQAAAAAAAAAAAAAAAAAAAAXAAAA/f///wEAAAACAAAABAAAAAAAAAAAAAAAAAAAAB0AAAD9////AQAAAAIAAAAEAAAAAAAAAAAAAAAAAAAAIwAAAP3///8BAAAAAgAAAAQAAAAAAAAAAAAAAAAAAAA="/>
      </p:ext>
    </p:ext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840740" y="2284730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zh-cn" sz="3000" b="1" i="0" u="none" strike="noStrike" kern="1" spc="0" baseline="0">
                <a:solidFill>
                  <a:srgbClr val="C9394A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------------</a:t>
            </a:r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加</a:t>
            </a:r>
            <a:r>
              <a:rPr lang="en-US" altLang="zh-CN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qq</a:t>
            </a:r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群</a:t>
            </a:r>
            <a:r>
              <a:rPr lang="en-US" altLang="zh-CN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------------</a:t>
            </a:r>
            <a:endParaRPr lang="en-US" altLang="zh-CN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0" y="77787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87386"/>
      </p:ext>
    </p:extLst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r="pr" val="T2zQWgEAAAAFAAAA/////wEAAAACAAAABAAAAAAAAAAAAAAAAAAAAA=="/>
      </p:ext>
    </p:ext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1056004" y="567373"/>
            <a:ext cx="6960235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3000" b="1" i="0" u="none" strike="noStrike" kern="1" spc="0" baseline="0">
                <a:solidFill>
                  <a:srgbClr val="C9394A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>
                <a:solidFill>
                  <a:srgbClr val="F4645F"/>
                </a:solidFill>
              </a:rPr>
              <a:t>Laravel5.6 </a:t>
            </a:r>
            <a:r>
              <a:rPr lang="zh-CN" altLang="en-US">
                <a:solidFill>
                  <a:srgbClr val="F4645F"/>
                </a:solidFill>
              </a:rPr>
              <a:t>简</a:t>
            </a:r>
            <a:r>
              <a:rPr lang="zh-CN" altLang="en-US" smtClean="0">
                <a:solidFill>
                  <a:srgbClr val="F4645F"/>
                </a:solidFill>
              </a:rPr>
              <a:t>易留言板 </a:t>
            </a:r>
            <a:r>
              <a:rPr lang="en-US" altLang="zh-CN" smtClean="0">
                <a:solidFill>
                  <a:srgbClr val="F4645F"/>
                </a:solidFill>
              </a:rPr>
              <a:t>html</a:t>
            </a:r>
            <a:r>
              <a:rPr lang="zh-CN" altLang="en-US" smtClean="0">
                <a:solidFill>
                  <a:srgbClr val="F4645F"/>
                </a:solidFill>
              </a:rPr>
              <a:t>提示</a:t>
            </a:r>
            <a:endParaRPr>
              <a:solidFill>
                <a:srgbClr val="F4645F"/>
              </a:solidFill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效果：</a:t>
            </a:r>
            <a:r>
              <a:rPr lang="en-US" altLang="zh-CN" smtClean="0"/>
              <a:t>js</a:t>
            </a:r>
            <a:r>
              <a:rPr lang="zh-CN" altLang="en-US" smtClean="0"/>
              <a:t>控制 几秒后</a:t>
            </a:r>
            <a:r>
              <a:rPr lang="en-US" altLang="zh-CN" smtClean="0"/>
              <a:t>div</a:t>
            </a:r>
            <a:r>
              <a:rPr lang="zh-CN" altLang="en-US" smtClean="0"/>
              <a:t>隐藏 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mtClean="0"/>
              <a:t>css3</a:t>
            </a:r>
            <a:r>
              <a:rPr lang="zh-CN" altLang="en-US" smtClean="0"/>
              <a:t>动</a:t>
            </a:r>
            <a:r>
              <a:rPr lang="zh-CN" altLang="en-US"/>
              <a:t>画</a:t>
            </a:r>
            <a:r>
              <a:rPr lang="zh-CN" altLang="en-US" smtClean="0"/>
              <a:t>：颜色 位置 字体 等的切换 </a:t>
            </a:r>
            <a:r>
              <a:rPr lang="en-US" altLang="zh-CN" smtClean="0"/>
              <a:t>【</a:t>
            </a:r>
            <a:r>
              <a:rPr lang="zh-CN" altLang="en-US" smtClean="0"/>
              <a:t>可选</a:t>
            </a:r>
            <a:r>
              <a:rPr lang="en-US" altLang="zh-CN" smtClean="0"/>
              <a:t>】</a:t>
            </a:r>
            <a:endParaRPr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学习思路：简单实现弹出提示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31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zh-cn" sz="3000" b="1" i="0" u="none" strike="noStrike" kern="1" spc="0" baseline="0">
                <a:solidFill>
                  <a:srgbClr val="C9394A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Laravel5.6</a:t>
            </a:r>
            <a:r>
              <a:rPr 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 </a:t>
            </a:r>
            <a:r>
              <a:rPr lang="zh-CN" altLang="en-US" sz="3000" smtClean="0"/>
              <a:t>查</a:t>
            </a:r>
            <a:r>
              <a:rPr lang="zh-CN" altLang="en-US" sz="3000"/>
              <a:t>询构建</a:t>
            </a:r>
            <a:r>
              <a:rPr lang="zh-CN" altLang="en-US" sz="3000" smtClean="0"/>
              <a:t>器 排</a:t>
            </a:r>
            <a:r>
              <a:rPr lang="zh-CN" altLang="en-US" sz="3000"/>
              <a:t>序、分组、限定</a:t>
            </a: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3000" b="1" i="0" u="none" strike="noStrike" kern="1" spc="0" baseline="0">
                <a:solidFill>
                  <a:srgbClr val="C9394A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endParaRPr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/>
              <a:t>作用</a:t>
            </a:r>
            <a:r>
              <a:rPr lang="zh-CN" altLang="en-US" smtClean="0"/>
              <a:t>：控制留言板显示 顺序 条数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日期默</a:t>
            </a:r>
            <a:r>
              <a:rPr lang="zh-CN" altLang="en-US"/>
              <a:t>认情况下，结果集根据 </a:t>
            </a:r>
            <a:r>
              <a:rPr lang="en-US" altLang="zh-CN"/>
              <a:t>created_at </a:t>
            </a:r>
            <a:r>
              <a:rPr lang="zh-CN" altLang="en-US"/>
              <a:t>字段进行排序</a:t>
            </a:r>
            <a:endParaRPr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/>
              <a:t>inRandomOrder </a:t>
            </a:r>
            <a:r>
              <a:rPr lang="zh-CN" altLang="en-US"/>
              <a:t>方</a:t>
            </a:r>
            <a:r>
              <a:rPr lang="zh-CN" altLang="en-US" smtClean="0"/>
              <a:t>法 随</a:t>
            </a:r>
            <a:r>
              <a:rPr lang="zh-CN" altLang="en-US"/>
              <a:t>机排序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115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zh-cn" sz="3000" b="1" i="0" u="none" strike="noStrike" kern="1" spc="0" baseline="0">
                <a:solidFill>
                  <a:srgbClr val="C9394A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Laravel5.6</a:t>
            </a:r>
            <a:r>
              <a:rPr 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 </a:t>
            </a:r>
            <a:r>
              <a:rPr lang="en-US" altLang="zh-CN" sz="3000" smtClean="0"/>
              <a:t>POST</a:t>
            </a:r>
            <a:r>
              <a:rPr lang="zh-CN" altLang="en-US" sz="3000" smtClean="0"/>
              <a:t>请求与</a:t>
            </a:r>
            <a:r>
              <a:rPr lang="en-US" altLang="zh-CN" sz="3000" smtClean="0"/>
              <a:t>any</a:t>
            </a:r>
            <a:r>
              <a:rPr lang="zh-CN" altLang="en-US" sz="3000" smtClean="0"/>
              <a:t>路由</a:t>
            </a:r>
            <a:endParaRPr lang="zh-CN" altLang="en-US" sz="3000"/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3000" b="1" i="0" u="none" strike="noStrike" kern="1" spc="0" baseline="0">
                <a:solidFill>
                  <a:srgbClr val="C9394A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endParaRPr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/>
              <a:t>作用</a:t>
            </a:r>
            <a:r>
              <a:rPr lang="zh-CN" altLang="en-US" smtClean="0"/>
              <a:t>：实现</a:t>
            </a:r>
            <a:r>
              <a:rPr lang="en-US" altLang="zh-CN" smtClean="0"/>
              <a:t>post</a:t>
            </a:r>
            <a:r>
              <a:rPr lang="zh-CN" altLang="en-US" smtClean="0"/>
              <a:t>提交留言内容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/>
              <a:t>注</a:t>
            </a:r>
            <a:r>
              <a:rPr lang="zh-CN" altLang="en-US" sz="2000" smtClean="0"/>
              <a:t>意：表</a:t>
            </a:r>
            <a:r>
              <a:rPr lang="zh-CN" altLang="en-US" sz="2000"/>
              <a:t>单都必须包含一个 </a:t>
            </a:r>
            <a:r>
              <a:rPr lang="en-US" altLang="zh-CN" sz="2000"/>
              <a:t>CSRF </a:t>
            </a:r>
            <a:r>
              <a:rPr lang="zh-CN" altLang="en-US" sz="2000"/>
              <a:t>令牌字段</a:t>
            </a:r>
            <a:endParaRPr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遗留刷新后仍然提交相同数据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686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zh-cn" sz="3000" b="1" i="0" u="none" strike="noStrike" kern="1" spc="0" baseline="0">
                <a:solidFill>
                  <a:srgbClr val="C9394A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3000" b="1" kern="1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Laravel5.6 </a:t>
            </a:r>
            <a:r>
              <a:rPr lang="zh-CN" altLang="en-US" sz="3000"/>
              <a:t>中间件及跳转函数</a:t>
            </a:r>
            <a:r>
              <a:rPr lang="en-US" altLang="zh-CN" sz="3200"/>
              <a:t>redirect</a:t>
            </a:r>
            <a:endParaRPr lang="en-US" altLang="zh-CN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提示：</a:t>
            </a:r>
            <a:r>
              <a:rPr lang="en-US" altLang="zh-CN" sz="2000"/>
              <a:t>CSRF </a:t>
            </a:r>
            <a:r>
              <a:rPr lang="zh-CN" altLang="en-US" sz="2000"/>
              <a:t>保</a:t>
            </a:r>
            <a:r>
              <a:rPr lang="zh-CN" altLang="en-US" sz="2000" smtClean="0"/>
              <a:t>护是一个中</a:t>
            </a:r>
            <a:r>
              <a:rPr lang="zh-CN" altLang="en-US" sz="2000"/>
              <a:t>间件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辅</a:t>
            </a:r>
            <a:r>
              <a:rPr lang="zh-CN" altLang="en-US" sz="2000"/>
              <a:t>助函</a:t>
            </a:r>
            <a:r>
              <a:rPr lang="zh-CN" altLang="en-US" sz="2000" smtClean="0"/>
              <a:t>数：</a:t>
            </a:r>
            <a:r>
              <a:rPr lang="en-US" altLang="zh-CN" sz="2000"/>
              <a:t>redirect </a:t>
            </a:r>
            <a:r>
              <a:rPr lang="zh-CN" altLang="en-US" sz="2000"/>
              <a:t>函数返回 </a:t>
            </a:r>
            <a:r>
              <a:rPr lang="en-US" altLang="zh-CN" sz="2000"/>
              <a:t>HTTP </a:t>
            </a:r>
            <a:r>
              <a:rPr lang="zh-CN" altLang="en-US" sz="2000"/>
              <a:t>重定向响应</a:t>
            </a:r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效果：基本完成 留言提交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97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zh-cn" sz="3000" b="1" i="0" u="none" strike="noStrike" kern="1" spc="0" baseline="0">
                <a:solidFill>
                  <a:srgbClr val="C9394A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3000" b="1" kern="1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Laravel5.6 </a:t>
            </a:r>
            <a:r>
              <a:rPr lang="zh-CN" altLang="en-US" sz="3000" smtClean="0"/>
              <a:t>分页 </a:t>
            </a:r>
            <a:r>
              <a:rPr lang="zh-CN" altLang="en-US" sz="3000"/>
              <a:t>查</a:t>
            </a:r>
            <a:r>
              <a:rPr lang="zh-CN" altLang="en-US" sz="3000" smtClean="0"/>
              <a:t>询构造器实现分页</a:t>
            </a:r>
            <a:endParaRPr lang="en-US" altLang="zh-CN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原理：自</a:t>
            </a:r>
            <a:r>
              <a:rPr lang="zh-CN" altLang="en-US" sz="2000"/>
              <a:t>动设置合适的偏移（</a:t>
            </a:r>
            <a:r>
              <a:rPr lang="en-US" altLang="zh-CN" sz="2000"/>
              <a:t>offset</a:t>
            </a:r>
            <a:r>
              <a:rPr lang="zh-CN" altLang="en-US" sz="2000"/>
              <a:t>）和限制（</a:t>
            </a:r>
            <a:r>
              <a:rPr lang="en-US" altLang="zh-CN" sz="2000"/>
              <a:t>limit</a:t>
            </a:r>
            <a:r>
              <a:rPr lang="zh-CN" altLang="en-US" sz="2000"/>
              <a:t>）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简单分页 及 </a:t>
            </a:r>
            <a:r>
              <a:rPr lang="en-US" altLang="zh-CN" sz="2000" smtClean="0"/>
              <a:t>Eloquent</a:t>
            </a:r>
            <a:r>
              <a:rPr lang="zh-CN" altLang="en-US" sz="2000" smtClean="0"/>
              <a:t>模型分页（了解）</a:t>
            </a:r>
            <a:endParaRPr lang="zh-CN" altLang="en-US" sz="2000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mtClean="0"/>
              <a:t>模板：</a:t>
            </a:r>
            <a:r>
              <a:rPr lang="zh-CN" altLang="en-US" sz="2000" smtClean="0"/>
              <a:t>显</a:t>
            </a:r>
            <a:r>
              <a:rPr lang="zh-CN" altLang="en-US" sz="2000"/>
              <a:t>示分页结</a:t>
            </a:r>
            <a:r>
              <a:rPr lang="zh-CN" altLang="en-US" sz="2000" smtClean="0"/>
              <a:t>果  总条数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927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zh-cn" sz="3000" b="1" i="0" u="none" strike="noStrike" kern="1" spc="0" baseline="0">
                <a:solidFill>
                  <a:srgbClr val="C9394A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留言</a:t>
            </a:r>
            <a:r>
              <a:rPr lang="zh-CN" altLang="en-US" sz="3000" smtClean="0"/>
              <a:t>详情页 第一次用</a:t>
            </a:r>
            <a:r>
              <a:rPr lang="en-US" altLang="zh-CN" sz="3000" smtClean="0"/>
              <a:t>URL</a:t>
            </a:r>
            <a:r>
              <a:rPr lang="zh-CN" altLang="en-US" sz="3000" smtClean="0"/>
              <a:t>生成</a:t>
            </a:r>
            <a:endParaRPr lang="en-US" altLang="zh-CN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知识点：加链接 涉及</a:t>
            </a:r>
            <a:r>
              <a:rPr lang="en-US" altLang="zh-CN" sz="2000" smtClean="0"/>
              <a:t>url</a:t>
            </a:r>
            <a:r>
              <a:rPr lang="zh-CN" altLang="en-US" sz="2000" smtClean="0"/>
              <a:t>生成</a:t>
            </a:r>
            <a:r>
              <a:rPr lang="en-US" altLang="zh-CN" sz="2000" smtClean="0"/>
              <a:t> </a:t>
            </a:r>
            <a:r>
              <a:rPr lang="zh-CN" altLang="en-US" sz="2000" smtClean="0"/>
              <a:t>和路由两个知识点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en-US" altLang="zh-CN" sz="2000" smtClean="0"/>
              <a:t>url</a:t>
            </a:r>
            <a:r>
              <a:rPr lang="zh-CN" altLang="en-US" sz="2000"/>
              <a:t>生</a:t>
            </a:r>
            <a:r>
              <a:rPr lang="zh-CN" altLang="en-US" sz="2000" smtClean="0"/>
              <a:t>成  获</a:t>
            </a:r>
            <a:r>
              <a:rPr lang="zh-CN" altLang="en-US" sz="2000"/>
              <a:t>取上一个请求的完整 </a:t>
            </a:r>
            <a:r>
              <a:rPr lang="en-US" altLang="zh-CN" sz="2000" smtClean="0"/>
              <a:t>URL </a:t>
            </a:r>
            <a:endParaRPr lang="zh-CN" altLang="en-US" sz="2000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重点提示：模板里可直接输出函数 格式示例 </a:t>
            </a:r>
            <a:r>
              <a:rPr lang="en-US" altLang="zh-CN" sz="2000" smtClean="0"/>
              <a:t>{{time</a:t>
            </a:r>
            <a:r>
              <a:rPr lang="zh-CN" altLang="en-US" sz="2000" smtClean="0"/>
              <a:t>（）</a:t>
            </a:r>
            <a:r>
              <a:rPr lang="en-US" altLang="zh-CN" sz="2000" smtClean="0"/>
              <a:t>}}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45287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1"/>
          <p:cNvSpPr>
            <a:extLst>
              <a:ext uri="smNativeData">
                <pr:smNativeData xmlns="" xmlns:pr="pr" val="SMDATA_12_T2zQW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6CwAAFwMAAGAqAACABgAAAAAAAA=="/>
              </a:ext>
            </a:extLst>
          </p:cNvSpPr>
          <p:nvPr/>
        </p:nvSpPr>
        <p:spPr>
          <a:xfrm>
            <a:off x="625475" y="567373"/>
            <a:ext cx="7749539" cy="5543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 fontAlgn="base"/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留</a:t>
            </a:r>
            <a:r>
              <a:rPr lang="zh-CN" altLang="en-US" sz="3000" b="1" kern="1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言详情页  路由参数必选参数</a:t>
            </a:r>
          </a:p>
          <a:p>
            <a:pPr algn="ctr" fontAlgn="base"/>
            <a:r>
              <a:rPr lang="zh-CN" altLang="en-US" sz="3000" b="1" kern="1" smtClean="0">
                <a:solidFill>
                  <a:srgbClr val="C9394A"/>
                </a:solidFill>
                <a:latin typeface="微软雅黑" pitchFamily="2"/>
                <a:ea typeface="微软雅黑" pitchFamily="2"/>
                <a:cs typeface="微软雅黑" pitchFamily="2"/>
              </a:rPr>
              <a:t> </a:t>
            </a:r>
            <a:endParaRPr lang="zh-CN" altLang="en-US" sz="3000" b="1" kern="1">
              <a:solidFill>
                <a:srgbClr val="C9394A"/>
              </a:solidFill>
              <a:latin typeface="微软雅黑" pitchFamily="2"/>
              <a:ea typeface="微软雅黑" pitchFamily="2"/>
              <a:cs typeface="微软雅黑" pitchFamily="2"/>
            </a:endParaRPr>
          </a:p>
        </p:txBody>
      </p:sp>
      <p:sp>
        <p:nvSpPr>
          <p:cNvPr id="3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8woAAAI4AABpDQAAAAAAAA=="/>
              </a:ext>
            </a:extLst>
          </p:cNvSpPr>
          <p:nvPr/>
        </p:nvSpPr>
        <p:spPr>
          <a:xfrm>
            <a:off x="539750" y="1779905"/>
            <a:ext cx="8564880" cy="4000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知识点：加链接 涉及</a:t>
            </a:r>
            <a:r>
              <a:rPr lang="en-US" altLang="zh-CN" sz="2000" smtClean="0"/>
              <a:t>url</a:t>
            </a:r>
            <a:r>
              <a:rPr lang="zh-CN" altLang="en-US" sz="2000" smtClean="0"/>
              <a:t>生成</a:t>
            </a:r>
            <a:r>
              <a:rPr lang="en-US" altLang="zh-CN" sz="2000" smtClean="0"/>
              <a:t> </a:t>
            </a:r>
            <a:r>
              <a:rPr lang="zh-CN" altLang="en-US" sz="2000" smtClean="0"/>
              <a:t>和路由两个知识点</a:t>
            </a:r>
            <a:endParaRPr/>
          </a:p>
        </p:txBody>
      </p:sp>
      <p:sp>
        <p:nvSpPr>
          <p:cNvPr id="4" name="矩形3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fAwAAGRIAAA84AAAwFQAAAAAAAA=="/>
              </a:ext>
            </a:extLst>
          </p:cNvSpPr>
          <p:nvPr/>
        </p:nvSpPr>
        <p:spPr>
          <a:xfrm>
            <a:off x="565215" y="2752557"/>
            <a:ext cx="8564880" cy="502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格式：</a:t>
            </a:r>
            <a:r>
              <a:rPr lang="en-US" altLang="zh-CN" sz="2000" smtClean="0"/>
              <a:t>Route</a:t>
            </a:r>
            <a:r>
              <a:rPr lang="en-US" altLang="zh-CN" sz="2000"/>
              <a:t>::get('view/{id}', </a:t>
            </a:r>
            <a:r>
              <a:rPr lang="en-US" altLang="zh-CN" sz="2000" smtClean="0"/>
              <a:t>'UserController@view');</a:t>
            </a:r>
            <a:endParaRPr lang="zh-CN" altLang="en-US" sz="2000"/>
          </a:p>
        </p:txBody>
      </p:sp>
      <p:sp>
        <p:nvSpPr>
          <p:cNvPr id="5" name="矩形2"/>
          <p:cNvSpPr>
            <a:extLst>
              <a:ext uri="smNativeData">
                <pr:smNativeData xmlns="" xmlns:pr="pr" val="SMDATA_12_T2zQW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NRQAACM4AACsFgAAAAAAAA=="/>
              </a:ext>
            </a:extLst>
          </p:cNvSpPr>
          <p:nvPr/>
        </p:nvSpPr>
        <p:spPr>
          <a:xfrm>
            <a:off x="578485" y="3719830"/>
            <a:ext cx="8565515" cy="4006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800100" lvl="1" indent="-342900" algn="l">
              <a:buFont typeface="Wingdings" charset="2"/>
              <a:buChar char="u"/>
              <a:defRPr lang="zh-cn" sz="2000" b="0" i="0" u="none" strike="noStrike" kern="1" spc="0" baseline="0">
                <a:solidFill>
                  <a:srgbClr val="474747"/>
                </a:solidFill>
                <a:effectLst/>
                <a:latin typeface="微软雅黑" pitchFamily="2"/>
                <a:ea typeface="微软雅黑" pitchFamily="2"/>
                <a:cs typeface="微软雅黑" pitchFamily="2"/>
              </a:defRPr>
            </a:pPr>
            <a:r>
              <a:rPr lang="zh-CN" altLang="en-US" sz="2000" smtClean="0"/>
              <a:t>步骤：设置路由 </a:t>
            </a:r>
            <a:r>
              <a:rPr lang="en-US" altLang="zh-CN" sz="2000" smtClean="0"/>
              <a:t>-&gt; </a:t>
            </a:r>
            <a:r>
              <a:rPr lang="zh-CN" altLang="en-US" sz="2000" smtClean="0"/>
              <a:t>建立对应控制器 </a:t>
            </a:r>
            <a:r>
              <a:rPr lang="en-US" altLang="zh-CN" sz="2000"/>
              <a:t> </a:t>
            </a:r>
            <a:r>
              <a:rPr lang="zh-CN" altLang="en-US" sz="2000"/>
              <a:t>，</a:t>
            </a:r>
            <a:r>
              <a:rPr lang="zh-CN" altLang="en-US" sz="2000" smtClean="0"/>
              <a:t>路由方式</a:t>
            </a:r>
            <a:r>
              <a:rPr lang="en-US" altLang="zh-CN" sz="2000" smtClean="0"/>
              <a:t>404</a:t>
            </a:r>
            <a:r>
              <a:rPr lang="zh-CN" altLang="en-US" sz="2000" smtClean="0"/>
              <a:t>页面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6815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  <p:extLst mod="1">
      <p:ext uri="smNativeData">
        <pr:smNativeData xmlns="" xmlns:pr="pr" val="T2zQWgEAAAAFAAAA/////wEAAAACAAAABAAAAAAAAAAAAAAAAAAAAA=="/>
      </p:ext>
    </p:ext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Presentation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Presentation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1338</Words>
  <Application>Microsoft Office PowerPoint</Application>
  <PresentationFormat>全屏显示(16:9)</PresentationFormat>
  <Paragraphs>149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SimSun</vt:lpstr>
      <vt:lpstr>SimSun</vt:lpstr>
      <vt:lpstr>微软雅黑</vt:lpstr>
      <vt:lpstr>Arial</vt:lpstr>
      <vt:lpstr>Calibri</vt:lpstr>
      <vt:lpstr>Times New Roman</vt:lpstr>
      <vt:lpstr>Wingdings</vt:lpstr>
      <vt:lpstr>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open</dc:creator>
  <cp:keywords/>
  <dc:description/>
  <cp:lastModifiedBy>Administrator</cp:lastModifiedBy>
  <cp:revision>137</cp:revision>
  <dcterms:created xsi:type="dcterms:W3CDTF">2016-04-25T01:54:29Z</dcterms:created>
  <dcterms:modified xsi:type="dcterms:W3CDTF">2018-08-06T00:37:18Z</dcterms:modified>
</cp:coreProperties>
</file>