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5"/>
  </p:notesMasterIdLst>
  <p:sldIdLst>
    <p:sldId id="256" r:id="rId5"/>
    <p:sldId id="257" r:id="rId6"/>
    <p:sldId id="258" r:id="rId7"/>
    <p:sldId id="259" r:id="rId8"/>
    <p:sldId id="260" r:id="rId9"/>
    <p:sldId id="261" r:id="rId10"/>
    <p:sldId id="264" r:id="rId11"/>
    <p:sldId id="262" r:id="rId12"/>
    <p:sldId id="263" r:id="rId13"/>
    <p:sldId id="267" r:id="rId14"/>
    <p:sldId id="268" r:id="rId15"/>
    <p:sldId id="269" r:id="rId16"/>
    <p:sldId id="270" r:id="rId17"/>
    <p:sldId id="265" r:id="rId18"/>
    <p:sldId id="266"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8" r:id="rId32"/>
    <p:sldId id="283" r:id="rId33"/>
    <p:sldId id="284" r:id="rId34"/>
    <p:sldId id="285" r:id="rId35"/>
    <p:sldId id="286" r:id="rId36"/>
    <p:sldId id="287" r:id="rId37"/>
    <p:sldId id="298" r:id="rId38"/>
    <p:sldId id="299" r:id="rId39"/>
    <p:sldId id="300" r:id="rId40"/>
    <p:sldId id="301" r:id="rId41"/>
    <p:sldId id="302" r:id="rId42"/>
    <p:sldId id="303" r:id="rId43"/>
    <p:sldId id="304" r:id="rId44"/>
    <p:sldId id="289" r:id="rId45"/>
    <p:sldId id="290" r:id="rId46"/>
    <p:sldId id="291" r:id="rId47"/>
    <p:sldId id="292" r:id="rId48"/>
    <p:sldId id="293" r:id="rId49"/>
    <p:sldId id="294" r:id="rId50"/>
    <p:sldId id="295" r:id="rId51"/>
    <p:sldId id="296" r:id="rId52"/>
    <p:sldId id="297"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39" r:id="rId72"/>
    <p:sldId id="340" r:id="rId73"/>
    <p:sldId id="327" r:id="rId74"/>
    <p:sldId id="323" r:id="rId75"/>
    <p:sldId id="324" r:id="rId76"/>
    <p:sldId id="325" r:id="rId77"/>
    <p:sldId id="326" r:id="rId78"/>
    <p:sldId id="328" r:id="rId79"/>
    <p:sldId id="329" r:id="rId80"/>
    <p:sldId id="330" r:id="rId81"/>
    <p:sldId id="331" r:id="rId82"/>
    <p:sldId id="332" r:id="rId83"/>
    <p:sldId id="333" r:id="rId84"/>
    <p:sldId id="334" r:id="rId85"/>
    <p:sldId id="335" r:id="rId86"/>
    <p:sldId id="337" r:id="rId87"/>
    <p:sldId id="338"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84" r:id="rId106"/>
    <p:sldId id="385" r:id="rId107"/>
    <p:sldId id="386" r:id="rId108"/>
    <p:sldId id="374" r:id="rId109"/>
    <p:sldId id="375" r:id="rId110"/>
    <p:sldId id="376" r:id="rId111"/>
    <p:sldId id="377" r:id="rId112"/>
    <p:sldId id="378" r:id="rId113"/>
    <p:sldId id="372" r:id="rId114"/>
    <p:sldId id="373" r:id="rId115"/>
    <p:sldId id="358" r:id="rId116"/>
    <p:sldId id="359" r:id="rId117"/>
    <p:sldId id="360" r:id="rId118"/>
    <p:sldId id="361" r:id="rId119"/>
    <p:sldId id="362" r:id="rId120"/>
    <p:sldId id="363" r:id="rId121"/>
    <p:sldId id="364" r:id="rId122"/>
    <p:sldId id="365" r:id="rId123"/>
    <p:sldId id="366" r:id="rId124"/>
    <p:sldId id="367" r:id="rId125"/>
    <p:sldId id="368" r:id="rId126"/>
    <p:sldId id="379" r:id="rId127"/>
    <p:sldId id="380" r:id="rId128"/>
    <p:sldId id="369" r:id="rId129"/>
    <p:sldId id="370" r:id="rId130"/>
    <p:sldId id="371" r:id="rId131"/>
    <p:sldId id="381" r:id="rId132"/>
    <p:sldId id="382" r:id="rId133"/>
    <p:sldId id="383" r:id="rId1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theme" Target="theme/theme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tableStyles" Target="tableStyle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notesMaster" Target="notesMasters/notesMaster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am Kaushik [CSE - 2021]" userId="S::ayam.219301185@muj.manipal.edu::7263385a-a269-4527-bc0e-6b264c48ad8c" providerId="AD" clId="Web-{FE66FE32-1A43-FE77-B922-21B3B8F3879B}"/>
    <pc:docChg chg="modSld">
      <pc:chgData name="Ayam Kaushik [CSE - 2021]" userId="S::ayam.219301185@muj.manipal.edu::7263385a-a269-4527-bc0e-6b264c48ad8c" providerId="AD" clId="Web-{FE66FE32-1A43-FE77-B922-21B3B8F3879B}" dt="2024-12-02T12:20:48.216" v="4" actId="20577"/>
      <pc:docMkLst>
        <pc:docMk/>
      </pc:docMkLst>
      <pc:sldChg chg="modSp">
        <pc:chgData name="Ayam Kaushik [CSE - 2021]" userId="S::ayam.219301185@muj.manipal.edu::7263385a-a269-4527-bc0e-6b264c48ad8c" providerId="AD" clId="Web-{FE66FE32-1A43-FE77-B922-21B3B8F3879B}" dt="2024-12-02T12:20:48.216" v="4" actId="20577"/>
        <pc:sldMkLst>
          <pc:docMk/>
          <pc:sldMk cId="1887096321" sldId="327"/>
        </pc:sldMkLst>
        <pc:spChg chg="mod">
          <ac:chgData name="Ayam Kaushik [CSE - 2021]" userId="S::ayam.219301185@muj.manipal.edu::7263385a-a269-4527-bc0e-6b264c48ad8c" providerId="AD" clId="Web-{FE66FE32-1A43-FE77-B922-21B3B8F3879B}" dt="2024-12-02T12:20:48.216" v="4" actId="20577"/>
          <ac:spMkLst>
            <pc:docMk/>
            <pc:sldMk cId="1887096321" sldId="327"/>
            <ac:spMk id="3" creationId="{1B0216F2-EA33-5F56-3FBA-3FA58D73E7AD}"/>
          </ac:spMkLst>
        </pc:spChg>
      </pc:sldChg>
    </pc:docChg>
  </pc:docChgLst>
  <pc:docChgLst>
    <pc:chgData name="Ayam Kaushik [CSE - 2021]" userId="S::ayam.219301185@muj.manipal.edu::7263385a-a269-4527-bc0e-6b264c48ad8c" providerId="AD" clId="Web-{A49C59C5-3138-D8CB-CAA4-4AAB755AC3AF}"/>
    <pc:docChg chg="modSld">
      <pc:chgData name="Ayam Kaushik [CSE - 2021]" userId="S::ayam.219301185@muj.manipal.edu::7263385a-a269-4527-bc0e-6b264c48ad8c" providerId="AD" clId="Web-{A49C59C5-3138-D8CB-CAA4-4AAB755AC3AF}" dt="2024-12-03T17:21:50.068" v="6" actId="1076"/>
      <pc:docMkLst>
        <pc:docMk/>
      </pc:docMkLst>
      <pc:sldChg chg="modSp">
        <pc:chgData name="Ayam Kaushik [CSE - 2021]" userId="S::ayam.219301185@muj.manipal.edu::7263385a-a269-4527-bc0e-6b264c48ad8c" providerId="AD" clId="Web-{A49C59C5-3138-D8CB-CAA4-4AAB755AC3AF}" dt="2024-12-03T16:39:47.139" v="4" actId="20577"/>
        <pc:sldMkLst>
          <pc:docMk/>
          <pc:sldMk cId="3707120111" sldId="259"/>
        </pc:sldMkLst>
        <pc:spChg chg="mod">
          <ac:chgData name="Ayam Kaushik [CSE - 2021]" userId="S::ayam.219301185@muj.manipal.edu::7263385a-a269-4527-bc0e-6b264c48ad8c" providerId="AD" clId="Web-{A49C59C5-3138-D8CB-CAA4-4AAB755AC3AF}" dt="2024-12-03T16:39:47.139" v="4" actId="20577"/>
          <ac:spMkLst>
            <pc:docMk/>
            <pc:sldMk cId="3707120111" sldId="259"/>
            <ac:spMk id="3" creationId="{B3723527-16D0-2B90-E2CE-23300156B773}"/>
          </ac:spMkLst>
        </pc:spChg>
      </pc:sldChg>
      <pc:sldChg chg="modSp">
        <pc:chgData name="Ayam Kaushik [CSE - 2021]" userId="S::ayam.219301185@muj.manipal.edu::7263385a-a269-4527-bc0e-6b264c48ad8c" providerId="AD" clId="Web-{A49C59C5-3138-D8CB-CAA4-4AAB755AC3AF}" dt="2024-12-03T17:21:50.068" v="6" actId="1076"/>
        <pc:sldMkLst>
          <pc:docMk/>
          <pc:sldMk cId="893079701" sldId="274"/>
        </pc:sldMkLst>
        <pc:spChg chg="mod">
          <ac:chgData name="Ayam Kaushik [CSE - 2021]" userId="S::ayam.219301185@muj.manipal.edu::7263385a-a269-4527-bc0e-6b264c48ad8c" providerId="AD" clId="Web-{A49C59C5-3138-D8CB-CAA4-4AAB755AC3AF}" dt="2024-12-03T17:21:50.068" v="6" actId="1076"/>
          <ac:spMkLst>
            <pc:docMk/>
            <pc:sldMk cId="893079701" sldId="274"/>
            <ac:spMk id="3" creationId="{07A34EBB-5792-4AD7-AD13-48A0093C1A1F}"/>
          </ac:spMkLst>
        </pc:spChg>
      </pc:sldChg>
    </pc:docChg>
  </pc:docChgLst>
  <pc:docChgLst>
    <pc:chgData name="Arya Ratan Mishra [CSE - 2021]" userId="S::arya.219301702@muj.manipal.edu::dc029677-7c3e-41f6-b4b5-112bd24204a9" providerId="AD" clId="Web-{2491E756-1746-0AC7-8D92-61D9BF380B64}"/>
    <pc:docChg chg="modSld">
      <pc:chgData name="Arya Ratan Mishra [CSE - 2021]" userId="S::arya.219301702@muj.manipal.edu::dc029677-7c3e-41f6-b4b5-112bd24204a9" providerId="AD" clId="Web-{2491E756-1746-0AC7-8D92-61D9BF380B64}" dt="2024-10-17T17:52:48.160" v="3" actId="20577"/>
      <pc:docMkLst>
        <pc:docMk/>
      </pc:docMkLst>
      <pc:sldChg chg="modSp">
        <pc:chgData name="Arya Ratan Mishra [CSE - 2021]" userId="S::arya.219301702@muj.manipal.edu::dc029677-7c3e-41f6-b4b5-112bd24204a9" providerId="AD" clId="Web-{2491E756-1746-0AC7-8D92-61D9BF380B64}" dt="2024-10-17T17:52:48.160" v="3" actId="20577"/>
        <pc:sldMkLst>
          <pc:docMk/>
          <pc:sldMk cId="3397939382" sldId="271"/>
        </pc:sldMkLst>
        <pc:spChg chg="mod">
          <ac:chgData name="Arya Ratan Mishra [CSE - 2021]" userId="S::arya.219301702@muj.manipal.edu::dc029677-7c3e-41f6-b4b5-112bd24204a9" providerId="AD" clId="Web-{2491E756-1746-0AC7-8D92-61D9BF380B64}" dt="2024-10-17T17:52:48.160" v="3" actId="20577"/>
          <ac:spMkLst>
            <pc:docMk/>
            <pc:sldMk cId="3397939382" sldId="271"/>
            <ac:spMk id="3" creationId="{360D7BB0-1758-38C6-C81A-393762146725}"/>
          </ac:spMkLst>
        </pc:spChg>
      </pc:sldChg>
    </pc:docChg>
  </pc:docChgLst>
  <pc:docChgLst>
    <pc:chgData name="Arya Ratan Mishra [CSE - 2021]" userId="S::arya.219301702@muj.manipal.edu::dc029677-7c3e-41f6-b4b5-112bd24204a9" providerId="AD" clId="Web-{214845E5-846B-7438-EC2D-00D76825728E}"/>
    <pc:docChg chg="modSld">
      <pc:chgData name="Arya Ratan Mishra [CSE - 2021]" userId="S::arya.219301702@muj.manipal.edu::dc029677-7c3e-41f6-b4b5-112bd24204a9" providerId="AD" clId="Web-{214845E5-846B-7438-EC2D-00D76825728E}" dt="2024-10-09T17:26:19.949" v="1" actId="1076"/>
      <pc:docMkLst>
        <pc:docMk/>
      </pc:docMkLst>
      <pc:sldChg chg="modSp">
        <pc:chgData name="Arya Ratan Mishra [CSE - 2021]" userId="S::arya.219301702@muj.manipal.edu::dc029677-7c3e-41f6-b4b5-112bd24204a9" providerId="AD" clId="Web-{214845E5-846B-7438-EC2D-00D76825728E}" dt="2024-10-09T17:26:19.949" v="1" actId="1076"/>
        <pc:sldMkLst>
          <pc:docMk/>
          <pc:sldMk cId="3092406849" sldId="268"/>
        </pc:sldMkLst>
        <pc:picChg chg="mod">
          <ac:chgData name="Arya Ratan Mishra [CSE - 2021]" userId="S::arya.219301702@muj.manipal.edu::dc029677-7c3e-41f6-b4b5-112bd24204a9" providerId="AD" clId="Web-{214845E5-846B-7438-EC2D-00D76825728E}" dt="2024-10-09T17:26:19.949" v="1" actId="1076"/>
          <ac:picMkLst>
            <pc:docMk/>
            <pc:sldMk cId="3092406849" sldId="268"/>
            <ac:picMk id="5" creationId="{E4274EB0-6FB9-2629-A100-D27912B0C776}"/>
          </ac:picMkLst>
        </pc:picChg>
      </pc:sldChg>
    </pc:docChg>
  </pc:docChgLst>
  <pc:docChgLst>
    <pc:chgData name="Mehul Soni [CSE - 2021]" userId="S::mehul.219301740@muj.manipal.edu::9c318b96-4a2f-4021-8dae-18237a1a8500" providerId="AD" clId="Web-{27B69640-814B-439B-9C62-E0DA7ECD5D8D}"/>
    <pc:docChg chg="modSld">
      <pc:chgData name="Mehul Soni [CSE - 2021]" userId="S::mehul.219301740@muj.manipal.edu::9c318b96-4a2f-4021-8dae-18237a1a8500" providerId="AD" clId="Web-{27B69640-814B-439B-9C62-E0DA7ECD5D8D}" dt="2024-12-04T08:18:42.447" v="4" actId="20577"/>
      <pc:docMkLst>
        <pc:docMk/>
      </pc:docMkLst>
      <pc:sldChg chg="modSp">
        <pc:chgData name="Mehul Soni [CSE - 2021]" userId="S::mehul.219301740@muj.manipal.edu::9c318b96-4a2f-4021-8dae-18237a1a8500" providerId="AD" clId="Web-{27B69640-814B-439B-9C62-E0DA7ECD5D8D}" dt="2024-12-04T08:18:42.447" v="4" actId="20577"/>
        <pc:sldMkLst>
          <pc:docMk/>
          <pc:sldMk cId="162587771" sldId="278"/>
        </pc:sldMkLst>
        <pc:spChg chg="mod">
          <ac:chgData name="Mehul Soni [CSE - 2021]" userId="S::mehul.219301740@muj.manipal.edu::9c318b96-4a2f-4021-8dae-18237a1a8500" providerId="AD" clId="Web-{27B69640-814B-439B-9C62-E0DA7ECD5D8D}" dt="2024-12-04T08:18:42.447" v="4" actId="20577"/>
          <ac:spMkLst>
            <pc:docMk/>
            <pc:sldMk cId="162587771" sldId="278"/>
            <ac:spMk id="3" creationId="{C7FD062B-2E81-629A-DB9B-34B654EEEBA4}"/>
          </ac:spMkLst>
        </pc:spChg>
      </pc:sldChg>
    </pc:docChg>
  </pc:docChgLst>
  <pc:docChgLst>
    <pc:chgData name="Ayam Kaushik [CSE - 2021]" userId="S::ayam.219301185@muj.manipal.edu::7263385a-a269-4527-bc0e-6b264c48ad8c" providerId="AD" clId="Web-{BE2D8EF0-065F-B475-D8AE-6C1CA449FD93}"/>
    <pc:docChg chg="modSld">
      <pc:chgData name="Ayam Kaushik [CSE - 2021]" userId="S::ayam.219301185@muj.manipal.edu::7263385a-a269-4527-bc0e-6b264c48ad8c" providerId="AD" clId="Web-{BE2D8EF0-065F-B475-D8AE-6C1CA449FD93}" dt="2024-12-01T10:03:10.290" v="9" actId="1076"/>
      <pc:docMkLst>
        <pc:docMk/>
      </pc:docMkLst>
      <pc:sldChg chg="modSp">
        <pc:chgData name="Ayam Kaushik [CSE - 2021]" userId="S::ayam.219301185@muj.manipal.edu::7263385a-a269-4527-bc0e-6b264c48ad8c" providerId="AD" clId="Web-{BE2D8EF0-065F-B475-D8AE-6C1CA449FD93}" dt="2024-12-01T09:42:33.752" v="4" actId="20577"/>
        <pc:sldMkLst>
          <pc:docMk/>
          <pc:sldMk cId="252957" sldId="261"/>
        </pc:sldMkLst>
        <pc:spChg chg="mod">
          <ac:chgData name="Ayam Kaushik [CSE - 2021]" userId="S::ayam.219301185@muj.manipal.edu::7263385a-a269-4527-bc0e-6b264c48ad8c" providerId="AD" clId="Web-{BE2D8EF0-065F-B475-D8AE-6C1CA449FD93}" dt="2024-12-01T09:42:33.752" v="4" actId="20577"/>
          <ac:spMkLst>
            <pc:docMk/>
            <pc:sldMk cId="252957" sldId="261"/>
            <ac:spMk id="3" creationId="{B3B4C9B2-3E96-B5B2-CB44-12E6E79BB347}"/>
          </ac:spMkLst>
        </pc:spChg>
      </pc:sldChg>
      <pc:sldChg chg="addSp delSp modSp">
        <pc:chgData name="Ayam Kaushik [CSE - 2021]" userId="S::ayam.219301185@muj.manipal.edu::7263385a-a269-4527-bc0e-6b264c48ad8c" providerId="AD" clId="Web-{BE2D8EF0-065F-B475-D8AE-6C1CA449FD93}" dt="2024-12-01T09:51:21.322" v="8"/>
        <pc:sldMkLst>
          <pc:docMk/>
          <pc:sldMk cId="1955765500" sldId="262"/>
        </pc:sldMkLst>
        <pc:spChg chg="add del mod">
          <ac:chgData name="Ayam Kaushik [CSE - 2021]" userId="S::ayam.219301185@muj.manipal.edu::7263385a-a269-4527-bc0e-6b264c48ad8c" providerId="AD" clId="Web-{BE2D8EF0-065F-B475-D8AE-6C1CA449FD93}" dt="2024-12-01T09:51:21.322" v="8"/>
          <ac:spMkLst>
            <pc:docMk/>
            <pc:sldMk cId="1955765500" sldId="262"/>
            <ac:spMk id="4" creationId="{5156BD9C-2B18-C9F3-3E06-E6214935939B}"/>
          </ac:spMkLst>
        </pc:spChg>
      </pc:sldChg>
      <pc:sldChg chg="modSp">
        <pc:chgData name="Ayam Kaushik [CSE - 2021]" userId="S::ayam.219301185@muj.manipal.edu::7263385a-a269-4527-bc0e-6b264c48ad8c" providerId="AD" clId="Web-{BE2D8EF0-065F-B475-D8AE-6C1CA449FD93}" dt="2024-12-01T10:03:10.290" v="9" actId="1076"/>
        <pc:sldMkLst>
          <pc:docMk/>
          <pc:sldMk cId="2269730099" sldId="283"/>
        </pc:sldMkLst>
        <pc:spChg chg="mod">
          <ac:chgData name="Ayam Kaushik [CSE - 2021]" userId="S::ayam.219301185@muj.manipal.edu::7263385a-a269-4527-bc0e-6b264c48ad8c" providerId="AD" clId="Web-{BE2D8EF0-065F-B475-D8AE-6C1CA449FD93}" dt="2024-12-01T10:03:10.290" v="9" actId="1076"/>
          <ac:spMkLst>
            <pc:docMk/>
            <pc:sldMk cId="2269730099" sldId="283"/>
            <ac:spMk id="3" creationId="{D59806B3-6C78-5B1B-6F8A-6E22CF061DB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48DDFB-90B8-4250-AC3F-40D568434BB6}" type="datetimeFigureOut">
              <a:rPr lang="en-IN" smtClean="0"/>
              <a:t>14-12-2024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E739E8-895F-4D21-B2A6-986F06A9CF46}" type="slidenum">
              <a:rPr lang="en-IN" smtClean="0"/>
              <a:t>‹#›</a:t>
            </a:fld>
            <a:endParaRPr lang="en-IN"/>
          </a:p>
        </p:txBody>
      </p:sp>
    </p:spTree>
    <p:extLst>
      <p:ext uri="{BB962C8B-B14F-4D97-AF65-F5344CB8AC3E}">
        <p14:creationId xmlns:p14="http://schemas.microsoft.com/office/powerpoint/2010/main" val="2944608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https://codingfreak.blogspot.com/2009/09/catching-and-ignoring-signals-sigaction.html</a:t>
            </a:r>
          </a:p>
        </p:txBody>
      </p:sp>
      <p:sp>
        <p:nvSpPr>
          <p:cNvPr id="4" name="Slide Number Placeholder 3"/>
          <p:cNvSpPr>
            <a:spLocks noGrp="1"/>
          </p:cNvSpPr>
          <p:nvPr>
            <p:ph type="sldNum" sz="quarter" idx="5"/>
          </p:nvPr>
        </p:nvSpPr>
        <p:spPr/>
        <p:txBody>
          <a:bodyPr/>
          <a:lstStyle/>
          <a:p>
            <a:fld id="{4CE739E8-895F-4D21-B2A6-986F06A9CF46}" type="slidenum">
              <a:rPr lang="en-IN" smtClean="0"/>
              <a:t>44</a:t>
            </a:fld>
            <a:endParaRPr lang="en-IN"/>
          </a:p>
        </p:txBody>
      </p:sp>
    </p:spTree>
    <p:extLst>
      <p:ext uri="{BB962C8B-B14F-4D97-AF65-F5344CB8AC3E}">
        <p14:creationId xmlns:p14="http://schemas.microsoft.com/office/powerpoint/2010/main" val="3782116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80</a:t>
            </a:fld>
            <a:endParaRPr lang="en-IN"/>
          </a:p>
        </p:txBody>
      </p:sp>
    </p:spTree>
    <p:extLst>
      <p:ext uri="{BB962C8B-B14F-4D97-AF65-F5344CB8AC3E}">
        <p14:creationId xmlns:p14="http://schemas.microsoft.com/office/powerpoint/2010/main" val="3705475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81</a:t>
            </a:fld>
            <a:endParaRPr lang="en-IN"/>
          </a:p>
        </p:txBody>
      </p:sp>
    </p:spTree>
    <p:extLst>
      <p:ext uri="{BB962C8B-B14F-4D97-AF65-F5344CB8AC3E}">
        <p14:creationId xmlns:p14="http://schemas.microsoft.com/office/powerpoint/2010/main" val="193832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82</a:t>
            </a:fld>
            <a:endParaRPr lang="en-IN"/>
          </a:p>
        </p:txBody>
      </p:sp>
    </p:spTree>
    <p:extLst>
      <p:ext uri="{BB962C8B-B14F-4D97-AF65-F5344CB8AC3E}">
        <p14:creationId xmlns:p14="http://schemas.microsoft.com/office/powerpoint/2010/main" val="2413366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83</a:t>
            </a:fld>
            <a:endParaRPr lang="en-IN"/>
          </a:p>
        </p:txBody>
      </p:sp>
    </p:spTree>
    <p:extLst>
      <p:ext uri="{BB962C8B-B14F-4D97-AF65-F5344CB8AC3E}">
        <p14:creationId xmlns:p14="http://schemas.microsoft.com/office/powerpoint/2010/main" val="4034703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85</a:t>
            </a:fld>
            <a:endParaRPr lang="en-IN"/>
          </a:p>
        </p:txBody>
      </p:sp>
    </p:spTree>
    <p:extLst>
      <p:ext uri="{BB962C8B-B14F-4D97-AF65-F5344CB8AC3E}">
        <p14:creationId xmlns:p14="http://schemas.microsoft.com/office/powerpoint/2010/main" val="3995130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86</a:t>
            </a:fld>
            <a:endParaRPr lang="en-IN"/>
          </a:p>
        </p:txBody>
      </p:sp>
    </p:spTree>
    <p:extLst>
      <p:ext uri="{BB962C8B-B14F-4D97-AF65-F5344CB8AC3E}">
        <p14:creationId xmlns:p14="http://schemas.microsoft.com/office/powerpoint/2010/main" val="2980142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87</a:t>
            </a:fld>
            <a:endParaRPr lang="en-IN"/>
          </a:p>
        </p:txBody>
      </p:sp>
    </p:spTree>
    <p:extLst>
      <p:ext uri="{BB962C8B-B14F-4D97-AF65-F5344CB8AC3E}">
        <p14:creationId xmlns:p14="http://schemas.microsoft.com/office/powerpoint/2010/main" val="1681176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88</a:t>
            </a:fld>
            <a:endParaRPr lang="en-IN"/>
          </a:p>
        </p:txBody>
      </p:sp>
    </p:spTree>
    <p:extLst>
      <p:ext uri="{BB962C8B-B14F-4D97-AF65-F5344CB8AC3E}">
        <p14:creationId xmlns:p14="http://schemas.microsoft.com/office/powerpoint/2010/main" val="874226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89</a:t>
            </a:fld>
            <a:endParaRPr lang="en-IN"/>
          </a:p>
        </p:txBody>
      </p:sp>
    </p:spTree>
    <p:extLst>
      <p:ext uri="{BB962C8B-B14F-4D97-AF65-F5344CB8AC3E}">
        <p14:creationId xmlns:p14="http://schemas.microsoft.com/office/powerpoint/2010/main" val="650823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90</a:t>
            </a:fld>
            <a:endParaRPr lang="en-IN"/>
          </a:p>
        </p:txBody>
      </p:sp>
    </p:spTree>
    <p:extLst>
      <p:ext uri="{BB962C8B-B14F-4D97-AF65-F5344CB8AC3E}">
        <p14:creationId xmlns:p14="http://schemas.microsoft.com/office/powerpoint/2010/main" val="2050577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https://www2.lawrence.edu/fast/GREGGJ/CMSC480/signals/signals.html</a:t>
            </a:r>
            <a:br>
              <a:rPr lang="en-IN" dirty="0"/>
            </a:br>
            <a:r>
              <a:rPr lang="en-IN" dirty="0"/>
              <a:t>https://faculty.cs.niu.edu/~hutchins/csci480/signals.htm</a:t>
            </a:r>
          </a:p>
        </p:txBody>
      </p:sp>
      <p:sp>
        <p:nvSpPr>
          <p:cNvPr id="4" name="Slide Number Placeholder 3"/>
          <p:cNvSpPr>
            <a:spLocks noGrp="1"/>
          </p:cNvSpPr>
          <p:nvPr>
            <p:ph type="sldNum" sz="quarter" idx="5"/>
          </p:nvPr>
        </p:nvSpPr>
        <p:spPr/>
        <p:txBody>
          <a:bodyPr/>
          <a:lstStyle/>
          <a:p>
            <a:fld id="{4CE739E8-895F-4D21-B2A6-986F06A9CF46}" type="slidenum">
              <a:rPr lang="en-IN" smtClean="0"/>
              <a:t>45</a:t>
            </a:fld>
            <a:endParaRPr lang="en-IN"/>
          </a:p>
        </p:txBody>
      </p:sp>
    </p:spTree>
    <p:extLst>
      <p:ext uri="{BB962C8B-B14F-4D97-AF65-F5344CB8AC3E}">
        <p14:creationId xmlns:p14="http://schemas.microsoft.com/office/powerpoint/2010/main" val="1717413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91</a:t>
            </a:fld>
            <a:endParaRPr lang="en-IN"/>
          </a:p>
        </p:txBody>
      </p:sp>
    </p:spTree>
    <p:extLst>
      <p:ext uri="{BB962C8B-B14F-4D97-AF65-F5344CB8AC3E}">
        <p14:creationId xmlns:p14="http://schemas.microsoft.com/office/powerpoint/2010/main" val="3006257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92</a:t>
            </a:fld>
            <a:endParaRPr lang="en-IN"/>
          </a:p>
        </p:txBody>
      </p:sp>
    </p:spTree>
    <p:extLst>
      <p:ext uri="{BB962C8B-B14F-4D97-AF65-F5344CB8AC3E}">
        <p14:creationId xmlns:p14="http://schemas.microsoft.com/office/powerpoint/2010/main" val="985339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93</a:t>
            </a:fld>
            <a:endParaRPr lang="en-IN"/>
          </a:p>
        </p:txBody>
      </p:sp>
    </p:spTree>
    <p:extLst>
      <p:ext uri="{BB962C8B-B14F-4D97-AF65-F5344CB8AC3E}">
        <p14:creationId xmlns:p14="http://schemas.microsoft.com/office/powerpoint/2010/main" val="28017739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94</a:t>
            </a:fld>
            <a:endParaRPr lang="en-IN"/>
          </a:p>
        </p:txBody>
      </p:sp>
    </p:spTree>
    <p:extLst>
      <p:ext uri="{BB962C8B-B14F-4D97-AF65-F5344CB8AC3E}">
        <p14:creationId xmlns:p14="http://schemas.microsoft.com/office/powerpoint/2010/main" val="7629092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95</a:t>
            </a:fld>
            <a:endParaRPr lang="en-IN"/>
          </a:p>
        </p:txBody>
      </p:sp>
    </p:spTree>
    <p:extLst>
      <p:ext uri="{BB962C8B-B14F-4D97-AF65-F5344CB8AC3E}">
        <p14:creationId xmlns:p14="http://schemas.microsoft.com/office/powerpoint/2010/main" val="37164389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https://olegkutkov.me/2018/03/14/simple-linux-character-device-driver/</a:t>
            </a:r>
          </a:p>
        </p:txBody>
      </p:sp>
      <p:sp>
        <p:nvSpPr>
          <p:cNvPr id="4" name="Slide Number Placeholder 3"/>
          <p:cNvSpPr>
            <a:spLocks noGrp="1"/>
          </p:cNvSpPr>
          <p:nvPr>
            <p:ph type="sldNum" sz="quarter" idx="5"/>
          </p:nvPr>
        </p:nvSpPr>
        <p:spPr/>
        <p:txBody>
          <a:bodyPr/>
          <a:lstStyle/>
          <a:p>
            <a:fld id="{4CE739E8-895F-4D21-B2A6-986F06A9CF46}" type="slidenum">
              <a:rPr lang="en-IN" smtClean="0"/>
              <a:t>96</a:t>
            </a:fld>
            <a:endParaRPr lang="en-IN"/>
          </a:p>
        </p:txBody>
      </p:sp>
    </p:spTree>
    <p:extLst>
      <p:ext uri="{BB962C8B-B14F-4D97-AF65-F5344CB8AC3E}">
        <p14:creationId xmlns:p14="http://schemas.microsoft.com/office/powerpoint/2010/main" val="16185247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97</a:t>
            </a:fld>
            <a:endParaRPr lang="en-IN"/>
          </a:p>
        </p:txBody>
      </p:sp>
    </p:spTree>
    <p:extLst>
      <p:ext uri="{BB962C8B-B14F-4D97-AF65-F5344CB8AC3E}">
        <p14:creationId xmlns:p14="http://schemas.microsoft.com/office/powerpoint/2010/main" val="2677148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98</a:t>
            </a:fld>
            <a:endParaRPr lang="en-IN"/>
          </a:p>
        </p:txBody>
      </p:sp>
    </p:spTree>
    <p:extLst>
      <p:ext uri="{BB962C8B-B14F-4D97-AF65-F5344CB8AC3E}">
        <p14:creationId xmlns:p14="http://schemas.microsoft.com/office/powerpoint/2010/main" val="3766587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99</a:t>
            </a:fld>
            <a:endParaRPr lang="en-IN"/>
          </a:p>
        </p:txBody>
      </p:sp>
    </p:spTree>
    <p:extLst>
      <p:ext uri="{BB962C8B-B14F-4D97-AF65-F5344CB8AC3E}">
        <p14:creationId xmlns:p14="http://schemas.microsoft.com/office/powerpoint/2010/main" val="725682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100</a:t>
            </a:fld>
            <a:endParaRPr lang="en-IN"/>
          </a:p>
        </p:txBody>
      </p:sp>
    </p:spTree>
    <p:extLst>
      <p:ext uri="{BB962C8B-B14F-4D97-AF65-F5344CB8AC3E}">
        <p14:creationId xmlns:p14="http://schemas.microsoft.com/office/powerpoint/2010/main" val="1607212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50</a:t>
            </a:fld>
            <a:endParaRPr lang="en-IN"/>
          </a:p>
        </p:txBody>
      </p:sp>
    </p:spTree>
    <p:extLst>
      <p:ext uri="{BB962C8B-B14F-4D97-AF65-F5344CB8AC3E}">
        <p14:creationId xmlns:p14="http://schemas.microsoft.com/office/powerpoint/2010/main" val="2693021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101</a:t>
            </a:fld>
            <a:endParaRPr lang="en-IN"/>
          </a:p>
        </p:txBody>
      </p:sp>
    </p:spTree>
    <p:extLst>
      <p:ext uri="{BB962C8B-B14F-4D97-AF65-F5344CB8AC3E}">
        <p14:creationId xmlns:p14="http://schemas.microsoft.com/office/powerpoint/2010/main" val="345258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102</a:t>
            </a:fld>
            <a:endParaRPr lang="en-IN"/>
          </a:p>
        </p:txBody>
      </p:sp>
    </p:spTree>
    <p:extLst>
      <p:ext uri="{BB962C8B-B14F-4D97-AF65-F5344CB8AC3E}">
        <p14:creationId xmlns:p14="http://schemas.microsoft.com/office/powerpoint/2010/main" val="30462862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103</a:t>
            </a:fld>
            <a:endParaRPr lang="en-IN"/>
          </a:p>
        </p:txBody>
      </p:sp>
    </p:spTree>
    <p:extLst>
      <p:ext uri="{BB962C8B-B14F-4D97-AF65-F5344CB8AC3E}">
        <p14:creationId xmlns:p14="http://schemas.microsoft.com/office/powerpoint/2010/main" val="3379050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104</a:t>
            </a:fld>
            <a:endParaRPr lang="en-IN"/>
          </a:p>
        </p:txBody>
      </p:sp>
    </p:spTree>
    <p:extLst>
      <p:ext uri="{BB962C8B-B14F-4D97-AF65-F5344CB8AC3E}">
        <p14:creationId xmlns:p14="http://schemas.microsoft.com/office/powerpoint/2010/main" val="31597165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105</a:t>
            </a:fld>
            <a:endParaRPr lang="en-IN"/>
          </a:p>
        </p:txBody>
      </p:sp>
    </p:spTree>
    <p:extLst>
      <p:ext uri="{BB962C8B-B14F-4D97-AF65-F5344CB8AC3E}">
        <p14:creationId xmlns:p14="http://schemas.microsoft.com/office/powerpoint/2010/main" val="33986842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106</a:t>
            </a:fld>
            <a:endParaRPr lang="en-IN"/>
          </a:p>
        </p:txBody>
      </p:sp>
    </p:spTree>
    <p:extLst>
      <p:ext uri="{BB962C8B-B14F-4D97-AF65-F5344CB8AC3E}">
        <p14:creationId xmlns:p14="http://schemas.microsoft.com/office/powerpoint/2010/main" val="17306683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107</a:t>
            </a:fld>
            <a:endParaRPr lang="en-IN"/>
          </a:p>
        </p:txBody>
      </p:sp>
    </p:spTree>
    <p:extLst>
      <p:ext uri="{BB962C8B-B14F-4D97-AF65-F5344CB8AC3E}">
        <p14:creationId xmlns:p14="http://schemas.microsoft.com/office/powerpoint/2010/main" val="3570048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108</a:t>
            </a:fld>
            <a:endParaRPr lang="en-IN"/>
          </a:p>
        </p:txBody>
      </p:sp>
    </p:spTree>
    <p:extLst>
      <p:ext uri="{BB962C8B-B14F-4D97-AF65-F5344CB8AC3E}">
        <p14:creationId xmlns:p14="http://schemas.microsoft.com/office/powerpoint/2010/main" val="23368475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109</a:t>
            </a:fld>
            <a:endParaRPr lang="en-IN"/>
          </a:p>
        </p:txBody>
      </p:sp>
    </p:spTree>
    <p:extLst>
      <p:ext uri="{BB962C8B-B14F-4D97-AF65-F5344CB8AC3E}">
        <p14:creationId xmlns:p14="http://schemas.microsoft.com/office/powerpoint/2010/main" val="37179863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110</a:t>
            </a:fld>
            <a:endParaRPr lang="en-IN"/>
          </a:p>
        </p:txBody>
      </p:sp>
    </p:spTree>
    <p:extLst>
      <p:ext uri="{BB962C8B-B14F-4D97-AF65-F5344CB8AC3E}">
        <p14:creationId xmlns:p14="http://schemas.microsoft.com/office/powerpoint/2010/main" val="2124703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74</a:t>
            </a:fld>
            <a:endParaRPr lang="en-IN"/>
          </a:p>
        </p:txBody>
      </p:sp>
    </p:spTree>
    <p:extLst>
      <p:ext uri="{BB962C8B-B14F-4D97-AF65-F5344CB8AC3E}">
        <p14:creationId xmlns:p14="http://schemas.microsoft.com/office/powerpoint/2010/main" val="21771456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111</a:t>
            </a:fld>
            <a:endParaRPr lang="en-IN"/>
          </a:p>
        </p:txBody>
      </p:sp>
    </p:spTree>
    <p:extLst>
      <p:ext uri="{BB962C8B-B14F-4D97-AF65-F5344CB8AC3E}">
        <p14:creationId xmlns:p14="http://schemas.microsoft.com/office/powerpoint/2010/main" val="22682685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112</a:t>
            </a:fld>
            <a:endParaRPr lang="en-IN"/>
          </a:p>
        </p:txBody>
      </p:sp>
    </p:spTree>
    <p:extLst>
      <p:ext uri="{BB962C8B-B14F-4D97-AF65-F5344CB8AC3E}">
        <p14:creationId xmlns:p14="http://schemas.microsoft.com/office/powerpoint/2010/main" val="41659041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113</a:t>
            </a:fld>
            <a:endParaRPr lang="en-IN"/>
          </a:p>
        </p:txBody>
      </p:sp>
    </p:spTree>
    <p:extLst>
      <p:ext uri="{BB962C8B-B14F-4D97-AF65-F5344CB8AC3E}">
        <p14:creationId xmlns:p14="http://schemas.microsoft.com/office/powerpoint/2010/main" val="4696403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114</a:t>
            </a:fld>
            <a:endParaRPr lang="en-IN"/>
          </a:p>
        </p:txBody>
      </p:sp>
    </p:spTree>
    <p:extLst>
      <p:ext uri="{BB962C8B-B14F-4D97-AF65-F5344CB8AC3E}">
        <p14:creationId xmlns:p14="http://schemas.microsoft.com/office/powerpoint/2010/main" val="1354990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115</a:t>
            </a:fld>
            <a:endParaRPr lang="en-IN"/>
          </a:p>
        </p:txBody>
      </p:sp>
    </p:spTree>
    <p:extLst>
      <p:ext uri="{BB962C8B-B14F-4D97-AF65-F5344CB8AC3E}">
        <p14:creationId xmlns:p14="http://schemas.microsoft.com/office/powerpoint/2010/main" val="30998402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116</a:t>
            </a:fld>
            <a:endParaRPr lang="en-IN"/>
          </a:p>
        </p:txBody>
      </p:sp>
    </p:spTree>
    <p:extLst>
      <p:ext uri="{BB962C8B-B14F-4D97-AF65-F5344CB8AC3E}">
        <p14:creationId xmlns:p14="http://schemas.microsoft.com/office/powerpoint/2010/main" val="15984083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117</a:t>
            </a:fld>
            <a:endParaRPr lang="en-IN"/>
          </a:p>
        </p:txBody>
      </p:sp>
    </p:spTree>
    <p:extLst>
      <p:ext uri="{BB962C8B-B14F-4D97-AF65-F5344CB8AC3E}">
        <p14:creationId xmlns:p14="http://schemas.microsoft.com/office/powerpoint/2010/main" val="14132003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118</a:t>
            </a:fld>
            <a:endParaRPr lang="en-IN"/>
          </a:p>
        </p:txBody>
      </p:sp>
    </p:spTree>
    <p:extLst>
      <p:ext uri="{BB962C8B-B14F-4D97-AF65-F5344CB8AC3E}">
        <p14:creationId xmlns:p14="http://schemas.microsoft.com/office/powerpoint/2010/main" val="30832359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119</a:t>
            </a:fld>
            <a:endParaRPr lang="en-IN"/>
          </a:p>
        </p:txBody>
      </p:sp>
    </p:spTree>
    <p:extLst>
      <p:ext uri="{BB962C8B-B14F-4D97-AF65-F5344CB8AC3E}">
        <p14:creationId xmlns:p14="http://schemas.microsoft.com/office/powerpoint/2010/main" val="9090844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120</a:t>
            </a:fld>
            <a:endParaRPr lang="en-IN"/>
          </a:p>
        </p:txBody>
      </p:sp>
    </p:spTree>
    <p:extLst>
      <p:ext uri="{BB962C8B-B14F-4D97-AF65-F5344CB8AC3E}">
        <p14:creationId xmlns:p14="http://schemas.microsoft.com/office/powerpoint/2010/main" val="2779165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75</a:t>
            </a:fld>
            <a:endParaRPr lang="en-IN"/>
          </a:p>
        </p:txBody>
      </p:sp>
    </p:spTree>
    <p:extLst>
      <p:ext uri="{BB962C8B-B14F-4D97-AF65-F5344CB8AC3E}">
        <p14:creationId xmlns:p14="http://schemas.microsoft.com/office/powerpoint/2010/main" val="414921057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121</a:t>
            </a:fld>
            <a:endParaRPr lang="en-IN"/>
          </a:p>
        </p:txBody>
      </p:sp>
    </p:spTree>
    <p:extLst>
      <p:ext uri="{BB962C8B-B14F-4D97-AF65-F5344CB8AC3E}">
        <p14:creationId xmlns:p14="http://schemas.microsoft.com/office/powerpoint/2010/main" val="249171501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122</a:t>
            </a:fld>
            <a:endParaRPr lang="en-IN"/>
          </a:p>
        </p:txBody>
      </p:sp>
    </p:spTree>
    <p:extLst>
      <p:ext uri="{BB962C8B-B14F-4D97-AF65-F5344CB8AC3E}">
        <p14:creationId xmlns:p14="http://schemas.microsoft.com/office/powerpoint/2010/main" val="1584835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123</a:t>
            </a:fld>
            <a:endParaRPr lang="en-IN"/>
          </a:p>
        </p:txBody>
      </p:sp>
    </p:spTree>
    <p:extLst>
      <p:ext uri="{BB962C8B-B14F-4D97-AF65-F5344CB8AC3E}">
        <p14:creationId xmlns:p14="http://schemas.microsoft.com/office/powerpoint/2010/main" val="11775144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124</a:t>
            </a:fld>
            <a:endParaRPr lang="en-IN"/>
          </a:p>
        </p:txBody>
      </p:sp>
    </p:spTree>
    <p:extLst>
      <p:ext uri="{BB962C8B-B14F-4D97-AF65-F5344CB8AC3E}">
        <p14:creationId xmlns:p14="http://schemas.microsoft.com/office/powerpoint/2010/main" val="7574724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125</a:t>
            </a:fld>
            <a:endParaRPr lang="en-IN"/>
          </a:p>
        </p:txBody>
      </p:sp>
    </p:spTree>
    <p:extLst>
      <p:ext uri="{BB962C8B-B14F-4D97-AF65-F5344CB8AC3E}">
        <p14:creationId xmlns:p14="http://schemas.microsoft.com/office/powerpoint/2010/main" val="262350000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126</a:t>
            </a:fld>
            <a:endParaRPr lang="en-IN"/>
          </a:p>
        </p:txBody>
      </p:sp>
    </p:spTree>
    <p:extLst>
      <p:ext uri="{BB962C8B-B14F-4D97-AF65-F5344CB8AC3E}">
        <p14:creationId xmlns:p14="http://schemas.microsoft.com/office/powerpoint/2010/main" val="5116997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127</a:t>
            </a:fld>
            <a:endParaRPr lang="en-IN"/>
          </a:p>
        </p:txBody>
      </p:sp>
    </p:spTree>
    <p:extLst>
      <p:ext uri="{BB962C8B-B14F-4D97-AF65-F5344CB8AC3E}">
        <p14:creationId xmlns:p14="http://schemas.microsoft.com/office/powerpoint/2010/main" val="26056711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128</a:t>
            </a:fld>
            <a:endParaRPr lang="en-IN"/>
          </a:p>
        </p:txBody>
      </p:sp>
    </p:spTree>
    <p:extLst>
      <p:ext uri="{BB962C8B-B14F-4D97-AF65-F5344CB8AC3E}">
        <p14:creationId xmlns:p14="http://schemas.microsoft.com/office/powerpoint/2010/main" val="250765749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129</a:t>
            </a:fld>
            <a:endParaRPr lang="en-IN"/>
          </a:p>
        </p:txBody>
      </p:sp>
    </p:spTree>
    <p:extLst>
      <p:ext uri="{BB962C8B-B14F-4D97-AF65-F5344CB8AC3E}">
        <p14:creationId xmlns:p14="http://schemas.microsoft.com/office/powerpoint/2010/main" val="36212420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E739E8-895F-4D21-B2A6-986F06A9CF46}" type="slidenum">
              <a:rPr lang="en-IN" smtClean="0"/>
              <a:t>130</a:t>
            </a:fld>
            <a:endParaRPr lang="en-IN"/>
          </a:p>
        </p:txBody>
      </p:sp>
    </p:spTree>
    <p:extLst>
      <p:ext uri="{BB962C8B-B14F-4D97-AF65-F5344CB8AC3E}">
        <p14:creationId xmlns:p14="http://schemas.microsoft.com/office/powerpoint/2010/main" val="13680594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76</a:t>
            </a:fld>
            <a:endParaRPr lang="en-IN"/>
          </a:p>
        </p:txBody>
      </p:sp>
    </p:spTree>
    <p:extLst>
      <p:ext uri="{BB962C8B-B14F-4D97-AF65-F5344CB8AC3E}">
        <p14:creationId xmlns:p14="http://schemas.microsoft.com/office/powerpoint/2010/main" val="1464782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77</a:t>
            </a:fld>
            <a:endParaRPr lang="en-IN"/>
          </a:p>
        </p:txBody>
      </p:sp>
    </p:spTree>
    <p:extLst>
      <p:ext uri="{BB962C8B-B14F-4D97-AF65-F5344CB8AC3E}">
        <p14:creationId xmlns:p14="http://schemas.microsoft.com/office/powerpoint/2010/main" val="1496137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78</a:t>
            </a:fld>
            <a:endParaRPr lang="en-IN"/>
          </a:p>
        </p:txBody>
      </p:sp>
    </p:spTree>
    <p:extLst>
      <p:ext uri="{BB962C8B-B14F-4D97-AF65-F5344CB8AC3E}">
        <p14:creationId xmlns:p14="http://schemas.microsoft.com/office/powerpoint/2010/main" val="2306164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https://www.cs.emory.edu/~cheung/Courses/561/Syllabus/91-pthreads/create-threads.html</a:t>
            </a:r>
            <a:br>
              <a:rPr lang="en-IN" dirty="0"/>
            </a:br>
            <a:r>
              <a:rPr lang="en-IN" dirty="0"/>
              <a:t>https://www.cs.cmu.edu/afs/cs/academic/class/15492-f07/www/pthreads.html</a:t>
            </a:r>
          </a:p>
        </p:txBody>
      </p:sp>
      <p:sp>
        <p:nvSpPr>
          <p:cNvPr id="4" name="Slide Number Placeholder 3"/>
          <p:cNvSpPr>
            <a:spLocks noGrp="1"/>
          </p:cNvSpPr>
          <p:nvPr>
            <p:ph type="sldNum" sz="quarter" idx="5"/>
          </p:nvPr>
        </p:nvSpPr>
        <p:spPr/>
        <p:txBody>
          <a:bodyPr/>
          <a:lstStyle/>
          <a:p>
            <a:fld id="{4CE739E8-895F-4D21-B2A6-986F06A9CF46}" type="slidenum">
              <a:rPr lang="en-IN" smtClean="0"/>
              <a:t>79</a:t>
            </a:fld>
            <a:endParaRPr lang="en-IN"/>
          </a:p>
        </p:txBody>
      </p:sp>
    </p:spTree>
    <p:extLst>
      <p:ext uri="{BB962C8B-B14F-4D97-AF65-F5344CB8AC3E}">
        <p14:creationId xmlns:p14="http://schemas.microsoft.com/office/powerpoint/2010/main" val="39172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8B5E3-E8D0-81C7-8FF0-28B7FAEAFB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7192F92-C900-8F70-4F17-BCA61B68F0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1E21366-F31B-8C2F-1540-32A1E678FE15}"/>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5" name="Footer Placeholder 4">
            <a:extLst>
              <a:ext uri="{FF2B5EF4-FFF2-40B4-BE49-F238E27FC236}">
                <a16:creationId xmlns:a16="http://schemas.microsoft.com/office/drawing/2014/main" id="{FC91478E-2BFE-285F-32ED-0B717C7961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07AE23-18BE-D77C-8300-E89119EFEC24}"/>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1646742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0910-1E0B-669E-E678-943138583C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B9C92D-0C1D-20A9-1C70-EDDAF2567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254807-7849-AC0D-1864-58DE865A59F3}"/>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5" name="Footer Placeholder 4">
            <a:extLst>
              <a:ext uri="{FF2B5EF4-FFF2-40B4-BE49-F238E27FC236}">
                <a16:creationId xmlns:a16="http://schemas.microsoft.com/office/drawing/2014/main" id="{6A76D78B-C513-82F8-1EA7-A817EE7F2A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972A55-9496-0D1D-8099-3CA142099020}"/>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104316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548975-DF15-B316-2173-D95A9CE603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8BD932-DA0D-539B-DE64-073472E25D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6ABAB1-1C38-AEAF-403A-255903784339}"/>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5" name="Footer Placeholder 4">
            <a:extLst>
              <a:ext uri="{FF2B5EF4-FFF2-40B4-BE49-F238E27FC236}">
                <a16:creationId xmlns:a16="http://schemas.microsoft.com/office/drawing/2014/main" id="{49AA0893-2566-48FC-6335-C3BCF045D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7B84E-8151-A058-D22B-AA1109537AA6}"/>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1009020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A47E-421A-31A5-F261-F746153791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DB5830-9DA1-4DFC-6AC9-B6A540CD5D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BC168-2F69-3BA0-30DA-64BA82EAD8B9}"/>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5" name="Footer Placeholder 4">
            <a:extLst>
              <a:ext uri="{FF2B5EF4-FFF2-40B4-BE49-F238E27FC236}">
                <a16:creationId xmlns:a16="http://schemas.microsoft.com/office/drawing/2014/main" id="{46201E13-D82A-C39D-0A42-3B1CB40E7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94CF60-2A9B-A96A-25C6-940F82482D81}"/>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171851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76474-7209-0928-969E-F58D92798A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573666-D42A-D17C-2B48-DD8CD1844F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FF811-B48B-48AF-C016-F9A33A4F8123}"/>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5" name="Footer Placeholder 4">
            <a:extLst>
              <a:ext uri="{FF2B5EF4-FFF2-40B4-BE49-F238E27FC236}">
                <a16:creationId xmlns:a16="http://schemas.microsoft.com/office/drawing/2014/main" id="{BE6BA732-78A3-721F-4DBB-41052033A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6BB77C-80F7-A246-7F41-EB1D940289BB}"/>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3308707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08F46-4833-0CDB-D215-3EF46BB573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227B88-FC69-909B-E41C-87FDFD38B0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456262-19C1-A656-8C7D-04C00175A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8A3C2F9-8EEE-35F3-F63C-8C65FB108155}"/>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6" name="Footer Placeholder 5">
            <a:extLst>
              <a:ext uri="{FF2B5EF4-FFF2-40B4-BE49-F238E27FC236}">
                <a16:creationId xmlns:a16="http://schemas.microsoft.com/office/drawing/2014/main" id="{35662C88-BF22-6A8B-EE03-DD2BCB1409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D5CE2A-762E-2189-1839-32699057D52C}"/>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3277604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B13F-ECAF-45F6-8701-9EEBB9B73D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CB2A18-F72E-2733-3B11-504EDCF6A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47AC58-1510-A7C0-2161-314827C998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04CE29-38DA-3B01-8613-CCBFA7FBE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66998E-E2E0-64CB-C737-84567D783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63E10FE-CCDB-E550-EFBF-3D30207BA97D}"/>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8" name="Footer Placeholder 7">
            <a:extLst>
              <a:ext uri="{FF2B5EF4-FFF2-40B4-BE49-F238E27FC236}">
                <a16:creationId xmlns:a16="http://schemas.microsoft.com/office/drawing/2014/main" id="{4BAB22CA-FDC0-AD27-AF97-E9BFD6B0EBD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2785BF-88EC-6F60-C3CC-50B7ED45ED1A}"/>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342659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CB770-9672-F5FB-BFB7-EDE1ADA65E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A6C8533-C569-5B28-58A4-2EB858C48C74}"/>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4" name="Footer Placeholder 3">
            <a:extLst>
              <a:ext uri="{FF2B5EF4-FFF2-40B4-BE49-F238E27FC236}">
                <a16:creationId xmlns:a16="http://schemas.microsoft.com/office/drawing/2014/main" id="{059F8C85-82DB-7E8D-535D-E7F72BDF59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95C3615-3120-8A74-6C8D-CD2EAD8E0FC6}"/>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3632166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3BE53-BD56-91BB-A836-D2AD8E2B5625}"/>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3" name="Footer Placeholder 2">
            <a:extLst>
              <a:ext uri="{FF2B5EF4-FFF2-40B4-BE49-F238E27FC236}">
                <a16:creationId xmlns:a16="http://schemas.microsoft.com/office/drawing/2014/main" id="{6D00708F-1E41-0551-D778-881EA22B7D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8CD144-2AEC-B725-B6ED-A675B1E3FA88}"/>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38126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F8E4-5D01-A000-5061-F0833A87C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A27474-3973-C1E2-40A3-D4DD9B1A7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B48493-1E29-D2A2-C702-4A50008BF2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B6B487-380C-7390-3598-FB1E2E51BBAA}"/>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6" name="Footer Placeholder 5">
            <a:extLst>
              <a:ext uri="{FF2B5EF4-FFF2-40B4-BE49-F238E27FC236}">
                <a16:creationId xmlns:a16="http://schemas.microsoft.com/office/drawing/2014/main" id="{8B302056-CB12-CF8C-6DD7-C691A09757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F99CF-F5F0-A6C3-8AB5-A9C35C81CE51}"/>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273576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5BA1-D727-8328-A211-AF3998A576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572301-5AAD-B697-1A0A-6E39F8B04C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5B86D78-00D9-D3E3-13E9-237A0DC5E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7640B1-7569-B8FB-8E8C-21AA05F22084}"/>
              </a:ext>
            </a:extLst>
          </p:cNvPr>
          <p:cNvSpPr>
            <a:spLocks noGrp="1"/>
          </p:cNvSpPr>
          <p:nvPr>
            <p:ph type="dt" sz="half" idx="10"/>
          </p:nvPr>
        </p:nvSpPr>
        <p:spPr/>
        <p:txBody>
          <a:bodyPr/>
          <a:lstStyle/>
          <a:p>
            <a:fld id="{8DED122D-A736-4DBE-A94F-0459510F33A0}" type="datetimeFigureOut">
              <a:rPr lang="en-IN" smtClean="0"/>
              <a:t>14-12-2024</a:t>
            </a:fld>
            <a:endParaRPr lang="en-IN"/>
          </a:p>
        </p:txBody>
      </p:sp>
      <p:sp>
        <p:nvSpPr>
          <p:cNvPr id="6" name="Footer Placeholder 5">
            <a:extLst>
              <a:ext uri="{FF2B5EF4-FFF2-40B4-BE49-F238E27FC236}">
                <a16:creationId xmlns:a16="http://schemas.microsoft.com/office/drawing/2014/main" id="{745C35CA-7ABC-2D48-BBD4-0301AFF565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9D2ED0-3ECE-2917-7BB6-DB4B8BF935DC}"/>
              </a:ext>
            </a:extLst>
          </p:cNvPr>
          <p:cNvSpPr>
            <a:spLocks noGrp="1"/>
          </p:cNvSpPr>
          <p:nvPr>
            <p:ph type="sldNum" sz="quarter" idx="12"/>
          </p:nvPr>
        </p:nvSpPr>
        <p:spPr/>
        <p:txBody>
          <a:bodyPr/>
          <a:lstStyle/>
          <a:p>
            <a:fld id="{C755EBC8-6BEA-4182-B0A9-61C1BF51D298}" type="slidenum">
              <a:rPr lang="en-IN" smtClean="0"/>
              <a:t>‹#›</a:t>
            </a:fld>
            <a:endParaRPr lang="en-IN"/>
          </a:p>
        </p:txBody>
      </p:sp>
    </p:spTree>
    <p:extLst>
      <p:ext uri="{BB962C8B-B14F-4D97-AF65-F5344CB8AC3E}">
        <p14:creationId xmlns:p14="http://schemas.microsoft.com/office/powerpoint/2010/main" val="1237826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97C1AD-9045-3C13-EF95-69A1AAEBCD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A17641-921F-A59A-5BE1-2286905BDD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6D324-3D44-1714-3394-B4A4C07A5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ED122D-A736-4DBE-A94F-0459510F33A0}" type="datetimeFigureOut">
              <a:rPr lang="en-IN" smtClean="0"/>
              <a:t>14-12-2024</a:t>
            </a:fld>
            <a:endParaRPr lang="en-IN"/>
          </a:p>
        </p:txBody>
      </p:sp>
      <p:sp>
        <p:nvSpPr>
          <p:cNvPr id="5" name="Footer Placeholder 4">
            <a:extLst>
              <a:ext uri="{FF2B5EF4-FFF2-40B4-BE49-F238E27FC236}">
                <a16:creationId xmlns:a16="http://schemas.microsoft.com/office/drawing/2014/main" id="{1094EF9F-488A-822E-9D21-05729F813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0A89065-2F45-2BA6-3FFE-D41DBE80EE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55EBC8-6BEA-4182-B0A9-61C1BF51D298}" type="slidenum">
              <a:rPr lang="en-IN" smtClean="0"/>
              <a:t>‹#›</a:t>
            </a:fld>
            <a:endParaRPr lang="en-IN"/>
          </a:p>
        </p:txBody>
      </p:sp>
    </p:spTree>
    <p:extLst>
      <p:ext uri="{BB962C8B-B14F-4D97-AF65-F5344CB8AC3E}">
        <p14:creationId xmlns:p14="http://schemas.microsoft.com/office/powerpoint/2010/main" val="360204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57B1-726D-017E-2C36-11E4B12164CB}"/>
              </a:ext>
            </a:extLst>
          </p:cNvPr>
          <p:cNvSpPr>
            <a:spLocks noGrp="1"/>
          </p:cNvSpPr>
          <p:nvPr>
            <p:ph type="title"/>
          </p:nvPr>
        </p:nvSpPr>
        <p:spPr>
          <a:xfrm>
            <a:off x="548269" y="2405798"/>
            <a:ext cx="10515600" cy="1325563"/>
          </a:xfrm>
        </p:spPr>
        <p:txBody>
          <a:bodyPr/>
          <a:lstStyle/>
          <a:p>
            <a:r>
              <a:rPr lang="en-IN" dirty="0"/>
              <a:t>Linux System and Shell Programming CS4154</a:t>
            </a:r>
          </a:p>
        </p:txBody>
      </p:sp>
    </p:spTree>
    <p:extLst>
      <p:ext uri="{BB962C8B-B14F-4D97-AF65-F5344CB8AC3E}">
        <p14:creationId xmlns:p14="http://schemas.microsoft.com/office/powerpoint/2010/main" val="3536037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close-up of a list of text&#10;&#10;Description automatically generated">
            <a:extLst>
              <a:ext uri="{FF2B5EF4-FFF2-40B4-BE49-F238E27FC236}">
                <a16:creationId xmlns:a16="http://schemas.microsoft.com/office/drawing/2014/main" id="{3D2F3D74-26F0-3A6B-4858-C44F3C6C40AB}"/>
              </a:ext>
            </a:extLst>
          </p:cNvPr>
          <p:cNvPicPr>
            <a:picLocks noChangeAspect="1"/>
          </p:cNvPicPr>
          <p:nvPr/>
        </p:nvPicPr>
        <p:blipFill>
          <a:blip r:embed="rId2"/>
          <a:srcRect r="10650"/>
          <a:stretch/>
        </p:blipFill>
        <p:spPr>
          <a:xfrm>
            <a:off x="20" y="1282"/>
            <a:ext cx="12191980" cy="6856718"/>
          </a:xfrm>
          <a:prstGeom prst="rect">
            <a:avLst/>
          </a:prstGeom>
        </p:spPr>
      </p:pic>
    </p:spTree>
    <p:extLst>
      <p:ext uri="{BB962C8B-B14F-4D97-AF65-F5344CB8AC3E}">
        <p14:creationId xmlns:p14="http://schemas.microsoft.com/office/powerpoint/2010/main" val="26718014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Interrupt Handling</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100" dirty="0"/>
              <a:t>Synchronous interrupts, usually named exceptions, handle conditions detected by the processor itself in the course of executing an instruction. Divide by zero or a system call are examples of exceptions.</a:t>
            </a:r>
          </a:p>
          <a:p>
            <a:pPr marL="0" indent="0" algn="just">
              <a:spcBef>
                <a:spcPts val="0"/>
              </a:spcBef>
              <a:buNone/>
            </a:pPr>
            <a:endParaRPr lang="en-IN" sz="2100" dirty="0"/>
          </a:p>
          <a:p>
            <a:pPr marL="0" indent="0" algn="just">
              <a:spcBef>
                <a:spcPts val="0"/>
              </a:spcBef>
              <a:buNone/>
            </a:pPr>
            <a:r>
              <a:rPr lang="en-IN" sz="2100" dirty="0"/>
              <a:t>Asynchronous interrupts, usually named interrupts, are external events generated by I/O devices. For example a network card generates an interrupts to signal that a packet has arrived.</a:t>
            </a:r>
          </a:p>
          <a:p>
            <a:pPr marL="0" indent="0" algn="just">
              <a:spcBef>
                <a:spcPts val="0"/>
              </a:spcBef>
              <a:buNone/>
            </a:pPr>
            <a:endParaRPr lang="en-IN" sz="2100" dirty="0"/>
          </a:p>
          <a:p>
            <a:pPr marL="0" indent="0" algn="just">
              <a:spcBef>
                <a:spcPts val="0"/>
              </a:spcBef>
              <a:buNone/>
            </a:pPr>
            <a:r>
              <a:rPr lang="en-IN" sz="2100" dirty="0"/>
              <a:t>Most interrupts are maskable, which means we can temporarily postpone running the interrupt handler when we disable the interrupt until the time the interrupt is re-enabled. However, there are a few critical interrupts that can not be disabled/postponed.</a:t>
            </a:r>
          </a:p>
          <a:p>
            <a:pPr marL="0" indent="0" algn="just">
              <a:spcBef>
                <a:spcPts val="0"/>
              </a:spcBef>
              <a:buNone/>
            </a:pPr>
            <a:endParaRPr lang="en-IN" sz="2100" dirty="0"/>
          </a:p>
          <a:p>
            <a:pPr marL="0" indent="0" algn="just">
              <a:spcBef>
                <a:spcPts val="0"/>
              </a:spcBef>
              <a:buNone/>
            </a:pPr>
            <a:r>
              <a:rPr lang="en-IN" sz="2100" b="1" dirty="0"/>
              <a:t>Exceptions</a:t>
            </a:r>
            <a:r>
              <a:rPr lang="en-IN" sz="2100" dirty="0"/>
              <a:t>¶</a:t>
            </a:r>
          </a:p>
          <a:p>
            <a:pPr marL="0" indent="0" algn="just">
              <a:spcBef>
                <a:spcPts val="0"/>
              </a:spcBef>
              <a:buNone/>
            </a:pPr>
            <a:r>
              <a:rPr lang="en-IN" sz="2100" dirty="0"/>
              <a:t>There are two sources for exceptions:</a:t>
            </a:r>
          </a:p>
          <a:p>
            <a:pPr algn="just">
              <a:spcBef>
                <a:spcPts val="0"/>
              </a:spcBef>
            </a:pPr>
            <a:r>
              <a:rPr lang="en-IN" sz="2100" dirty="0"/>
              <a:t>processor detected</a:t>
            </a:r>
          </a:p>
          <a:p>
            <a:pPr marL="457200" lvl="1" indent="0" algn="just">
              <a:spcBef>
                <a:spcPts val="0"/>
              </a:spcBef>
              <a:buNone/>
            </a:pPr>
            <a:r>
              <a:rPr lang="en-IN" sz="1700" dirty="0"/>
              <a:t>faults</a:t>
            </a:r>
          </a:p>
          <a:p>
            <a:pPr marL="457200" lvl="1" indent="0" algn="just">
              <a:spcBef>
                <a:spcPts val="0"/>
              </a:spcBef>
              <a:buNone/>
            </a:pPr>
            <a:r>
              <a:rPr lang="en-IN" sz="1700" dirty="0"/>
              <a:t>traps</a:t>
            </a:r>
          </a:p>
          <a:p>
            <a:pPr marL="457200" lvl="1" indent="0" algn="just">
              <a:spcBef>
                <a:spcPts val="0"/>
              </a:spcBef>
              <a:buNone/>
            </a:pPr>
            <a:r>
              <a:rPr lang="en-IN" sz="1700" dirty="0"/>
              <a:t>aborts</a:t>
            </a:r>
          </a:p>
          <a:p>
            <a:pPr algn="just">
              <a:spcBef>
                <a:spcPts val="0"/>
              </a:spcBef>
            </a:pPr>
            <a:r>
              <a:rPr lang="en-IN" sz="2100" dirty="0"/>
              <a:t>programmed</a:t>
            </a:r>
          </a:p>
          <a:p>
            <a:pPr marL="457200" lvl="1" indent="0" algn="just">
              <a:spcBef>
                <a:spcPts val="0"/>
              </a:spcBef>
              <a:buNone/>
            </a:pPr>
            <a:r>
              <a:rPr lang="en-IN" sz="1700" dirty="0"/>
              <a:t>int n</a:t>
            </a:r>
          </a:p>
          <a:p>
            <a:pPr marL="0" indent="0" algn="just">
              <a:spcBef>
                <a:spcPts val="0"/>
              </a:spcBef>
              <a:buNone/>
            </a:pPr>
            <a:r>
              <a:rPr lang="en-IN" sz="2100" dirty="0"/>
              <a:t>Processor detected exceptions are raised when an abnormal condition is detected while executing an instruction.</a:t>
            </a:r>
          </a:p>
          <a:p>
            <a:pPr marL="0" indent="0" algn="just">
              <a:spcBef>
                <a:spcPts val="0"/>
              </a:spcBef>
              <a:buNone/>
            </a:pPr>
            <a:endParaRPr lang="en-IN" sz="2100" dirty="0"/>
          </a:p>
        </p:txBody>
      </p:sp>
    </p:spTree>
    <p:extLst>
      <p:ext uri="{BB962C8B-B14F-4D97-AF65-F5344CB8AC3E}">
        <p14:creationId xmlns:p14="http://schemas.microsoft.com/office/powerpoint/2010/main" val="319423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2" end="12"/>
                                            </p:txEl>
                                          </p:spTgt>
                                        </p:tgtEl>
                                        <p:attrNameLst>
                                          <p:attrName>style.visibility</p:attrName>
                                        </p:attrNameLst>
                                      </p:cBhvr>
                                      <p:to>
                                        <p:strVal val="visible"/>
                                      </p:to>
                                    </p:set>
                                    <p:animEffect transition="in" filter="fade">
                                      <p:cBhvr>
                                        <p:cTn id="50" dur="500"/>
                                        <p:tgtEl>
                                          <p:spTgt spid="3">
                                            <p:txEl>
                                              <p:pRg st="12" end="12"/>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Effect transition="in" filter="fade">
                                      <p:cBhvr>
                                        <p:cTn id="53" dur="500"/>
                                        <p:tgtEl>
                                          <p:spTgt spid="3">
                                            <p:txEl>
                                              <p:pRg st="13" end="1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
                                            <p:txEl>
                                              <p:pRg st="14" end="14"/>
                                            </p:txEl>
                                          </p:spTgt>
                                        </p:tgtEl>
                                        <p:attrNameLst>
                                          <p:attrName>style.visibility</p:attrName>
                                        </p:attrNameLst>
                                      </p:cBhvr>
                                      <p:to>
                                        <p:strVal val="visible"/>
                                      </p:to>
                                    </p:set>
                                    <p:animEffect transition="in" filter="fade">
                                      <p:cBhvr>
                                        <p:cTn id="58"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Interrupt Handling</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100" dirty="0"/>
              <a:t>A fault is a type of exception that is reported before the execution of the instruction and can be usually corrected. The saved EIP is the address of the instruction that caused the fault, so after the fault is corrected the program can re-execute the faulty instruction. (</a:t>
            </a:r>
            <a:r>
              <a:rPr lang="en-IN" sz="2100" dirty="0" err="1"/>
              <a:t>e.g</a:t>
            </a:r>
            <a:r>
              <a:rPr lang="en-IN" sz="2100" dirty="0"/>
              <a:t> page fault).</a:t>
            </a:r>
          </a:p>
          <a:p>
            <a:pPr marL="0" indent="0" algn="just">
              <a:spcBef>
                <a:spcPts val="0"/>
              </a:spcBef>
              <a:buNone/>
            </a:pPr>
            <a:endParaRPr lang="en-IN" sz="2100" dirty="0"/>
          </a:p>
          <a:p>
            <a:pPr marL="0" indent="0" algn="just">
              <a:spcBef>
                <a:spcPts val="0"/>
              </a:spcBef>
              <a:buNone/>
            </a:pPr>
            <a:r>
              <a:rPr lang="en-IN" sz="2100" dirty="0"/>
              <a:t>A trap is a type of exception that is reported after the execution of the instruction in which the exception was detected. The saved EIP is the address of the instruction after the instruction that caused the trap. (</a:t>
            </a:r>
            <a:r>
              <a:rPr lang="en-IN" sz="2100" dirty="0" err="1"/>
              <a:t>e.g</a:t>
            </a:r>
            <a:r>
              <a:rPr lang="en-IN" sz="2100" dirty="0"/>
              <a:t> debug trap).</a:t>
            </a:r>
          </a:p>
          <a:p>
            <a:pPr marL="0" indent="0" algn="just">
              <a:spcBef>
                <a:spcPts val="0"/>
              </a:spcBef>
              <a:buNone/>
            </a:pPr>
            <a:endParaRPr lang="en-IN" sz="2100" dirty="0"/>
          </a:p>
        </p:txBody>
      </p:sp>
    </p:spTree>
    <p:extLst>
      <p:ext uri="{BB962C8B-B14F-4D97-AF65-F5344CB8AC3E}">
        <p14:creationId xmlns:p14="http://schemas.microsoft.com/office/powerpoint/2010/main" val="352061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Interrupt Handling</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buNone/>
            </a:pPr>
            <a:r>
              <a:rPr lang="en-IN" sz="2000" b="1" dirty="0"/>
              <a:t>Types of Interrupts</a:t>
            </a:r>
          </a:p>
          <a:p>
            <a:r>
              <a:rPr lang="en-IN" sz="2000" b="1" dirty="0"/>
              <a:t>Hardware Interrupts</a:t>
            </a:r>
            <a:r>
              <a:rPr lang="en-IN" sz="2000" dirty="0"/>
              <a:t>: Triggered by hardware devices (like keyboard, mouse, or network cards) to signal that they need attention.</a:t>
            </a:r>
          </a:p>
          <a:p>
            <a:r>
              <a:rPr lang="en-IN" sz="2000" b="1" dirty="0"/>
              <a:t>Software Interrupts</a:t>
            </a:r>
            <a:r>
              <a:rPr lang="en-IN" sz="2000" dirty="0"/>
              <a:t>: Generated by programs when they need the kernel's services, commonly through system calls or exceptions.</a:t>
            </a:r>
          </a:p>
          <a:p>
            <a:pPr marL="0" indent="0">
              <a:buNone/>
            </a:pPr>
            <a:r>
              <a:rPr lang="en-IN" sz="2000" b="1" dirty="0"/>
              <a:t>Interrupt Handling Process</a:t>
            </a:r>
          </a:p>
          <a:p>
            <a:r>
              <a:rPr lang="en-IN" sz="2000" b="1" dirty="0"/>
              <a:t>Interrupt Generation</a:t>
            </a:r>
            <a:r>
              <a:rPr lang="en-IN" sz="2000" dirty="0"/>
              <a:t>: A hardware device signals an interrupt to the CPU by sending a signal (usually over a dedicated line) that interrupts the current processing.</a:t>
            </a:r>
          </a:p>
          <a:p>
            <a:r>
              <a:rPr lang="en-IN" sz="2000" b="1" dirty="0"/>
              <a:t>Interrupt Acknowledgment</a:t>
            </a:r>
            <a:r>
              <a:rPr lang="en-IN" sz="2000" dirty="0"/>
              <a:t>: The CPU stops executing the current instruction, saves the state of the running process (context switching), and acknowledges the interrupt.</a:t>
            </a:r>
          </a:p>
          <a:p>
            <a:r>
              <a:rPr lang="en-IN" sz="2000" b="1" dirty="0"/>
              <a:t>Interrupt Vector Table</a:t>
            </a:r>
            <a:r>
              <a:rPr lang="en-IN" sz="2000" dirty="0"/>
              <a:t>: The CPU consults the Interrupt Vector Table (IVT) to find the appropriate Interrupt Service Routine (ISR) associated with the interrupt. The IVT is a data structure that maps interrupt numbers to their corresponding ISRs.</a:t>
            </a:r>
          </a:p>
          <a:p>
            <a:r>
              <a:rPr lang="en-IN" sz="2000" b="1" dirty="0"/>
              <a:t>Execution of ISR</a:t>
            </a:r>
            <a:r>
              <a:rPr lang="en-IN" sz="2000" dirty="0"/>
              <a:t>: The CPU executes the ISR, which is a special function designed to handle the specific interrupt. The ISR performs the necessary actions to respond to the interrupt (e.g., reading data from a hardware device).</a:t>
            </a:r>
          </a:p>
          <a:p>
            <a:r>
              <a:rPr lang="en-IN" sz="2000" b="1" dirty="0"/>
              <a:t>Context Restoration</a:t>
            </a:r>
            <a:r>
              <a:rPr lang="en-IN" sz="2000" dirty="0"/>
              <a:t>: After the ISR completes its task, the CPU restores the state of the interrupted process, resuming its execution from where it left off.</a:t>
            </a:r>
          </a:p>
        </p:txBody>
      </p:sp>
    </p:spTree>
    <p:extLst>
      <p:ext uri="{BB962C8B-B14F-4D97-AF65-F5344CB8AC3E}">
        <p14:creationId xmlns:p14="http://schemas.microsoft.com/office/powerpoint/2010/main" val="375653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Interrupt Handling</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buNone/>
            </a:pPr>
            <a:r>
              <a:rPr lang="en-IN" sz="2400" b="1" dirty="0"/>
              <a:t>Key Components</a:t>
            </a:r>
          </a:p>
          <a:p>
            <a:r>
              <a:rPr lang="en-IN" sz="2400" b="1" dirty="0"/>
              <a:t>Interrupt Controller</a:t>
            </a:r>
            <a:r>
              <a:rPr lang="en-IN" sz="2400" dirty="0"/>
              <a:t>: Hardware that manages the interrupts and prioritizes them. In x86 architectures, the Programmable Interrupt Controller (PIC) and Advanced Programmable Interrupt Controller (APIC) are commonly used.</a:t>
            </a:r>
          </a:p>
          <a:p>
            <a:r>
              <a:rPr lang="en-IN" sz="2400" b="1" dirty="0"/>
              <a:t>Kernel Modules</a:t>
            </a:r>
            <a:r>
              <a:rPr lang="en-IN" sz="2400" dirty="0"/>
              <a:t>: ISRs are typically implemented in kernel space, and they can be written as part of kernel modules, which can be loaded or unloaded dynamically.</a:t>
            </a:r>
          </a:p>
          <a:p>
            <a:pPr marL="0" indent="0">
              <a:buNone/>
            </a:pPr>
            <a:r>
              <a:rPr lang="en-IN" sz="2400" b="1" dirty="0"/>
              <a:t>Linux Kernel Features for Interrupt Handling</a:t>
            </a:r>
          </a:p>
          <a:p>
            <a:r>
              <a:rPr lang="en-IN" sz="2400" b="1" dirty="0"/>
              <a:t>Top Half and Bottom Half</a:t>
            </a:r>
            <a:r>
              <a:rPr lang="en-IN" sz="2400" dirty="0"/>
              <a:t>:</a:t>
            </a:r>
          </a:p>
          <a:p>
            <a:pPr lvl="1"/>
            <a:r>
              <a:rPr lang="en-IN" sz="2000" b="1" dirty="0"/>
              <a:t>Top Half</a:t>
            </a:r>
            <a:r>
              <a:rPr lang="en-IN" sz="2000" dirty="0"/>
              <a:t>: The part of the ISR that handles the immediate needs of the interrupt. It runs in a context where interrupts are still enabled.</a:t>
            </a:r>
          </a:p>
          <a:p>
            <a:pPr lvl="1"/>
            <a:r>
              <a:rPr lang="en-IN" sz="2000" b="1" dirty="0"/>
              <a:t>Bottom Half</a:t>
            </a:r>
            <a:r>
              <a:rPr lang="en-IN" sz="2000" dirty="0"/>
              <a:t>: The deferred handling mechanism (like </a:t>
            </a:r>
            <a:r>
              <a:rPr lang="en-IN" sz="2000" dirty="0" err="1"/>
              <a:t>tasklets</a:t>
            </a:r>
            <a:r>
              <a:rPr lang="en-IN" sz="2000" dirty="0"/>
              <a:t> and work queues) that allows the kernel to perform less time-critical work after the initial ISR completes.</a:t>
            </a:r>
          </a:p>
          <a:p>
            <a:r>
              <a:rPr lang="en-IN" sz="2400" b="1" dirty="0" err="1"/>
              <a:t>Preemption</a:t>
            </a:r>
            <a:r>
              <a:rPr lang="en-IN" sz="2400" dirty="0"/>
              <a:t>: The Linux kernel supports </a:t>
            </a:r>
            <a:r>
              <a:rPr lang="en-IN" sz="2400" dirty="0" err="1"/>
              <a:t>preemptive</a:t>
            </a:r>
            <a:r>
              <a:rPr lang="en-IN" sz="2400" dirty="0"/>
              <a:t> multitasking, meaning a higher priority interrupt can </a:t>
            </a:r>
            <a:r>
              <a:rPr lang="en-IN" sz="2400" dirty="0" err="1"/>
              <a:t>preempt</a:t>
            </a:r>
            <a:r>
              <a:rPr lang="en-IN" sz="2400" dirty="0"/>
              <a:t> a lower priority one.</a:t>
            </a:r>
          </a:p>
          <a:p>
            <a:r>
              <a:rPr lang="en-IN" sz="2400" b="1" dirty="0"/>
              <a:t>Disabling Interrupts</a:t>
            </a:r>
            <a:r>
              <a:rPr lang="en-IN" sz="2400" dirty="0"/>
              <a:t>: For critical sections of code where interrupts must be avoided, the kernel provides mechanisms to disable interrupts temporarily.</a:t>
            </a:r>
          </a:p>
          <a:p>
            <a:pPr marL="0" indent="0">
              <a:buNone/>
            </a:pPr>
            <a:endParaRPr lang="en-IN" sz="1800" dirty="0"/>
          </a:p>
        </p:txBody>
      </p:sp>
    </p:spTree>
    <p:extLst>
      <p:ext uri="{BB962C8B-B14F-4D97-AF65-F5344CB8AC3E}">
        <p14:creationId xmlns:p14="http://schemas.microsoft.com/office/powerpoint/2010/main" val="255579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Interrupt Handling</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buNone/>
            </a:pPr>
            <a:r>
              <a:rPr lang="en-IN" sz="1800" dirty="0"/>
              <a:t>#include &lt;</a:t>
            </a:r>
            <a:r>
              <a:rPr lang="en-IN" sz="1800" dirty="0" err="1"/>
              <a:t>linux</a:t>
            </a:r>
            <a:r>
              <a:rPr lang="en-IN" sz="1800" dirty="0"/>
              <a:t>/</a:t>
            </a:r>
            <a:r>
              <a:rPr lang="en-IN" sz="1800" dirty="0" err="1"/>
              <a:t>interrupt.h</a:t>
            </a:r>
            <a:r>
              <a:rPr lang="en-IN" sz="1800" dirty="0"/>
              <a:t>&gt;</a:t>
            </a:r>
          </a:p>
          <a:p>
            <a:pPr marL="0" indent="0">
              <a:buNone/>
            </a:pPr>
            <a:endParaRPr lang="en-IN" sz="1800" dirty="0"/>
          </a:p>
          <a:p>
            <a:pPr marL="0" indent="0">
              <a:buNone/>
            </a:pPr>
            <a:r>
              <a:rPr lang="en-IN" sz="1800" dirty="0"/>
              <a:t>// Example Interrupt Service Routine (ISR)</a:t>
            </a:r>
          </a:p>
          <a:p>
            <a:pPr marL="0" indent="0">
              <a:buNone/>
            </a:pPr>
            <a:r>
              <a:rPr lang="en-IN" sz="1800" dirty="0" err="1"/>
              <a:t>irqreturn_t</a:t>
            </a:r>
            <a:r>
              <a:rPr lang="en-IN" sz="1800" dirty="0"/>
              <a:t> </a:t>
            </a:r>
            <a:r>
              <a:rPr lang="en-IN" sz="1800" dirty="0" err="1"/>
              <a:t>my_interrupt_handler</a:t>
            </a:r>
            <a:r>
              <a:rPr lang="en-IN" sz="1800" dirty="0"/>
              <a:t>(int </a:t>
            </a:r>
            <a:r>
              <a:rPr lang="en-IN" sz="1800" dirty="0" err="1"/>
              <a:t>irq</a:t>
            </a:r>
            <a:r>
              <a:rPr lang="en-IN" sz="1800" dirty="0"/>
              <a:t>, void *</a:t>
            </a:r>
            <a:r>
              <a:rPr lang="en-IN" sz="1800" dirty="0" err="1"/>
              <a:t>dev_id</a:t>
            </a:r>
            <a:r>
              <a:rPr lang="en-IN" sz="1800" dirty="0"/>
              <a:t>) {</a:t>
            </a:r>
          </a:p>
          <a:p>
            <a:pPr marL="0" indent="0">
              <a:buNone/>
            </a:pPr>
            <a:r>
              <a:rPr lang="en-IN" sz="1800" dirty="0"/>
              <a:t>    // Handle the interrupt (read data, signal a process, etc.)</a:t>
            </a:r>
          </a:p>
          <a:p>
            <a:pPr marL="0" indent="0">
              <a:buNone/>
            </a:pPr>
            <a:r>
              <a:rPr lang="en-IN" sz="1800" dirty="0"/>
              <a:t>    </a:t>
            </a:r>
          </a:p>
          <a:p>
            <a:pPr marL="0" indent="0">
              <a:buNone/>
            </a:pPr>
            <a:r>
              <a:rPr lang="en-IN" sz="1800" dirty="0"/>
              <a:t>    return IRQ_HANDLED;  // Indicate that the interrupt was handled</a:t>
            </a:r>
          </a:p>
          <a:p>
            <a:pPr marL="0" indent="0">
              <a:buNone/>
            </a:pPr>
            <a:r>
              <a:rPr lang="en-IN" sz="1800" dirty="0"/>
              <a:t>}</a:t>
            </a:r>
          </a:p>
          <a:p>
            <a:pPr marL="0" indent="0">
              <a:buNone/>
            </a:pPr>
            <a:endParaRPr lang="en-IN" sz="1800" dirty="0"/>
          </a:p>
          <a:p>
            <a:pPr marL="0" indent="0">
              <a:buNone/>
            </a:pPr>
            <a:r>
              <a:rPr lang="en-IN" sz="1800" dirty="0"/>
              <a:t>// Registering the interrupt handler</a:t>
            </a:r>
          </a:p>
          <a:p>
            <a:pPr marL="0" indent="0">
              <a:buNone/>
            </a:pPr>
            <a:r>
              <a:rPr lang="en-IN" sz="1800" dirty="0"/>
              <a:t>int </a:t>
            </a:r>
            <a:r>
              <a:rPr lang="en-IN" sz="1800" dirty="0" err="1"/>
              <a:t>request_irq_example</a:t>
            </a:r>
            <a:r>
              <a:rPr lang="en-IN" sz="1800" dirty="0"/>
              <a:t>(void) {</a:t>
            </a:r>
          </a:p>
          <a:p>
            <a:pPr marL="0" indent="0">
              <a:buNone/>
            </a:pPr>
            <a:r>
              <a:rPr lang="en-IN" sz="1800" dirty="0"/>
              <a:t>    int result = </a:t>
            </a:r>
            <a:r>
              <a:rPr lang="en-IN" sz="1800" dirty="0" err="1"/>
              <a:t>request_irq</a:t>
            </a:r>
            <a:r>
              <a:rPr lang="en-IN" sz="1800" dirty="0"/>
              <a:t>(IRQ_NUMBER, </a:t>
            </a:r>
            <a:r>
              <a:rPr lang="en-IN" sz="1800" dirty="0" err="1"/>
              <a:t>my_interrupt_handler</a:t>
            </a:r>
            <a:r>
              <a:rPr lang="en-IN" sz="1800" dirty="0"/>
              <a:t>, IRQF_SHARED, "</a:t>
            </a:r>
            <a:r>
              <a:rPr lang="en-IN" sz="1800" dirty="0" err="1"/>
              <a:t>my_device</a:t>
            </a:r>
            <a:r>
              <a:rPr lang="en-IN" sz="1800" dirty="0"/>
              <a:t>", (void *)(</a:t>
            </a:r>
            <a:r>
              <a:rPr lang="en-IN" sz="1800" dirty="0" err="1"/>
              <a:t>my_device</a:t>
            </a:r>
            <a:r>
              <a:rPr lang="en-IN" sz="1800" dirty="0"/>
              <a:t>));</a:t>
            </a:r>
          </a:p>
          <a:p>
            <a:pPr marL="0" indent="0">
              <a:buNone/>
            </a:pPr>
            <a:r>
              <a:rPr lang="en-IN" sz="1800" dirty="0"/>
              <a:t>    if (result &lt; 0) {</a:t>
            </a:r>
          </a:p>
          <a:p>
            <a:pPr marL="0" indent="0">
              <a:buNone/>
            </a:pPr>
            <a:r>
              <a:rPr lang="en-IN" sz="1800" dirty="0"/>
              <a:t>        // Handle error</a:t>
            </a:r>
          </a:p>
          <a:p>
            <a:pPr marL="0" indent="0">
              <a:buNone/>
            </a:pPr>
            <a:r>
              <a:rPr lang="en-IN" sz="1800" dirty="0"/>
              <a:t>    }</a:t>
            </a:r>
          </a:p>
          <a:p>
            <a:pPr marL="0" indent="0">
              <a:buNone/>
            </a:pPr>
            <a:r>
              <a:rPr lang="en-IN" sz="1800" dirty="0"/>
              <a:t>    return result;</a:t>
            </a:r>
          </a:p>
          <a:p>
            <a:pPr marL="0" indent="0">
              <a:buNone/>
            </a:pPr>
            <a:r>
              <a:rPr lang="en-IN" sz="1800" dirty="0"/>
              <a:t>}</a:t>
            </a:r>
          </a:p>
          <a:p>
            <a:pPr marL="0" indent="0">
              <a:buNone/>
            </a:pPr>
            <a:endParaRPr lang="en-IN" sz="1800" dirty="0"/>
          </a:p>
        </p:txBody>
      </p:sp>
    </p:spTree>
    <p:extLst>
      <p:ext uri="{BB962C8B-B14F-4D97-AF65-F5344CB8AC3E}">
        <p14:creationId xmlns:p14="http://schemas.microsoft.com/office/powerpoint/2010/main" val="101394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fade">
                                      <p:cBhvr>
                                        <p:cTn id="71" dur="500"/>
                                        <p:tgtEl>
                                          <p:spTgt spid="3">
                                            <p:txEl>
                                              <p:pRg st="14" end="1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fade">
                                      <p:cBhvr>
                                        <p:cTn id="76" dur="500"/>
                                        <p:tgtEl>
                                          <p:spTgt spid="3">
                                            <p:txEl>
                                              <p:pRg st="15" end="1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Effect transition="in" filter="fade">
                                      <p:cBhvr>
                                        <p:cTn id="8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Loops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dirty="0"/>
              <a:t>#/bin/bash</a:t>
            </a:r>
          </a:p>
          <a:p>
            <a:pPr marL="0" indent="0" algn="just">
              <a:spcBef>
                <a:spcPts val="0"/>
              </a:spcBef>
              <a:buNone/>
            </a:pPr>
            <a:endParaRPr lang="en-IN" dirty="0"/>
          </a:p>
          <a:p>
            <a:pPr marL="0" indent="0" algn="just">
              <a:spcBef>
                <a:spcPts val="0"/>
              </a:spcBef>
              <a:buNone/>
            </a:pPr>
            <a:r>
              <a:rPr lang="en-IN" dirty="0"/>
              <a:t>a=0</a:t>
            </a:r>
          </a:p>
          <a:p>
            <a:pPr marL="0" indent="0" algn="just">
              <a:spcBef>
                <a:spcPts val="0"/>
              </a:spcBef>
              <a:buNone/>
            </a:pPr>
            <a:endParaRPr lang="en-IN" dirty="0"/>
          </a:p>
          <a:p>
            <a:pPr marL="0" indent="0" algn="just">
              <a:spcBef>
                <a:spcPts val="0"/>
              </a:spcBef>
              <a:buNone/>
            </a:pPr>
            <a:r>
              <a:rPr lang="en-IN" dirty="0"/>
              <a:t># </a:t>
            </a:r>
            <a:r>
              <a:rPr lang="en-IN" dirty="0" err="1"/>
              <a:t>lt</a:t>
            </a:r>
            <a:r>
              <a:rPr lang="en-IN" dirty="0"/>
              <a:t> is less than operator</a:t>
            </a:r>
          </a:p>
          <a:p>
            <a:pPr marL="0" indent="0" algn="just">
              <a:spcBef>
                <a:spcPts val="0"/>
              </a:spcBef>
              <a:buNone/>
            </a:pPr>
            <a:endParaRPr lang="en-IN" dirty="0"/>
          </a:p>
          <a:p>
            <a:pPr marL="0" indent="0" algn="just">
              <a:spcBef>
                <a:spcPts val="0"/>
              </a:spcBef>
              <a:buNone/>
            </a:pPr>
            <a:r>
              <a:rPr lang="en-IN" dirty="0"/>
              <a:t>#Iterate the loop until a less than 10</a:t>
            </a:r>
          </a:p>
          <a:p>
            <a:pPr marL="0" indent="0" algn="just">
              <a:spcBef>
                <a:spcPts val="0"/>
              </a:spcBef>
              <a:buNone/>
            </a:pPr>
            <a:endParaRPr lang="en-IN" dirty="0"/>
          </a:p>
          <a:p>
            <a:pPr marL="0" indent="0" algn="just">
              <a:spcBef>
                <a:spcPts val="0"/>
              </a:spcBef>
              <a:buNone/>
            </a:pPr>
            <a:r>
              <a:rPr lang="en-IN" dirty="0"/>
              <a:t>while [ $a -</a:t>
            </a:r>
            <a:r>
              <a:rPr lang="en-IN" dirty="0" err="1"/>
              <a:t>lt</a:t>
            </a:r>
            <a:r>
              <a:rPr lang="en-IN" dirty="0"/>
              <a:t> 10 ]</a:t>
            </a:r>
          </a:p>
          <a:p>
            <a:pPr marL="0" indent="0" algn="just">
              <a:spcBef>
                <a:spcPts val="0"/>
              </a:spcBef>
              <a:buNone/>
            </a:pPr>
            <a:r>
              <a:rPr lang="en-IN" dirty="0"/>
              <a:t>do </a:t>
            </a:r>
          </a:p>
          <a:p>
            <a:pPr marL="0" indent="0" algn="just">
              <a:spcBef>
                <a:spcPts val="0"/>
              </a:spcBef>
              <a:buNone/>
            </a:pPr>
            <a:r>
              <a:rPr lang="en-IN" dirty="0"/>
              <a:t>    # Print the values</a:t>
            </a:r>
          </a:p>
          <a:p>
            <a:pPr marL="0" indent="0" algn="just">
              <a:spcBef>
                <a:spcPts val="0"/>
              </a:spcBef>
              <a:buNone/>
            </a:pPr>
            <a:r>
              <a:rPr lang="en-IN" dirty="0"/>
              <a:t>    echo $a</a:t>
            </a:r>
          </a:p>
          <a:p>
            <a:pPr marL="0" indent="0" algn="just">
              <a:spcBef>
                <a:spcPts val="0"/>
              </a:spcBef>
              <a:buNone/>
            </a:pPr>
            <a:r>
              <a:rPr lang="en-IN" dirty="0"/>
              <a:t>    # increment the value</a:t>
            </a:r>
          </a:p>
          <a:p>
            <a:pPr marL="0" indent="0" algn="just">
              <a:spcBef>
                <a:spcPts val="0"/>
              </a:spcBef>
              <a:buNone/>
            </a:pPr>
            <a:r>
              <a:rPr lang="en-IN" dirty="0"/>
              <a:t>    a=`expr $a + 1`</a:t>
            </a:r>
          </a:p>
          <a:p>
            <a:pPr marL="0" indent="0" algn="just">
              <a:spcBef>
                <a:spcPts val="0"/>
              </a:spcBef>
              <a:buNone/>
            </a:pPr>
            <a:r>
              <a:rPr lang="en-IN" dirty="0"/>
              <a:t>done</a:t>
            </a:r>
          </a:p>
          <a:p>
            <a:pPr marL="0" indent="0" algn="just">
              <a:spcBef>
                <a:spcPts val="0"/>
              </a:spcBef>
              <a:buNone/>
            </a:pPr>
            <a:endParaRPr lang="en-IN" dirty="0"/>
          </a:p>
        </p:txBody>
      </p:sp>
    </p:spTree>
    <p:extLst>
      <p:ext uri="{BB962C8B-B14F-4D97-AF65-F5344CB8AC3E}">
        <p14:creationId xmlns:p14="http://schemas.microsoft.com/office/powerpoint/2010/main" val="277793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Loops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dirty="0"/>
              <a:t>for a in 1 2 3 4 5 6 7 8 9 10</a:t>
            </a:r>
          </a:p>
          <a:p>
            <a:pPr marL="0" indent="0" algn="just">
              <a:spcBef>
                <a:spcPts val="0"/>
              </a:spcBef>
              <a:buNone/>
            </a:pPr>
            <a:r>
              <a:rPr lang="en-IN" dirty="0"/>
              <a:t>do</a:t>
            </a:r>
          </a:p>
          <a:p>
            <a:pPr marL="0" indent="0" algn="just">
              <a:spcBef>
                <a:spcPts val="0"/>
              </a:spcBef>
              <a:buNone/>
            </a:pPr>
            <a:endParaRPr lang="en-IN" dirty="0"/>
          </a:p>
          <a:p>
            <a:pPr marL="0" indent="0" algn="just">
              <a:spcBef>
                <a:spcPts val="0"/>
              </a:spcBef>
              <a:buNone/>
            </a:pPr>
            <a:endParaRPr lang="en-IN" dirty="0"/>
          </a:p>
          <a:p>
            <a:pPr marL="0" indent="0" algn="just">
              <a:spcBef>
                <a:spcPts val="0"/>
              </a:spcBef>
              <a:buNone/>
            </a:pPr>
            <a:r>
              <a:rPr lang="en-IN" dirty="0"/>
              <a:t>    # if a is equal to 5 break the loop</a:t>
            </a:r>
          </a:p>
          <a:p>
            <a:pPr marL="0" indent="0" algn="just">
              <a:spcBef>
                <a:spcPts val="0"/>
              </a:spcBef>
              <a:buNone/>
            </a:pPr>
            <a:r>
              <a:rPr lang="en-IN" dirty="0"/>
              <a:t>    if [ $a == 5 ]</a:t>
            </a:r>
          </a:p>
          <a:p>
            <a:pPr marL="0" indent="0" algn="just">
              <a:spcBef>
                <a:spcPts val="0"/>
              </a:spcBef>
              <a:buNone/>
            </a:pPr>
            <a:r>
              <a:rPr lang="en-IN" dirty="0"/>
              <a:t>    then</a:t>
            </a:r>
          </a:p>
          <a:p>
            <a:pPr marL="0" indent="0" algn="just">
              <a:spcBef>
                <a:spcPts val="0"/>
              </a:spcBef>
              <a:buNone/>
            </a:pPr>
            <a:r>
              <a:rPr lang="en-IN" dirty="0"/>
              <a:t>        break</a:t>
            </a:r>
          </a:p>
          <a:p>
            <a:pPr marL="0" indent="0" algn="just">
              <a:spcBef>
                <a:spcPts val="0"/>
              </a:spcBef>
              <a:buNone/>
            </a:pPr>
            <a:r>
              <a:rPr lang="en-IN" dirty="0"/>
              <a:t>    fi</a:t>
            </a:r>
          </a:p>
          <a:p>
            <a:pPr marL="0" indent="0" algn="just">
              <a:spcBef>
                <a:spcPts val="0"/>
              </a:spcBef>
              <a:buNone/>
            </a:pPr>
            <a:endParaRPr lang="en-IN" dirty="0"/>
          </a:p>
          <a:p>
            <a:pPr marL="0" indent="0" algn="just">
              <a:spcBef>
                <a:spcPts val="0"/>
              </a:spcBef>
              <a:buNone/>
            </a:pPr>
            <a:endParaRPr lang="en-IN" dirty="0"/>
          </a:p>
          <a:p>
            <a:pPr marL="0" indent="0" algn="just">
              <a:spcBef>
                <a:spcPts val="0"/>
              </a:spcBef>
              <a:buNone/>
            </a:pPr>
            <a:r>
              <a:rPr lang="en-IN" dirty="0"/>
              <a:t>    # Print the value</a:t>
            </a:r>
          </a:p>
          <a:p>
            <a:pPr marL="0" indent="0" algn="just">
              <a:spcBef>
                <a:spcPts val="0"/>
              </a:spcBef>
              <a:buNone/>
            </a:pPr>
            <a:r>
              <a:rPr lang="en-IN" dirty="0"/>
              <a:t>    echo “Iteration no $a”</a:t>
            </a:r>
          </a:p>
          <a:p>
            <a:pPr marL="0" indent="0" algn="just">
              <a:spcBef>
                <a:spcPts val="0"/>
              </a:spcBef>
              <a:buNone/>
            </a:pPr>
            <a:r>
              <a:rPr lang="en-IN" dirty="0"/>
              <a:t>done</a:t>
            </a:r>
          </a:p>
        </p:txBody>
      </p:sp>
    </p:spTree>
    <p:extLst>
      <p:ext uri="{BB962C8B-B14F-4D97-AF65-F5344CB8AC3E}">
        <p14:creationId xmlns:p14="http://schemas.microsoft.com/office/powerpoint/2010/main" val="356952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Loops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dirty="0"/>
              <a:t>for a in 1 2 3 4 5 6 7 8 9 10</a:t>
            </a:r>
          </a:p>
          <a:p>
            <a:pPr marL="0" indent="0" algn="just">
              <a:spcBef>
                <a:spcPts val="0"/>
              </a:spcBef>
              <a:buNone/>
            </a:pPr>
            <a:r>
              <a:rPr lang="en-IN" dirty="0"/>
              <a:t>do</a:t>
            </a:r>
          </a:p>
          <a:p>
            <a:pPr marL="0" indent="0" algn="just">
              <a:spcBef>
                <a:spcPts val="0"/>
              </a:spcBef>
              <a:buNone/>
            </a:pPr>
            <a:endParaRPr lang="en-IN" dirty="0"/>
          </a:p>
          <a:p>
            <a:pPr marL="0" indent="0" algn="just">
              <a:spcBef>
                <a:spcPts val="0"/>
              </a:spcBef>
              <a:buNone/>
            </a:pPr>
            <a:endParaRPr lang="en-IN" dirty="0"/>
          </a:p>
          <a:p>
            <a:pPr marL="0" indent="0" algn="just">
              <a:spcBef>
                <a:spcPts val="0"/>
              </a:spcBef>
              <a:buNone/>
            </a:pPr>
            <a:r>
              <a:rPr lang="en-IN" dirty="0"/>
              <a:t>    # if a = 5 then continue the loop and </a:t>
            </a:r>
          </a:p>
          <a:p>
            <a:pPr marL="0" indent="0" algn="just">
              <a:spcBef>
                <a:spcPts val="0"/>
              </a:spcBef>
              <a:buNone/>
            </a:pPr>
            <a:r>
              <a:rPr lang="en-IN" dirty="0"/>
              <a:t>    # don’t move to line 8</a:t>
            </a:r>
          </a:p>
          <a:p>
            <a:pPr marL="0" indent="0" algn="just">
              <a:spcBef>
                <a:spcPts val="0"/>
              </a:spcBef>
              <a:buNone/>
            </a:pPr>
            <a:endParaRPr lang="en-IN" dirty="0"/>
          </a:p>
          <a:p>
            <a:pPr marL="0" indent="0" algn="just">
              <a:spcBef>
                <a:spcPts val="0"/>
              </a:spcBef>
              <a:buNone/>
            </a:pPr>
            <a:endParaRPr lang="en-IN" dirty="0"/>
          </a:p>
          <a:p>
            <a:pPr marL="0" indent="0" algn="just">
              <a:spcBef>
                <a:spcPts val="0"/>
              </a:spcBef>
              <a:buNone/>
            </a:pPr>
            <a:r>
              <a:rPr lang="en-IN" dirty="0"/>
              <a:t>    if [ $a == 5 ]</a:t>
            </a:r>
          </a:p>
          <a:p>
            <a:pPr marL="0" indent="0" algn="just">
              <a:spcBef>
                <a:spcPts val="0"/>
              </a:spcBef>
              <a:buNone/>
            </a:pPr>
            <a:r>
              <a:rPr lang="en-IN" dirty="0"/>
              <a:t>    then </a:t>
            </a:r>
          </a:p>
          <a:p>
            <a:pPr marL="0" indent="0" algn="just">
              <a:spcBef>
                <a:spcPts val="0"/>
              </a:spcBef>
              <a:buNone/>
            </a:pPr>
            <a:r>
              <a:rPr lang="en-IN" dirty="0"/>
              <a:t>        continue</a:t>
            </a:r>
          </a:p>
          <a:p>
            <a:pPr marL="0" indent="0" algn="just">
              <a:spcBef>
                <a:spcPts val="0"/>
              </a:spcBef>
              <a:buNone/>
            </a:pPr>
            <a:r>
              <a:rPr lang="en-IN" dirty="0"/>
              <a:t>    fi</a:t>
            </a:r>
          </a:p>
          <a:p>
            <a:pPr marL="0" indent="0" algn="just">
              <a:spcBef>
                <a:spcPts val="0"/>
              </a:spcBef>
              <a:buNone/>
            </a:pPr>
            <a:r>
              <a:rPr lang="en-IN" dirty="0"/>
              <a:t>    echo “Iteration no $a”</a:t>
            </a:r>
          </a:p>
          <a:p>
            <a:pPr marL="0" indent="0" algn="just">
              <a:spcBef>
                <a:spcPts val="0"/>
              </a:spcBef>
              <a:buNone/>
            </a:pPr>
            <a:r>
              <a:rPr lang="en-IN" dirty="0"/>
              <a:t>done</a:t>
            </a:r>
          </a:p>
        </p:txBody>
      </p:sp>
    </p:spTree>
    <p:extLst>
      <p:ext uri="{BB962C8B-B14F-4D97-AF65-F5344CB8AC3E}">
        <p14:creationId xmlns:p14="http://schemas.microsoft.com/office/powerpoint/2010/main" val="3422083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Loops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dirty="0"/>
              <a:t>a=0</a:t>
            </a:r>
          </a:p>
          <a:p>
            <a:pPr marL="0" indent="0" algn="just">
              <a:spcBef>
                <a:spcPts val="0"/>
              </a:spcBef>
              <a:buNone/>
            </a:pPr>
            <a:endParaRPr lang="en-IN" dirty="0"/>
          </a:p>
          <a:p>
            <a:pPr marL="0" indent="0" algn="just">
              <a:spcBef>
                <a:spcPts val="0"/>
              </a:spcBef>
              <a:buNone/>
            </a:pPr>
            <a:r>
              <a:rPr lang="en-IN" dirty="0"/>
              <a:t># -</a:t>
            </a:r>
            <a:r>
              <a:rPr lang="en-IN" dirty="0" err="1"/>
              <a:t>gt</a:t>
            </a:r>
            <a:r>
              <a:rPr lang="en-IN" dirty="0"/>
              <a:t> is greater than operator</a:t>
            </a:r>
          </a:p>
          <a:p>
            <a:pPr marL="0" indent="0" algn="just">
              <a:spcBef>
                <a:spcPts val="0"/>
              </a:spcBef>
              <a:buNone/>
            </a:pPr>
            <a:r>
              <a:rPr lang="en-IN" dirty="0"/>
              <a:t>#Iterate the loop until a is greater than 10</a:t>
            </a:r>
          </a:p>
          <a:p>
            <a:pPr marL="0" indent="0" algn="just">
              <a:spcBef>
                <a:spcPts val="0"/>
              </a:spcBef>
              <a:buNone/>
            </a:pPr>
            <a:endParaRPr lang="en-IN" dirty="0"/>
          </a:p>
          <a:p>
            <a:pPr marL="0" indent="0" algn="just">
              <a:spcBef>
                <a:spcPts val="0"/>
              </a:spcBef>
              <a:buNone/>
            </a:pPr>
            <a:r>
              <a:rPr lang="en-IN" dirty="0"/>
              <a:t>until [ $a -</a:t>
            </a:r>
            <a:r>
              <a:rPr lang="en-IN" dirty="0" err="1"/>
              <a:t>gt</a:t>
            </a:r>
            <a:r>
              <a:rPr lang="en-IN" dirty="0"/>
              <a:t> 10 ]</a:t>
            </a:r>
          </a:p>
          <a:p>
            <a:pPr marL="0" indent="0" algn="just">
              <a:spcBef>
                <a:spcPts val="0"/>
              </a:spcBef>
              <a:buNone/>
            </a:pPr>
            <a:r>
              <a:rPr lang="en-IN" dirty="0"/>
              <a:t>do</a:t>
            </a:r>
          </a:p>
          <a:p>
            <a:pPr marL="0" indent="0" algn="just">
              <a:spcBef>
                <a:spcPts val="0"/>
              </a:spcBef>
              <a:buNone/>
            </a:pPr>
            <a:endParaRPr lang="en-IN" dirty="0"/>
          </a:p>
          <a:p>
            <a:pPr marL="0" indent="0" algn="just">
              <a:spcBef>
                <a:spcPts val="0"/>
              </a:spcBef>
              <a:buNone/>
            </a:pPr>
            <a:r>
              <a:rPr lang="en-IN" dirty="0"/>
              <a:t>    # Print the values</a:t>
            </a:r>
          </a:p>
          <a:p>
            <a:pPr marL="0" indent="0" algn="just">
              <a:spcBef>
                <a:spcPts val="0"/>
              </a:spcBef>
              <a:buNone/>
            </a:pPr>
            <a:r>
              <a:rPr lang="en-IN" dirty="0"/>
              <a:t>    echo $a</a:t>
            </a:r>
          </a:p>
          <a:p>
            <a:pPr marL="0" indent="0" algn="just">
              <a:spcBef>
                <a:spcPts val="0"/>
              </a:spcBef>
              <a:buNone/>
            </a:pPr>
            <a:endParaRPr lang="en-IN" dirty="0"/>
          </a:p>
          <a:p>
            <a:pPr marL="0" indent="0" algn="just">
              <a:spcBef>
                <a:spcPts val="0"/>
              </a:spcBef>
              <a:buNone/>
            </a:pPr>
            <a:r>
              <a:rPr lang="en-IN" dirty="0"/>
              <a:t>    # increment the value</a:t>
            </a:r>
          </a:p>
          <a:p>
            <a:pPr marL="0" indent="0" algn="just">
              <a:spcBef>
                <a:spcPts val="0"/>
              </a:spcBef>
              <a:buNone/>
            </a:pPr>
            <a:r>
              <a:rPr lang="en-IN" dirty="0"/>
              <a:t>    a=`expr $a + 1`</a:t>
            </a:r>
          </a:p>
          <a:p>
            <a:pPr marL="0" indent="0" algn="just">
              <a:spcBef>
                <a:spcPts val="0"/>
              </a:spcBef>
              <a:buNone/>
            </a:pPr>
            <a:r>
              <a:rPr lang="en-IN" dirty="0"/>
              <a:t>done</a:t>
            </a:r>
          </a:p>
        </p:txBody>
      </p:sp>
    </p:spTree>
    <p:extLst>
      <p:ext uri="{BB962C8B-B14F-4D97-AF65-F5344CB8AC3E}">
        <p14:creationId xmlns:p14="http://schemas.microsoft.com/office/powerpoint/2010/main" val="162866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Loops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dirty="0"/>
              <a:t>CORRECT=n</a:t>
            </a:r>
          </a:p>
          <a:p>
            <a:pPr marL="0" indent="0" algn="just">
              <a:spcBef>
                <a:spcPts val="0"/>
              </a:spcBef>
              <a:buNone/>
            </a:pPr>
            <a:r>
              <a:rPr lang="en-IN" dirty="0"/>
              <a:t>while [ “$CORRECT” == “n” ]</a:t>
            </a:r>
          </a:p>
          <a:p>
            <a:pPr marL="0" indent="0" algn="just">
              <a:spcBef>
                <a:spcPts val="0"/>
              </a:spcBef>
              <a:buNone/>
            </a:pPr>
            <a:r>
              <a:rPr lang="en-IN" dirty="0"/>
              <a:t>do</a:t>
            </a:r>
          </a:p>
          <a:p>
            <a:pPr marL="0" indent="0" algn="just">
              <a:spcBef>
                <a:spcPts val="0"/>
              </a:spcBef>
              <a:buNone/>
            </a:pPr>
            <a:endParaRPr lang="en-IN" dirty="0"/>
          </a:p>
          <a:p>
            <a:pPr marL="0" indent="0" algn="just">
              <a:spcBef>
                <a:spcPts val="0"/>
              </a:spcBef>
              <a:buNone/>
            </a:pPr>
            <a:endParaRPr lang="en-IN" dirty="0"/>
          </a:p>
          <a:p>
            <a:pPr marL="0" indent="0" algn="just">
              <a:spcBef>
                <a:spcPts val="0"/>
              </a:spcBef>
              <a:buNone/>
            </a:pPr>
            <a:r>
              <a:rPr lang="en-IN" dirty="0"/>
              <a:t>  # loop discontinues when you enter y i.e., when your name is correct</a:t>
            </a:r>
          </a:p>
          <a:p>
            <a:pPr marL="0" indent="0" algn="just">
              <a:spcBef>
                <a:spcPts val="0"/>
              </a:spcBef>
              <a:buNone/>
            </a:pPr>
            <a:r>
              <a:rPr lang="en-IN" dirty="0"/>
              <a:t>  # -p stands for prompt asking for the input</a:t>
            </a:r>
          </a:p>
          <a:p>
            <a:pPr marL="0" indent="0" algn="just">
              <a:spcBef>
                <a:spcPts val="0"/>
              </a:spcBef>
              <a:buNone/>
            </a:pPr>
            <a:endParaRPr lang="en-IN" dirty="0"/>
          </a:p>
          <a:p>
            <a:pPr marL="0" indent="0" algn="just">
              <a:spcBef>
                <a:spcPts val="0"/>
              </a:spcBef>
              <a:buNone/>
            </a:pPr>
            <a:endParaRPr lang="en-IN" dirty="0"/>
          </a:p>
          <a:p>
            <a:pPr marL="0" indent="0" algn="just">
              <a:spcBef>
                <a:spcPts val="0"/>
              </a:spcBef>
              <a:buNone/>
            </a:pPr>
            <a:r>
              <a:rPr lang="en-IN" dirty="0"/>
              <a:t>  read -p “Enter your name:” NAME</a:t>
            </a:r>
          </a:p>
          <a:p>
            <a:pPr marL="0" indent="0" algn="just">
              <a:spcBef>
                <a:spcPts val="0"/>
              </a:spcBef>
              <a:buNone/>
            </a:pPr>
            <a:r>
              <a:rPr lang="en-IN" dirty="0"/>
              <a:t>  read -p “Is ${NAME} correct? ” CORRECT</a:t>
            </a:r>
          </a:p>
          <a:p>
            <a:pPr marL="0" indent="0" algn="just">
              <a:spcBef>
                <a:spcPts val="0"/>
              </a:spcBef>
              <a:buNone/>
            </a:pPr>
            <a:r>
              <a:rPr lang="en-IN" dirty="0"/>
              <a:t>done</a:t>
            </a:r>
          </a:p>
        </p:txBody>
      </p:sp>
    </p:spTree>
    <p:extLst>
      <p:ext uri="{BB962C8B-B14F-4D97-AF65-F5344CB8AC3E}">
        <p14:creationId xmlns:p14="http://schemas.microsoft.com/office/powerpoint/2010/main" val="2933172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274EB0-6FB9-2629-A100-D27912B0C776}"/>
              </a:ext>
            </a:extLst>
          </p:cNvPr>
          <p:cNvPicPr>
            <a:picLocks noChangeAspect="1"/>
          </p:cNvPicPr>
          <p:nvPr/>
        </p:nvPicPr>
        <p:blipFill>
          <a:blip r:embed="rId2"/>
          <a:stretch>
            <a:fillRect/>
          </a:stretch>
        </p:blipFill>
        <p:spPr>
          <a:xfrm>
            <a:off x="-2135" y="108119"/>
            <a:ext cx="11946336" cy="6356196"/>
          </a:xfrm>
          <a:prstGeom prst="rect">
            <a:avLst/>
          </a:prstGeom>
        </p:spPr>
      </p:pic>
    </p:spTree>
    <p:extLst>
      <p:ext uri="{BB962C8B-B14F-4D97-AF65-F5344CB8AC3E}">
        <p14:creationId xmlns:p14="http://schemas.microsoft.com/office/powerpoint/2010/main" val="309240684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Class Task</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100" dirty="0"/>
              <a:t>Practice Program: Simple Number Guessing </a:t>
            </a:r>
            <a:r>
              <a:rPr lang="en-IN" sz="2100" dirty="0" err="1"/>
              <a:t>GameObjective</a:t>
            </a:r>
            <a:r>
              <a:rPr lang="en-IN" sz="2100" dirty="0"/>
              <a:t>: Create a simple number guessing game where the user has to guess a randomly generated number between 1 and 10. The user will be given three attempts to guess the number. The program will use loops to manage user input and attempts.</a:t>
            </a:r>
          </a:p>
          <a:p>
            <a:pPr marL="0" indent="0" algn="just">
              <a:spcBef>
                <a:spcPts val="0"/>
              </a:spcBef>
              <a:buNone/>
            </a:pPr>
            <a:endParaRPr lang="en-IN" sz="2100" dirty="0"/>
          </a:p>
          <a:p>
            <a:pPr marL="0" indent="0" algn="just">
              <a:spcBef>
                <a:spcPts val="0"/>
              </a:spcBef>
              <a:buNone/>
            </a:pPr>
            <a:r>
              <a:rPr lang="en-IN" sz="2100" dirty="0"/>
              <a:t>Program Instructions:</a:t>
            </a:r>
          </a:p>
          <a:p>
            <a:pPr marL="0" indent="0" algn="just">
              <a:spcBef>
                <a:spcPts val="0"/>
              </a:spcBef>
              <a:buNone/>
            </a:pPr>
            <a:r>
              <a:rPr lang="en-IN" sz="2100" dirty="0"/>
              <a:t>Generate a random number between 1 and 10.</a:t>
            </a:r>
          </a:p>
          <a:p>
            <a:pPr marL="0" indent="0" algn="just">
              <a:spcBef>
                <a:spcPts val="0"/>
              </a:spcBef>
              <a:buNone/>
            </a:pPr>
            <a:r>
              <a:rPr lang="en-IN" sz="2100" dirty="0"/>
              <a:t>Prompt the user to guess the number.</a:t>
            </a:r>
          </a:p>
          <a:p>
            <a:pPr marL="0" indent="0" algn="just">
              <a:spcBef>
                <a:spcPts val="0"/>
              </a:spcBef>
              <a:buNone/>
            </a:pPr>
            <a:r>
              <a:rPr lang="en-IN" sz="2100" dirty="0"/>
              <a:t>Allow the user three attempts to guess the number</a:t>
            </a:r>
          </a:p>
          <a:p>
            <a:pPr marL="0" indent="0" algn="just">
              <a:spcBef>
                <a:spcPts val="0"/>
              </a:spcBef>
              <a:buNone/>
            </a:pPr>
            <a:r>
              <a:rPr lang="en-IN" sz="2100" dirty="0"/>
              <a:t>.After each guess, inform the user whether the guess is too high, too low, or correct.</a:t>
            </a:r>
          </a:p>
          <a:p>
            <a:pPr marL="0" indent="0" algn="just">
              <a:spcBef>
                <a:spcPts val="0"/>
              </a:spcBef>
              <a:buNone/>
            </a:pPr>
            <a:r>
              <a:rPr lang="en-IN" sz="2100" dirty="0"/>
              <a:t>If the user guesses the number correctly, display a congratulatory message and exit the loop.</a:t>
            </a:r>
          </a:p>
          <a:p>
            <a:pPr marL="0" indent="0" algn="just">
              <a:spcBef>
                <a:spcPts val="0"/>
              </a:spcBef>
              <a:buNone/>
            </a:pPr>
            <a:r>
              <a:rPr lang="en-IN" sz="2100" dirty="0"/>
              <a:t>If the user fails to guess the number within three attempts, reveal the number.</a:t>
            </a:r>
          </a:p>
          <a:p>
            <a:pPr marL="0" indent="0" algn="just">
              <a:spcBef>
                <a:spcPts val="0"/>
              </a:spcBef>
              <a:buNone/>
            </a:pPr>
            <a:endParaRPr lang="en-IN" sz="2100" dirty="0"/>
          </a:p>
          <a:p>
            <a:pPr marL="0" indent="0" algn="just">
              <a:spcBef>
                <a:spcPts val="0"/>
              </a:spcBef>
              <a:buNone/>
            </a:pPr>
            <a:endParaRPr lang="en-IN" sz="2100" dirty="0"/>
          </a:p>
        </p:txBody>
      </p:sp>
    </p:spTree>
    <p:extLst>
      <p:ext uri="{BB962C8B-B14F-4D97-AF65-F5344CB8AC3E}">
        <p14:creationId xmlns:p14="http://schemas.microsoft.com/office/powerpoint/2010/main" val="416433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Solutions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1800" dirty="0"/>
              <a:t># Generate a random number between 1 and 10</a:t>
            </a:r>
          </a:p>
          <a:p>
            <a:pPr marL="0" indent="0" algn="just">
              <a:spcBef>
                <a:spcPts val="0"/>
              </a:spcBef>
              <a:buNone/>
            </a:pPr>
            <a:r>
              <a:rPr lang="en-IN" sz="1800" dirty="0" err="1"/>
              <a:t>random_number</a:t>
            </a:r>
            <a:r>
              <a:rPr lang="en-IN" sz="1800" dirty="0"/>
              <a:t>=$((RANDOM % 10 + 1))</a:t>
            </a:r>
          </a:p>
          <a:p>
            <a:pPr marL="0" indent="0" algn="just">
              <a:spcBef>
                <a:spcPts val="0"/>
              </a:spcBef>
              <a:buNone/>
            </a:pPr>
            <a:r>
              <a:rPr lang="en-IN" sz="1800" dirty="0"/>
              <a:t>attempts=3</a:t>
            </a:r>
          </a:p>
          <a:p>
            <a:pPr marL="0" indent="0" algn="just">
              <a:spcBef>
                <a:spcPts val="0"/>
              </a:spcBef>
              <a:buNone/>
            </a:pPr>
            <a:r>
              <a:rPr lang="en-IN" sz="1800" dirty="0"/>
              <a:t>guess=0</a:t>
            </a:r>
          </a:p>
          <a:p>
            <a:pPr marL="0" indent="0" algn="just">
              <a:spcBef>
                <a:spcPts val="0"/>
              </a:spcBef>
              <a:buNone/>
            </a:pPr>
            <a:endParaRPr lang="en-IN" sz="1800" dirty="0"/>
          </a:p>
          <a:p>
            <a:pPr marL="0" indent="0" algn="just">
              <a:spcBef>
                <a:spcPts val="0"/>
              </a:spcBef>
              <a:buNone/>
            </a:pPr>
            <a:r>
              <a:rPr lang="en-IN" sz="1800" dirty="0"/>
              <a:t>echo "Welcome to the Number Guessing Game!"</a:t>
            </a:r>
          </a:p>
          <a:p>
            <a:pPr marL="0" indent="0" algn="just">
              <a:spcBef>
                <a:spcPts val="0"/>
              </a:spcBef>
              <a:buNone/>
            </a:pPr>
            <a:r>
              <a:rPr lang="en-IN" sz="1800" dirty="0"/>
              <a:t>echo "I have selected a random number between 1 and 10."</a:t>
            </a:r>
          </a:p>
          <a:p>
            <a:pPr marL="0" indent="0" algn="just">
              <a:spcBef>
                <a:spcPts val="0"/>
              </a:spcBef>
              <a:buNone/>
            </a:pPr>
            <a:r>
              <a:rPr lang="en-IN" sz="1800" dirty="0"/>
              <a:t>echo "You have $attempts </a:t>
            </a:r>
            <a:r>
              <a:rPr lang="en-IN" sz="1800" dirty="0" err="1"/>
              <a:t>attempts</a:t>
            </a:r>
            <a:r>
              <a:rPr lang="en-IN" sz="1800" dirty="0"/>
              <a:t> to guess the number."</a:t>
            </a:r>
          </a:p>
          <a:p>
            <a:pPr marL="0" indent="0" algn="just">
              <a:spcBef>
                <a:spcPts val="0"/>
              </a:spcBef>
              <a:buNone/>
            </a:pPr>
            <a:endParaRPr lang="en-IN" sz="1800" dirty="0"/>
          </a:p>
          <a:p>
            <a:pPr marL="0" indent="0" algn="just">
              <a:spcBef>
                <a:spcPts val="0"/>
              </a:spcBef>
              <a:buNone/>
            </a:pPr>
            <a:r>
              <a:rPr lang="en-IN" sz="1800" dirty="0"/>
              <a:t># Loop for number of attempts</a:t>
            </a:r>
          </a:p>
          <a:p>
            <a:pPr marL="0" indent="0" algn="just">
              <a:spcBef>
                <a:spcPts val="0"/>
              </a:spcBef>
              <a:buNone/>
            </a:pPr>
            <a:r>
              <a:rPr lang="en-IN" sz="1800" dirty="0"/>
              <a:t>for ((</a:t>
            </a:r>
            <a:r>
              <a:rPr lang="en-IN" sz="1800" dirty="0" err="1"/>
              <a:t>i</a:t>
            </a:r>
            <a:r>
              <a:rPr lang="en-IN" sz="1800" dirty="0"/>
              <a:t>=1; </a:t>
            </a:r>
            <a:r>
              <a:rPr lang="en-IN" sz="1800" dirty="0" err="1"/>
              <a:t>i</a:t>
            </a:r>
            <a:r>
              <a:rPr lang="en-IN" sz="1800" dirty="0"/>
              <a:t>&lt;=attempts; </a:t>
            </a:r>
            <a:r>
              <a:rPr lang="en-IN" sz="1800" dirty="0" err="1"/>
              <a:t>i</a:t>
            </a:r>
            <a:r>
              <a:rPr lang="en-IN" sz="1800" dirty="0"/>
              <a:t>++)); do</a:t>
            </a:r>
          </a:p>
          <a:p>
            <a:pPr marL="0" indent="0" algn="just">
              <a:spcBef>
                <a:spcPts val="0"/>
              </a:spcBef>
              <a:buNone/>
            </a:pPr>
            <a:r>
              <a:rPr lang="en-IN" sz="1800" dirty="0"/>
              <a:t>    read -p "Attempt $</a:t>
            </a:r>
            <a:r>
              <a:rPr lang="en-IN" sz="1800" dirty="0" err="1"/>
              <a:t>i</a:t>
            </a:r>
            <a:r>
              <a:rPr lang="en-IN" sz="1800" dirty="0"/>
              <a:t>: Enter your guess: " guess</a:t>
            </a:r>
          </a:p>
          <a:p>
            <a:pPr marL="0" indent="0" algn="just">
              <a:spcBef>
                <a:spcPts val="0"/>
              </a:spcBef>
              <a:buNone/>
            </a:pPr>
            <a:endParaRPr lang="en-IN" sz="1800" dirty="0"/>
          </a:p>
          <a:p>
            <a:pPr marL="0" indent="0" algn="just">
              <a:spcBef>
                <a:spcPts val="0"/>
              </a:spcBef>
              <a:buNone/>
            </a:pPr>
            <a:r>
              <a:rPr lang="en-IN" sz="1800" dirty="0"/>
              <a:t>    if [[ $guess -</a:t>
            </a:r>
            <a:r>
              <a:rPr lang="en-IN" sz="1800" dirty="0" err="1"/>
              <a:t>eq</a:t>
            </a:r>
            <a:r>
              <a:rPr lang="en-IN" sz="1800" dirty="0"/>
              <a:t> $</a:t>
            </a:r>
            <a:r>
              <a:rPr lang="en-IN" sz="1800" dirty="0" err="1"/>
              <a:t>random_number</a:t>
            </a:r>
            <a:r>
              <a:rPr lang="en-IN" sz="1800" dirty="0"/>
              <a:t> ]]; then</a:t>
            </a:r>
          </a:p>
          <a:p>
            <a:pPr marL="0" indent="0" algn="just">
              <a:spcBef>
                <a:spcPts val="0"/>
              </a:spcBef>
              <a:buNone/>
            </a:pPr>
            <a:r>
              <a:rPr lang="en-IN" sz="1800" dirty="0"/>
              <a:t>        echo "Congratulations! You guessed the correct number: $</a:t>
            </a:r>
            <a:r>
              <a:rPr lang="en-IN" sz="1800" dirty="0" err="1"/>
              <a:t>random_number</a:t>
            </a:r>
            <a:r>
              <a:rPr lang="en-IN" sz="1800" dirty="0"/>
              <a:t>"</a:t>
            </a:r>
          </a:p>
          <a:p>
            <a:pPr marL="0" indent="0" algn="just">
              <a:spcBef>
                <a:spcPts val="0"/>
              </a:spcBef>
              <a:buNone/>
            </a:pPr>
            <a:r>
              <a:rPr lang="en-IN" sz="1800" dirty="0"/>
              <a:t>        exit 0</a:t>
            </a:r>
          </a:p>
          <a:p>
            <a:pPr marL="0" indent="0" algn="just">
              <a:spcBef>
                <a:spcPts val="0"/>
              </a:spcBef>
              <a:buNone/>
            </a:pPr>
            <a:r>
              <a:rPr lang="en-IN" sz="1800" dirty="0"/>
              <a:t>    </a:t>
            </a:r>
            <a:r>
              <a:rPr lang="en-IN" sz="1800" dirty="0" err="1"/>
              <a:t>elif</a:t>
            </a:r>
            <a:r>
              <a:rPr lang="en-IN" sz="1800" dirty="0"/>
              <a:t> [[ $guess -</a:t>
            </a:r>
            <a:r>
              <a:rPr lang="en-IN" sz="1800" dirty="0" err="1"/>
              <a:t>lt</a:t>
            </a:r>
            <a:r>
              <a:rPr lang="en-IN" sz="1800" dirty="0"/>
              <a:t> $</a:t>
            </a:r>
            <a:r>
              <a:rPr lang="en-IN" sz="1800" dirty="0" err="1"/>
              <a:t>random_number</a:t>
            </a:r>
            <a:r>
              <a:rPr lang="en-IN" sz="1800" dirty="0"/>
              <a:t> ]]; then</a:t>
            </a:r>
          </a:p>
          <a:p>
            <a:pPr marL="0" indent="0" algn="just">
              <a:spcBef>
                <a:spcPts val="0"/>
              </a:spcBef>
              <a:buNone/>
            </a:pPr>
            <a:r>
              <a:rPr lang="en-IN" sz="1800" dirty="0"/>
              <a:t>        echo "Your guess is too low."</a:t>
            </a:r>
          </a:p>
          <a:p>
            <a:pPr marL="0" indent="0" algn="just">
              <a:spcBef>
                <a:spcPts val="0"/>
              </a:spcBef>
              <a:buNone/>
            </a:pPr>
            <a:r>
              <a:rPr lang="en-IN" sz="1800" dirty="0"/>
              <a:t>    else</a:t>
            </a:r>
          </a:p>
          <a:p>
            <a:pPr marL="0" indent="0" algn="just">
              <a:spcBef>
                <a:spcPts val="0"/>
              </a:spcBef>
              <a:buNone/>
            </a:pPr>
            <a:r>
              <a:rPr lang="en-IN" sz="1800" dirty="0"/>
              <a:t>        echo "Your guess is too high."</a:t>
            </a:r>
          </a:p>
          <a:p>
            <a:pPr marL="0" indent="0" algn="just">
              <a:spcBef>
                <a:spcPts val="0"/>
              </a:spcBef>
              <a:buNone/>
            </a:pPr>
            <a:r>
              <a:rPr lang="en-IN" sz="1800" dirty="0"/>
              <a:t>    fi</a:t>
            </a:r>
          </a:p>
          <a:p>
            <a:pPr marL="0" indent="0" algn="just">
              <a:spcBef>
                <a:spcPts val="0"/>
              </a:spcBef>
              <a:buNone/>
            </a:pPr>
            <a:r>
              <a:rPr lang="en-IN" sz="1800" dirty="0"/>
              <a:t>done</a:t>
            </a:r>
          </a:p>
          <a:p>
            <a:pPr marL="0" indent="0" algn="just">
              <a:spcBef>
                <a:spcPts val="0"/>
              </a:spcBef>
              <a:buNone/>
            </a:pPr>
            <a:endParaRPr lang="en-IN" sz="1800" dirty="0"/>
          </a:p>
          <a:p>
            <a:pPr marL="0" indent="0" algn="just">
              <a:spcBef>
                <a:spcPts val="0"/>
              </a:spcBef>
              <a:buNone/>
            </a:pPr>
            <a:r>
              <a:rPr lang="en-IN" sz="1800" dirty="0"/>
              <a:t>echo "Sorry! You've used all your attempts. The correct number was: $</a:t>
            </a:r>
            <a:r>
              <a:rPr lang="en-IN" sz="1800" dirty="0" err="1"/>
              <a:t>random_number</a:t>
            </a:r>
            <a:r>
              <a:rPr lang="en-IN" sz="1800" dirty="0"/>
              <a:t>"</a:t>
            </a:r>
          </a:p>
          <a:p>
            <a:pPr marL="0" indent="0" algn="just">
              <a:spcBef>
                <a:spcPts val="0"/>
              </a:spcBef>
              <a:buNone/>
            </a:pPr>
            <a:endParaRPr lang="en-IN" sz="1800" dirty="0"/>
          </a:p>
        </p:txBody>
      </p:sp>
    </p:spTree>
    <p:extLst>
      <p:ext uri="{BB962C8B-B14F-4D97-AF65-F5344CB8AC3E}">
        <p14:creationId xmlns:p14="http://schemas.microsoft.com/office/powerpoint/2010/main" val="74148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fade">
                                      <p:cBhvr>
                                        <p:cTn id="76" dur="500"/>
                                        <p:tgtEl>
                                          <p:spTgt spid="3">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Effect transition="in" filter="fade">
                                      <p:cBhvr>
                                        <p:cTn id="81" dur="500"/>
                                        <p:tgtEl>
                                          <p:spTgt spid="3">
                                            <p:txEl>
                                              <p:pRg st="17" end="1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8" end="18"/>
                                            </p:txEl>
                                          </p:spTgt>
                                        </p:tgtEl>
                                        <p:attrNameLst>
                                          <p:attrName>style.visibility</p:attrName>
                                        </p:attrNameLst>
                                      </p:cBhvr>
                                      <p:to>
                                        <p:strVal val="visible"/>
                                      </p:to>
                                    </p:set>
                                    <p:animEffect transition="in" filter="fade">
                                      <p:cBhvr>
                                        <p:cTn id="86" dur="500"/>
                                        <p:tgtEl>
                                          <p:spTgt spid="3">
                                            <p:txEl>
                                              <p:pRg st="18" end="1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Effect transition="in" filter="fade">
                                      <p:cBhvr>
                                        <p:cTn id="91" dur="500"/>
                                        <p:tgtEl>
                                          <p:spTgt spid="3">
                                            <p:txEl>
                                              <p:pRg st="19" end="1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20" end="20"/>
                                            </p:txEl>
                                          </p:spTgt>
                                        </p:tgtEl>
                                        <p:attrNameLst>
                                          <p:attrName>style.visibility</p:attrName>
                                        </p:attrNameLst>
                                      </p:cBhvr>
                                      <p:to>
                                        <p:strVal val="visible"/>
                                      </p:to>
                                    </p:set>
                                    <p:animEffect transition="in" filter="fade">
                                      <p:cBhvr>
                                        <p:cTn id="96" dur="500"/>
                                        <p:tgtEl>
                                          <p:spTgt spid="3">
                                            <p:txEl>
                                              <p:pRg st="20" end="2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xEl>
                                              <p:pRg st="21" end="21"/>
                                            </p:txEl>
                                          </p:spTgt>
                                        </p:tgtEl>
                                        <p:attrNameLst>
                                          <p:attrName>style.visibility</p:attrName>
                                        </p:attrNameLst>
                                      </p:cBhvr>
                                      <p:to>
                                        <p:strVal val="visible"/>
                                      </p:to>
                                    </p:set>
                                    <p:animEffect transition="in" filter="fade">
                                      <p:cBhvr>
                                        <p:cTn id="101" dur="500"/>
                                        <p:tgtEl>
                                          <p:spTgt spid="3">
                                            <p:txEl>
                                              <p:pRg st="21" end="2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
                                            <p:txEl>
                                              <p:pRg st="23" end="23"/>
                                            </p:txEl>
                                          </p:spTgt>
                                        </p:tgtEl>
                                        <p:attrNameLst>
                                          <p:attrName>style.visibility</p:attrName>
                                        </p:attrNameLst>
                                      </p:cBhvr>
                                      <p:to>
                                        <p:strVal val="visible"/>
                                      </p:to>
                                    </p:set>
                                    <p:animEffect transition="in" filter="fade">
                                      <p:cBhvr>
                                        <p:cTn id="106" dur="500"/>
                                        <p:tgtEl>
                                          <p:spTgt spid="3">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Command Line Arguments</a:t>
            </a:r>
          </a:p>
        </p:txBody>
      </p:sp>
      <p:pic>
        <p:nvPicPr>
          <p:cNvPr id="1026" name="Picture 2">
            <a:extLst>
              <a:ext uri="{FF2B5EF4-FFF2-40B4-BE49-F238E27FC236}">
                <a16:creationId xmlns:a16="http://schemas.microsoft.com/office/drawing/2014/main" id="{DAA9A0B0-ADE6-E398-E60C-4164FF489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3149" y="685799"/>
            <a:ext cx="7927123" cy="5436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Interrupt Handling</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100" dirty="0" err="1"/>
              <a:t>sh</a:t>
            </a:r>
            <a:r>
              <a:rPr lang="en-IN" sz="2100" dirty="0"/>
              <a:t> &lt;script filename&gt; arg1 arg2 arg3 ......</a:t>
            </a:r>
          </a:p>
          <a:p>
            <a:pPr marL="0" indent="0" algn="just">
              <a:spcBef>
                <a:spcPts val="0"/>
              </a:spcBef>
              <a:buNone/>
            </a:pPr>
            <a:endParaRPr lang="en-IN" sz="2100" dirty="0"/>
          </a:p>
          <a:p>
            <a:pPr marL="0" indent="0" algn="just">
              <a:spcBef>
                <a:spcPts val="0"/>
              </a:spcBef>
              <a:buNone/>
            </a:pPr>
            <a:r>
              <a:rPr lang="en-IN" sz="2100" dirty="0" err="1"/>
              <a:t>sh</a:t>
            </a:r>
            <a:r>
              <a:rPr lang="en-IN" sz="2100" dirty="0"/>
              <a:t> displayPositionalArgument.sh Welcome To </a:t>
            </a:r>
            <a:r>
              <a:rPr lang="en-IN" sz="2100" dirty="0" err="1"/>
              <a:t>CloudSecurity</a:t>
            </a:r>
            <a:endParaRPr lang="en-IN" sz="2100" dirty="0"/>
          </a:p>
          <a:p>
            <a:pPr marL="0" indent="0" algn="just">
              <a:spcBef>
                <a:spcPts val="0"/>
              </a:spcBef>
              <a:buNone/>
            </a:pPr>
            <a:endParaRPr lang="en-IN" sz="2100" dirty="0"/>
          </a:p>
          <a:p>
            <a:pPr marL="0" indent="0" algn="just">
              <a:spcBef>
                <a:spcPts val="0"/>
              </a:spcBef>
              <a:buNone/>
            </a:pPr>
            <a:r>
              <a:rPr lang="en-IN" sz="2100" dirty="0"/>
              <a:t>$1 … $n		Positional argument indicating from 1 .. n. If the argument is like 10, 11 onwards, it 		has to be indicated as ${10},${11</a:t>
            </a:r>
          </a:p>
          <a:p>
            <a:pPr marL="0" indent="0" algn="just">
              <a:spcBef>
                <a:spcPts val="0"/>
              </a:spcBef>
              <a:buNone/>
            </a:pPr>
            <a:r>
              <a:rPr lang="en-IN" sz="2100" dirty="0"/>
              <a:t>$0		This is not taken into the argument list as this indicates the “name” of the shell 			program. In the above example, $0 is “displayPositionalArgument.sh”</a:t>
            </a:r>
          </a:p>
          <a:p>
            <a:pPr marL="0" indent="0" algn="just">
              <a:spcBef>
                <a:spcPts val="0"/>
              </a:spcBef>
              <a:buNone/>
            </a:pPr>
            <a:r>
              <a:rPr lang="en-IN" sz="2100" dirty="0"/>
              <a:t>$@		Values of the arguments that are passed in the program. This will be much helpful if 		we are 	not sure about the number of arguments that got passed.</a:t>
            </a:r>
          </a:p>
          <a:p>
            <a:pPr marL="0" indent="0" algn="just">
              <a:spcBef>
                <a:spcPts val="0"/>
              </a:spcBef>
              <a:buNone/>
            </a:pPr>
            <a:r>
              <a:rPr lang="en-IN" sz="2100" dirty="0"/>
              <a:t>$#		Total number of arguments and it is a good approach for loop concepts.</a:t>
            </a:r>
          </a:p>
          <a:p>
            <a:pPr marL="0" indent="0" algn="just">
              <a:spcBef>
                <a:spcPts val="0"/>
              </a:spcBef>
              <a:buNone/>
            </a:pPr>
            <a:r>
              <a:rPr lang="en-IN" sz="2100" dirty="0"/>
              <a:t>$*		In order to get all the arguments as double-quoted, we can follow this way</a:t>
            </a:r>
          </a:p>
          <a:p>
            <a:pPr marL="0" indent="0" algn="just">
              <a:spcBef>
                <a:spcPts val="0"/>
              </a:spcBef>
              <a:buNone/>
            </a:pPr>
            <a:r>
              <a:rPr lang="en-IN" sz="2100" dirty="0"/>
              <a:t>$$		To know about the process id of the current shell</a:t>
            </a:r>
          </a:p>
          <a:p>
            <a:pPr marL="0" indent="0" algn="just">
              <a:spcBef>
                <a:spcPts val="0"/>
              </a:spcBef>
              <a:buNone/>
            </a:pPr>
            <a:r>
              <a:rPr lang="en-IN" sz="2100" dirty="0"/>
              <a:t>$? and $!	Exit status id and Process id of the last command</a:t>
            </a:r>
          </a:p>
          <a:p>
            <a:pPr marL="0" indent="0" algn="just">
              <a:spcBef>
                <a:spcPts val="0"/>
              </a:spcBef>
              <a:buNone/>
            </a:pPr>
            <a:endParaRPr lang="en-IN" sz="2100" dirty="0"/>
          </a:p>
          <a:p>
            <a:pPr marL="0" indent="0" algn="just">
              <a:spcBef>
                <a:spcPts val="0"/>
              </a:spcBef>
              <a:buNone/>
            </a:pPr>
            <a:endParaRPr lang="en-IN" sz="2100" dirty="0"/>
          </a:p>
        </p:txBody>
      </p:sp>
    </p:spTree>
    <p:extLst>
      <p:ext uri="{BB962C8B-B14F-4D97-AF65-F5344CB8AC3E}">
        <p14:creationId xmlns:p14="http://schemas.microsoft.com/office/powerpoint/2010/main" val="31610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Interrupt Handling</a:t>
            </a:r>
          </a:p>
        </p:txBody>
      </p:sp>
      <p:pic>
        <p:nvPicPr>
          <p:cNvPr id="3074" name="Picture 2">
            <a:extLst>
              <a:ext uri="{FF2B5EF4-FFF2-40B4-BE49-F238E27FC236}">
                <a16:creationId xmlns:a16="http://schemas.microsoft.com/office/drawing/2014/main" id="{4295D06E-FFB3-3309-DF3F-D92BB0298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507" y="584200"/>
            <a:ext cx="9723863" cy="5939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91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Interrupt Handling</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100" dirty="0"/>
              <a:t>The above program can be executed as</a:t>
            </a:r>
          </a:p>
          <a:p>
            <a:pPr marL="0" indent="0" algn="just">
              <a:spcBef>
                <a:spcPts val="0"/>
              </a:spcBef>
              <a:buNone/>
            </a:pPr>
            <a:endParaRPr lang="en-IN" sz="2100" dirty="0"/>
          </a:p>
          <a:p>
            <a:pPr marL="0" indent="0" algn="just">
              <a:spcBef>
                <a:spcPts val="0"/>
              </a:spcBef>
              <a:buNone/>
            </a:pPr>
            <a:endParaRPr lang="en-IN" sz="2100" dirty="0"/>
          </a:p>
          <a:p>
            <a:pPr marL="0" indent="0" algn="just">
              <a:spcBef>
                <a:spcPts val="0"/>
              </a:spcBef>
              <a:buNone/>
            </a:pPr>
            <a:r>
              <a:rPr lang="en-IN" sz="2100" dirty="0" err="1"/>
              <a:t>sh</a:t>
            </a:r>
            <a:r>
              <a:rPr lang="en-IN" sz="2100" dirty="0"/>
              <a:t> usingFlags.sh -1 ‘</a:t>
            </a:r>
            <a:r>
              <a:rPr lang="en-IN" sz="2100" dirty="0" err="1"/>
              <a:t>CloudSecurity</a:t>
            </a:r>
            <a:r>
              <a:rPr lang="en-IN" sz="2100" dirty="0"/>
              <a:t>’ -2 ‘</a:t>
            </a:r>
            <a:r>
              <a:rPr lang="en-IN" sz="2100" dirty="0" err="1"/>
              <a:t>JavaProgramming</a:t>
            </a:r>
            <a:r>
              <a:rPr lang="en-IN" sz="2100" dirty="0"/>
              <a:t>’ -3 100</a:t>
            </a:r>
          </a:p>
          <a:p>
            <a:pPr marL="0" indent="0" algn="just">
              <a:spcBef>
                <a:spcPts val="0"/>
              </a:spcBef>
              <a:buNone/>
            </a:pPr>
            <a:endParaRPr lang="en-IN" sz="2100" dirty="0"/>
          </a:p>
          <a:p>
            <a:pPr marL="0" indent="0" algn="just">
              <a:spcBef>
                <a:spcPts val="0"/>
              </a:spcBef>
              <a:buNone/>
            </a:pPr>
            <a:endParaRPr lang="en-IN" sz="2100" dirty="0"/>
          </a:p>
          <a:p>
            <a:pPr marL="0" indent="0" algn="just">
              <a:spcBef>
                <a:spcPts val="0"/>
              </a:spcBef>
              <a:buNone/>
            </a:pPr>
            <a:r>
              <a:rPr lang="en-IN" sz="2100" dirty="0"/>
              <a:t>output</a:t>
            </a:r>
          </a:p>
          <a:p>
            <a:pPr marL="0" indent="0" algn="just">
              <a:spcBef>
                <a:spcPts val="0"/>
              </a:spcBef>
              <a:buNone/>
            </a:pPr>
            <a:r>
              <a:rPr lang="en-IN" sz="2100" dirty="0" err="1"/>
              <a:t>Websitename</a:t>
            </a:r>
            <a:r>
              <a:rPr lang="en-IN" sz="2100" dirty="0"/>
              <a:t>: </a:t>
            </a:r>
            <a:r>
              <a:rPr lang="en-IN" sz="2100" dirty="0" err="1"/>
              <a:t>cloudsecurity</a:t>
            </a:r>
            <a:endParaRPr lang="en-IN" sz="2100" dirty="0"/>
          </a:p>
          <a:p>
            <a:pPr marL="0" indent="0" algn="just">
              <a:spcBef>
                <a:spcPts val="0"/>
              </a:spcBef>
              <a:buNone/>
            </a:pPr>
            <a:r>
              <a:rPr lang="en-IN" sz="2100" dirty="0" err="1"/>
              <a:t>Postname</a:t>
            </a:r>
            <a:r>
              <a:rPr lang="en-IN" sz="2100" dirty="0"/>
              <a:t>: </a:t>
            </a:r>
            <a:r>
              <a:rPr lang="en-IN" sz="2100" dirty="0" err="1"/>
              <a:t>javaprogramming</a:t>
            </a:r>
            <a:endParaRPr lang="en-IN" sz="2100" dirty="0"/>
          </a:p>
          <a:p>
            <a:pPr marL="0" indent="0" algn="just">
              <a:spcBef>
                <a:spcPts val="0"/>
              </a:spcBef>
              <a:buNone/>
            </a:pPr>
            <a:r>
              <a:rPr lang="en-IN" sz="2100" dirty="0"/>
              <a:t>Shares: 100</a:t>
            </a:r>
          </a:p>
        </p:txBody>
      </p:sp>
    </p:spTree>
    <p:extLst>
      <p:ext uri="{BB962C8B-B14F-4D97-AF65-F5344CB8AC3E}">
        <p14:creationId xmlns:p14="http://schemas.microsoft.com/office/powerpoint/2010/main" val="226141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0D5A793-B27D-5C10-F002-19E58798382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2133" y="85569"/>
            <a:ext cx="11304413" cy="369425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51C8F3F8-6210-03A7-7095-CC32E06164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33" y="3230369"/>
            <a:ext cx="11125994" cy="3228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9287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Test Command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100" dirty="0"/>
              <a:t>What is the Test Command?</a:t>
            </a:r>
          </a:p>
          <a:p>
            <a:pPr marL="0" indent="0" algn="just">
              <a:spcBef>
                <a:spcPts val="0"/>
              </a:spcBef>
              <a:buNone/>
            </a:pPr>
            <a:r>
              <a:rPr lang="en-IN" sz="2100" dirty="0"/>
              <a:t>The test command is primarily used to evaluate expressions within a shell script. It checks the validity of a condition or expression and returns either:</a:t>
            </a:r>
          </a:p>
          <a:p>
            <a:pPr marL="0" indent="0" algn="just">
              <a:spcBef>
                <a:spcPts val="0"/>
              </a:spcBef>
              <a:buNone/>
            </a:pPr>
            <a:endParaRPr lang="en-IN" sz="2100" dirty="0"/>
          </a:p>
          <a:p>
            <a:pPr marL="0" indent="0" algn="just">
              <a:spcBef>
                <a:spcPts val="0"/>
              </a:spcBef>
              <a:buNone/>
            </a:pPr>
            <a:r>
              <a:rPr lang="en-IN" sz="2100" dirty="0"/>
              <a:t>0 for true (successful)</a:t>
            </a:r>
          </a:p>
          <a:p>
            <a:pPr marL="0" indent="0" algn="just">
              <a:spcBef>
                <a:spcPts val="0"/>
              </a:spcBef>
              <a:buNone/>
            </a:pPr>
            <a:r>
              <a:rPr lang="en-IN" sz="2100" dirty="0"/>
              <a:t>1 for false (unsuccessful)</a:t>
            </a:r>
          </a:p>
          <a:p>
            <a:pPr marL="0" indent="0" algn="just">
              <a:spcBef>
                <a:spcPts val="0"/>
              </a:spcBef>
              <a:buNone/>
            </a:pPr>
            <a:r>
              <a:rPr lang="en-IN" sz="2100" dirty="0"/>
              <a:t>Syntax</a:t>
            </a:r>
          </a:p>
          <a:p>
            <a:pPr marL="0" indent="0" algn="just">
              <a:spcBef>
                <a:spcPts val="0"/>
              </a:spcBef>
              <a:buNone/>
            </a:pPr>
            <a:r>
              <a:rPr lang="en-IN" sz="2100" dirty="0"/>
              <a:t>test [expression]</a:t>
            </a:r>
          </a:p>
          <a:p>
            <a:pPr marL="0" indent="0" algn="just">
              <a:spcBef>
                <a:spcPts val="0"/>
              </a:spcBef>
              <a:buNone/>
            </a:pPr>
            <a:r>
              <a:rPr lang="en-IN" sz="2100" dirty="0"/>
              <a:t>Alternatively, you can use [expression], a common shorthand notation for the test command.</a:t>
            </a:r>
          </a:p>
          <a:p>
            <a:pPr marL="0" indent="0" algn="just">
              <a:spcBef>
                <a:spcPts val="0"/>
              </a:spcBef>
              <a:buNone/>
            </a:pPr>
            <a:endParaRPr lang="en-IN" sz="2100" dirty="0"/>
          </a:p>
          <a:p>
            <a:pPr marL="0" indent="0" algn="just">
              <a:spcBef>
                <a:spcPts val="0"/>
              </a:spcBef>
              <a:buNone/>
            </a:pPr>
            <a:r>
              <a:rPr lang="en-IN" sz="2100" dirty="0"/>
              <a:t>Example:</a:t>
            </a:r>
          </a:p>
          <a:p>
            <a:pPr marL="0" indent="0" algn="just">
              <a:spcBef>
                <a:spcPts val="0"/>
              </a:spcBef>
              <a:buNone/>
            </a:pPr>
            <a:endParaRPr lang="en-IN" sz="2100" dirty="0"/>
          </a:p>
          <a:p>
            <a:pPr marL="0" indent="0" algn="just">
              <a:spcBef>
                <a:spcPts val="0"/>
              </a:spcBef>
              <a:buNone/>
            </a:pPr>
            <a:r>
              <a:rPr lang="en-IN" sz="2100" dirty="0"/>
              <a:t>test "variable1' operator "variable2"</a:t>
            </a:r>
          </a:p>
        </p:txBody>
      </p:sp>
    </p:spTree>
    <p:extLst>
      <p:ext uri="{BB962C8B-B14F-4D97-AF65-F5344CB8AC3E}">
        <p14:creationId xmlns:p14="http://schemas.microsoft.com/office/powerpoint/2010/main" val="100109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Test Command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fontAlgn="base"/>
            <a:r>
              <a:rPr lang="en-IN" sz="2400" b="1" dirty="0"/>
              <a:t>File and Directory Flags</a:t>
            </a:r>
          </a:p>
          <a:p>
            <a:pPr fontAlgn="base"/>
            <a:r>
              <a:rPr lang="en-IN" sz="2400" b="1" dirty="0"/>
              <a:t>test -e filename:</a:t>
            </a:r>
            <a:r>
              <a:rPr lang="en-IN" sz="2400" dirty="0"/>
              <a:t> Checks whether the file exists or not. And return 1 if file exists and returns 0 if file does not exist.</a:t>
            </a:r>
          </a:p>
          <a:p>
            <a:pPr fontAlgn="base"/>
            <a:r>
              <a:rPr lang="en-IN" sz="2400" b="1" dirty="0"/>
              <a:t>test -d filename:</a:t>
            </a:r>
            <a:r>
              <a:rPr lang="en-IN" sz="2400" dirty="0"/>
              <a:t> Checks whether the file is a directory or not. And returns 0 if the file is a directory and returns 1 if the file is not a directory.</a:t>
            </a:r>
          </a:p>
          <a:p>
            <a:pPr fontAlgn="base"/>
            <a:r>
              <a:rPr lang="en-IN" sz="2400" b="1" dirty="0"/>
              <a:t>test -f filename: </a:t>
            </a:r>
            <a:r>
              <a:rPr lang="en-IN" sz="2400" dirty="0"/>
              <a:t>Checks whether the file is a regular file or not. And returns 0 if the file is a regular file and returns 1 if the file is not a regular file.</a:t>
            </a:r>
          </a:p>
          <a:p>
            <a:pPr fontAlgn="base"/>
            <a:r>
              <a:rPr lang="en-IN" sz="2400" b="1" dirty="0"/>
              <a:t>test -s filename:</a:t>
            </a:r>
            <a:r>
              <a:rPr lang="en-IN" sz="2400" dirty="0"/>
              <a:t> Checks whether the file is empty or not. And returns 0 if the file is not empty and returns 1 if the file is empty.</a:t>
            </a:r>
          </a:p>
          <a:p>
            <a:pPr fontAlgn="base"/>
            <a:r>
              <a:rPr lang="en-IN" sz="2400" b="1" dirty="0"/>
              <a:t>test -r filename:</a:t>
            </a:r>
            <a:r>
              <a:rPr lang="en-IN" sz="2400" dirty="0"/>
              <a:t> Checks whether the file is readable or not. And returns 0 if the file is readable and returns 1 if the file is not readable.</a:t>
            </a:r>
          </a:p>
          <a:p>
            <a:pPr fontAlgn="base"/>
            <a:r>
              <a:rPr lang="en-IN" sz="2400" b="1" dirty="0"/>
              <a:t>test -w filename:</a:t>
            </a:r>
            <a:r>
              <a:rPr lang="en-IN" sz="2400" dirty="0"/>
              <a:t> Checks whether the file is writable or not. And returns 0 if the file is writable and returns 1 if the file is not writable.</a:t>
            </a:r>
          </a:p>
          <a:p>
            <a:pPr fontAlgn="base"/>
            <a:r>
              <a:rPr lang="en-IN" sz="2400" b="1" dirty="0"/>
              <a:t>test -x filename: </a:t>
            </a:r>
            <a:r>
              <a:rPr lang="en-IN" sz="2400" dirty="0"/>
              <a:t>Checks whether the file is executable or not. And returns 0 if the file is executable and returns 1 if the file is not executable.</a:t>
            </a:r>
          </a:p>
          <a:p>
            <a:pPr marL="0" indent="0" algn="just">
              <a:spcBef>
                <a:spcPts val="0"/>
              </a:spcBef>
              <a:buNone/>
            </a:pPr>
            <a:endParaRPr lang="en-IN" sz="2000" dirty="0"/>
          </a:p>
        </p:txBody>
      </p:sp>
    </p:spTree>
    <p:extLst>
      <p:ext uri="{BB962C8B-B14F-4D97-AF65-F5344CB8AC3E}">
        <p14:creationId xmlns:p14="http://schemas.microsoft.com/office/powerpoint/2010/main" val="1214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Test Command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fontAlgn="base"/>
            <a:r>
              <a:rPr lang="en-IN" sz="2000" b="1" dirty="0"/>
              <a:t>String Comparison Flags</a:t>
            </a:r>
          </a:p>
          <a:p>
            <a:pPr fontAlgn="base"/>
            <a:r>
              <a:rPr lang="en-IN" sz="2000" b="1" dirty="0"/>
              <a:t>string1 = string2:</a:t>
            </a:r>
            <a:r>
              <a:rPr lang="en-IN" sz="2000" dirty="0"/>
              <a:t> Checks whether the two strings are equal or not. And returns 0 if the two strings are equal and returns 1 if the two strings are not equal.</a:t>
            </a:r>
          </a:p>
          <a:p>
            <a:pPr fontAlgn="base"/>
            <a:r>
              <a:rPr lang="en-IN" sz="2000" b="1" dirty="0"/>
              <a:t>string1 != string2: </a:t>
            </a:r>
            <a:r>
              <a:rPr lang="en-IN" sz="2000" dirty="0"/>
              <a:t>Checks whether the two strings are not equal or not. And returns 0 if the two strings are not equal and returns 1 if the two strings are equal.</a:t>
            </a:r>
          </a:p>
          <a:p>
            <a:pPr fontAlgn="base"/>
            <a:r>
              <a:rPr lang="en-IN" sz="2000" b="1" dirty="0"/>
              <a:t>-n string:</a:t>
            </a:r>
            <a:r>
              <a:rPr lang="en-IN" sz="2000" dirty="0"/>
              <a:t> Checks whether the string is empty or not. And returns 1 if the string is empty and returns 0 if the string is not empty.</a:t>
            </a:r>
          </a:p>
          <a:p>
            <a:pPr fontAlgn="base"/>
            <a:r>
              <a:rPr lang="en-IN" sz="2000" b="1" dirty="0"/>
              <a:t>-z string:</a:t>
            </a:r>
            <a:r>
              <a:rPr lang="en-IN" sz="2000" dirty="0"/>
              <a:t> Checks whether the string is empty or not. And returns 0 if the string is empty and returns 1 if the string is not empty.</a:t>
            </a:r>
          </a:p>
          <a:p>
            <a:pPr marL="0" indent="0" algn="just">
              <a:spcBef>
                <a:spcPts val="0"/>
              </a:spcBef>
              <a:buNone/>
            </a:pPr>
            <a:endParaRPr lang="en-IN" sz="2000" dirty="0"/>
          </a:p>
        </p:txBody>
      </p:sp>
    </p:spTree>
    <p:extLst>
      <p:ext uri="{BB962C8B-B14F-4D97-AF65-F5344CB8AC3E}">
        <p14:creationId xmlns:p14="http://schemas.microsoft.com/office/powerpoint/2010/main" val="127011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11AEBD-BF52-64DA-20D2-290CE450210A}"/>
              </a:ext>
            </a:extLst>
          </p:cNvPr>
          <p:cNvPicPr>
            <a:picLocks noChangeAspect="1"/>
          </p:cNvPicPr>
          <p:nvPr/>
        </p:nvPicPr>
        <p:blipFill>
          <a:blip r:embed="rId2"/>
          <a:stretch>
            <a:fillRect/>
          </a:stretch>
        </p:blipFill>
        <p:spPr>
          <a:xfrm>
            <a:off x="0" y="586825"/>
            <a:ext cx="12192000" cy="5684350"/>
          </a:xfrm>
          <a:prstGeom prst="rect">
            <a:avLst/>
          </a:prstGeom>
        </p:spPr>
      </p:pic>
    </p:spTree>
    <p:extLst>
      <p:ext uri="{BB962C8B-B14F-4D97-AF65-F5344CB8AC3E}">
        <p14:creationId xmlns:p14="http://schemas.microsoft.com/office/powerpoint/2010/main" val="2408781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Test Command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fontAlgn="base"/>
            <a:r>
              <a:rPr lang="en-IN" sz="2000" b="1" dirty="0"/>
              <a:t>Numeric Comparison Flags</a:t>
            </a:r>
          </a:p>
          <a:p>
            <a:pPr fontAlgn="base"/>
            <a:r>
              <a:rPr lang="en-IN" sz="2000" b="1" dirty="0"/>
              <a:t>num1 -</a:t>
            </a:r>
            <a:r>
              <a:rPr lang="en-IN" sz="2000" b="1" dirty="0" err="1"/>
              <a:t>eq</a:t>
            </a:r>
            <a:r>
              <a:rPr lang="en-IN" sz="2000" b="1" dirty="0"/>
              <a:t> num2:</a:t>
            </a:r>
            <a:r>
              <a:rPr lang="en-IN" sz="2000" dirty="0"/>
              <a:t> Checks whether the two numbers are equal or not. And returns 0 if the two numbers are equal and returns 1 if the two numbers are not equal.</a:t>
            </a:r>
          </a:p>
          <a:p>
            <a:pPr fontAlgn="base"/>
            <a:r>
              <a:rPr lang="en-IN" sz="2000" b="1" dirty="0"/>
              <a:t>num1 -ne num2:</a:t>
            </a:r>
            <a:r>
              <a:rPr lang="en-IN" sz="2000" dirty="0"/>
              <a:t> Checks whether the two numbers are not equal or not. And returns 0 if the two numbers are not equal and returns 1 if the two numbers are equal.</a:t>
            </a:r>
          </a:p>
          <a:p>
            <a:pPr fontAlgn="base"/>
            <a:r>
              <a:rPr lang="en-IN" sz="2000" b="1" dirty="0"/>
              <a:t>num1 -</a:t>
            </a:r>
            <a:r>
              <a:rPr lang="en-IN" sz="2000" b="1" dirty="0" err="1"/>
              <a:t>gt</a:t>
            </a:r>
            <a:r>
              <a:rPr lang="en-IN" sz="2000" b="1" dirty="0"/>
              <a:t> num2: </a:t>
            </a:r>
            <a:r>
              <a:rPr lang="en-IN" sz="2000" dirty="0"/>
              <a:t>Checks whether the first number is greater than the second number or not. And returns 0 if the first number is greater than the second number and returns 1 if the first number is not greater than the second number.</a:t>
            </a:r>
          </a:p>
          <a:p>
            <a:pPr fontAlgn="base"/>
            <a:r>
              <a:rPr lang="en-IN" sz="2000" b="1" dirty="0"/>
              <a:t>num1 -</a:t>
            </a:r>
            <a:r>
              <a:rPr lang="en-IN" sz="2000" b="1" dirty="0" err="1"/>
              <a:t>ge</a:t>
            </a:r>
            <a:r>
              <a:rPr lang="en-IN" sz="2000" b="1" dirty="0"/>
              <a:t> num2:</a:t>
            </a:r>
            <a:r>
              <a:rPr lang="en-IN" sz="2000" dirty="0"/>
              <a:t> Checks whether the first number is greater than or equal to the second number or not. And returns 0 if the first number is greater than or equal to the second number and returns 1 if the first number is not greater than or equal to the second number.</a:t>
            </a:r>
          </a:p>
          <a:p>
            <a:pPr fontAlgn="base"/>
            <a:r>
              <a:rPr lang="en-IN" sz="2000" b="1" dirty="0"/>
              <a:t>num1 -</a:t>
            </a:r>
            <a:r>
              <a:rPr lang="en-IN" sz="2000" b="1" dirty="0" err="1"/>
              <a:t>lt</a:t>
            </a:r>
            <a:r>
              <a:rPr lang="en-IN" sz="2000" b="1" dirty="0"/>
              <a:t> num2:</a:t>
            </a:r>
            <a:r>
              <a:rPr lang="en-IN" sz="2000" dirty="0"/>
              <a:t> Checks whether the first number is less than the second number or not. And returns 0 if the first number is less than the second number and returns 1 if the first number is not less than the second number.</a:t>
            </a:r>
          </a:p>
          <a:p>
            <a:pPr fontAlgn="base"/>
            <a:r>
              <a:rPr lang="en-IN" sz="2000" b="1" dirty="0"/>
              <a:t>num1 -le num2</a:t>
            </a:r>
            <a:r>
              <a:rPr lang="en-IN" sz="2000" dirty="0"/>
              <a:t>: Checks whether the first number is less than or equal to the second number or not. And returns 0 if the first number is less than or equal to the second number and returns 1 if the first number is not less than or equal to the second number.</a:t>
            </a:r>
          </a:p>
          <a:p>
            <a:pPr marL="0" indent="0" algn="just">
              <a:spcBef>
                <a:spcPts val="0"/>
              </a:spcBef>
              <a:buNone/>
            </a:pPr>
            <a:endParaRPr lang="en-IN" sz="1600" dirty="0"/>
          </a:p>
        </p:txBody>
      </p:sp>
    </p:spTree>
    <p:extLst>
      <p:ext uri="{BB962C8B-B14F-4D97-AF65-F5344CB8AC3E}">
        <p14:creationId xmlns:p14="http://schemas.microsoft.com/office/powerpoint/2010/main" val="202365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189571" y="156118"/>
            <a:ext cx="11864897" cy="6445404"/>
          </a:xfrm>
        </p:spPr>
        <p:txBody>
          <a:bodyPr>
            <a:noAutofit/>
          </a:bodyPr>
          <a:lstStyle/>
          <a:p>
            <a:pPr marL="0" indent="0" algn="ctr">
              <a:spcBef>
                <a:spcPts val="0"/>
              </a:spcBef>
              <a:buNone/>
            </a:pPr>
            <a:r>
              <a:rPr lang="en-IN" sz="3600" dirty="0"/>
              <a:t>Conditional flags</a:t>
            </a:r>
          </a:p>
          <a:p>
            <a:pPr marL="0" indent="0" algn="just">
              <a:spcBef>
                <a:spcPts val="0"/>
              </a:spcBef>
              <a:buNone/>
            </a:pPr>
            <a:endParaRPr lang="en-IN" dirty="0"/>
          </a:p>
          <a:p>
            <a:pPr marL="0" indent="0" algn="just">
              <a:spcBef>
                <a:spcPts val="0"/>
              </a:spcBef>
              <a:buNone/>
            </a:pPr>
            <a:r>
              <a:rPr lang="en-IN" dirty="0"/>
              <a:t>condition1 -a condition2: Checks whether the two conditions are true or not. And returns 0 if both the conditions are true and returns 1 if either of the conditions are false.</a:t>
            </a:r>
          </a:p>
          <a:p>
            <a:pPr marL="0" indent="0" algn="just">
              <a:spcBef>
                <a:spcPts val="0"/>
              </a:spcBef>
              <a:buNone/>
            </a:pPr>
            <a:endParaRPr lang="en-IN" dirty="0"/>
          </a:p>
          <a:p>
            <a:pPr marL="0" indent="0" algn="just">
              <a:spcBef>
                <a:spcPts val="0"/>
              </a:spcBef>
              <a:buNone/>
            </a:pPr>
            <a:r>
              <a:rPr lang="en-IN" dirty="0"/>
              <a:t>condition1 -o condition2: Checks whether the two conditions are true or not. And returns 0 if either of the conditions are true and returns 1 if both the conditions are false.</a:t>
            </a:r>
          </a:p>
          <a:p>
            <a:pPr marL="0" indent="0" algn="just">
              <a:spcBef>
                <a:spcPts val="0"/>
              </a:spcBef>
              <a:buNone/>
            </a:pPr>
            <a:endParaRPr lang="en-IN" dirty="0"/>
          </a:p>
          <a:p>
            <a:pPr marL="0" indent="0" algn="just">
              <a:spcBef>
                <a:spcPts val="0"/>
              </a:spcBef>
              <a:buNone/>
            </a:pPr>
            <a:r>
              <a:rPr lang="en-IN" dirty="0"/>
              <a:t>!expression: Checks whether the expression is true or not. And returns 0 if the expression is false and returns 1 if the expression is true.</a:t>
            </a:r>
          </a:p>
        </p:txBody>
      </p:sp>
    </p:spTree>
    <p:extLst>
      <p:ext uri="{BB962C8B-B14F-4D97-AF65-F5344CB8AC3E}">
        <p14:creationId xmlns:p14="http://schemas.microsoft.com/office/powerpoint/2010/main" val="217072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endParaRPr lang="en-IN" dirty="0"/>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400" dirty="0"/>
              <a:t>#!/bin/bash</a:t>
            </a:r>
          </a:p>
          <a:p>
            <a:pPr marL="0" indent="0" algn="just">
              <a:spcBef>
                <a:spcPts val="0"/>
              </a:spcBef>
              <a:buNone/>
            </a:pPr>
            <a:r>
              <a:rPr lang="en-IN" sz="2400" dirty="0"/>
              <a:t># Example to check if two numbers are equal </a:t>
            </a:r>
          </a:p>
          <a:p>
            <a:pPr marL="0" indent="0" algn="just">
              <a:spcBef>
                <a:spcPts val="0"/>
              </a:spcBef>
              <a:buNone/>
            </a:pPr>
            <a:r>
              <a:rPr lang="en-IN" sz="2400" dirty="0"/>
              <a:t># or not</a:t>
            </a:r>
          </a:p>
          <a:p>
            <a:pPr marL="0" indent="0" algn="just">
              <a:spcBef>
                <a:spcPts val="0"/>
              </a:spcBef>
              <a:buNone/>
            </a:pPr>
            <a:endParaRPr lang="en-IN" sz="2400" dirty="0"/>
          </a:p>
          <a:p>
            <a:pPr marL="0" indent="0" algn="just">
              <a:spcBef>
                <a:spcPts val="0"/>
              </a:spcBef>
              <a:buNone/>
            </a:pPr>
            <a:r>
              <a:rPr lang="en-IN" sz="2400" dirty="0"/>
              <a:t># first number</a:t>
            </a:r>
          </a:p>
          <a:p>
            <a:pPr marL="0" indent="0" algn="just">
              <a:spcBef>
                <a:spcPts val="0"/>
              </a:spcBef>
              <a:buNone/>
            </a:pPr>
            <a:r>
              <a:rPr lang="en-IN" sz="2400" dirty="0"/>
              <a:t>a=20</a:t>
            </a:r>
          </a:p>
          <a:p>
            <a:pPr marL="0" indent="0" algn="just">
              <a:spcBef>
                <a:spcPts val="0"/>
              </a:spcBef>
              <a:buNone/>
            </a:pPr>
            <a:endParaRPr lang="en-IN" sz="2400" dirty="0"/>
          </a:p>
          <a:p>
            <a:pPr marL="0" indent="0" algn="just">
              <a:spcBef>
                <a:spcPts val="0"/>
              </a:spcBef>
              <a:buNone/>
            </a:pPr>
            <a:r>
              <a:rPr lang="en-IN" sz="2400" dirty="0"/>
              <a:t># second number</a:t>
            </a:r>
          </a:p>
          <a:p>
            <a:pPr marL="0" indent="0" algn="just">
              <a:spcBef>
                <a:spcPts val="0"/>
              </a:spcBef>
              <a:buNone/>
            </a:pPr>
            <a:r>
              <a:rPr lang="en-IN" sz="2400" dirty="0"/>
              <a:t>b=20</a:t>
            </a:r>
          </a:p>
          <a:p>
            <a:pPr marL="0" indent="0" algn="just">
              <a:spcBef>
                <a:spcPts val="0"/>
              </a:spcBef>
              <a:buNone/>
            </a:pPr>
            <a:endParaRPr lang="en-IN" sz="2400" dirty="0"/>
          </a:p>
          <a:p>
            <a:pPr marL="0" indent="0" algn="just">
              <a:spcBef>
                <a:spcPts val="0"/>
              </a:spcBef>
              <a:buNone/>
            </a:pPr>
            <a:r>
              <a:rPr lang="en-IN" sz="2400" dirty="0"/>
              <a:t># using test command to check if numbers </a:t>
            </a:r>
          </a:p>
          <a:p>
            <a:pPr marL="0" indent="0" algn="just">
              <a:spcBef>
                <a:spcPts val="0"/>
              </a:spcBef>
              <a:buNone/>
            </a:pPr>
            <a:r>
              <a:rPr lang="en-IN" sz="2400" dirty="0"/>
              <a:t># are equal</a:t>
            </a:r>
          </a:p>
          <a:p>
            <a:pPr marL="0" indent="0" algn="just">
              <a:spcBef>
                <a:spcPts val="0"/>
              </a:spcBef>
              <a:buNone/>
            </a:pPr>
            <a:r>
              <a:rPr lang="en-IN" sz="2400" dirty="0"/>
              <a:t>if test "$a" -</a:t>
            </a:r>
            <a:r>
              <a:rPr lang="en-IN" sz="2400" dirty="0" err="1"/>
              <a:t>eq</a:t>
            </a:r>
            <a:r>
              <a:rPr lang="en-IN" sz="2400" dirty="0"/>
              <a:t> "$b" </a:t>
            </a:r>
          </a:p>
          <a:p>
            <a:pPr marL="0" indent="0" algn="just">
              <a:spcBef>
                <a:spcPts val="0"/>
              </a:spcBef>
              <a:buNone/>
            </a:pPr>
            <a:r>
              <a:rPr lang="en-IN" sz="2400" dirty="0"/>
              <a:t>then</a:t>
            </a:r>
          </a:p>
          <a:p>
            <a:pPr marL="0" indent="0" algn="just">
              <a:spcBef>
                <a:spcPts val="0"/>
              </a:spcBef>
              <a:buNone/>
            </a:pPr>
            <a:r>
              <a:rPr lang="en-IN" sz="2400" dirty="0"/>
              <a:t>   echo "a is equal to b"</a:t>
            </a:r>
          </a:p>
          <a:p>
            <a:pPr marL="0" indent="0" algn="just">
              <a:spcBef>
                <a:spcPts val="0"/>
              </a:spcBef>
              <a:buNone/>
            </a:pPr>
            <a:r>
              <a:rPr lang="en-IN" sz="2400" dirty="0"/>
              <a:t>else</a:t>
            </a:r>
          </a:p>
          <a:p>
            <a:pPr marL="0" indent="0" algn="just">
              <a:spcBef>
                <a:spcPts val="0"/>
              </a:spcBef>
              <a:buNone/>
            </a:pPr>
            <a:r>
              <a:rPr lang="en-IN" sz="2400" dirty="0"/>
              <a:t>   echo "a is not equal to b"</a:t>
            </a:r>
          </a:p>
          <a:p>
            <a:pPr marL="0" indent="0" algn="just">
              <a:spcBef>
                <a:spcPts val="0"/>
              </a:spcBef>
              <a:buNone/>
            </a:pPr>
            <a:r>
              <a:rPr lang="en-IN" sz="2400" dirty="0"/>
              <a:t>fi</a:t>
            </a:r>
          </a:p>
        </p:txBody>
      </p:sp>
    </p:spTree>
    <p:extLst>
      <p:ext uri="{BB962C8B-B14F-4D97-AF65-F5344CB8AC3E}">
        <p14:creationId xmlns:p14="http://schemas.microsoft.com/office/powerpoint/2010/main" val="149140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fade">
                                      <p:cBhvr>
                                        <p:cTn id="76" dur="500"/>
                                        <p:tgtEl>
                                          <p:spTgt spid="3">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Effect transition="in" filter="fade">
                                      <p:cBhvr>
                                        <p:cTn id="81"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Class Task</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3600" dirty="0"/>
              <a:t>Practice Program: Voting Eligibility </a:t>
            </a:r>
            <a:r>
              <a:rPr lang="en-IN" sz="3600" dirty="0" err="1"/>
              <a:t>CheckerObjective</a:t>
            </a:r>
            <a:r>
              <a:rPr lang="en-IN" sz="3600" dirty="0"/>
              <a:t>: Create a shell script that checks if a user is eligible to vote based on their age.</a:t>
            </a:r>
          </a:p>
          <a:p>
            <a:pPr marL="0" indent="0" algn="just">
              <a:spcBef>
                <a:spcPts val="0"/>
              </a:spcBef>
              <a:buNone/>
            </a:pPr>
            <a:r>
              <a:rPr lang="en-IN" sz="3600" dirty="0"/>
              <a:t>Program Instructions:</a:t>
            </a:r>
          </a:p>
          <a:p>
            <a:pPr marL="0" indent="0" algn="just">
              <a:spcBef>
                <a:spcPts val="0"/>
              </a:spcBef>
              <a:buNone/>
            </a:pPr>
            <a:r>
              <a:rPr lang="en-IN" sz="3600" dirty="0"/>
              <a:t>Prompt the user to enter their age.</a:t>
            </a:r>
          </a:p>
          <a:p>
            <a:pPr marL="0" indent="0" algn="just">
              <a:spcBef>
                <a:spcPts val="0"/>
              </a:spcBef>
              <a:buNone/>
            </a:pPr>
            <a:r>
              <a:rPr lang="en-IN" sz="3600" dirty="0"/>
              <a:t>Use the test command (or [ ]) to check if the age is 18 or older.</a:t>
            </a:r>
          </a:p>
          <a:p>
            <a:pPr marL="0" indent="0" algn="just">
              <a:spcBef>
                <a:spcPts val="0"/>
              </a:spcBef>
              <a:buNone/>
            </a:pPr>
            <a:r>
              <a:rPr lang="en-IN" sz="3600" dirty="0"/>
              <a:t>If the user is 18 or older, print a message indicating they are eligible to vote.</a:t>
            </a:r>
          </a:p>
          <a:p>
            <a:pPr marL="0" indent="0" algn="just">
              <a:spcBef>
                <a:spcPts val="0"/>
              </a:spcBef>
              <a:buNone/>
            </a:pPr>
            <a:r>
              <a:rPr lang="en-IN" sz="3600" dirty="0"/>
              <a:t>If the user is younger than 18, print a message indicating they are not eligible to vote.</a:t>
            </a:r>
          </a:p>
        </p:txBody>
      </p:sp>
    </p:spTree>
    <p:extLst>
      <p:ext uri="{BB962C8B-B14F-4D97-AF65-F5344CB8AC3E}">
        <p14:creationId xmlns:p14="http://schemas.microsoft.com/office/powerpoint/2010/main" val="421674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Solutions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400" dirty="0"/>
              <a:t>#!/bin/bash</a:t>
            </a:r>
          </a:p>
          <a:p>
            <a:pPr marL="0" indent="0" algn="just">
              <a:spcBef>
                <a:spcPts val="0"/>
              </a:spcBef>
              <a:buNone/>
            </a:pPr>
            <a:endParaRPr lang="en-IN" sz="2400" dirty="0"/>
          </a:p>
          <a:p>
            <a:pPr marL="0" indent="0" algn="just">
              <a:spcBef>
                <a:spcPts val="0"/>
              </a:spcBef>
              <a:buNone/>
            </a:pPr>
            <a:r>
              <a:rPr lang="en-IN" sz="2400" dirty="0"/>
              <a:t># Prompt the user to enter their age</a:t>
            </a:r>
          </a:p>
          <a:p>
            <a:pPr marL="0" indent="0" algn="just">
              <a:spcBef>
                <a:spcPts val="0"/>
              </a:spcBef>
              <a:buNone/>
            </a:pPr>
            <a:r>
              <a:rPr lang="en-IN" sz="2400" dirty="0"/>
              <a:t>read -p "Please enter your age: " age</a:t>
            </a:r>
          </a:p>
          <a:p>
            <a:pPr marL="0" indent="0" algn="just">
              <a:spcBef>
                <a:spcPts val="0"/>
              </a:spcBef>
              <a:buNone/>
            </a:pPr>
            <a:endParaRPr lang="en-IN" sz="2400" dirty="0"/>
          </a:p>
          <a:p>
            <a:pPr marL="0" indent="0" algn="just">
              <a:spcBef>
                <a:spcPts val="0"/>
              </a:spcBef>
              <a:buNone/>
            </a:pPr>
            <a:r>
              <a:rPr lang="en-IN" sz="2400" dirty="0"/>
              <a:t># Check if the age is a number</a:t>
            </a:r>
          </a:p>
          <a:p>
            <a:pPr marL="0" indent="0" algn="just">
              <a:spcBef>
                <a:spcPts val="0"/>
              </a:spcBef>
              <a:buNone/>
            </a:pPr>
            <a:r>
              <a:rPr lang="en-IN" sz="2400" dirty="0"/>
              <a:t>if ! [[ "$age" =~ ^[0-9]+$ ]]; then</a:t>
            </a:r>
          </a:p>
          <a:p>
            <a:pPr marL="0" indent="0" algn="just">
              <a:spcBef>
                <a:spcPts val="0"/>
              </a:spcBef>
              <a:buNone/>
            </a:pPr>
            <a:r>
              <a:rPr lang="en-IN" sz="2400" dirty="0"/>
              <a:t>    echo "Invalid input. Please enter a valid number for your age."</a:t>
            </a:r>
          </a:p>
          <a:p>
            <a:pPr marL="0" indent="0" algn="just">
              <a:spcBef>
                <a:spcPts val="0"/>
              </a:spcBef>
              <a:buNone/>
            </a:pPr>
            <a:r>
              <a:rPr lang="en-IN" sz="2400" dirty="0"/>
              <a:t>    exit 1</a:t>
            </a:r>
          </a:p>
          <a:p>
            <a:pPr marL="0" indent="0" algn="just">
              <a:spcBef>
                <a:spcPts val="0"/>
              </a:spcBef>
              <a:buNone/>
            </a:pPr>
            <a:r>
              <a:rPr lang="en-IN" sz="2400" dirty="0"/>
              <a:t>fi</a:t>
            </a:r>
          </a:p>
          <a:p>
            <a:pPr marL="0" indent="0" algn="just">
              <a:spcBef>
                <a:spcPts val="0"/>
              </a:spcBef>
              <a:buNone/>
            </a:pPr>
            <a:endParaRPr lang="en-IN" sz="2400" dirty="0"/>
          </a:p>
          <a:p>
            <a:pPr marL="0" indent="0" algn="just">
              <a:spcBef>
                <a:spcPts val="0"/>
              </a:spcBef>
              <a:buNone/>
            </a:pPr>
            <a:r>
              <a:rPr lang="en-IN" sz="2400" dirty="0"/>
              <a:t># Use the test command to check if the user is eligible to vote</a:t>
            </a:r>
          </a:p>
          <a:p>
            <a:pPr marL="0" indent="0" algn="just">
              <a:spcBef>
                <a:spcPts val="0"/>
              </a:spcBef>
              <a:buNone/>
            </a:pPr>
            <a:r>
              <a:rPr lang="en-IN" sz="2400" dirty="0"/>
              <a:t>if [ "$age" -</a:t>
            </a:r>
            <a:r>
              <a:rPr lang="en-IN" sz="2400" dirty="0" err="1"/>
              <a:t>ge</a:t>
            </a:r>
            <a:r>
              <a:rPr lang="en-IN" sz="2400" dirty="0"/>
              <a:t> 18 ]; then</a:t>
            </a:r>
          </a:p>
          <a:p>
            <a:pPr marL="0" indent="0" algn="just">
              <a:spcBef>
                <a:spcPts val="0"/>
              </a:spcBef>
              <a:buNone/>
            </a:pPr>
            <a:r>
              <a:rPr lang="en-IN" sz="2400" dirty="0"/>
              <a:t>    echo "You are eligible to vote."</a:t>
            </a:r>
          </a:p>
          <a:p>
            <a:pPr marL="0" indent="0" algn="just">
              <a:spcBef>
                <a:spcPts val="0"/>
              </a:spcBef>
              <a:buNone/>
            </a:pPr>
            <a:r>
              <a:rPr lang="en-IN" sz="2400" dirty="0"/>
              <a:t>else</a:t>
            </a:r>
          </a:p>
          <a:p>
            <a:pPr marL="0" indent="0" algn="just">
              <a:spcBef>
                <a:spcPts val="0"/>
              </a:spcBef>
              <a:buNone/>
            </a:pPr>
            <a:r>
              <a:rPr lang="en-IN" sz="2400" dirty="0"/>
              <a:t>    echo "You are not eligible to vote."</a:t>
            </a:r>
          </a:p>
          <a:p>
            <a:pPr marL="0" indent="0" algn="just">
              <a:spcBef>
                <a:spcPts val="0"/>
              </a:spcBef>
              <a:buNone/>
            </a:pPr>
            <a:r>
              <a:rPr lang="en-IN" sz="2400" dirty="0"/>
              <a:t>fi</a:t>
            </a:r>
          </a:p>
        </p:txBody>
      </p:sp>
    </p:spTree>
    <p:extLst>
      <p:ext uri="{BB962C8B-B14F-4D97-AF65-F5344CB8AC3E}">
        <p14:creationId xmlns:p14="http://schemas.microsoft.com/office/powerpoint/2010/main" val="222283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fade">
                                      <p:cBhvr>
                                        <p:cTn id="76"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Expr command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400" dirty="0"/>
              <a:t>What is the ‘expr’ Command?</a:t>
            </a:r>
          </a:p>
          <a:p>
            <a:pPr marL="0" indent="0" algn="just">
              <a:spcBef>
                <a:spcPts val="0"/>
              </a:spcBef>
              <a:buNone/>
            </a:pPr>
            <a:r>
              <a:rPr lang="en-IN" sz="2400" dirty="0"/>
              <a:t>expr stands for “expression” and allows for the evaluation of values and returns the result to standard output. It is particularly useful in scripts for handling both numerical and string data efficiently. In short, it helps in:</a:t>
            </a:r>
          </a:p>
          <a:p>
            <a:pPr marL="0" indent="0" algn="just">
              <a:spcBef>
                <a:spcPts val="0"/>
              </a:spcBef>
              <a:buNone/>
            </a:pPr>
            <a:endParaRPr lang="en-IN" sz="2400" dirty="0"/>
          </a:p>
          <a:p>
            <a:pPr marL="0" indent="0" algn="just">
              <a:spcBef>
                <a:spcPts val="0"/>
              </a:spcBef>
              <a:buNone/>
            </a:pPr>
            <a:r>
              <a:rPr lang="en-IN" sz="2400" dirty="0"/>
              <a:t>Basic operations like addition, subtraction, multiplication, division, and modulus on integers.</a:t>
            </a:r>
          </a:p>
          <a:p>
            <a:pPr marL="0" indent="0" algn="just">
              <a:spcBef>
                <a:spcPts val="0"/>
              </a:spcBef>
              <a:buNone/>
            </a:pPr>
            <a:r>
              <a:rPr lang="en-IN" sz="2400" dirty="0"/>
              <a:t>Evaluating regular expressions, string operations like substring, length of strings etc.</a:t>
            </a:r>
          </a:p>
          <a:p>
            <a:pPr marL="0" indent="0" algn="just">
              <a:spcBef>
                <a:spcPts val="0"/>
              </a:spcBef>
              <a:buNone/>
            </a:pPr>
            <a:r>
              <a:rPr lang="en-IN" sz="2400" dirty="0"/>
              <a:t>Syntax:</a:t>
            </a:r>
          </a:p>
          <a:p>
            <a:pPr marL="0" indent="0" algn="just">
              <a:spcBef>
                <a:spcPts val="0"/>
              </a:spcBef>
              <a:buNone/>
            </a:pPr>
            <a:r>
              <a:rPr lang="en-IN" sz="2400" dirty="0"/>
              <a:t>$expr expression</a:t>
            </a:r>
          </a:p>
          <a:p>
            <a:pPr marL="0" indent="0" algn="just">
              <a:spcBef>
                <a:spcPts val="0"/>
              </a:spcBef>
              <a:buNone/>
            </a:pPr>
            <a:r>
              <a:rPr lang="en-IN" sz="2400" dirty="0"/>
              <a:t>Key Options:</a:t>
            </a:r>
          </a:p>
          <a:p>
            <a:pPr marL="0" indent="0" algn="just">
              <a:spcBef>
                <a:spcPts val="0"/>
              </a:spcBef>
              <a:buNone/>
            </a:pPr>
            <a:endParaRPr lang="en-IN" sz="2400" dirty="0"/>
          </a:p>
          <a:p>
            <a:pPr marL="0" indent="0" algn="just">
              <a:spcBef>
                <a:spcPts val="0"/>
              </a:spcBef>
              <a:buNone/>
            </a:pPr>
            <a:r>
              <a:rPr lang="en-IN" sz="2400" dirty="0"/>
              <a:t>‘–version’: It is used to show the version information. Syntax:</a:t>
            </a:r>
          </a:p>
          <a:p>
            <a:pPr marL="0" indent="0" algn="just">
              <a:spcBef>
                <a:spcPts val="0"/>
              </a:spcBef>
              <a:buNone/>
            </a:pPr>
            <a:r>
              <a:rPr lang="en-IN" sz="2400" dirty="0"/>
              <a:t>$expr --version</a:t>
            </a:r>
          </a:p>
        </p:txBody>
      </p:sp>
    </p:spTree>
    <p:extLst>
      <p:ext uri="{BB962C8B-B14F-4D97-AF65-F5344CB8AC3E}">
        <p14:creationId xmlns:p14="http://schemas.microsoft.com/office/powerpoint/2010/main" val="59565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Expr command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6244684"/>
          </a:xfrm>
        </p:spPr>
        <p:txBody>
          <a:bodyPr>
            <a:noAutofit/>
          </a:bodyPr>
          <a:lstStyle/>
          <a:p>
            <a:pPr marL="0" indent="0" algn="just">
              <a:spcBef>
                <a:spcPts val="0"/>
              </a:spcBef>
              <a:buNone/>
            </a:pPr>
            <a:r>
              <a:rPr lang="en-IN" sz="2400" dirty="0"/>
              <a:t>$expr 12 + 8 </a:t>
            </a:r>
          </a:p>
          <a:p>
            <a:pPr marL="0" indent="0" algn="just">
              <a:spcBef>
                <a:spcPts val="0"/>
              </a:spcBef>
              <a:buNone/>
            </a:pPr>
            <a:endParaRPr lang="en-IN" sz="2400" dirty="0"/>
          </a:p>
          <a:p>
            <a:pPr marL="0" indent="0" algn="just">
              <a:spcBef>
                <a:spcPts val="0"/>
              </a:spcBef>
              <a:buNone/>
            </a:pPr>
            <a:r>
              <a:rPr lang="en-IN" sz="2400" dirty="0"/>
              <a:t>echo "Enter two numbers"</a:t>
            </a:r>
          </a:p>
          <a:p>
            <a:pPr marL="0" indent="0" algn="just">
              <a:spcBef>
                <a:spcPts val="0"/>
              </a:spcBef>
              <a:buNone/>
            </a:pPr>
            <a:r>
              <a:rPr lang="en-IN" sz="2400" dirty="0"/>
              <a:t>read x </a:t>
            </a:r>
          </a:p>
          <a:p>
            <a:pPr marL="0" indent="0" algn="just">
              <a:spcBef>
                <a:spcPts val="0"/>
              </a:spcBef>
              <a:buNone/>
            </a:pPr>
            <a:r>
              <a:rPr lang="en-IN" sz="2400" dirty="0"/>
              <a:t>read y</a:t>
            </a:r>
          </a:p>
          <a:p>
            <a:pPr marL="0" indent="0" algn="just">
              <a:spcBef>
                <a:spcPts val="0"/>
              </a:spcBef>
              <a:buNone/>
            </a:pPr>
            <a:r>
              <a:rPr lang="en-IN" sz="2400" dirty="0"/>
              <a:t>sum=`expr $x + $y`</a:t>
            </a:r>
          </a:p>
          <a:p>
            <a:pPr marL="0" indent="0" algn="just">
              <a:spcBef>
                <a:spcPts val="0"/>
              </a:spcBef>
              <a:buNone/>
            </a:pPr>
            <a:r>
              <a:rPr lang="en-IN" sz="2400" dirty="0"/>
              <a:t>echo "Sum = $sum“</a:t>
            </a:r>
          </a:p>
          <a:p>
            <a:pPr marL="0" indent="0" algn="just">
              <a:spcBef>
                <a:spcPts val="0"/>
              </a:spcBef>
              <a:buNone/>
            </a:pPr>
            <a:endParaRPr lang="en-IN" sz="2400" dirty="0"/>
          </a:p>
          <a:p>
            <a:pPr marL="0" indent="0" algn="just">
              <a:spcBef>
                <a:spcPts val="0"/>
              </a:spcBef>
              <a:buNone/>
            </a:pPr>
            <a:r>
              <a:rPr lang="en-IN" sz="2400" dirty="0"/>
              <a:t># matching numbers with '='</a:t>
            </a:r>
          </a:p>
          <a:p>
            <a:pPr marL="0" indent="0" algn="just">
              <a:spcBef>
                <a:spcPts val="0"/>
              </a:spcBef>
              <a:buNone/>
            </a:pPr>
            <a:r>
              <a:rPr lang="en-IN" sz="2400" dirty="0"/>
              <a:t>res=`expr $x = $y`</a:t>
            </a:r>
          </a:p>
          <a:p>
            <a:pPr marL="0" indent="0" algn="just">
              <a:spcBef>
                <a:spcPts val="0"/>
              </a:spcBef>
              <a:buNone/>
            </a:pPr>
            <a:r>
              <a:rPr lang="en-IN" sz="2400" dirty="0"/>
              <a:t>echo $res</a:t>
            </a:r>
          </a:p>
          <a:p>
            <a:pPr marL="0" indent="0" algn="just">
              <a:spcBef>
                <a:spcPts val="0"/>
              </a:spcBef>
              <a:buNone/>
            </a:pPr>
            <a:endParaRPr lang="en-IN" sz="2400" dirty="0"/>
          </a:p>
          <a:p>
            <a:pPr marL="0" indent="0" algn="just">
              <a:spcBef>
                <a:spcPts val="0"/>
              </a:spcBef>
              <a:buNone/>
            </a:pPr>
            <a:r>
              <a:rPr lang="en-IN" sz="2400" dirty="0"/>
              <a:t># displays 1 when arg1 is less than arg2</a:t>
            </a:r>
          </a:p>
          <a:p>
            <a:pPr marL="0" indent="0" algn="just">
              <a:spcBef>
                <a:spcPts val="0"/>
              </a:spcBef>
              <a:buNone/>
            </a:pPr>
            <a:r>
              <a:rPr lang="en-IN" sz="2400" dirty="0"/>
              <a:t>res=`expr $x \&lt; $y`</a:t>
            </a:r>
          </a:p>
          <a:p>
            <a:pPr marL="0" indent="0" algn="just">
              <a:spcBef>
                <a:spcPts val="0"/>
              </a:spcBef>
              <a:buNone/>
            </a:pPr>
            <a:r>
              <a:rPr lang="en-IN" sz="2400" dirty="0"/>
              <a:t>echo $res</a:t>
            </a:r>
          </a:p>
          <a:p>
            <a:pPr marL="0" indent="0" algn="just">
              <a:spcBef>
                <a:spcPts val="0"/>
              </a:spcBef>
              <a:buNone/>
            </a:pPr>
            <a:endParaRPr lang="en-IN" sz="2400" dirty="0"/>
          </a:p>
          <a:p>
            <a:pPr marL="0" indent="0" algn="just">
              <a:spcBef>
                <a:spcPts val="0"/>
              </a:spcBef>
              <a:buNone/>
            </a:pPr>
            <a:r>
              <a:rPr lang="en-IN" sz="2400" dirty="0"/>
              <a:t># display 1 when arg1 is not equal to arg2</a:t>
            </a:r>
          </a:p>
          <a:p>
            <a:pPr marL="0" indent="0" algn="just">
              <a:spcBef>
                <a:spcPts val="0"/>
              </a:spcBef>
              <a:buNone/>
            </a:pPr>
            <a:r>
              <a:rPr lang="en-IN" sz="2400" dirty="0"/>
              <a:t>res=`expr $x \!= $y`</a:t>
            </a:r>
          </a:p>
          <a:p>
            <a:pPr marL="0" indent="0" algn="just">
              <a:spcBef>
                <a:spcPts val="0"/>
              </a:spcBef>
              <a:buNone/>
            </a:pPr>
            <a:r>
              <a:rPr lang="en-IN" sz="2400" dirty="0"/>
              <a:t>echo $res</a:t>
            </a:r>
          </a:p>
        </p:txBody>
      </p:sp>
    </p:spTree>
    <p:extLst>
      <p:ext uri="{BB962C8B-B14F-4D97-AF65-F5344CB8AC3E}">
        <p14:creationId xmlns:p14="http://schemas.microsoft.com/office/powerpoint/2010/main" val="178124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fade">
                                      <p:cBhvr>
                                        <p:cTn id="71" dur="500"/>
                                        <p:tgtEl>
                                          <p:spTgt spid="3">
                                            <p:txEl>
                                              <p:pRg st="16" end="16"/>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fade">
                                      <p:cBhvr>
                                        <p:cTn id="76" dur="500"/>
                                        <p:tgtEl>
                                          <p:spTgt spid="3">
                                            <p:txEl>
                                              <p:pRg st="17" end="1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8" end="18"/>
                                            </p:txEl>
                                          </p:spTgt>
                                        </p:tgtEl>
                                        <p:attrNameLst>
                                          <p:attrName>style.visibility</p:attrName>
                                        </p:attrNameLst>
                                      </p:cBhvr>
                                      <p:to>
                                        <p:strVal val="visible"/>
                                      </p:to>
                                    </p:set>
                                    <p:animEffect transition="in" filter="fade">
                                      <p:cBhvr>
                                        <p:cTn id="81"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Expr command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6244684"/>
          </a:xfrm>
        </p:spPr>
        <p:txBody>
          <a:bodyPr>
            <a:noAutofit/>
          </a:bodyPr>
          <a:lstStyle/>
          <a:p>
            <a:pPr marL="0" indent="0" algn="just">
              <a:spcBef>
                <a:spcPts val="0"/>
              </a:spcBef>
              <a:buNone/>
            </a:pPr>
            <a:r>
              <a:rPr lang="en-IN" sz="2400" dirty="0"/>
              <a:t>Example 1: Finding length of a string</a:t>
            </a:r>
          </a:p>
          <a:p>
            <a:pPr marL="0" indent="0" algn="just">
              <a:spcBef>
                <a:spcPts val="0"/>
              </a:spcBef>
              <a:buNone/>
            </a:pPr>
            <a:endParaRPr lang="en-IN" sz="2400" dirty="0"/>
          </a:p>
          <a:p>
            <a:pPr marL="0" indent="0" algn="just">
              <a:spcBef>
                <a:spcPts val="0"/>
              </a:spcBef>
              <a:buNone/>
            </a:pPr>
            <a:r>
              <a:rPr lang="en-IN" sz="2400" dirty="0"/>
              <a:t>x=geeks</a:t>
            </a:r>
          </a:p>
          <a:p>
            <a:pPr marL="0" indent="0" algn="just">
              <a:spcBef>
                <a:spcPts val="0"/>
              </a:spcBef>
              <a:buNone/>
            </a:pPr>
            <a:r>
              <a:rPr lang="en-IN" sz="2400" dirty="0" err="1"/>
              <a:t>len</a:t>
            </a:r>
            <a:r>
              <a:rPr lang="en-IN" sz="2400" dirty="0"/>
              <a:t>=`expr length $x`</a:t>
            </a:r>
          </a:p>
          <a:p>
            <a:pPr marL="0" indent="0" algn="just">
              <a:spcBef>
                <a:spcPts val="0"/>
              </a:spcBef>
              <a:buNone/>
            </a:pPr>
            <a:r>
              <a:rPr lang="en-IN" sz="2400" dirty="0"/>
              <a:t>echo $</a:t>
            </a:r>
            <a:r>
              <a:rPr lang="en-IN" sz="2400" dirty="0" err="1"/>
              <a:t>len</a:t>
            </a:r>
            <a:endParaRPr lang="en-IN" sz="2400" dirty="0"/>
          </a:p>
          <a:p>
            <a:pPr marL="0" indent="0" algn="just">
              <a:spcBef>
                <a:spcPts val="0"/>
              </a:spcBef>
              <a:buNone/>
            </a:pPr>
            <a:endParaRPr lang="en-IN" sz="2400" dirty="0"/>
          </a:p>
          <a:p>
            <a:pPr marL="0" indent="0" algn="just">
              <a:spcBef>
                <a:spcPts val="0"/>
              </a:spcBef>
              <a:buNone/>
            </a:pPr>
            <a:r>
              <a:rPr lang="en-IN" sz="2400" dirty="0"/>
              <a:t>Example 2: Finding substring of a string</a:t>
            </a:r>
          </a:p>
          <a:p>
            <a:pPr marL="0" indent="0" algn="just">
              <a:spcBef>
                <a:spcPts val="0"/>
              </a:spcBef>
              <a:buNone/>
            </a:pPr>
            <a:endParaRPr lang="en-IN" sz="2400" dirty="0"/>
          </a:p>
          <a:p>
            <a:pPr marL="0" indent="0" algn="just">
              <a:spcBef>
                <a:spcPts val="0"/>
              </a:spcBef>
              <a:buNone/>
            </a:pPr>
            <a:r>
              <a:rPr lang="en-IN" sz="2400" dirty="0"/>
              <a:t>x=geeks</a:t>
            </a:r>
          </a:p>
          <a:p>
            <a:pPr marL="0" indent="0" algn="just">
              <a:spcBef>
                <a:spcPts val="0"/>
              </a:spcBef>
              <a:buNone/>
            </a:pPr>
            <a:endParaRPr lang="en-IN" sz="2400" dirty="0"/>
          </a:p>
          <a:p>
            <a:pPr marL="0" indent="0" algn="just">
              <a:spcBef>
                <a:spcPts val="0"/>
              </a:spcBef>
              <a:buNone/>
            </a:pPr>
            <a:r>
              <a:rPr lang="en-IN" sz="2400" dirty="0"/>
              <a:t>sub=`expr </a:t>
            </a:r>
            <a:r>
              <a:rPr lang="en-IN" sz="2400" dirty="0" err="1"/>
              <a:t>substr</a:t>
            </a:r>
            <a:r>
              <a:rPr lang="en-IN" sz="2400" dirty="0"/>
              <a:t> $x 2 3` </a:t>
            </a:r>
          </a:p>
          <a:p>
            <a:pPr marL="0" indent="0" algn="just">
              <a:spcBef>
                <a:spcPts val="0"/>
              </a:spcBef>
              <a:buNone/>
            </a:pPr>
            <a:r>
              <a:rPr lang="en-IN" sz="2400" dirty="0"/>
              <a:t>#extract 3 characters starting from index 2</a:t>
            </a:r>
          </a:p>
          <a:p>
            <a:pPr marL="0" indent="0" algn="just">
              <a:spcBef>
                <a:spcPts val="0"/>
              </a:spcBef>
              <a:buNone/>
            </a:pPr>
            <a:endParaRPr lang="en-IN" sz="2400" dirty="0"/>
          </a:p>
          <a:p>
            <a:pPr marL="0" indent="0" algn="just">
              <a:spcBef>
                <a:spcPts val="0"/>
              </a:spcBef>
              <a:buNone/>
            </a:pPr>
            <a:r>
              <a:rPr lang="en-IN" sz="2400" dirty="0"/>
              <a:t>echo $sub</a:t>
            </a:r>
          </a:p>
        </p:txBody>
      </p:sp>
    </p:spTree>
    <p:extLst>
      <p:ext uri="{BB962C8B-B14F-4D97-AF65-F5344CB8AC3E}">
        <p14:creationId xmlns:p14="http://schemas.microsoft.com/office/powerpoint/2010/main" val="19705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animEffect transition="in" filter="fade">
                                      <p:cBhvr>
                                        <p:cTn id="5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Class Task</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6244684"/>
          </a:xfrm>
        </p:spPr>
        <p:txBody>
          <a:bodyPr>
            <a:noAutofit/>
          </a:bodyPr>
          <a:lstStyle/>
          <a:p>
            <a:pPr marL="0" indent="0" algn="just">
              <a:spcBef>
                <a:spcPts val="0"/>
              </a:spcBef>
              <a:buNone/>
            </a:pPr>
            <a:r>
              <a:rPr lang="en-IN" sz="3600" dirty="0"/>
              <a:t>Practice Program: Simple </a:t>
            </a:r>
            <a:r>
              <a:rPr lang="en-IN" sz="3600" dirty="0" err="1"/>
              <a:t>CalculatorObjective</a:t>
            </a:r>
            <a:r>
              <a:rPr lang="en-IN" sz="3600" dirty="0"/>
              <a:t>: Create a shell script that acts as a simple calculator, allowing the user to perform basic arithmetic operations.</a:t>
            </a:r>
          </a:p>
          <a:p>
            <a:pPr marL="0" indent="0" algn="just">
              <a:spcBef>
                <a:spcPts val="0"/>
              </a:spcBef>
              <a:buNone/>
            </a:pPr>
            <a:r>
              <a:rPr lang="en-IN" sz="3600" dirty="0"/>
              <a:t>Program Instructions:</a:t>
            </a:r>
          </a:p>
          <a:p>
            <a:pPr marL="0" indent="0" algn="just">
              <a:spcBef>
                <a:spcPts val="0"/>
              </a:spcBef>
              <a:buNone/>
            </a:pPr>
            <a:r>
              <a:rPr lang="en-IN" sz="3600" dirty="0"/>
              <a:t>Prompt the user to enter two numbers.</a:t>
            </a:r>
          </a:p>
          <a:p>
            <a:pPr marL="0" indent="0" algn="just">
              <a:spcBef>
                <a:spcPts val="0"/>
              </a:spcBef>
              <a:buNone/>
            </a:pPr>
            <a:r>
              <a:rPr lang="en-IN" sz="3600" dirty="0"/>
              <a:t>Prompt the user to select an arithmetic operation (addition, subtraction, multiplication, or division).</a:t>
            </a:r>
          </a:p>
          <a:p>
            <a:pPr marL="0" indent="0" algn="just">
              <a:spcBef>
                <a:spcPts val="0"/>
              </a:spcBef>
              <a:buNone/>
            </a:pPr>
            <a:r>
              <a:rPr lang="en-IN" sz="3600" dirty="0"/>
              <a:t>Use the expr command to perform the selected </a:t>
            </a:r>
            <a:r>
              <a:rPr lang="en-IN" sz="3600" dirty="0" err="1"/>
              <a:t>operation.Display</a:t>
            </a:r>
            <a:r>
              <a:rPr lang="en-IN" sz="3600" dirty="0"/>
              <a:t> the result to the user.</a:t>
            </a:r>
          </a:p>
        </p:txBody>
      </p:sp>
    </p:spTree>
    <p:extLst>
      <p:ext uri="{BB962C8B-B14F-4D97-AF65-F5344CB8AC3E}">
        <p14:creationId xmlns:p14="http://schemas.microsoft.com/office/powerpoint/2010/main" val="376830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Solutions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6244684"/>
          </a:xfrm>
        </p:spPr>
        <p:txBody>
          <a:bodyPr>
            <a:noAutofit/>
          </a:bodyPr>
          <a:lstStyle/>
          <a:p>
            <a:pPr marL="0" indent="0" algn="just">
              <a:spcBef>
                <a:spcPts val="0"/>
              </a:spcBef>
              <a:buNone/>
            </a:pPr>
            <a:r>
              <a:rPr lang="en-IN" sz="1800" dirty="0"/>
              <a:t>#!/bin/bash</a:t>
            </a:r>
          </a:p>
          <a:p>
            <a:pPr marL="0" indent="0" algn="just">
              <a:spcBef>
                <a:spcPts val="0"/>
              </a:spcBef>
              <a:buNone/>
            </a:pPr>
            <a:endParaRPr lang="en-IN" sz="1800" dirty="0"/>
          </a:p>
          <a:p>
            <a:pPr marL="0" indent="0" algn="just">
              <a:spcBef>
                <a:spcPts val="0"/>
              </a:spcBef>
              <a:buNone/>
            </a:pPr>
            <a:r>
              <a:rPr lang="en-IN" sz="1800" dirty="0"/>
              <a:t># Prompt the user to enter two numbers</a:t>
            </a:r>
          </a:p>
          <a:p>
            <a:pPr marL="0" indent="0" algn="just">
              <a:spcBef>
                <a:spcPts val="0"/>
              </a:spcBef>
              <a:buNone/>
            </a:pPr>
            <a:r>
              <a:rPr lang="en-IN" sz="1800" dirty="0"/>
              <a:t>read -p "Enter the first number: " num1</a:t>
            </a:r>
          </a:p>
          <a:p>
            <a:pPr marL="0" indent="0" algn="just">
              <a:spcBef>
                <a:spcPts val="0"/>
              </a:spcBef>
              <a:buNone/>
            </a:pPr>
            <a:r>
              <a:rPr lang="en-IN" sz="1800" dirty="0"/>
              <a:t>read -p "Enter the second number: " num2</a:t>
            </a:r>
          </a:p>
          <a:p>
            <a:pPr marL="0" indent="0" algn="just">
              <a:spcBef>
                <a:spcPts val="0"/>
              </a:spcBef>
              <a:buNone/>
            </a:pPr>
            <a:endParaRPr lang="en-IN" sz="1800" dirty="0"/>
          </a:p>
          <a:p>
            <a:pPr marL="0" indent="0" algn="just">
              <a:spcBef>
                <a:spcPts val="0"/>
              </a:spcBef>
              <a:buNone/>
            </a:pPr>
            <a:r>
              <a:rPr lang="en-IN" sz="1800" dirty="0"/>
              <a:t># Prompt the user to select an operation</a:t>
            </a:r>
          </a:p>
          <a:p>
            <a:pPr marL="0" indent="0" algn="just">
              <a:spcBef>
                <a:spcPts val="0"/>
              </a:spcBef>
              <a:buNone/>
            </a:pPr>
            <a:r>
              <a:rPr lang="en-IN" sz="1800" dirty="0"/>
              <a:t>echo "Select an operation:"</a:t>
            </a:r>
          </a:p>
          <a:p>
            <a:pPr marL="0" indent="0" algn="just">
              <a:spcBef>
                <a:spcPts val="0"/>
              </a:spcBef>
              <a:buNone/>
            </a:pPr>
            <a:r>
              <a:rPr lang="en-IN" sz="1800" dirty="0"/>
              <a:t>echo "1. Addition (+)"</a:t>
            </a:r>
          </a:p>
          <a:p>
            <a:pPr marL="0" indent="0" algn="just">
              <a:spcBef>
                <a:spcPts val="0"/>
              </a:spcBef>
              <a:buNone/>
            </a:pPr>
            <a:r>
              <a:rPr lang="en-IN" sz="1800" dirty="0"/>
              <a:t>echo "2. Subtraction (-)"</a:t>
            </a:r>
          </a:p>
          <a:p>
            <a:pPr marL="0" indent="0" algn="just">
              <a:spcBef>
                <a:spcPts val="0"/>
              </a:spcBef>
              <a:buNone/>
            </a:pPr>
            <a:r>
              <a:rPr lang="en-IN" sz="1800" dirty="0"/>
              <a:t>echo "3. Multiplication (*)"</a:t>
            </a:r>
          </a:p>
          <a:p>
            <a:pPr marL="0" indent="0" algn="just">
              <a:spcBef>
                <a:spcPts val="0"/>
              </a:spcBef>
              <a:buNone/>
            </a:pPr>
            <a:r>
              <a:rPr lang="en-IN" sz="1800" dirty="0"/>
              <a:t>echo "4. Division (/)"</a:t>
            </a:r>
          </a:p>
          <a:p>
            <a:pPr marL="0" indent="0" algn="just">
              <a:spcBef>
                <a:spcPts val="0"/>
              </a:spcBef>
              <a:buNone/>
            </a:pPr>
            <a:r>
              <a:rPr lang="en-IN" sz="1800" dirty="0"/>
              <a:t>read -p "Enter your choice (1/2/3/4): " choice</a:t>
            </a:r>
          </a:p>
          <a:p>
            <a:pPr marL="0" indent="0" algn="just">
              <a:spcBef>
                <a:spcPts val="0"/>
              </a:spcBef>
              <a:buNone/>
            </a:pPr>
            <a:endParaRPr lang="en-IN" sz="1800" dirty="0"/>
          </a:p>
          <a:p>
            <a:pPr marL="0" indent="0" algn="just">
              <a:spcBef>
                <a:spcPts val="0"/>
              </a:spcBef>
              <a:buNone/>
            </a:pPr>
            <a:r>
              <a:rPr lang="en-IN" sz="1800" dirty="0"/>
              <a:t># Use the expr command to perform the selected operation</a:t>
            </a:r>
          </a:p>
          <a:p>
            <a:pPr marL="0" indent="0" algn="just">
              <a:spcBef>
                <a:spcPts val="0"/>
              </a:spcBef>
              <a:buNone/>
            </a:pPr>
            <a:r>
              <a:rPr lang="en-IN" sz="1800" dirty="0"/>
              <a:t>case $choice in</a:t>
            </a:r>
          </a:p>
          <a:p>
            <a:pPr marL="0" indent="0" algn="just">
              <a:spcBef>
                <a:spcPts val="0"/>
              </a:spcBef>
              <a:buNone/>
            </a:pPr>
            <a:r>
              <a:rPr lang="en-IN" sz="1800" dirty="0"/>
              <a:t>    1)</a:t>
            </a:r>
          </a:p>
          <a:p>
            <a:pPr marL="0" indent="0" algn="just">
              <a:spcBef>
                <a:spcPts val="0"/>
              </a:spcBef>
              <a:buNone/>
            </a:pPr>
            <a:r>
              <a:rPr lang="en-IN" sz="1800" dirty="0"/>
              <a:t>        result=$(expr $num1 + $num2)</a:t>
            </a:r>
          </a:p>
          <a:p>
            <a:pPr marL="0" indent="0" algn="just">
              <a:spcBef>
                <a:spcPts val="0"/>
              </a:spcBef>
              <a:buNone/>
            </a:pPr>
            <a:r>
              <a:rPr lang="en-IN" sz="1800" dirty="0"/>
              <a:t>        echo "Result: $num1 + $num2 = $result"</a:t>
            </a:r>
          </a:p>
          <a:p>
            <a:pPr marL="0" indent="0" algn="just">
              <a:spcBef>
                <a:spcPts val="0"/>
              </a:spcBef>
              <a:buNone/>
            </a:pPr>
            <a:r>
              <a:rPr lang="en-IN" sz="1800" dirty="0"/>
              <a:t>        ;;</a:t>
            </a:r>
          </a:p>
          <a:p>
            <a:pPr marL="0" indent="0" algn="just">
              <a:spcBef>
                <a:spcPts val="0"/>
              </a:spcBef>
              <a:buNone/>
            </a:pPr>
            <a:r>
              <a:rPr lang="en-IN" sz="1800" dirty="0"/>
              <a:t>    2)</a:t>
            </a:r>
          </a:p>
          <a:p>
            <a:pPr marL="0" indent="0" algn="just">
              <a:spcBef>
                <a:spcPts val="0"/>
              </a:spcBef>
              <a:buNone/>
            </a:pPr>
            <a:r>
              <a:rPr lang="en-IN" sz="1800" dirty="0"/>
              <a:t>        result=$(expr $num1 - $num2)</a:t>
            </a:r>
          </a:p>
          <a:p>
            <a:pPr marL="0" indent="0" algn="just">
              <a:spcBef>
                <a:spcPts val="0"/>
              </a:spcBef>
              <a:buNone/>
            </a:pPr>
            <a:r>
              <a:rPr lang="en-IN" sz="1800" dirty="0"/>
              <a:t>        echo "Result: $num1 - $num2 = $result"</a:t>
            </a:r>
          </a:p>
          <a:p>
            <a:pPr marL="0" indent="0" algn="just">
              <a:spcBef>
                <a:spcPts val="0"/>
              </a:spcBef>
              <a:buNone/>
            </a:pPr>
            <a:r>
              <a:rPr lang="en-IN" sz="1800" dirty="0"/>
              <a:t>        ;;</a:t>
            </a:r>
          </a:p>
          <a:p>
            <a:pPr marL="0" indent="0" algn="just">
              <a:spcBef>
                <a:spcPts val="0"/>
              </a:spcBef>
              <a:buNone/>
            </a:pPr>
            <a:r>
              <a:rPr lang="en-IN" sz="1800" dirty="0"/>
              <a:t>    </a:t>
            </a:r>
          </a:p>
        </p:txBody>
      </p:sp>
    </p:spTree>
    <p:extLst>
      <p:ext uri="{BB962C8B-B14F-4D97-AF65-F5344CB8AC3E}">
        <p14:creationId xmlns:p14="http://schemas.microsoft.com/office/powerpoint/2010/main" val="927921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fade">
                                      <p:cBhvr>
                                        <p:cTn id="76" dur="500"/>
                                        <p:tgtEl>
                                          <p:spTgt spid="3">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Effect transition="in" filter="fade">
                                      <p:cBhvr>
                                        <p:cTn id="81" dur="500"/>
                                        <p:tgtEl>
                                          <p:spTgt spid="3">
                                            <p:txEl>
                                              <p:pRg st="17" end="1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8" end="18"/>
                                            </p:txEl>
                                          </p:spTgt>
                                        </p:tgtEl>
                                        <p:attrNameLst>
                                          <p:attrName>style.visibility</p:attrName>
                                        </p:attrNameLst>
                                      </p:cBhvr>
                                      <p:to>
                                        <p:strVal val="visible"/>
                                      </p:to>
                                    </p:set>
                                    <p:animEffect transition="in" filter="fade">
                                      <p:cBhvr>
                                        <p:cTn id="86" dur="500"/>
                                        <p:tgtEl>
                                          <p:spTgt spid="3">
                                            <p:txEl>
                                              <p:pRg st="18" end="1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Effect transition="in" filter="fade">
                                      <p:cBhvr>
                                        <p:cTn id="91" dur="500"/>
                                        <p:tgtEl>
                                          <p:spTgt spid="3">
                                            <p:txEl>
                                              <p:pRg st="19" end="1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20" end="20"/>
                                            </p:txEl>
                                          </p:spTgt>
                                        </p:tgtEl>
                                        <p:attrNameLst>
                                          <p:attrName>style.visibility</p:attrName>
                                        </p:attrNameLst>
                                      </p:cBhvr>
                                      <p:to>
                                        <p:strVal val="visible"/>
                                      </p:to>
                                    </p:set>
                                    <p:animEffect transition="in" filter="fade">
                                      <p:cBhvr>
                                        <p:cTn id="96" dur="500"/>
                                        <p:tgtEl>
                                          <p:spTgt spid="3">
                                            <p:txEl>
                                              <p:pRg st="20" end="2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xEl>
                                              <p:pRg st="21" end="21"/>
                                            </p:txEl>
                                          </p:spTgt>
                                        </p:tgtEl>
                                        <p:attrNameLst>
                                          <p:attrName>style.visibility</p:attrName>
                                        </p:attrNameLst>
                                      </p:cBhvr>
                                      <p:to>
                                        <p:strVal val="visible"/>
                                      </p:to>
                                    </p:set>
                                    <p:animEffect transition="in" filter="fade">
                                      <p:cBhvr>
                                        <p:cTn id="101" dur="500"/>
                                        <p:tgtEl>
                                          <p:spTgt spid="3">
                                            <p:txEl>
                                              <p:pRg st="21" end="21"/>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
                                            <p:txEl>
                                              <p:pRg st="22" end="22"/>
                                            </p:txEl>
                                          </p:spTgt>
                                        </p:tgtEl>
                                        <p:attrNameLst>
                                          <p:attrName>style.visibility</p:attrName>
                                        </p:attrNameLst>
                                      </p:cBhvr>
                                      <p:to>
                                        <p:strVal val="visible"/>
                                      </p:to>
                                    </p:set>
                                    <p:animEffect transition="in" filter="fade">
                                      <p:cBhvr>
                                        <p:cTn id="106" dur="500"/>
                                        <p:tgtEl>
                                          <p:spTgt spid="3">
                                            <p:txEl>
                                              <p:pRg st="22" end="22"/>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
                                            <p:txEl>
                                              <p:pRg st="23" end="23"/>
                                            </p:txEl>
                                          </p:spTgt>
                                        </p:tgtEl>
                                        <p:attrNameLst>
                                          <p:attrName>style.visibility</p:attrName>
                                        </p:attrNameLst>
                                      </p:cBhvr>
                                      <p:to>
                                        <p:strVal val="visible"/>
                                      </p:to>
                                    </p:set>
                                    <p:animEffect transition="in" filter="fade">
                                      <p:cBhvr>
                                        <p:cTn id="111" dur="500"/>
                                        <p:tgtEl>
                                          <p:spTgt spid="3">
                                            <p:txEl>
                                              <p:pRg st="23" end="23"/>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3">
                                            <p:txEl>
                                              <p:pRg st="24" end="24"/>
                                            </p:txEl>
                                          </p:spTgt>
                                        </p:tgtEl>
                                        <p:attrNameLst>
                                          <p:attrName>style.visibility</p:attrName>
                                        </p:attrNameLst>
                                      </p:cBhvr>
                                      <p:to>
                                        <p:strVal val="visible"/>
                                      </p:to>
                                    </p:set>
                                    <p:animEffect transition="in" filter="fade">
                                      <p:cBhvr>
                                        <p:cTn id="116"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F5387981-6C9F-C9F0-715C-D01F2DA32F89}"/>
              </a:ext>
            </a:extLst>
          </p:cNvPr>
          <p:cNvPicPr>
            <a:picLocks noChangeAspect="1"/>
          </p:cNvPicPr>
          <p:nvPr/>
        </p:nvPicPr>
        <p:blipFill>
          <a:blip r:embed="rId2"/>
          <a:srcRect b="4679"/>
          <a:stretch/>
        </p:blipFill>
        <p:spPr>
          <a:xfrm>
            <a:off x="20" y="1282"/>
            <a:ext cx="12191980" cy="6856718"/>
          </a:xfrm>
          <a:prstGeom prst="rect">
            <a:avLst/>
          </a:prstGeom>
        </p:spPr>
      </p:pic>
    </p:spTree>
    <p:extLst>
      <p:ext uri="{BB962C8B-B14F-4D97-AF65-F5344CB8AC3E}">
        <p14:creationId xmlns:p14="http://schemas.microsoft.com/office/powerpoint/2010/main" val="158688208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Solutions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6244684"/>
          </a:xfrm>
        </p:spPr>
        <p:txBody>
          <a:bodyPr>
            <a:noAutofit/>
          </a:bodyPr>
          <a:lstStyle/>
          <a:p>
            <a:pPr marL="0" indent="0" algn="just">
              <a:spcBef>
                <a:spcPts val="0"/>
              </a:spcBef>
              <a:buNone/>
            </a:pPr>
            <a:r>
              <a:rPr lang="en-IN" sz="1800" dirty="0"/>
              <a:t>3)</a:t>
            </a:r>
          </a:p>
          <a:p>
            <a:pPr marL="0" indent="0" algn="just">
              <a:spcBef>
                <a:spcPts val="0"/>
              </a:spcBef>
              <a:buNone/>
            </a:pPr>
            <a:r>
              <a:rPr lang="en-IN" sz="1800" dirty="0"/>
              <a:t>        result=$(expr $num1 \* $num2)</a:t>
            </a:r>
          </a:p>
          <a:p>
            <a:pPr marL="0" indent="0" algn="just">
              <a:spcBef>
                <a:spcPts val="0"/>
              </a:spcBef>
              <a:buNone/>
            </a:pPr>
            <a:r>
              <a:rPr lang="en-IN" sz="1800" dirty="0"/>
              <a:t>        echo "Result: $num1 * $num2 = $result"</a:t>
            </a:r>
          </a:p>
          <a:p>
            <a:pPr marL="0" indent="0" algn="just">
              <a:spcBef>
                <a:spcPts val="0"/>
              </a:spcBef>
              <a:buNone/>
            </a:pPr>
            <a:r>
              <a:rPr lang="en-IN" sz="1800" dirty="0"/>
              <a:t>        ;;</a:t>
            </a:r>
          </a:p>
          <a:p>
            <a:pPr marL="0" indent="0" algn="just">
              <a:spcBef>
                <a:spcPts val="0"/>
              </a:spcBef>
              <a:buNone/>
            </a:pPr>
            <a:r>
              <a:rPr lang="en-IN" sz="1800" dirty="0"/>
              <a:t>    4)</a:t>
            </a:r>
          </a:p>
          <a:p>
            <a:pPr marL="0" indent="0" algn="just">
              <a:spcBef>
                <a:spcPts val="0"/>
              </a:spcBef>
              <a:buNone/>
            </a:pPr>
            <a:r>
              <a:rPr lang="en-IN" sz="1800" dirty="0"/>
              <a:t>        if [ "$num2" -ne 0 ]; then</a:t>
            </a:r>
          </a:p>
          <a:p>
            <a:pPr marL="0" indent="0" algn="just">
              <a:spcBef>
                <a:spcPts val="0"/>
              </a:spcBef>
              <a:buNone/>
            </a:pPr>
            <a:r>
              <a:rPr lang="en-IN" sz="1800" dirty="0"/>
              <a:t>            result=$(expr $num1 / $num2)</a:t>
            </a:r>
          </a:p>
          <a:p>
            <a:pPr marL="0" indent="0" algn="just">
              <a:spcBef>
                <a:spcPts val="0"/>
              </a:spcBef>
              <a:buNone/>
            </a:pPr>
            <a:r>
              <a:rPr lang="en-IN" sz="1800" dirty="0"/>
              <a:t>            echo "Result: $num1 / $num2 = $result"</a:t>
            </a:r>
          </a:p>
          <a:p>
            <a:pPr marL="0" indent="0" algn="just">
              <a:spcBef>
                <a:spcPts val="0"/>
              </a:spcBef>
              <a:buNone/>
            </a:pPr>
            <a:r>
              <a:rPr lang="en-IN" sz="1800" dirty="0"/>
              <a:t>        else</a:t>
            </a:r>
          </a:p>
          <a:p>
            <a:pPr marL="0" indent="0" algn="just">
              <a:spcBef>
                <a:spcPts val="0"/>
              </a:spcBef>
              <a:buNone/>
            </a:pPr>
            <a:r>
              <a:rPr lang="en-IN" sz="1800" dirty="0"/>
              <a:t>            echo "Error: Division by zero is not allowed."</a:t>
            </a:r>
          </a:p>
          <a:p>
            <a:pPr marL="0" indent="0" algn="just">
              <a:spcBef>
                <a:spcPts val="0"/>
              </a:spcBef>
              <a:buNone/>
            </a:pPr>
            <a:r>
              <a:rPr lang="en-IN" sz="1800" dirty="0"/>
              <a:t>        fi</a:t>
            </a:r>
          </a:p>
          <a:p>
            <a:pPr marL="0" indent="0" algn="just">
              <a:spcBef>
                <a:spcPts val="0"/>
              </a:spcBef>
              <a:buNone/>
            </a:pPr>
            <a:r>
              <a:rPr lang="en-IN" sz="1800" dirty="0"/>
              <a:t>        ;;</a:t>
            </a:r>
          </a:p>
          <a:p>
            <a:pPr marL="0" indent="0" algn="just">
              <a:spcBef>
                <a:spcPts val="0"/>
              </a:spcBef>
              <a:buNone/>
            </a:pPr>
            <a:r>
              <a:rPr lang="en-IN" sz="1800" dirty="0"/>
              <a:t>    *)</a:t>
            </a:r>
          </a:p>
          <a:p>
            <a:pPr marL="0" indent="0" algn="just">
              <a:spcBef>
                <a:spcPts val="0"/>
              </a:spcBef>
              <a:buNone/>
            </a:pPr>
            <a:r>
              <a:rPr lang="en-IN" sz="1800" dirty="0"/>
              <a:t>        echo "Invalid choice. Please select a valid operation."</a:t>
            </a:r>
          </a:p>
          <a:p>
            <a:pPr marL="0" indent="0" algn="just">
              <a:spcBef>
                <a:spcPts val="0"/>
              </a:spcBef>
              <a:buNone/>
            </a:pPr>
            <a:r>
              <a:rPr lang="en-IN" sz="1800" dirty="0"/>
              <a:t>        ;;</a:t>
            </a:r>
          </a:p>
          <a:p>
            <a:pPr marL="0" indent="0" algn="just">
              <a:spcBef>
                <a:spcPts val="0"/>
              </a:spcBef>
              <a:buNone/>
            </a:pPr>
            <a:r>
              <a:rPr lang="en-IN" sz="1800" dirty="0" err="1"/>
              <a:t>esac</a:t>
            </a:r>
            <a:endParaRPr lang="en-IN" sz="1800" dirty="0"/>
          </a:p>
        </p:txBody>
      </p:sp>
    </p:spTree>
    <p:extLst>
      <p:ext uri="{BB962C8B-B14F-4D97-AF65-F5344CB8AC3E}">
        <p14:creationId xmlns:p14="http://schemas.microsoft.com/office/powerpoint/2010/main" val="686199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3" end="13"/>
                                            </p:txEl>
                                          </p:spTgt>
                                        </p:tgtEl>
                                        <p:attrNameLst>
                                          <p:attrName>style.visibility</p:attrName>
                                        </p:attrNameLst>
                                      </p:cBhvr>
                                      <p:to>
                                        <p:strVal val="visible"/>
                                      </p:to>
                                    </p:set>
                                    <p:animEffect transition="in" filter="fade">
                                      <p:cBhvr>
                                        <p:cTn id="76" dur="500"/>
                                        <p:tgtEl>
                                          <p:spTgt spid="3">
                                            <p:txEl>
                                              <p:pRg st="13" end="13"/>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4" end="14"/>
                                            </p:txEl>
                                          </p:spTgt>
                                        </p:tgtEl>
                                        <p:attrNameLst>
                                          <p:attrName>style.visibility</p:attrName>
                                        </p:attrNameLst>
                                      </p:cBhvr>
                                      <p:to>
                                        <p:strVal val="visible"/>
                                      </p:to>
                                    </p:set>
                                    <p:animEffect transition="in" filter="fade">
                                      <p:cBhvr>
                                        <p:cTn id="81" dur="500"/>
                                        <p:tgtEl>
                                          <p:spTgt spid="3">
                                            <p:txEl>
                                              <p:pRg st="14" end="14"/>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5" end="15"/>
                                            </p:txEl>
                                          </p:spTgt>
                                        </p:tgtEl>
                                        <p:attrNameLst>
                                          <p:attrName>style.visibility</p:attrName>
                                        </p:attrNameLst>
                                      </p:cBhvr>
                                      <p:to>
                                        <p:strVal val="visible"/>
                                      </p:to>
                                    </p:set>
                                    <p:animEffect transition="in" filter="fade">
                                      <p:cBhvr>
                                        <p:cTn id="8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412EAF-5665-1173-FE3D-B4D51384C053}"/>
              </a:ext>
            </a:extLst>
          </p:cNvPr>
          <p:cNvSpPr>
            <a:spLocks noGrp="1"/>
          </p:cNvSpPr>
          <p:nvPr>
            <p:ph idx="1"/>
          </p:nvPr>
        </p:nvSpPr>
        <p:spPr>
          <a:xfrm>
            <a:off x="211873" y="301083"/>
            <a:ext cx="11141927" cy="5875880"/>
          </a:xfrm>
        </p:spPr>
        <p:txBody>
          <a:bodyPr/>
          <a:lstStyle/>
          <a:p>
            <a:pPr marL="0" indent="0">
              <a:buNone/>
            </a:pPr>
            <a:r>
              <a:rPr lang="en-IN" dirty="0"/>
              <a:t>Select System Call</a:t>
            </a:r>
          </a:p>
          <a:p>
            <a:pPr marL="0" indent="0">
              <a:buNone/>
            </a:pPr>
            <a:r>
              <a:rPr lang="en-IN" dirty="0"/>
              <a:t>The select( ) system call provides a mechanism for implementing synchronous multiplexing I/O</a:t>
            </a:r>
          </a:p>
          <a:p>
            <a:pPr marL="0" indent="0">
              <a:buNone/>
            </a:pPr>
            <a:endParaRPr lang="en-IN" dirty="0"/>
          </a:p>
          <a:p>
            <a:pPr marL="0" indent="0">
              <a:buNone/>
            </a:pPr>
            <a:r>
              <a:rPr lang="en-IN" dirty="0"/>
              <a:t>int select(int </a:t>
            </a:r>
            <a:r>
              <a:rPr lang="en-IN" dirty="0" err="1"/>
              <a:t>nfds</a:t>
            </a:r>
            <a:r>
              <a:rPr lang="en-IN" dirty="0"/>
              <a:t>, </a:t>
            </a:r>
            <a:r>
              <a:rPr lang="en-IN" dirty="0" err="1"/>
              <a:t>fd_set</a:t>
            </a:r>
            <a:r>
              <a:rPr lang="en-IN" dirty="0"/>
              <a:t> *</a:t>
            </a:r>
            <a:r>
              <a:rPr lang="en-IN" dirty="0" err="1"/>
              <a:t>readfds</a:t>
            </a:r>
            <a:r>
              <a:rPr lang="en-IN" dirty="0"/>
              <a:t>, </a:t>
            </a:r>
            <a:r>
              <a:rPr lang="en-IN" dirty="0" err="1"/>
              <a:t>fd_set</a:t>
            </a:r>
            <a:r>
              <a:rPr lang="en-IN" dirty="0"/>
              <a:t> *</a:t>
            </a:r>
            <a:r>
              <a:rPr lang="en-IN" dirty="0" err="1"/>
              <a:t>writefds</a:t>
            </a:r>
            <a:r>
              <a:rPr lang="en-IN" dirty="0"/>
              <a:t>, </a:t>
            </a:r>
            <a:r>
              <a:rPr lang="en-IN" dirty="0" err="1"/>
              <a:t>fd_set</a:t>
            </a:r>
            <a:r>
              <a:rPr lang="en-IN" dirty="0"/>
              <a:t> *</a:t>
            </a:r>
            <a:r>
              <a:rPr lang="en-IN" dirty="0" err="1"/>
              <a:t>exceptfds</a:t>
            </a:r>
            <a:r>
              <a:rPr lang="en-IN" dirty="0"/>
              <a:t>, struct </a:t>
            </a:r>
            <a:r>
              <a:rPr lang="en-IN" dirty="0" err="1"/>
              <a:t>timeval</a:t>
            </a:r>
            <a:r>
              <a:rPr lang="en-IN" dirty="0"/>
              <a:t> *timeout);</a:t>
            </a:r>
          </a:p>
          <a:p>
            <a:pPr marL="0" indent="0">
              <a:buNone/>
            </a:pPr>
            <a:r>
              <a:rPr lang="en-IN" dirty="0"/>
              <a:t>A call to select( ) will block until the given file descriptors are ready to perform I/O, or until an optionally specified timeout has elapsed</a:t>
            </a:r>
          </a:p>
        </p:txBody>
      </p:sp>
    </p:spTree>
    <p:extLst>
      <p:ext uri="{BB962C8B-B14F-4D97-AF65-F5344CB8AC3E}">
        <p14:creationId xmlns:p14="http://schemas.microsoft.com/office/powerpoint/2010/main" val="81736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2E03-88C0-CFEB-D51A-A24CD28D67CF}"/>
              </a:ext>
            </a:extLst>
          </p:cNvPr>
          <p:cNvSpPr>
            <a:spLocks noGrp="1"/>
          </p:cNvSpPr>
          <p:nvPr>
            <p:ph type="title"/>
          </p:nvPr>
        </p:nvSpPr>
        <p:spPr>
          <a:xfrm>
            <a:off x="838200" y="97496"/>
            <a:ext cx="10515600" cy="404309"/>
          </a:xfrm>
        </p:spPr>
        <p:txBody>
          <a:bodyPr>
            <a:normAutofit fontScale="90000"/>
          </a:bodyPr>
          <a:lstStyle/>
          <a:p>
            <a:pPr algn="ctr"/>
            <a:r>
              <a:rPr lang="en-IN" dirty="0"/>
              <a:t>Poll System call</a:t>
            </a:r>
          </a:p>
        </p:txBody>
      </p:sp>
      <p:sp>
        <p:nvSpPr>
          <p:cNvPr id="3" name="Content Placeholder 2">
            <a:extLst>
              <a:ext uri="{FF2B5EF4-FFF2-40B4-BE49-F238E27FC236}">
                <a16:creationId xmlns:a16="http://schemas.microsoft.com/office/drawing/2014/main" id="{38EFD7A2-6926-AC39-2CA0-4ACF4C21F48E}"/>
              </a:ext>
            </a:extLst>
          </p:cNvPr>
          <p:cNvSpPr>
            <a:spLocks noGrp="1"/>
          </p:cNvSpPr>
          <p:nvPr>
            <p:ph idx="1"/>
          </p:nvPr>
        </p:nvSpPr>
        <p:spPr>
          <a:xfrm>
            <a:off x="635620" y="735980"/>
            <a:ext cx="10718180" cy="5440983"/>
          </a:xfrm>
        </p:spPr>
        <p:txBody>
          <a:bodyPr>
            <a:normAutofit fontScale="85000" lnSpcReduction="20000"/>
          </a:bodyPr>
          <a:lstStyle/>
          <a:p>
            <a:pPr marL="0" indent="0">
              <a:buNone/>
            </a:pPr>
            <a:r>
              <a:rPr lang="en-IN" dirty="0"/>
              <a:t>Unlike select(), with its inefficient three bitmask-based sets of file descriptors, poll( ) employs a single array of </a:t>
            </a:r>
            <a:r>
              <a:rPr lang="en-IN" dirty="0" err="1"/>
              <a:t>nfds</a:t>
            </a:r>
            <a:r>
              <a:rPr lang="en-IN" dirty="0"/>
              <a:t> </a:t>
            </a:r>
            <a:r>
              <a:rPr lang="en-IN" dirty="0" err="1"/>
              <a:t>pollfd</a:t>
            </a:r>
            <a:r>
              <a:rPr lang="en-IN" dirty="0"/>
              <a:t> structures. the prototype is simpler:</a:t>
            </a:r>
          </a:p>
          <a:p>
            <a:pPr marL="0" indent="0">
              <a:buNone/>
            </a:pPr>
            <a:endParaRPr lang="en-IN" dirty="0"/>
          </a:p>
          <a:p>
            <a:pPr marL="0" indent="0">
              <a:buNone/>
            </a:pPr>
            <a:r>
              <a:rPr lang="en-IN" dirty="0"/>
              <a:t>int poll (struct </a:t>
            </a:r>
            <a:r>
              <a:rPr lang="en-IN" dirty="0" err="1"/>
              <a:t>pollfd</a:t>
            </a:r>
            <a:r>
              <a:rPr lang="en-IN" dirty="0"/>
              <a:t> *</a:t>
            </a:r>
            <a:r>
              <a:rPr lang="en-IN" dirty="0" err="1"/>
              <a:t>fds</a:t>
            </a:r>
            <a:r>
              <a:rPr lang="en-IN" dirty="0"/>
              <a:t>, unsigned int </a:t>
            </a:r>
            <a:r>
              <a:rPr lang="en-IN" dirty="0" err="1"/>
              <a:t>nfds</a:t>
            </a:r>
            <a:r>
              <a:rPr lang="en-IN" dirty="0"/>
              <a:t>, int timeout);</a:t>
            </a:r>
          </a:p>
          <a:p>
            <a:pPr marL="0" indent="0">
              <a:buNone/>
            </a:pPr>
            <a:r>
              <a:rPr lang="en-IN" dirty="0"/>
              <a:t>The structure </a:t>
            </a:r>
            <a:r>
              <a:rPr lang="en-IN" dirty="0" err="1"/>
              <a:t>pollfd</a:t>
            </a:r>
            <a:r>
              <a:rPr lang="en-IN" dirty="0"/>
              <a:t> has a different fields for the events and the returning events so we don’t need to build it each time:</a:t>
            </a:r>
          </a:p>
          <a:p>
            <a:pPr marL="0" indent="0">
              <a:buNone/>
            </a:pPr>
            <a:endParaRPr lang="en-IN" dirty="0"/>
          </a:p>
          <a:p>
            <a:pPr marL="0" indent="0">
              <a:buNone/>
            </a:pPr>
            <a:r>
              <a:rPr lang="en-IN" dirty="0"/>
              <a:t>struct </a:t>
            </a:r>
            <a:r>
              <a:rPr lang="en-IN" dirty="0" err="1"/>
              <a:t>pollfd</a:t>
            </a:r>
            <a:r>
              <a:rPr lang="en-IN" dirty="0"/>
              <a:t> {</a:t>
            </a:r>
          </a:p>
          <a:p>
            <a:pPr marL="0" indent="0">
              <a:buNone/>
            </a:pPr>
            <a:r>
              <a:rPr lang="en-IN" dirty="0"/>
              <a:t>      int </a:t>
            </a:r>
            <a:r>
              <a:rPr lang="en-IN" dirty="0" err="1"/>
              <a:t>fd</a:t>
            </a:r>
            <a:r>
              <a:rPr lang="en-IN" dirty="0"/>
              <a:t>;</a:t>
            </a:r>
          </a:p>
          <a:p>
            <a:pPr marL="0" indent="0">
              <a:buNone/>
            </a:pPr>
            <a:r>
              <a:rPr lang="en-IN" dirty="0"/>
              <a:t>      short events; </a:t>
            </a:r>
          </a:p>
          <a:p>
            <a:pPr marL="0" indent="0">
              <a:buNone/>
            </a:pPr>
            <a:r>
              <a:rPr lang="en-IN" dirty="0"/>
              <a:t>      short </a:t>
            </a:r>
            <a:r>
              <a:rPr lang="en-IN" dirty="0" err="1"/>
              <a:t>revents</a:t>
            </a:r>
            <a:r>
              <a:rPr lang="en-IN" dirty="0"/>
              <a:t>;</a:t>
            </a:r>
          </a:p>
          <a:p>
            <a:pPr marL="0" indent="0">
              <a:buNone/>
            </a:pPr>
            <a:r>
              <a:rPr lang="en-IN" dirty="0"/>
              <a:t>};</a:t>
            </a:r>
          </a:p>
          <a:p>
            <a:pPr marL="0" indent="0">
              <a:buNone/>
            </a:pPr>
            <a:r>
              <a:rPr lang="en-IN" dirty="0"/>
              <a:t>For each file descriptor build an object of type </a:t>
            </a:r>
            <a:r>
              <a:rPr lang="en-IN" dirty="0" err="1"/>
              <a:t>pollfd</a:t>
            </a:r>
            <a:r>
              <a:rPr lang="en-IN" dirty="0"/>
              <a:t> and fill the required events. after poll returns check the </a:t>
            </a:r>
            <a:r>
              <a:rPr lang="en-IN" dirty="0" err="1"/>
              <a:t>revents</a:t>
            </a:r>
            <a:r>
              <a:rPr lang="en-IN" dirty="0"/>
              <a:t> field</a:t>
            </a:r>
          </a:p>
        </p:txBody>
      </p:sp>
    </p:spTree>
    <p:extLst>
      <p:ext uri="{BB962C8B-B14F-4D97-AF65-F5344CB8AC3E}">
        <p14:creationId xmlns:p14="http://schemas.microsoft.com/office/powerpoint/2010/main" val="9950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A2CF-91C0-BCA3-757F-EFD955F7EB87}"/>
              </a:ext>
            </a:extLst>
          </p:cNvPr>
          <p:cNvSpPr>
            <a:spLocks noGrp="1"/>
          </p:cNvSpPr>
          <p:nvPr>
            <p:ph type="title"/>
          </p:nvPr>
        </p:nvSpPr>
        <p:spPr>
          <a:xfrm>
            <a:off x="838200" y="0"/>
            <a:ext cx="10515600" cy="471216"/>
          </a:xfrm>
        </p:spPr>
        <p:txBody>
          <a:bodyPr>
            <a:normAutofit fontScale="90000"/>
          </a:bodyPr>
          <a:lstStyle/>
          <a:p>
            <a:pPr algn="ctr" rtl="0">
              <a:spcBef>
                <a:spcPts val="0"/>
              </a:spcBef>
              <a:spcAft>
                <a:spcPts val="0"/>
              </a:spcAft>
            </a:pPr>
            <a:r>
              <a:rPr lang="en-IN" sz="3200" b="1" i="0" dirty="0">
                <a:solidFill>
                  <a:srgbClr val="273239"/>
                </a:solidFill>
                <a:effectLst/>
                <a:highlight>
                  <a:srgbClr val="FFFFFF"/>
                </a:highlight>
                <a:latin typeface="Nunito" pitchFamily="2" charset="0"/>
              </a:rPr>
              <a:t>Filters Used in Linux</a:t>
            </a:r>
            <a:endParaRPr lang="en-IN" sz="6600" dirty="0"/>
          </a:p>
        </p:txBody>
      </p:sp>
      <p:sp>
        <p:nvSpPr>
          <p:cNvPr id="3" name="Content Placeholder 2">
            <a:extLst>
              <a:ext uri="{FF2B5EF4-FFF2-40B4-BE49-F238E27FC236}">
                <a16:creationId xmlns:a16="http://schemas.microsoft.com/office/drawing/2014/main" id="{360D7BB0-1758-38C6-C81A-393762146725}"/>
              </a:ext>
            </a:extLst>
          </p:cNvPr>
          <p:cNvSpPr>
            <a:spLocks noGrp="1"/>
          </p:cNvSpPr>
          <p:nvPr>
            <p:ph idx="1"/>
          </p:nvPr>
        </p:nvSpPr>
        <p:spPr>
          <a:xfrm>
            <a:off x="479501" y="471216"/>
            <a:ext cx="11563815" cy="6252969"/>
          </a:xfrm>
        </p:spPr>
        <p:txBody>
          <a:bodyPr vert="horz" lIns="91440" tIns="45720" rIns="91440" bIns="45720" rtlCol="0" anchor="t">
            <a:normAutofit fontScale="77500" lnSpcReduction="20000"/>
          </a:bodyPr>
          <a:lstStyle/>
          <a:p>
            <a:pPr marL="0" indent="0" algn="just" rtl="0">
              <a:spcBef>
                <a:spcPts val="0"/>
              </a:spcBef>
              <a:spcAft>
                <a:spcPts val="0"/>
              </a:spcAft>
              <a:buNone/>
            </a:pPr>
            <a:r>
              <a:rPr lang="en-IN" sz="2600" b="0" i="0" u="none" strike="noStrike" dirty="0">
                <a:solidFill>
                  <a:srgbClr val="273239"/>
                </a:solidFill>
                <a:effectLst/>
                <a:highlight>
                  <a:srgbClr val="FFFFFF"/>
                </a:highlight>
                <a:latin typeface="Nunito" pitchFamily="2" charset="0"/>
              </a:rPr>
              <a:t>In Linux, filters are often used with various commands to </a:t>
            </a:r>
            <a:r>
              <a:rPr lang="en-IN" sz="2600" b="1" i="0" u="none" strike="noStrike" dirty="0">
                <a:solidFill>
                  <a:srgbClr val="273239"/>
                </a:solidFill>
                <a:effectLst/>
                <a:highlight>
                  <a:srgbClr val="FFFFFF"/>
                </a:highlight>
                <a:latin typeface="Nunito" pitchFamily="2" charset="0"/>
              </a:rPr>
              <a:t>manipulate and process text or data</a:t>
            </a:r>
            <a:r>
              <a:rPr lang="en-IN" sz="2600" b="0" i="0" u="none" strike="noStrike" dirty="0">
                <a:solidFill>
                  <a:srgbClr val="273239"/>
                </a:solidFill>
                <a:effectLst/>
                <a:highlight>
                  <a:srgbClr val="FFFFFF"/>
                </a:highlight>
                <a:latin typeface="Nunito" pitchFamily="2" charset="0"/>
              </a:rPr>
              <a:t>. Here are three commonly used filters with their syntax:</a:t>
            </a:r>
            <a:endParaRPr lang="en-IN" sz="2600" b="0" dirty="0">
              <a:effectLst/>
              <a:highlight>
                <a:srgbClr val="FFFFFF"/>
              </a:highlight>
            </a:endParaRPr>
          </a:p>
          <a:p>
            <a:pPr marL="0" indent="0" algn="just" rtl="0">
              <a:spcBef>
                <a:spcPts val="0"/>
              </a:spcBef>
              <a:spcAft>
                <a:spcPts val="0"/>
              </a:spcAft>
              <a:buNone/>
            </a:pPr>
            <a:endParaRPr lang="en-IN" sz="2600" b="0" i="0" u="none" strike="noStrike" dirty="0">
              <a:solidFill>
                <a:srgbClr val="273239"/>
              </a:solidFill>
              <a:effectLst/>
              <a:highlight>
                <a:srgbClr val="FFFFFF"/>
              </a:highlight>
              <a:latin typeface="Nunito" pitchFamily="2" charset="0"/>
            </a:endParaRPr>
          </a:p>
          <a:p>
            <a:pPr marL="0" indent="0" algn="just" rtl="0">
              <a:spcBef>
                <a:spcPts val="0"/>
              </a:spcBef>
              <a:spcAft>
                <a:spcPts val="0"/>
              </a:spcAft>
              <a:buNone/>
            </a:pPr>
            <a:r>
              <a:rPr lang="en-IN" sz="2600" b="0" i="0" u="none" strike="noStrike" dirty="0">
                <a:solidFill>
                  <a:srgbClr val="273239"/>
                </a:solidFill>
                <a:effectLst/>
                <a:highlight>
                  <a:srgbClr val="FFFFFF"/>
                </a:highlight>
                <a:latin typeface="Nunito" pitchFamily="2" charset="0"/>
              </a:rPr>
              <a:t>1. grep:</a:t>
            </a:r>
            <a:endParaRPr lang="en-IN" sz="2600" b="0" dirty="0">
              <a:effectLst/>
              <a:highlight>
                <a:srgbClr val="FFFFFF"/>
              </a:highlight>
            </a:endParaRPr>
          </a:p>
          <a:p>
            <a:pPr marL="0" indent="0" algn="just">
              <a:spcBef>
                <a:spcPts val="0"/>
              </a:spcBef>
              <a:buNone/>
            </a:pPr>
            <a:endParaRPr lang="en-IN" sz="2600" dirty="0">
              <a:solidFill>
                <a:srgbClr val="273239"/>
              </a:solidFill>
              <a:highlight>
                <a:srgbClr val="FFFFFF"/>
              </a:highlight>
              <a:latin typeface="Nunito"/>
            </a:endParaRPr>
          </a:p>
          <a:p>
            <a:pPr marL="0" indent="0" algn="just" rtl="0">
              <a:spcBef>
                <a:spcPts val="0"/>
              </a:spcBef>
              <a:spcAft>
                <a:spcPts val="0"/>
              </a:spcAft>
              <a:buNone/>
            </a:pPr>
            <a:r>
              <a:rPr lang="en-IN" sz="2600" b="0" i="0" u="none" strike="noStrike" dirty="0">
                <a:solidFill>
                  <a:srgbClr val="273239"/>
                </a:solidFill>
                <a:effectLst/>
                <a:highlight>
                  <a:srgbClr val="FFFFFF"/>
                </a:highlight>
                <a:latin typeface="Nunito" pitchFamily="2" charset="0"/>
              </a:rPr>
              <a:t>   - Syntax: `grep [options] pattern [file(s)]`</a:t>
            </a:r>
            <a:endParaRPr lang="en-IN" sz="2600" b="0" dirty="0">
              <a:effectLst/>
              <a:highlight>
                <a:srgbClr val="FFFFFF"/>
              </a:highlight>
            </a:endParaRPr>
          </a:p>
          <a:p>
            <a:pPr marL="0" indent="0" algn="just">
              <a:spcBef>
                <a:spcPts val="0"/>
              </a:spcBef>
              <a:buNone/>
            </a:pPr>
            <a:endParaRPr lang="en-IN" sz="2600" dirty="0">
              <a:solidFill>
                <a:srgbClr val="273239"/>
              </a:solidFill>
              <a:highlight>
                <a:srgbClr val="FFFFFF"/>
              </a:highlight>
              <a:latin typeface="Nunito"/>
            </a:endParaRPr>
          </a:p>
          <a:p>
            <a:pPr marL="0" indent="0" algn="just" rtl="0">
              <a:spcBef>
                <a:spcPts val="0"/>
              </a:spcBef>
              <a:spcAft>
                <a:spcPts val="0"/>
              </a:spcAft>
              <a:buNone/>
            </a:pPr>
            <a:r>
              <a:rPr lang="en-IN" sz="2600" b="0" i="0" u="none" strike="noStrike" dirty="0">
                <a:solidFill>
                  <a:srgbClr val="273239"/>
                </a:solidFill>
                <a:effectLst/>
                <a:highlight>
                  <a:srgbClr val="FFFFFF"/>
                </a:highlight>
                <a:latin typeface="Nunito" pitchFamily="2" charset="0"/>
              </a:rPr>
              <a:t>   - Description: `grep` is used to search for a specified pattern (a regular expression) in one or more files or standard input. It prints lines that match the pattern.</a:t>
            </a:r>
          </a:p>
          <a:p>
            <a:pPr marL="0" indent="0" algn="just" rtl="0">
              <a:spcBef>
                <a:spcPts val="0"/>
              </a:spcBef>
              <a:spcAft>
                <a:spcPts val="0"/>
              </a:spcAft>
              <a:buNone/>
            </a:pPr>
            <a:r>
              <a:rPr lang="en-IN" sz="2600" b="0" i="0" u="none" strike="noStrike" dirty="0">
                <a:solidFill>
                  <a:srgbClr val="273239"/>
                </a:solidFill>
                <a:effectLst/>
                <a:highlight>
                  <a:srgbClr val="FFFFFF"/>
                </a:highlight>
                <a:latin typeface="Nunito" pitchFamily="2" charset="0"/>
              </a:rPr>
              <a:t>Example:</a:t>
            </a:r>
            <a:endParaRPr lang="en-IN" sz="2600" b="0" dirty="0">
              <a:effectLst/>
              <a:highlight>
                <a:srgbClr val="FFFFFF"/>
              </a:highlight>
            </a:endParaRPr>
          </a:p>
          <a:p>
            <a:pPr marL="0" indent="0" algn="just" rtl="0">
              <a:spcBef>
                <a:spcPts val="0"/>
              </a:spcBef>
              <a:spcAft>
                <a:spcPts val="0"/>
              </a:spcAft>
              <a:buNone/>
            </a:pPr>
            <a:r>
              <a:rPr lang="en-IN" sz="2600" b="0" i="0" u="none" strike="noStrike" dirty="0">
                <a:solidFill>
                  <a:srgbClr val="273239"/>
                </a:solidFill>
                <a:effectLst/>
                <a:highlight>
                  <a:srgbClr val="FFFFFF"/>
                </a:highlight>
                <a:latin typeface="Nunito" pitchFamily="2" charset="0"/>
              </a:rPr>
              <a:t>   bash</a:t>
            </a:r>
            <a:endParaRPr lang="en-IN" sz="2600" b="0" dirty="0">
              <a:effectLst/>
              <a:highlight>
                <a:srgbClr val="FFFFFF"/>
              </a:highlight>
            </a:endParaRPr>
          </a:p>
          <a:p>
            <a:pPr marL="0" indent="0" algn="just" rtl="0">
              <a:spcBef>
                <a:spcPts val="0"/>
              </a:spcBef>
              <a:spcAft>
                <a:spcPts val="0"/>
              </a:spcAft>
              <a:buNone/>
            </a:pPr>
            <a:r>
              <a:rPr lang="en-IN" sz="2600" b="0" i="0" u="none" strike="noStrike" dirty="0">
                <a:solidFill>
                  <a:srgbClr val="273239"/>
                </a:solidFill>
                <a:effectLst/>
                <a:highlight>
                  <a:srgbClr val="FFFFFF"/>
                </a:highlight>
                <a:latin typeface="Nunito" pitchFamily="2" charset="0"/>
              </a:rPr>
              <a:t>   grep "search-term" file.txt</a:t>
            </a:r>
            <a:endParaRPr lang="en-IN" sz="2600" b="0" dirty="0">
              <a:effectLst/>
              <a:highlight>
                <a:srgbClr val="FFFFFF"/>
              </a:highlight>
            </a:endParaRPr>
          </a:p>
          <a:p>
            <a:pPr marL="0" indent="0">
              <a:buNone/>
            </a:pPr>
            <a:endParaRPr lang="en-IN" sz="2600" dirty="0"/>
          </a:p>
          <a:p>
            <a:pPr marL="0" indent="0">
              <a:buNone/>
            </a:pPr>
            <a:r>
              <a:rPr lang="en-IN" sz="2600" dirty="0"/>
              <a:t>2. </a:t>
            </a:r>
            <a:r>
              <a:rPr lang="en-IN" sz="2600" dirty="0" err="1"/>
              <a:t>sed</a:t>
            </a:r>
            <a:r>
              <a:rPr lang="en-IN" sz="2600" dirty="0"/>
              <a:t> (Stream Editor):</a:t>
            </a:r>
          </a:p>
          <a:p>
            <a:pPr marL="0" indent="0">
              <a:buNone/>
            </a:pPr>
            <a:r>
              <a:rPr lang="en-IN" sz="2600" dirty="0"/>
              <a:t>   - Syntax: `</a:t>
            </a:r>
            <a:r>
              <a:rPr lang="en-IN" sz="2600" dirty="0" err="1"/>
              <a:t>sed</a:t>
            </a:r>
            <a:r>
              <a:rPr lang="en-IN" sz="2600" dirty="0"/>
              <a:t> [options] 'script' [file(s)]`</a:t>
            </a:r>
          </a:p>
          <a:p>
            <a:pPr marL="0" indent="0">
              <a:buNone/>
            </a:pPr>
            <a:r>
              <a:rPr lang="en-IN" sz="2600" dirty="0"/>
              <a:t>   - Description: `</a:t>
            </a:r>
            <a:r>
              <a:rPr lang="en-IN" sz="2600" err="1"/>
              <a:t>sed</a:t>
            </a:r>
            <a:r>
              <a:rPr lang="en-IN" sz="2600" dirty="0"/>
              <a:t>` is a text stream editor used for performing </a:t>
            </a:r>
            <a:r>
              <a:rPr lang="en-IN" sz="2600" b="1" dirty="0"/>
              <a:t>basic text transformations on an input stream</a:t>
            </a:r>
            <a:r>
              <a:rPr lang="en-IN" sz="2600" dirty="0"/>
              <a:t> (a file or input from a pipeline). It supports various text processing operations like search and replace.</a:t>
            </a:r>
          </a:p>
          <a:p>
            <a:pPr marL="0" indent="0">
              <a:buNone/>
            </a:pPr>
            <a:r>
              <a:rPr lang="en-IN" sz="2600" dirty="0"/>
              <a:t>   Example:</a:t>
            </a:r>
          </a:p>
          <a:p>
            <a:pPr marL="0" indent="0">
              <a:buNone/>
            </a:pPr>
            <a:r>
              <a:rPr lang="en-IN" sz="2600" dirty="0"/>
              <a:t>   bash</a:t>
            </a:r>
          </a:p>
          <a:p>
            <a:pPr marL="0" indent="0">
              <a:buNone/>
            </a:pPr>
            <a:r>
              <a:rPr lang="en-IN" sz="2600" dirty="0"/>
              <a:t>   </a:t>
            </a:r>
            <a:r>
              <a:rPr lang="en-IN" sz="2600" dirty="0" err="1"/>
              <a:t>sed</a:t>
            </a:r>
            <a:r>
              <a:rPr lang="en-IN" sz="2600" dirty="0"/>
              <a:t> 's/old-text/new-text/g' file.txt</a:t>
            </a:r>
          </a:p>
          <a:p>
            <a:pPr marL="0" indent="0">
              <a:buNone/>
            </a:pPr>
            <a:br>
              <a:rPr lang="en-IN" dirty="0"/>
            </a:br>
            <a:endParaRPr lang="en-IN" dirty="0"/>
          </a:p>
        </p:txBody>
      </p:sp>
    </p:spTree>
    <p:extLst>
      <p:ext uri="{BB962C8B-B14F-4D97-AF65-F5344CB8AC3E}">
        <p14:creationId xmlns:p14="http://schemas.microsoft.com/office/powerpoint/2010/main" val="339793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7B27D-115E-557D-94A2-1806038A72B9}"/>
              </a:ext>
            </a:extLst>
          </p:cNvPr>
          <p:cNvSpPr>
            <a:spLocks noGrp="1"/>
          </p:cNvSpPr>
          <p:nvPr>
            <p:ph idx="1"/>
          </p:nvPr>
        </p:nvSpPr>
        <p:spPr>
          <a:xfrm>
            <a:off x="267629" y="256478"/>
            <a:ext cx="11086171" cy="5920485"/>
          </a:xfrm>
        </p:spPr>
        <p:txBody>
          <a:bodyPr>
            <a:noAutofit/>
          </a:bodyPr>
          <a:lstStyle/>
          <a:p>
            <a:pPr marL="0" indent="0" algn="just">
              <a:spcBef>
                <a:spcPts val="0"/>
              </a:spcBef>
              <a:buNone/>
            </a:pPr>
            <a:r>
              <a:rPr lang="en-IN" b="0" i="0" u="none" strike="noStrike" dirty="0">
                <a:solidFill>
                  <a:srgbClr val="273239"/>
                </a:solidFill>
                <a:effectLst/>
                <a:highlight>
                  <a:srgbClr val="FFFFFF"/>
                </a:highlight>
                <a:latin typeface="Nunito" pitchFamily="2" charset="0"/>
              </a:rPr>
              <a:t>awk:</a:t>
            </a:r>
            <a:endParaRPr lang="en-IN" b="0" dirty="0">
              <a:effectLst/>
              <a:highlight>
                <a:srgbClr val="FFFFFF"/>
              </a:highlight>
            </a:endParaRPr>
          </a:p>
          <a:p>
            <a:pPr marL="0" indent="0" algn="just">
              <a:spcBef>
                <a:spcPts val="0"/>
              </a:spcBef>
              <a:buNone/>
            </a:pPr>
            <a:r>
              <a:rPr lang="en-IN" b="0" i="0" u="none" strike="noStrike" dirty="0">
                <a:solidFill>
                  <a:srgbClr val="273239"/>
                </a:solidFill>
                <a:effectLst/>
                <a:highlight>
                  <a:srgbClr val="FFFFFF"/>
                </a:highlight>
                <a:latin typeface="Nunito" pitchFamily="2" charset="0"/>
              </a:rPr>
              <a:t>   - Syntax: `awk [options] 'script' [file(s)]`</a:t>
            </a:r>
            <a:endParaRPr lang="en-IN" b="0" dirty="0">
              <a:effectLst/>
              <a:highlight>
                <a:srgbClr val="FFFFFF"/>
              </a:highlight>
            </a:endParaRPr>
          </a:p>
          <a:p>
            <a:pPr marL="0" indent="0" algn="just">
              <a:spcBef>
                <a:spcPts val="0"/>
              </a:spcBef>
              <a:buNone/>
            </a:pPr>
            <a:r>
              <a:rPr lang="en-IN" b="0" i="0" u="none" strike="noStrike" dirty="0">
                <a:solidFill>
                  <a:srgbClr val="273239"/>
                </a:solidFill>
                <a:effectLst/>
                <a:highlight>
                  <a:srgbClr val="FFFFFF"/>
                </a:highlight>
                <a:latin typeface="Nunito" pitchFamily="2" charset="0"/>
              </a:rPr>
              <a:t>   - Description: `awk` is a versatile text processing tool that is often used for </a:t>
            </a:r>
            <a:r>
              <a:rPr lang="en-IN" b="1" i="0" u="none" strike="noStrike" dirty="0">
                <a:solidFill>
                  <a:srgbClr val="273239"/>
                </a:solidFill>
                <a:effectLst/>
                <a:highlight>
                  <a:srgbClr val="FFFFFF"/>
                </a:highlight>
                <a:latin typeface="Nunito" pitchFamily="2" charset="0"/>
              </a:rPr>
              <a:t>data extraction and reporting</a:t>
            </a:r>
            <a:r>
              <a:rPr lang="en-IN" b="0" i="0" u="none" strike="noStrike" dirty="0">
                <a:solidFill>
                  <a:srgbClr val="273239"/>
                </a:solidFill>
                <a:effectLst/>
                <a:highlight>
                  <a:srgbClr val="FFFFFF"/>
                </a:highlight>
                <a:latin typeface="Nunito" pitchFamily="2" charset="0"/>
              </a:rPr>
              <a:t>. It operates on records (lines) and fields within those records.</a:t>
            </a:r>
            <a:endParaRPr lang="en-IN" b="0" dirty="0">
              <a:effectLst/>
              <a:highlight>
                <a:srgbClr val="FFFFFF"/>
              </a:highlight>
            </a:endParaRPr>
          </a:p>
          <a:p>
            <a:pPr marL="0" indent="0" algn="just">
              <a:spcBef>
                <a:spcPts val="0"/>
              </a:spcBef>
              <a:buNone/>
            </a:pPr>
            <a:r>
              <a:rPr lang="en-IN" b="0" i="0" u="none" strike="noStrike" dirty="0">
                <a:solidFill>
                  <a:srgbClr val="273239"/>
                </a:solidFill>
                <a:effectLst/>
                <a:highlight>
                  <a:srgbClr val="FFFFFF"/>
                </a:highlight>
                <a:latin typeface="Nunito" pitchFamily="2" charset="0"/>
              </a:rPr>
              <a:t>   Example:</a:t>
            </a:r>
            <a:endParaRPr lang="en-IN" b="0" dirty="0">
              <a:effectLst/>
              <a:highlight>
                <a:srgbClr val="FFFFFF"/>
              </a:highlight>
            </a:endParaRPr>
          </a:p>
          <a:p>
            <a:pPr marL="0" indent="0" algn="just">
              <a:spcBef>
                <a:spcPts val="0"/>
              </a:spcBef>
              <a:buNone/>
            </a:pPr>
            <a:r>
              <a:rPr lang="en-IN" b="0" i="0" u="none" strike="noStrike" dirty="0">
                <a:solidFill>
                  <a:srgbClr val="273239"/>
                </a:solidFill>
                <a:effectLst/>
                <a:highlight>
                  <a:srgbClr val="FFFFFF"/>
                </a:highlight>
                <a:latin typeface="Nunito" pitchFamily="2" charset="0"/>
              </a:rPr>
              <a:t>   bash</a:t>
            </a:r>
            <a:endParaRPr lang="en-IN" b="0" dirty="0">
              <a:effectLst/>
              <a:highlight>
                <a:srgbClr val="FFFFFF"/>
              </a:highlight>
            </a:endParaRPr>
          </a:p>
          <a:p>
            <a:pPr marL="0" indent="0" algn="just">
              <a:spcBef>
                <a:spcPts val="0"/>
              </a:spcBef>
              <a:buNone/>
            </a:pPr>
            <a:r>
              <a:rPr lang="en-IN" b="0" i="0" u="none" strike="noStrike" dirty="0">
                <a:solidFill>
                  <a:srgbClr val="273239"/>
                </a:solidFill>
                <a:effectLst/>
                <a:highlight>
                  <a:srgbClr val="FFFFFF"/>
                </a:highlight>
                <a:latin typeface="Nunito" pitchFamily="2" charset="0"/>
              </a:rPr>
              <a:t>   awk '{print $2}' data.txt</a:t>
            </a:r>
            <a:endParaRPr lang="en-IN" b="0" dirty="0">
              <a:effectLst/>
              <a:highlight>
                <a:srgbClr val="FFFFFF"/>
              </a:highlight>
            </a:endParaRPr>
          </a:p>
          <a:p>
            <a:pPr marL="0" indent="0" rtl="0">
              <a:spcBef>
                <a:spcPts val="0"/>
              </a:spcBef>
              <a:spcAft>
                <a:spcPts val="0"/>
              </a:spcAft>
              <a:buNone/>
            </a:pPr>
            <a:endParaRPr lang="en-IN" b="1" i="0" u="sng" strike="noStrike" dirty="0">
              <a:solidFill>
                <a:srgbClr val="1155CC"/>
              </a:solidFill>
              <a:effectLst/>
              <a:highlight>
                <a:srgbClr val="FFFFFF"/>
              </a:highlight>
              <a:latin typeface="Nunito" pitchFamily="2" charset="0"/>
            </a:endParaRPr>
          </a:p>
          <a:p>
            <a:pPr marL="0" indent="0" rtl="0">
              <a:spcBef>
                <a:spcPts val="0"/>
              </a:spcBef>
              <a:spcAft>
                <a:spcPts val="0"/>
              </a:spcAft>
              <a:buNone/>
            </a:pPr>
            <a:r>
              <a:rPr lang="en-IN" b="1" i="0" u="sng" strike="noStrike" dirty="0">
                <a:solidFill>
                  <a:srgbClr val="1155CC"/>
                </a:solidFill>
                <a:effectLst/>
                <a:highlight>
                  <a:srgbClr val="FFFFFF"/>
                </a:highlight>
                <a:latin typeface="Nunito" pitchFamily="2" charset="0"/>
              </a:rPr>
              <a:t>sort</a:t>
            </a:r>
            <a:r>
              <a:rPr lang="en-IN" b="1" i="0" u="none" strike="noStrike" dirty="0">
                <a:solidFill>
                  <a:srgbClr val="273239"/>
                </a:solidFill>
                <a:effectLst/>
                <a:highlight>
                  <a:srgbClr val="FFFFFF"/>
                </a:highlight>
                <a:latin typeface="Nunito" pitchFamily="2" charset="0"/>
              </a:rPr>
              <a:t> Command:</a:t>
            </a:r>
            <a:r>
              <a:rPr lang="en-IN" b="0" i="0" u="none" strike="noStrike" dirty="0">
                <a:solidFill>
                  <a:srgbClr val="273239"/>
                </a:solidFill>
                <a:effectLst/>
                <a:highlight>
                  <a:srgbClr val="FFFFFF"/>
                </a:highlight>
                <a:latin typeface="Nunito" pitchFamily="2" charset="0"/>
              </a:rPr>
              <a:t> It is a data manipulation command that sorts or merges lines in a file by specified fields. In other words it sorts lines of text alphabetically or numerically, </a:t>
            </a:r>
            <a:r>
              <a:rPr lang="en-IN" b="1" i="0" u="none" strike="noStrike" dirty="0">
                <a:solidFill>
                  <a:srgbClr val="273239"/>
                </a:solidFill>
                <a:effectLst/>
                <a:highlight>
                  <a:srgbClr val="FFFFFF"/>
                </a:highlight>
                <a:latin typeface="Nunito" pitchFamily="2" charset="0"/>
              </a:rPr>
              <a:t>default sorting is alphabetical</a:t>
            </a:r>
            <a:r>
              <a:rPr lang="en-IN" b="0" i="0" u="none" strike="noStrike" dirty="0">
                <a:solidFill>
                  <a:srgbClr val="273239"/>
                </a:solidFill>
                <a:effectLst/>
                <a:highlight>
                  <a:srgbClr val="FFFFFF"/>
                </a:highlight>
                <a:latin typeface="Nunito" pitchFamily="2" charset="0"/>
              </a:rPr>
              <a:t>. </a:t>
            </a:r>
            <a:endParaRPr lang="en-IN" b="0" dirty="0">
              <a:effectLst/>
              <a:highlight>
                <a:srgbClr val="FFFFFF"/>
              </a:highlight>
            </a:endParaRPr>
          </a:p>
          <a:p>
            <a:pPr marL="0" indent="0" rtl="0">
              <a:spcBef>
                <a:spcPts val="0"/>
              </a:spcBef>
              <a:spcAft>
                <a:spcPts val="0"/>
              </a:spcAft>
              <a:buNone/>
            </a:pPr>
            <a:r>
              <a:rPr lang="en-IN" b="1" i="0" u="none" strike="noStrike" dirty="0">
                <a:solidFill>
                  <a:srgbClr val="273239"/>
                </a:solidFill>
                <a:effectLst/>
                <a:highlight>
                  <a:srgbClr val="FFFFFF"/>
                </a:highlight>
                <a:latin typeface="Nunito" pitchFamily="2" charset="0"/>
              </a:rPr>
              <a:t>Syntax:</a:t>
            </a:r>
            <a:endParaRPr lang="en-IN"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Courier New" panose="02070309020205020404" pitchFamily="49" charset="0"/>
              </a:rPr>
              <a:t>$sort[options] filename</a:t>
            </a:r>
          </a:p>
          <a:p>
            <a:pPr marL="0" indent="0" rtl="0">
              <a:spcBef>
                <a:spcPts val="0"/>
              </a:spcBef>
              <a:spcAft>
                <a:spcPts val="0"/>
              </a:spcAft>
              <a:buNone/>
            </a:pPr>
            <a:r>
              <a:rPr lang="en-IN" dirty="0">
                <a:solidFill>
                  <a:srgbClr val="273239"/>
                </a:solidFill>
                <a:highlight>
                  <a:srgbClr val="FFFFFF"/>
                </a:highlight>
                <a:latin typeface="Courier New" panose="02070309020205020404" pitchFamily="49" charset="0"/>
              </a:rPr>
              <a:t>Options : -n,-r,-f etc</a:t>
            </a:r>
            <a:endParaRPr lang="en-IN" b="0" dirty="0">
              <a:effectLst/>
              <a:highlight>
                <a:srgbClr val="FFFFFF"/>
              </a:highlight>
            </a:endParaRPr>
          </a:p>
          <a:p>
            <a:pPr marL="0" indent="0">
              <a:buNone/>
            </a:pPr>
            <a:br>
              <a:rPr lang="en-IN" dirty="0"/>
            </a:br>
            <a:br>
              <a:rPr lang="en-IN" dirty="0"/>
            </a:br>
            <a:endParaRPr lang="en-IN" dirty="0"/>
          </a:p>
        </p:txBody>
      </p:sp>
    </p:spTree>
    <p:extLst>
      <p:ext uri="{BB962C8B-B14F-4D97-AF65-F5344CB8AC3E}">
        <p14:creationId xmlns:p14="http://schemas.microsoft.com/office/powerpoint/2010/main" val="17797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DCD22-C226-7F14-13F1-75A8AB37BF2C}"/>
              </a:ext>
            </a:extLst>
          </p:cNvPr>
          <p:cNvSpPr>
            <a:spLocks noGrp="1"/>
          </p:cNvSpPr>
          <p:nvPr>
            <p:ph type="title"/>
          </p:nvPr>
        </p:nvSpPr>
        <p:spPr>
          <a:xfrm>
            <a:off x="838200" y="97497"/>
            <a:ext cx="10515600" cy="482368"/>
          </a:xfrm>
        </p:spPr>
        <p:txBody>
          <a:bodyPr>
            <a:normAutofit fontScale="90000"/>
          </a:bodyPr>
          <a:lstStyle/>
          <a:p>
            <a:pPr algn="ctr"/>
            <a:r>
              <a:rPr lang="en-IN" sz="3600" b="1" i="0" u="none" strike="noStrike" dirty="0">
                <a:solidFill>
                  <a:srgbClr val="273239"/>
                </a:solidFill>
                <a:effectLst/>
                <a:highlight>
                  <a:srgbClr val="FFFFFF"/>
                </a:highlight>
                <a:latin typeface="Nunito" pitchFamily="2" charset="0"/>
              </a:rPr>
              <a:t>Redirections</a:t>
            </a:r>
            <a:endParaRPr lang="en-IN" sz="7200" dirty="0"/>
          </a:p>
        </p:txBody>
      </p:sp>
      <p:sp>
        <p:nvSpPr>
          <p:cNvPr id="3" name="Content Placeholder 2">
            <a:extLst>
              <a:ext uri="{FF2B5EF4-FFF2-40B4-BE49-F238E27FC236}">
                <a16:creationId xmlns:a16="http://schemas.microsoft.com/office/drawing/2014/main" id="{7A732D4A-7F27-D9BB-4F5F-CFAFCB403E25}"/>
              </a:ext>
            </a:extLst>
          </p:cNvPr>
          <p:cNvSpPr>
            <a:spLocks noGrp="1"/>
          </p:cNvSpPr>
          <p:nvPr>
            <p:ph idx="1"/>
          </p:nvPr>
        </p:nvSpPr>
        <p:spPr>
          <a:xfrm>
            <a:off x="646771" y="579865"/>
            <a:ext cx="10707029" cy="5597098"/>
          </a:xfrm>
        </p:spPr>
        <p:txBody>
          <a:bodyPr>
            <a:normAutofit lnSpcReduction="10000"/>
          </a:bodyPr>
          <a:lstStyle/>
          <a:p>
            <a:pPr marL="0" indent="0">
              <a:spcBef>
                <a:spcPts val="0"/>
              </a:spcBef>
              <a:buNone/>
            </a:pPr>
            <a:r>
              <a:rPr lang="en-IN" sz="2400" b="0" i="0" u="none" strike="noStrike" dirty="0">
                <a:solidFill>
                  <a:srgbClr val="273239"/>
                </a:solidFill>
                <a:effectLst/>
                <a:highlight>
                  <a:srgbClr val="FFFFFF"/>
                </a:highlight>
                <a:latin typeface="Nunito" pitchFamily="2" charset="0"/>
              </a:rPr>
              <a:t>In Linux and other Unix-like operating systems, redirection refers to the practice of directing the input and/or output of commands to and from files, or to other commands. Redirection allows you to manipulate data in various ways without having to modify the commands themselves.</a:t>
            </a:r>
            <a:endParaRPr lang="en-IN" sz="40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1. **</a:t>
            </a:r>
            <a:r>
              <a:rPr lang="en-IN" sz="2400" b="1" i="0" u="none" strike="noStrike" dirty="0">
                <a:solidFill>
                  <a:srgbClr val="273239"/>
                </a:solidFill>
                <a:effectLst/>
                <a:highlight>
                  <a:srgbClr val="FFFFFF"/>
                </a:highlight>
                <a:latin typeface="Nunito" pitchFamily="2" charset="0"/>
              </a:rPr>
              <a:t>Standard Output Redirection </a:t>
            </a:r>
            <a:r>
              <a:rPr lang="en-IN" sz="2400" b="0" i="0" u="none" strike="noStrike" dirty="0">
                <a:solidFill>
                  <a:srgbClr val="273239"/>
                </a:solidFill>
                <a:effectLst/>
                <a:highlight>
                  <a:srgbClr val="FFFFFF"/>
                </a:highlight>
                <a:latin typeface="Nunito" pitchFamily="2" charset="0"/>
              </a:rPr>
              <a:t>(`</a:t>
            </a:r>
            <a:r>
              <a:rPr lang="en-IN" sz="2400" b="0" i="0" u="none" strike="noStrike" dirty="0" err="1">
                <a:solidFill>
                  <a:srgbClr val="273239"/>
                </a:solidFill>
                <a:effectLst/>
                <a:highlight>
                  <a:srgbClr val="FFFFFF"/>
                </a:highlight>
                <a:latin typeface="Nunito" pitchFamily="2" charset="0"/>
              </a:rPr>
              <a:t>stdout</a:t>
            </a:r>
            <a:r>
              <a:rPr lang="en-IN" sz="2400" b="0" i="0" u="none" strike="noStrike" dirty="0">
                <a:solidFill>
                  <a:srgbClr val="273239"/>
                </a:solidFill>
                <a:effectLst/>
                <a:highlight>
                  <a:srgbClr val="FFFFFF"/>
                </a:highlight>
                <a:latin typeface="Nunito" pitchFamily="2" charset="0"/>
              </a:rPr>
              <a:t>`)**:</a:t>
            </a:r>
            <a:endParaRPr lang="en-IN" sz="40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 **`&gt;`**: Redirects the standard output of a command to a file. If the file doesn't exist, it's created. If it does exist, it's overwritten.</a:t>
            </a:r>
            <a:endParaRPr lang="en-IN" sz="40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echo "Hello, World" &gt; output.txt</a:t>
            </a:r>
            <a:endParaRPr lang="en-IN" sz="4000" b="0" dirty="0">
              <a:effectLst/>
              <a:highlight>
                <a:srgbClr val="FFFFFF"/>
              </a:highlight>
            </a:endParaRPr>
          </a:p>
          <a:p>
            <a:pPr marL="0" indent="0">
              <a:spcBef>
                <a:spcPts val="0"/>
              </a:spcBef>
              <a:buNone/>
            </a:pPr>
            <a:r>
              <a:rPr lang="en-IN" sz="3200" dirty="0"/>
              <a:t>2.</a:t>
            </a:r>
            <a:r>
              <a:rPr lang="en-IN" sz="1800" b="0" i="0" u="none" strike="noStrike" dirty="0">
                <a:solidFill>
                  <a:srgbClr val="273239"/>
                </a:solidFill>
                <a:effectLst/>
                <a:highlight>
                  <a:srgbClr val="FFFFFF"/>
                </a:highlight>
                <a:latin typeface="Nunito" pitchFamily="2" charset="0"/>
              </a:rPr>
              <a:t> </a:t>
            </a:r>
            <a:r>
              <a:rPr lang="en-IN" sz="2400" b="0" i="0" u="none" strike="noStrike" dirty="0">
                <a:solidFill>
                  <a:srgbClr val="273239"/>
                </a:solidFill>
                <a:effectLst/>
                <a:highlight>
                  <a:srgbClr val="FFFFFF"/>
                </a:highlight>
                <a:latin typeface="Nunito" pitchFamily="2" charset="0"/>
              </a:rPr>
              <a:t>**Standard Error Redirection (`stderr`)**:</a:t>
            </a:r>
            <a:endParaRPr lang="en-IN" sz="40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&gt; Redirects the standard error of a command to a file. If the file doesn't exist, it's created. If it does exist, it's overwritten.</a:t>
            </a:r>
            <a:endParaRPr lang="en-IN" sz="40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ls </a:t>
            </a:r>
            <a:r>
              <a:rPr lang="en-IN" sz="2400" b="0" i="0" u="none" strike="noStrike" dirty="0" err="1">
                <a:solidFill>
                  <a:srgbClr val="273239"/>
                </a:solidFill>
                <a:effectLst/>
                <a:highlight>
                  <a:srgbClr val="FFFFFF"/>
                </a:highlight>
                <a:latin typeface="Nunito" pitchFamily="2" charset="0"/>
              </a:rPr>
              <a:t>non_existent_file</a:t>
            </a:r>
            <a:r>
              <a:rPr lang="en-IN" sz="2400" b="0" i="0" u="none" strike="noStrike" dirty="0">
                <a:solidFill>
                  <a:srgbClr val="273239"/>
                </a:solidFill>
                <a:effectLst/>
                <a:highlight>
                  <a:srgbClr val="FFFFFF"/>
                </a:highlight>
                <a:latin typeface="Nunito" pitchFamily="2" charset="0"/>
              </a:rPr>
              <a:t> 2 &gt; error.txt</a:t>
            </a:r>
            <a:endParaRPr lang="en-IN" sz="4000" b="0" dirty="0">
              <a:effectLst/>
              <a:highlight>
                <a:srgbClr val="FFFFFF"/>
              </a:highlight>
            </a:endParaRPr>
          </a:p>
          <a:p>
            <a:pPr marL="0" indent="0" rtl="0">
              <a:spcBef>
                <a:spcPts val="0"/>
              </a:spcBef>
              <a:buNone/>
            </a:pPr>
            <a:endParaRPr lang="en-IN" sz="2400" b="0" i="0" u="none" strike="noStrike" dirty="0">
              <a:solidFill>
                <a:srgbClr val="273239"/>
              </a:solidFill>
              <a:effectLst/>
              <a:highlight>
                <a:srgbClr val="FFFFFF"/>
              </a:highlight>
              <a:latin typeface="Nunito" pitchFamily="2" charset="0"/>
            </a:endParaRPr>
          </a:p>
          <a:p>
            <a:pPr marL="0" indent="0" rtl="0">
              <a:spcBef>
                <a:spcPts val="0"/>
              </a:spcBef>
              <a:buNone/>
            </a:pPr>
            <a:r>
              <a:rPr lang="en-IN" sz="2400" dirty="0">
                <a:solidFill>
                  <a:srgbClr val="273239"/>
                </a:solidFill>
                <a:highlight>
                  <a:srgbClr val="FFFFFF"/>
                </a:highlight>
                <a:latin typeface="Nunito" pitchFamily="2" charset="0"/>
              </a:rPr>
              <a:t>3. </a:t>
            </a:r>
            <a:r>
              <a:rPr lang="en-IN" sz="2400" b="0" i="0" u="none" strike="noStrike" dirty="0">
                <a:solidFill>
                  <a:srgbClr val="273239"/>
                </a:solidFill>
                <a:effectLst/>
                <a:highlight>
                  <a:srgbClr val="FFFFFF"/>
                </a:highlight>
                <a:latin typeface="Nunito" pitchFamily="2" charset="0"/>
              </a:rPr>
              <a:t>*Standard Input Redirection (`stdin`)**:</a:t>
            </a:r>
            <a:endParaRPr lang="en-IN" sz="4000" b="0" dirty="0">
              <a:effectLst/>
              <a:highlight>
                <a:srgbClr val="FFFFFF"/>
              </a:highlight>
            </a:endParaRPr>
          </a:p>
          <a:p>
            <a:pPr marL="0" indent="0" rtl="0">
              <a:spcBef>
                <a:spcPts val="0"/>
              </a:spcBef>
              <a:buNone/>
            </a:pPr>
            <a:r>
              <a:rPr lang="en-IN" sz="2400" b="0" i="0" u="none" strike="noStrike" dirty="0">
                <a:solidFill>
                  <a:srgbClr val="273239"/>
                </a:solidFill>
                <a:effectLst/>
                <a:highlight>
                  <a:srgbClr val="FFFFFF"/>
                </a:highlight>
                <a:latin typeface="Nunito" pitchFamily="2" charset="0"/>
              </a:rPr>
              <a:t>   - **`&lt;`**: Takes the input for a command from a file rather than the keyboard.</a:t>
            </a:r>
            <a:endParaRPr lang="en-IN" sz="4000" b="0" dirty="0">
              <a:effectLst/>
              <a:highlight>
                <a:srgbClr val="FFFFFF"/>
              </a:highlight>
            </a:endParaRPr>
          </a:p>
          <a:p>
            <a:pPr marL="0" indent="0" rtl="0">
              <a:spcBef>
                <a:spcPts val="0"/>
              </a:spcBef>
              <a:buNone/>
            </a:pPr>
            <a:r>
              <a:rPr lang="en-IN" sz="2400" b="0" i="0" u="none" strike="noStrike" dirty="0">
                <a:solidFill>
                  <a:srgbClr val="273239"/>
                </a:solidFill>
                <a:effectLst/>
                <a:highlight>
                  <a:srgbClr val="FFFFFF"/>
                </a:highlight>
                <a:latin typeface="Nunito" pitchFamily="2" charset="0"/>
              </a:rPr>
              <a:t>     sort &lt; unsorted.txt</a:t>
            </a:r>
            <a:endParaRPr lang="en-IN" sz="4000" dirty="0"/>
          </a:p>
        </p:txBody>
      </p:sp>
    </p:spTree>
    <p:extLst>
      <p:ext uri="{BB962C8B-B14F-4D97-AF65-F5344CB8AC3E}">
        <p14:creationId xmlns:p14="http://schemas.microsoft.com/office/powerpoint/2010/main" val="228577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34EBB-5792-4AD7-AD13-48A0093C1A1F}"/>
              </a:ext>
            </a:extLst>
          </p:cNvPr>
          <p:cNvSpPr>
            <a:spLocks noGrp="1"/>
          </p:cNvSpPr>
          <p:nvPr>
            <p:ph idx="1"/>
          </p:nvPr>
        </p:nvSpPr>
        <p:spPr>
          <a:xfrm>
            <a:off x="390293" y="100361"/>
            <a:ext cx="10963507" cy="6076602"/>
          </a:xfrm>
        </p:spPr>
        <p:txBody>
          <a:bodyPr>
            <a:normAutofit/>
          </a:bodyPr>
          <a:lstStyle/>
          <a:p>
            <a:pPr marL="0" indent="0">
              <a:spcBef>
                <a:spcPts val="0"/>
              </a:spcBef>
              <a:buNone/>
            </a:pPr>
            <a:r>
              <a:rPr lang="en-IN" b="0" i="0" u="none" strike="noStrike" dirty="0">
                <a:solidFill>
                  <a:srgbClr val="273239"/>
                </a:solidFill>
                <a:effectLst/>
                <a:highlight>
                  <a:srgbClr val="FFFFFF"/>
                </a:highlight>
                <a:latin typeface="Nunito" pitchFamily="2" charset="0"/>
              </a:rPr>
              <a:t>5. **Pipes (`|`)**:</a:t>
            </a:r>
            <a:endParaRPr lang="en-IN" sz="4000" b="0" dirty="0">
              <a:effectLst/>
              <a:highlight>
                <a:srgbClr val="FFFFFF"/>
              </a:highlight>
            </a:endParaRPr>
          </a:p>
          <a:p>
            <a:pPr marL="0" indent="0">
              <a:spcBef>
                <a:spcPts val="0"/>
              </a:spcBef>
              <a:buNone/>
            </a:pPr>
            <a:r>
              <a:rPr lang="en-IN" b="0" i="0" u="none" strike="noStrike" dirty="0">
                <a:solidFill>
                  <a:srgbClr val="273239"/>
                </a:solidFill>
                <a:effectLst/>
                <a:highlight>
                  <a:srgbClr val="FFFFFF"/>
                </a:highlight>
                <a:latin typeface="Nunito" pitchFamily="2" charset="0"/>
              </a:rPr>
              <a:t>   - A pipe takes the standard output of one command and sends it as the standard input to another. This is extremely useful for chaining commands together.</a:t>
            </a:r>
            <a:endParaRPr lang="en-IN" sz="4000" b="0" dirty="0">
              <a:effectLst/>
              <a:highlight>
                <a:srgbClr val="FFFFFF"/>
              </a:highlight>
            </a:endParaRPr>
          </a:p>
          <a:p>
            <a:pPr marL="0" indent="0">
              <a:spcBef>
                <a:spcPts val="0"/>
              </a:spcBef>
              <a:buNone/>
            </a:pPr>
            <a:r>
              <a:rPr lang="en-IN" b="0" i="0" u="none" strike="noStrike" dirty="0">
                <a:solidFill>
                  <a:srgbClr val="273239"/>
                </a:solidFill>
                <a:effectLst/>
                <a:highlight>
                  <a:srgbClr val="FFFFFF"/>
                </a:highlight>
                <a:latin typeface="Nunito" pitchFamily="2" charset="0"/>
              </a:rPr>
              <a:t>     cat somefile.txt | grep "</a:t>
            </a:r>
            <a:r>
              <a:rPr lang="en-IN" b="0" i="0" u="none" strike="noStrike" dirty="0" err="1">
                <a:solidFill>
                  <a:srgbClr val="273239"/>
                </a:solidFill>
                <a:effectLst/>
                <a:highlight>
                  <a:srgbClr val="FFFFFF"/>
                </a:highlight>
                <a:latin typeface="Nunito" pitchFamily="2" charset="0"/>
              </a:rPr>
              <a:t>search_term</a:t>
            </a:r>
            <a:r>
              <a:rPr lang="en-IN" b="0" i="0" u="none" strike="noStrike" dirty="0">
                <a:solidFill>
                  <a:srgbClr val="273239"/>
                </a:solidFill>
                <a:effectLst/>
                <a:highlight>
                  <a:srgbClr val="FFFFFF"/>
                </a:highlight>
                <a:latin typeface="Nunito" pitchFamily="2" charset="0"/>
              </a:rPr>
              <a:t>"</a:t>
            </a:r>
            <a:endParaRPr lang="en-IN" sz="4000" b="0" dirty="0">
              <a:effectLst/>
              <a:highlight>
                <a:srgbClr val="FFFFFF"/>
              </a:highlight>
            </a:endParaRPr>
          </a:p>
          <a:p>
            <a:pPr marL="0" indent="0">
              <a:buNone/>
            </a:pPr>
            <a:endParaRPr lang="en-IN" sz="4000" dirty="0"/>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6. **Process Substitution**:</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 **`&lt;()`**: Replaces the construct with a file descriptor containing the output of the command inside the parentheses.</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 **`&gt;()`**: Can be used to provide input from a file descriptor.</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diff &lt;(sort file1.txt) &lt;(sort file2.txt)</a:t>
            </a:r>
            <a:endParaRPr lang="en-IN" sz="4000" b="0" dirty="0">
              <a:effectLst/>
              <a:highlight>
                <a:srgbClr val="FFFFFF"/>
              </a:highlight>
            </a:endParaRPr>
          </a:p>
          <a:p>
            <a:pPr marL="0" indent="0">
              <a:buNone/>
            </a:pPr>
            <a:endParaRPr lang="en-IN" sz="4000" dirty="0"/>
          </a:p>
        </p:txBody>
      </p:sp>
    </p:spTree>
    <p:extLst>
      <p:ext uri="{BB962C8B-B14F-4D97-AF65-F5344CB8AC3E}">
        <p14:creationId xmlns:p14="http://schemas.microsoft.com/office/powerpoint/2010/main" val="89307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4E32-E802-B165-900B-21D65E741EF7}"/>
              </a:ext>
            </a:extLst>
          </p:cNvPr>
          <p:cNvSpPr>
            <a:spLocks noGrp="1"/>
          </p:cNvSpPr>
          <p:nvPr>
            <p:ph type="title"/>
          </p:nvPr>
        </p:nvSpPr>
        <p:spPr>
          <a:xfrm>
            <a:off x="838200" y="154064"/>
            <a:ext cx="10515600" cy="526973"/>
          </a:xfrm>
        </p:spPr>
        <p:txBody>
          <a:bodyPr>
            <a:normAutofit fontScale="90000"/>
          </a:bodyPr>
          <a:lstStyle/>
          <a:p>
            <a:pPr algn="ctr"/>
            <a:r>
              <a:rPr lang="en-IN" dirty="0"/>
              <a:t>Process In Linux</a:t>
            </a:r>
          </a:p>
        </p:txBody>
      </p:sp>
      <p:sp>
        <p:nvSpPr>
          <p:cNvPr id="3" name="Content Placeholder 2">
            <a:extLst>
              <a:ext uri="{FF2B5EF4-FFF2-40B4-BE49-F238E27FC236}">
                <a16:creationId xmlns:a16="http://schemas.microsoft.com/office/drawing/2014/main" id="{51385F74-B25B-D6CB-B9B5-4D221DF7186D}"/>
              </a:ext>
            </a:extLst>
          </p:cNvPr>
          <p:cNvSpPr>
            <a:spLocks noGrp="1"/>
          </p:cNvSpPr>
          <p:nvPr>
            <p:ph idx="1"/>
          </p:nvPr>
        </p:nvSpPr>
        <p:spPr/>
        <p:txBody>
          <a:bodyPr/>
          <a:lstStyle/>
          <a:p>
            <a:r>
              <a:rPr lang="en-IN" b="0" i="0" dirty="0">
                <a:solidFill>
                  <a:srgbClr val="273239"/>
                </a:solidFill>
                <a:effectLst/>
                <a:highlight>
                  <a:srgbClr val="FFFFFF"/>
                </a:highlight>
                <a:latin typeface="Nunito" pitchFamily="2" charset="0"/>
              </a:rPr>
              <a:t>A program/command when executed, a special instance is provided by the system to the process. This instance consists of all the services/resources that may be utilized by the process under execution. </a:t>
            </a:r>
            <a:endParaRPr lang="en-IN" dirty="0"/>
          </a:p>
        </p:txBody>
      </p:sp>
    </p:spTree>
    <p:extLst>
      <p:ext uri="{BB962C8B-B14F-4D97-AF65-F5344CB8AC3E}">
        <p14:creationId xmlns:p14="http://schemas.microsoft.com/office/powerpoint/2010/main" val="1191657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D1AB9-38DD-3669-51D8-9B59399261E0}"/>
              </a:ext>
            </a:extLst>
          </p:cNvPr>
          <p:cNvSpPr>
            <a:spLocks noGrp="1"/>
          </p:cNvSpPr>
          <p:nvPr>
            <p:ph type="title"/>
          </p:nvPr>
        </p:nvSpPr>
        <p:spPr>
          <a:xfrm>
            <a:off x="760141" y="153252"/>
            <a:ext cx="10515600" cy="527785"/>
          </a:xfrm>
        </p:spPr>
        <p:txBody>
          <a:bodyPr>
            <a:normAutofit/>
          </a:bodyPr>
          <a:lstStyle/>
          <a:p>
            <a:pPr algn="ctr"/>
            <a:r>
              <a:rPr lang="en-IN" sz="2800" b="0" i="0" dirty="0">
                <a:solidFill>
                  <a:srgbClr val="00000A"/>
                </a:solidFill>
                <a:effectLst/>
                <a:latin typeface="TimesNewRomanPSMT"/>
              </a:rPr>
              <a:t>Linux file system navigation</a:t>
            </a:r>
            <a:endParaRPr lang="en-IN" sz="6000" dirty="0"/>
          </a:p>
        </p:txBody>
      </p:sp>
      <p:sp>
        <p:nvSpPr>
          <p:cNvPr id="3" name="Content Placeholder 2">
            <a:extLst>
              <a:ext uri="{FF2B5EF4-FFF2-40B4-BE49-F238E27FC236}">
                <a16:creationId xmlns:a16="http://schemas.microsoft.com/office/drawing/2014/main" id="{773F36AA-EC07-AE52-B25C-BCF5F16C8D41}"/>
              </a:ext>
            </a:extLst>
          </p:cNvPr>
          <p:cNvSpPr>
            <a:spLocks noGrp="1"/>
          </p:cNvSpPr>
          <p:nvPr>
            <p:ph idx="1"/>
          </p:nvPr>
        </p:nvSpPr>
        <p:spPr>
          <a:xfrm>
            <a:off x="301083" y="802888"/>
            <a:ext cx="11630722" cy="5798634"/>
          </a:xfrm>
        </p:spPr>
        <p:txBody>
          <a:bodyPr>
            <a:normAutofit lnSpcReduction="10000"/>
          </a:bodyPr>
          <a:lstStyle/>
          <a:p>
            <a:pPr marL="0" indent="0">
              <a:spcBef>
                <a:spcPts val="0"/>
              </a:spcBef>
              <a:buNone/>
            </a:pPr>
            <a:r>
              <a:rPr lang="en-IN" sz="2400" b="0" i="0" u="none" strike="noStrike" dirty="0">
                <a:solidFill>
                  <a:srgbClr val="273239"/>
                </a:solidFill>
                <a:effectLst/>
                <a:highlight>
                  <a:srgbClr val="FFFFFF"/>
                </a:highlight>
                <a:latin typeface="Nunito" pitchFamily="2" charset="0"/>
              </a:rPr>
              <a:t>1. Root Directory (`/`):</a:t>
            </a:r>
            <a:endParaRPr lang="en-IN" sz="36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Everything in Linux starts from the root directory, denoted by a forward slash (`/`).</a:t>
            </a:r>
            <a:endParaRPr lang="en-IN" sz="36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Key subdirectories include:</a:t>
            </a:r>
            <a:endParaRPr lang="en-IN" sz="36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 `/bin`: Essential command binaries.</a:t>
            </a:r>
            <a:endParaRPr lang="en-IN" sz="36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 `/etc`: System configurations.</a:t>
            </a:r>
            <a:endParaRPr lang="en-IN" sz="36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 `/home`: Home directories for users.</a:t>
            </a:r>
            <a:endParaRPr lang="en-IN" sz="36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 `/</a:t>
            </a:r>
            <a:r>
              <a:rPr lang="en-IN" sz="2400" b="0" i="0" u="none" strike="noStrike" dirty="0" err="1">
                <a:solidFill>
                  <a:srgbClr val="273239"/>
                </a:solidFill>
                <a:effectLst/>
                <a:highlight>
                  <a:srgbClr val="FFFFFF"/>
                </a:highlight>
                <a:latin typeface="Nunito" pitchFamily="2" charset="0"/>
              </a:rPr>
              <a:t>usr</a:t>
            </a:r>
            <a:r>
              <a:rPr lang="en-IN" sz="2400" b="0" i="0" u="none" strike="noStrike" dirty="0">
                <a:solidFill>
                  <a:srgbClr val="273239"/>
                </a:solidFill>
                <a:effectLst/>
                <a:highlight>
                  <a:srgbClr val="FFFFFF"/>
                </a:highlight>
                <a:latin typeface="Nunito" pitchFamily="2" charset="0"/>
              </a:rPr>
              <a:t>`: Utilities and applications.</a:t>
            </a:r>
            <a:endParaRPr lang="en-IN" sz="3600" b="0" dirty="0">
              <a:effectLst/>
              <a:highlight>
                <a:srgbClr val="FFFFFF"/>
              </a:highlight>
            </a:endParaRPr>
          </a:p>
          <a:p>
            <a:pPr marL="0" indent="0">
              <a:spcBef>
                <a:spcPts val="0"/>
              </a:spcBef>
              <a:buNone/>
            </a:pPr>
            <a:r>
              <a:rPr lang="en-IN" sz="2400" b="0" i="0" u="none" strike="noStrike" dirty="0">
                <a:solidFill>
                  <a:srgbClr val="273239"/>
                </a:solidFill>
                <a:effectLst/>
                <a:highlight>
                  <a:srgbClr val="FFFFFF"/>
                </a:highlight>
                <a:latin typeface="Nunito" pitchFamily="2" charset="0"/>
              </a:rPr>
              <a:t>  - `/var`: Variable data like logs.</a:t>
            </a:r>
          </a:p>
          <a:p>
            <a:pPr marL="0" indent="0">
              <a:spcBef>
                <a:spcPts val="0"/>
              </a:spcBef>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2. Current Location:</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a:t>
            </a:r>
            <a:r>
              <a:rPr lang="en-IN" sz="2400" b="0" i="0" u="none" strike="noStrike" dirty="0" err="1">
                <a:solidFill>
                  <a:srgbClr val="273239"/>
                </a:solidFill>
                <a:effectLst/>
                <a:highlight>
                  <a:srgbClr val="FFFFFF"/>
                </a:highlight>
                <a:latin typeface="Nunito" pitchFamily="2" charset="0"/>
              </a:rPr>
              <a:t>pwd</a:t>
            </a:r>
            <a:r>
              <a:rPr lang="en-IN" sz="2400" b="0" i="0" u="none" strike="noStrike" dirty="0">
                <a:solidFill>
                  <a:srgbClr val="273239"/>
                </a:solidFill>
                <a:effectLst/>
                <a:highlight>
                  <a:srgbClr val="FFFFFF"/>
                </a:highlight>
                <a:latin typeface="Nunito" pitchFamily="2" charset="0"/>
              </a:rPr>
              <a:t>`** (Print Working Directory): Displays the directory you're currently in.</a:t>
            </a:r>
            <a:endParaRPr lang="en-IN" sz="3600" b="0" dirty="0">
              <a:effectLst/>
              <a:highlight>
                <a:srgbClr val="FFFFFF"/>
              </a:highlight>
            </a:endParaRPr>
          </a:p>
          <a:p>
            <a:pPr marL="0" indent="0" rtl="0">
              <a:spcBef>
                <a:spcPts val="0"/>
              </a:spcBef>
              <a:spcAft>
                <a:spcPts val="0"/>
              </a:spcAft>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3. Changing Directories: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**`cd`** (Change Directory): Command to move around.</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 `cd /path/to/directory`: Go to a specific directory.</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 `cd ..`: Go up one directory.</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 `cd`: Go to your home directory.</a:t>
            </a:r>
            <a:endParaRPr lang="en-IN" sz="3600" b="0" dirty="0">
              <a:effectLst/>
              <a:highlight>
                <a:srgbClr val="FFFFFF"/>
              </a:highlight>
            </a:endParaRPr>
          </a:p>
        </p:txBody>
      </p:sp>
    </p:spTree>
    <p:extLst>
      <p:ext uri="{BB962C8B-B14F-4D97-AF65-F5344CB8AC3E}">
        <p14:creationId xmlns:p14="http://schemas.microsoft.com/office/powerpoint/2010/main" val="422904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fade">
                                      <p:cBhvr>
                                        <p:cTn id="71" dur="500"/>
                                        <p:tgtEl>
                                          <p:spTgt spid="3">
                                            <p:txEl>
                                              <p:pRg st="14" end="1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fade">
                                      <p:cBhvr>
                                        <p:cTn id="76" dur="500"/>
                                        <p:tgtEl>
                                          <p:spTgt spid="3">
                                            <p:txEl>
                                              <p:pRg st="15" end="1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Effect transition="in" filter="fade">
                                      <p:cBhvr>
                                        <p:cTn id="81"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593186-51AF-F7CE-47B9-ACD463770914}"/>
              </a:ext>
            </a:extLst>
          </p:cNvPr>
          <p:cNvSpPr>
            <a:spLocks noGrp="1"/>
          </p:cNvSpPr>
          <p:nvPr>
            <p:ph idx="1"/>
          </p:nvPr>
        </p:nvSpPr>
        <p:spPr>
          <a:xfrm>
            <a:off x="323385" y="367990"/>
            <a:ext cx="11030415" cy="5808973"/>
          </a:xfrm>
        </p:spPr>
        <p:txBody>
          <a:bodyPr>
            <a:normAutofit lnSpcReduction="10000"/>
          </a:bodyPr>
          <a:lstStyle/>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4. Listing Contents: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a:t>
            </a:r>
            <a:r>
              <a:rPr lang="en-IN" sz="2400" b="0" i="0" u="none" strike="noStrike" dirty="0" err="1">
                <a:solidFill>
                  <a:srgbClr val="273239"/>
                </a:solidFill>
                <a:effectLst/>
                <a:highlight>
                  <a:srgbClr val="FFFFFF"/>
                </a:highlight>
                <a:latin typeface="Nunito" pitchFamily="2" charset="0"/>
              </a:rPr>
              <a:t>ls`</a:t>
            </a:r>
            <a:r>
              <a:rPr lang="en-IN" sz="2400" b="0" i="0" u="none" strike="noStrike" dirty="0">
                <a:solidFill>
                  <a:srgbClr val="273239"/>
                </a:solidFill>
                <a:effectLst/>
                <a:highlight>
                  <a:srgbClr val="FFFFFF"/>
                </a:highlight>
                <a:latin typeface="Nunito" pitchFamily="2" charset="0"/>
              </a:rPr>
              <a:t>**: Lists the contents of a directory.</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 Basic options: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 `-l`: Long format.</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 `-a`: Include hidden files.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 `-h`: Human-readable sizes.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5. Paths: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**Absolute Path**: Begins from the root (`/`). Example: `/home/user/documents`.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**Relative Path**: Relative to your current location. If you're in `/home/user/`, `documents` refers to `/home/user/documents`.</a:t>
            </a:r>
            <a:endParaRPr lang="en-IN" sz="3600" b="0" dirty="0">
              <a:effectLst/>
              <a:highlight>
                <a:srgbClr val="FFFFFF"/>
              </a:highlight>
            </a:endParaRPr>
          </a:p>
          <a:p>
            <a:pPr marL="0" indent="0" rtl="0">
              <a:spcBef>
                <a:spcPts val="0"/>
              </a:spcBef>
              <a:spcAft>
                <a:spcPts val="0"/>
              </a:spcAft>
              <a:buNone/>
            </a:pPr>
            <a:br>
              <a:rPr lang="en-IN" sz="3600" b="0" dirty="0">
                <a:effectLst/>
                <a:highlight>
                  <a:srgbClr val="FFFFFF"/>
                </a:highlight>
              </a:rPr>
            </a:b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6. Finding Files: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**`find`**: Searches for files.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73239"/>
                </a:solidFill>
                <a:effectLst/>
                <a:highlight>
                  <a:srgbClr val="FFFFFF"/>
                </a:highlight>
                <a:latin typeface="Nunito" pitchFamily="2" charset="0"/>
              </a:rPr>
              <a:t>  - `find /start/path -name "filename"`: Search from a specific location.</a:t>
            </a:r>
            <a:endParaRPr lang="en-IN" sz="3600" dirty="0"/>
          </a:p>
        </p:txBody>
      </p:sp>
    </p:spTree>
    <p:extLst>
      <p:ext uri="{BB962C8B-B14F-4D97-AF65-F5344CB8AC3E}">
        <p14:creationId xmlns:p14="http://schemas.microsoft.com/office/powerpoint/2010/main" val="361643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64B3C-2505-A536-0CC7-EBE8724592A1}"/>
              </a:ext>
            </a:extLst>
          </p:cNvPr>
          <p:cNvSpPr>
            <a:spLocks noGrp="1"/>
          </p:cNvSpPr>
          <p:nvPr>
            <p:ph idx="1"/>
          </p:nvPr>
        </p:nvSpPr>
        <p:spPr>
          <a:xfrm>
            <a:off x="245327" y="167268"/>
            <a:ext cx="11108473" cy="6009695"/>
          </a:xfrm>
        </p:spPr>
        <p:txBody>
          <a:bodyPr>
            <a:normAutofit/>
          </a:bodyPr>
          <a:lstStyle/>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7. Viewing File Contents:</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**`cat`**: Display content of a file.</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**`less`**: View content page by page.</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8. Autocomplete:</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Pressing the `Tab` key autocompletes commands or file and directory names.</a:t>
            </a:r>
            <a:endParaRPr lang="en-IN" sz="4000" b="0" dirty="0">
              <a:effectLst/>
              <a:highlight>
                <a:srgbClr val="FFFFFF"/>
              </a:highlight>
            </a:endParaRPr>
          </a:p>
          <a:p>
            <a:pPr marL="0" indent="0" rtl="0">
              <a:spcBef>
                <a:spcPts val="0"/>
              </a:spcBef>
              <a:spcAft>
                <a:spcPts val="0"/>
              </a:spcAft>
              <a:buNone/>
            </a:pPr>
            <a:br>
              <a:rPr lang="en-IN" sz="4000" b="0" dirty="0">
                <a:effectLst/>
                <a:highlight>
                  <a:srgbClr val="FFFFFF"/>
                </a:highlight>
              </a:rPr>
            </a:b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9. File Managers:</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GUI-based tools for file system navigation:</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 **`nautilus`**: GNOME's file manager.</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 **`dolphin`**: KDE's file manager.</a:t>
            </a:r>
            <a:endParaRPr lang="en-IN" sz="4000" b="0" dirty="0">
              <a:effectLst/>
              <a:highlight>
                <a:srgbClr val="FFFFFF"/>
              </a:highlight>
            </a:endParaRPr>
          </a:p>
          <a:p>
            <a:pPr marL="0" indent="0" rtl="0">
              <a:spcBef>
                <a:spcPts val="0"/>
              </a:spcBef>
              <a:spcAft>
                <a:spcPts val="0"/>
              </a:spcAft>
              <a:buNone/>
            </a:pPr>
            <a:r>
              <a:rPr lang="en-IN" b="0" i="0" u="none" strike="noStrike" dirty="0">
                <a:solidFill>
                  <a:srgbClr val="273239"/>
                </a:solidFill>
                <a:effectLst/>
                <a:highlight>
                  <a:srgbClr val="FFFFFF"/>
                </a:highlight>
                <a:latin typeface="Nunito" pitchFamily="2" charset="0"/>
              </a:rPr>
              <a:t>  - **`</a:t>
            </a:r>
            <a:r>
              <a:rPr lang="en-IN" b="0" i="0" u="none" strike="noStrike" dirty="0" err="1">
                <a:solidFill>
                  <a:srgbClr val="273239"/>
                </a:solidFill>
                <a:effectLst/>
                <a:highlight>
                  <a:srgbClr val="FFFFFF"/>
                </a:highlight>
                <a:latin typeface="Nunito" pitchFamily="2" charset="0"/>
              </a:rPr>
              <a:t>thunar</a:t>
            </a:r>
            <a:r>
              <a:rPr lang="en-IN" b="0" i="0" u="none" strike="noStrike" dirty="0">
                <a:solidFill>
                  <a:srgbClr val="273239"/>
                </a:solidFill>
                <a:effectLst/>
                <a:highlight>
                  <a:srgbClr val="FFFFFF"/>
                </a:highlight>
                <a:latin typeface="Nunito" pitchFamily="2" charset="0"/>
              </a:rPr>
              <a:t>`**: XFCE's file manager.</a:t>
            </a:r>
            <a:endParaRPr lang="en-IN" sz="4000" dirty="0"/>
          </a:p>
        </p:txBody>
      </p:sp>
    </p:spTree>
    <p:extLst>
      <p:ext uri="{BB962C8B-B14F-4D97-AF65-F5344CB8AC3E}">
        <p14:creationId xmlns:p14="http://schemas.microsoft.com/office/powerpoint/2010/main" val="375163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865CD-A661-E49D-8E7A-4C92F4B7FF52}"/>
              </a:ext>
            </a:extLst>
          </p:cNvPr>
          <p:cNvSpPr>
            <a:spLocks noGrp="1"/>
          </p:cNvSpPr>
          <p:nvPr>
            <p:ph type="title"/>
          </p:nvPr>
        </p:nvSpPr>
        <p:spPr>
          <a:xfrm>
            <a:off x="838200" y="0"/>
            <a:ext cx="10515600" cy="460065"/>
          </a:xfrm>
        </p:spPr>
        <p:txBody>
          <a:bodyPr>
            <a:noAutofit/>
          </a:bodyPr>
          <a:lstStyle/>
          <a:p>
            <a:pPr algn="ctr"/>
            <a:r>
              <a:rPr lang="en-IN" b="0" i="0" dirty="0">
                <a:solidFill>
                  <a:srgbClr val="00000A"/>
                </a:solidFill>
                <a:effectLst/>
                <a:latin typeface="TimesNewRomanPSMT"/>
              </a:rPr>
              <a:t>Directory access</a:t>
            </a:r>
            <a:endParaRPr lang="en-IN" sz="8800" dirty="0"/>
          </a:p>
        </p:txBody>
      </p:sp>
      <p:sp>
        <p:nvSpPr>
          <p:cNvPr id="3" name="Content Placeholder 2">
            <a:extLst>
              <a:ext uri="{FF2B5EF4-FFF2-40B4-BE49-F238E27FC236}">
                <a16:creationId xmlns:a16="http://schemas.microsoft.com/office/drawing/2014/main" id="{C7FD062B-2E81-629A-DB9B-34B654EEEBA4}"/>
              </a:ext>
            </a:extLst>
          </p:cNvPr>
          <p:cNvSpPr>
            <a:spLocks noGrp="1"/>
          </p:cNvSpPr>
          <p:nvPr>
            <p:ph idx="1"/>
          </p:nvPr>
        </p:nvSpPr>
        <p:spPr>
          <a:xfrm>
            <a:off x="144966" y="460065"/>
            <a:ext cx="11208834" cy="6264120"/>
          </a:xfrm>
        </p:spPr>
        <p:txBody>
          <a:bodyPr vert="horz" lIns="91440" tIns="45720" rIns="91440" bIns="45720" rtlCol="0" anchor="t">
            <a:noAutofit/>
          </a:bodyPr>
          <a:lstStyle/>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1. **Permissions**:</a:t>
            </a:r>
            <a:endParaRPr lang="en-IN" sz="2400" b="0">
              <a:effectLst/>
              <a:highlight>
                <a:srgbClr val="FFFFFF"/>
              </a:highlight>
              <a:latin typeface="Nunito"/>
            </a:endParaRPr>
          </a:p>
          <a:p>
            <a:pPr marL="0" indent="0" rtl="0">
              <a:spcBef>
                <a:spcPts val="100"/>
              </a:spcBef>
              <a:buNone/>
            </a:pPr>
            <a:r>
              <a:rPr lang="en-IN" sz="2400" b="0" i="0" u="none" strike="noStrike" dirty="0">
                <a:solidFill>
                  <a:srgbClr val="222222"/>
                </a:solidFill>
                <a:effectLst/>
                <a:highlight>
                  <a:srgbClr val="FFFFFF"/>
                </a:highlight>
                <a:latin typeface="Nunito"/>
              </a:rPr>
              <a:t>Linux employs a permission system that controls who can access files and directories. There are three types of permissions:</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 **Read (`r`)**: Allows listing files in the directory.</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 **Write (`w`)**: Permits creating, deleting, and renaming files in the directory.</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 **Execute (`x`)**: Enables traversing into the directory and accessing its contents.</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 2. **Directory Ownership**:</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Every file and directory in Linux is associated with an owner and a group. The owner is the user who created the file or directory, and the group is a collection of users.</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3. **Setting Permissions**:</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 **`</a:t>
            </a:r>
            <a:r>
              <a:rPr lang="en-IN" sz="2400" b="0" i="0" u="none" strike="noStrike" err="1">
                <a:solidFill>
                  <a:srgbClr val="222222"/>
                </a:solidFill>
                <a:effectLst/>
                <a:highlight>
                  <a:srgbClr val="FFFFFF"/>
                </a:highlight>
                <a:latin typeface="Nunito"/>
              </a:rPr>
              <a:t>chmod</a:t>
            </a:r>
            <a:r>
              <a:rPr lang="en-IN" sz="2400" b="0" i="0" u="none" strike="noStrike" dirty="0">
                <a:solidFill>
                  <a:srgbClr val="222222"/>
                </a:solidFill>
                <a:effectLst/>
                <a:highlight>
                  <a:srgbClr val="FFFFFF"/>
                </a:highlight>
                <a:latin typeface="Nunito"/>
              </a:rPr>
              <a:t>`**: Command to change permissions of files and directories.</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  - Example: `</a:t>
            </a:r>
            <a:r>
              <a:rPr lang="en-IN" sz="2400" b="0" i="0" u="none" strike="noStrike" err="1">
                <a:solidFill>
                  <a:srgbClr val="222222"/>
                </a:solidFill>
                <a:effectLst/>
                <a:highlight>
                  <a:srgbClr val="FFFFFF"/>
                </a:highlight>
                <a:latin typeface="Nunito"/>
              </a:rPr>
              <a:t>chmod</a:t>
            </a:r>
            <a:r>
              <a:rPr lang="en-IN" sz="2400" b="0" i="0" u="none" strike="noStrike" dirty="0">
                <a:solidFill>
                  <a:srgbClr val="222222"/>
                </a:solidFill>
                <a:effectLst/>
                <a:highlight>
                  <a:srgbClr val="FFFFFF"/>
                </a:highlight>
                <a:latin typeface="Nunito"/>
              </a:rPr>
              <a:t> 755 </a:t>
            </a:r>
            <a:r>
              <a:rPr lang="en-IN" sz="2400" b="0" i="0" u="none" strike="noStrike" err="1">
                <a:solidFill>
                  <a:srgbClr val="222222"/>
                </a:solidFill>
                <a:effectLst/>
                <a:highlight>
                  <a:srgbClr val="FFFFFF"/>
                </a:highlight>
                <a:latin typeface="Nunito"/>
              </a:rPr>
              <a:t>directory_name</a:t>
            </a:r>
            <a:r>
              <a:rPr lang="en-IN" sz="2400" b="0" i="0" u="none" strike="noStrike" dirty="0">
                <a:solidFill>
                  <a:srgbClr val="222222"/>
                </a:solidFill>
                <a:effectLst/>
                <a:highlight>
                  <a:srgbClr val="FFFFFF"/>
                </a:highlight>
                <a:latin typeface="Nunito"/>
              </a:rPr>
              <a:t>` grants read, write, and execute permissions to the owner, and read and execute permissions to the group and others.</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  - Numerical values: `4` for read, `2` for write, `1` for execute. Sum them for different combinations.</a:t>
            </a:r>
            <a:endParaRPr lang="en-IN" sz="2400" b="0">
              <a:effectLst/>
              <a:highlight>
                <a:srgbClr val="FFFFFF"/>
              </a:highlight>
              <a:latin typeface="Nunito"/>
            </a:endParaRPr>
          </a:p>
          <a:p>
            <a:pPr marL="0" indent="0" rtl="0">
              <a:spcBef>
                <a:spcPts val="0"/>
              </a:spcBef>
              <a:spcAft>
                <a:spcPts val="100"/>
              </a:spcAft>
              <a:buNone/>
            </a:pPr>
            <a:r>
              <a:rPr lang="en-IN" sz="2400" b="0" i="0" u="none" strike="noStrike" dirty="0">
                <a:solidFill>
                  <a:srgbClr val="222222"/>
                </a:solidFill>
                <a:effectLst/>
                <a:highlight>
                  <a:srgbClr val="FFFFFF"/>
                </a:highlight>
                <a:latin typeface="Nunito"/>
              </a:rPr>
              <a:t>  - Use `-R` for recursive changes in subdirectories.</a:t>
            </a:r>
            <a:endParaRPr lang="en-IN" sz="2400" dirty="0">
              <a:latin typeface="Nunito"/>
            </a:endParaRPr>
          </a:p>
        </p:txBody>
      </p:sp>
    </p:spTree>
    <p:extLst>
      <p:ext uri="{BB962C8B-B14F-4D97-AF65-F5344CB8AC3E}">
        <p14:creationId xmlns:p14="http://schemas.microsoft.com/office/powerpoint/2010/main" val="1625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B30DB2-2EF6-C24D-3629-EE2627B7B2C5}"/>
              </a:ext>
            </a:extLst>
          </p:cNvPr>
          <p:cNvSpPr>
            <a:spLocks noGrp="1"/>
          </p:cNvSpPr>
          <p:nvPr>
            <p:ph idx="1"/>
          </p:nvPr>
        </p:nvSpPr>
        <p:spPr>
          <a:xfrm>
            <a:off x="191429" y="167268"/>
            <a:ext cx="11885342" cy="6523464"/>
          </a:xfrm>
        </p:spPr>
        <p:txBody>
          <a:bodyPr>
            <a:normAutofit/>
          </a:bodyPr>
          <a:lstStyle/>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4. **Changing Ownership**:</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a:t>
            </a:r>
            <a:r>
              <a:rPr lang="en-IN" sz="2400" b="0" i="0" u="none" strike="noStrike" dirty="0" err="1">
                <a:solidFill>
                  <a:srgbClr val="222222"/>
                </a:solidFill>
                <a:effectLst/>
                <a:highlight>
                  <a:srgbClr val="FFFFFF"/>
                </a:highlight>
                <a:latin typeface="Nunito" pitchFamily="2" charset="0"/>
              </a:rPr>
              <a:t>chown</a:t>
            </a:r>
            <a:r>
              <a:rPr lang="en-IN" sz="2400" b="0" i="0" u="none" strike="noStrike" dirty="0">
                <a:solidFill>
                  <a:srgbClr val="222222"/>
                </a:solidFill>
                <a:effectLst/>
                <a:highlight>
                  <a:srgbClr val="FFFFFF"/>
                </a:highlight>
                <a:latin typeface="Nunito" pitchFamily="2" charset="0"/>
              </a:rPr>
              <a:t>`**: Command to change ownership of files and directories.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Example: `</a:t>
            </a:r>
            <a:r>
              <a:rPr lang="en-IN" sz="2400" b="0" i="0" u="none" strike="noStrike" dirty="0" err="1">
                <a:solidFill>
                  <a:srgbClr val="222222"/>
                </a:solidFill>
                <a:effectLst/>
                <a:highlight>
                  <a:srgbClr val="FFFFFF"/>
                </a:highlight>
                <a:latin typeface="Nunito" pitchFamily="2" charset="0"/>
              </a:rPr>
              <a:t>chown</a:t>
            </a:r>
            <a:r>
              <a:rPr lang="en-IN" sz="2400" b="0" i="0" u="none" strike="noStrike" dirty="0">
                <a:solidFill>
                  <a:srgbClr val="222222"/>
                </a:solidFill>
                <a:effectLst/>
                <a:highlight>
                  <a:srgbClr val="FFFFFF"/>
                </a:highlight>
                <a:latin typeface="Nunito" pitchFamily="2" charset="0"/>
              </a:rPr>
              <a:t> </a:t>
            </a:r>
            <a:r>
              <a:rPr lang="en-IN" sz="2400" b="0" i="0" u="none" strike="noStrike" dirty="0" err="1">
                <a:solidFill>
                  <a:srgbClr val="222222"/>
                </a:solidFill>
                <a:effectLst/>
                <a:highlight>
                  <a:srgbClr val="FFFFFF"/>
                </a:highlight>
                <a:latin typeface="Nunito" pitchFamily="2" charset="0"/>
              </a:rPr>
              <a:t>user:group</a:t>
            </a:r>
            <a:r>
              <a:rPr lang="en-IN" sz="2400" b="0" i="0" u="none" strike="noStrike" dirty="0">
                <a:solidFill>
                  <a:srgbClr val="222222"/>
                </a:solidFill>
                <a:effectLst/>
                <a:highlight>
                  <a:srgbClr val="FFFFFF"/>
                </a:highlight>
                <a:latin typeface="Nunito" pitchFamily="2" charset="0"/>
              </a:rPr>
              <a:t> </a:t>
            </a:r>
            <a:r>
              <a:rPr lang="en-IN" sz="2400" b="0" i="0" u="none" strike="noStrike" dirty="0" err="1">
                <a:solidFill>
                  <a:srgbClr val="222222"/>
                </a:solidFill>
                <a:effectLst/>
                <a:highlight>
                  <a:srgbClr val="FFFFFF"/>
                </a:highlight>
                <a:latin typeface="Nunito" pitchFamily="2" charset="0"/>
              </a:rPr>
              <a:t>directory_name</a:t>
            </a:r>
            <a:r>
              <a:rPr lang="en-IN" sz="2400" b="0" i="0" u="none" strike="noStrike" dirty="0">
                <a:solidFill>
                  <a:srgbClr val="222222"/>
                </a:solidFill>
                <a:effectLst/>
                <a:highlight>
                  <a:srgbClr val="FFFFFF"/>
                </a:highlight>
                <a:latin typeface="Nunito" pitchFamily="2" charset="0"/>
              </a:rPr>
              <a:t>`.</a:t>
            </a:r>
            <a:endParaRPr lang="en-IN" sz="3600" b="0" dirty="0">
              <a:effectLst/>
              <a:highlight>
                <a:srgbClr val="FFFFFF"/>
              </a:highlight>
            </a:endParaRPr>
          </a:p>
          <a:p>
            <a:pPr marL="0" indent="0" rtl="0">
              <a:spcBef>
                <a:spcPts val="0"/>
              </a:spcBef>
              <a:spcAft>
                <a:spcPts val="0"/>
              </a:spcAft>
              <a:buNone/>
            </a:pPr>
            <a:br>
              <a:rPr lang="en-IN" sz="3600" b="0" dirty="0">
                <a:effectLst/>
                <a:highlight>
                  <a:srgbClr val="FFFFFF"/>
                </a:highlight>
              </a:rPr>
            </a:br>
            <a:r>
              <a:rPr lang="en-IN" sz="2400" b="0" i="0" u="none" strike="noStrike" dirty="0">
                <a:solidFill>
                  <a:srgbClr val="222222"/>
                </a:solidFill>
                <a:effectLst/>
                <a:highlight>
                  <a:srgbClr val="FFFFFF"/>
                </a:highlight>
                <a:latin typeface="Nunito" pitchFamily="2" charset="0"/>
              </a:rPr>
              <a:t> 5. **Listing Permissions**:</a:t>
            </a:r>
            <a:endParaRPr lang="en-IN" sz="3600" b="0" dirty="0">
              <a:effectLst/>
              <a:highlight>
                <a:srgbClr val="FFFFFF"/>
              </a:highlight>
            </a:endParaRPr>
          </a:p>
          <a:p>
            <a:pPr marL="0" indent="0" rtl="0">
              <a:spcBef>
                <a:spcPts val="0"/>
              </a:spcBef>
              <a:spcAft>
                <a:spcPts val="0"/>
              </a:spcAft>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**`ls -l`**: Displays a long listing that includes permissions, ownership, and other information.</a:t>
            </a:r>
            <a:endParaRPr lang="en-IN" sz="3600" b="0" dirty="0">
              <a:effectLst/>
              <a:highlight>
                <a:srgbClr val="FFFFFF"/>
              </a:highlight>
            </a:endParaRPr>
          </a:p>
          <a:p>
            <a:pPr marL="0" indent="0" rtl="0">
              <a:spcBef>
                <a:spcPts val="0"/>
              </a:spcBef>
              <a:spcAft>
                <a:spcPts val="0"/>
              </a:spcAft>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6. **Access Control Lists (ACLs)**:</a:t>
            </a:r>
            <a:endParaRPr lang="en-IN" sz="3600" b="0" dirty="0">
              <a:effectLst/>
              <a:highlight>
                <a:srgbClr val="FFFFFF"/>
              </a:highlight>
            </a:endParaRPr>
          </a:p>
          <a:p>
            <a:pPr marL="0" indent="0" rtl="0">
              <a:spcBef>
                <a:spcPts val="0"/>
              </a:spcBef>
              <a:spcAft>
                <a:spcPts val="0"/>
              </a:spcAft>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ACLs provide a more fine-grained way to control access by allowing you to set specific permissions for users and groups beyond the default owner and group.</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a:t>
            </a:r>
            <a:r>
              <a:rPr lang="en-IN" sz="2400" b="0" i="0" u="none" strike="noStrike" dirty="0" err="1">
                <a:solidFill>
                  <a:srgbClr val="222222"/>
                </a:solidFill>
                <a:effectLst/>
                <a:highlight>
                  <a:srgbClr val="FFFFFF"/>
                </a:highlight>
                <a:latin typeface="Nunito" pitchFamily="2" charset="0"/>
              </a:rPr>
              <a:t>getfacl</a:t>
            </a:r>
            <a:r>
              <a:rPr lang="en-IN" sz="2400" b="0" i="0" u="none" strike="noStrike" dirty="0">
                <a:solidFill>
                  <a:srgbClr val="222222"/>
                </a:solidFill>
                <a:effectLst/>
                <a:highlight>
                  <a:srgbClr val="FFFFFF"/>
                </a:highlight>
                <a:latin typeface="Nunito" pitchFamily="2" charset="0"/>
              </a:rPr>
              <a:t>`** and **`</a:t>
            </a:r>
            <a:r>
              <a:rPr lang="en-IN" sz="2400" b="0" i="0" u="none" strike="noStrike" dirty="0" err="1">
                <a:solidFill>
                  <a:srgbClr val="222222"/>
                </a:solidFill>
                <a:effectLst/>
                <a:highlight>
                  <a:srgbClr val="FFFFFF"/>
                </a:highlight>
                <a:latin typeface="Nunito" pitchFamily="2" charset="0"/>
              </a:rPr>
              <a:t>setfacl</a:t>
            </a:r>
            <a:r>
              <a:rPr lang="en-IN" sz="2400" b="0" i="0" u="none" strike="noStrike" dirty="0">
                <a:solidFill>
                  <a:srgbClr val="222222"/>
                </a:solidFill>
                <a:effectLst/>
                <a:highlight>
                  <a:srgbClr val="FFFFFF"/>
                </a:highlight>
                <a:latin typeface="Nunito" pitchFamily="2" charset="0"/>
              </a:rPr>
              <a:t>`** commands are used to view and modify ACLs.</a:t>
            </a:r>
            <a:endParaRPr lang="en-IN" sz="3600" dirty="0"/>
          </a:p>
        </p:txBody>
      </p:sp>
    </p:spTree>
    <p:extLst>
      <p:ext uri="{BB962C8B-B14F-4D97-AF65-F5344CB8AC3E}">
        <p14:creationId xmlns:p14="http://schemas.microsoft.com/office/powerpoint/2010/main" val="2944790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344A4-6F9B-58FC-63CB-C6E9F61DCF93}"/>
              </a:ext>
            </a:extLst>
          </p:cNvPr>
          <p:cNvSpPr>
            <a:spLocks noGrp="1"/>
          </p:cNvSpPr>
          <p:nvPr>
            <p:ph type="title"/>
          </p:nvPr>
        </p:nvSpPr>
        <p:spPr>
          <a:xfrm>
            <a:off x="838200" y="-80110"/>
            <a:ext cx="10515600" cy="961056"/>
          </a:xfrm>
        </p:spPr>
        <p:txBody>
          <a:bodyPr>
            <a:noAutofit/>
          </a:bodyPr>
          <a:lstStyle/>
          <a:p>
            <a:pPr algn="ctr"/>
            <a:r>
              <a:rPr lang="en-IN" sz="3200" b="0" i="0" dirty="0">
                <a:solidFill>
                  <a:srgbClr val="00000A"/>
                </a:solidFill>
                <a:effectLst/>
                <a:latin typeface="TimesNewRomanPSMT"/>
              </a:rPr>
              <a:t>File system implementation </a:t>
            </a:r>
            <a:br>
              <a:rPr lang="en-IN" sz="3200" b="0" i="0" dirty="0">
                <a:solidFill>
                  <a:srgbClr val="00000A"/>
                </a:solidFill>
                <a:effectLst/>
                <a:latin typeface="TimesNewRomanPSMT"/>
              </a:rPr>
            </a:br>
            <a:r>
              <a:rPr lang="en-IN" sz="1800" b="0" i="0" u="none" strike="noStrike" dirty="0">
                <a:solidFill>
                  <a:srgbClr val="222222"/>
                </a:solidFill>
                <a:effectLst/>
                <a:highlight>
                  <a:srgbClr val="FFFFFF"/>
                </a:highlight>
                <a:latin typeface="Nunito" pitchFamily="2" charset="0"/>
              </a:rPr>
              <a:t>The primary file system used in Linux distributions is the **Extended File System (</a:t>
            </a:r>
            <a:r>
              <a:rPr lang="en-IN" sz="1800" b="0" i="0" u="none" strike="noStrike" dirty="0" err="1">
                <a:solidFill>
                  <a:srgbClr val="222222"/>
                </a:solidFill>
                <a:effectLst/>
                <a:highlight>
                  <a:srgbClr val="FFFFFF"/>
                </a:highlight>
                <a:latin typeface="Nunito" pitchFamily="2" charset="0"/>
              </a:rPr>
              <a:t>ext</a:t>
            </a:r>
            <a:r>
              <a:rPr lang="en-IN" sz="1800" b="0" i="0" u="none" strike="noStrike" dirty="0">
                <a:solidFill>
                  <a:srgbClr val="222222"/>
                </a:solidFill>
                <a:effectLst/>
                <a:highlight>
                  <a:srgbClr val="FFFFFF"/>
                </a:highlight>
                <a:latin typeface="Nunito" pitchFamily="2" charset="0"/>
              </a:rPr>
              <a:t>)** family, with `ext4` being the most commonly used version</a:t>
            </a:r>
            <a:endParaRPr lang="en-IN" sz="6000" dirty="0"/>
          </a:p>
        </p:txBody>
      </p:sp>
      <p:sp>
        <p:nvSpPr>
          <p:cNvPr id="3" name="Content Placeholder 2">
            <a:extLst>
              <a:ext uri="{FF2B5EF4-FFF2-40B4-BE49-F238E27FC236}">
                <a16:creationId xmlns:a16="http://schemas.microsoft.com/office/drawing/2014/main" id="{A770A492-4C23-B3A5-BAE9-AFB528B408EE}"/>
              </a:ext>
            </a:extLst>
          </p:cNvPr>
          <p:cNvSpPr>
            <a:spLocks noGrp="1"/>
          </p:cNvSpPr>
          <p:nvPr>
            <p:ph idx="1"/>
          </p:nvPr>
        </p:nvSpPr>
        <p:spPr>
          <a:xfrm>
            <a:off x="301083" y="992458"/>
            <a:ext cx="11708780" cy="5698273"/>
          </a:xfrm>
        </p:spPr>
        <p:txBody>
          <a:bodyPr>
            <a:normAutofit/>
          </a:bodyPr>
          <a:lstStyle/>
          <a:p>
            <a:pPr marL="0" indent="0" rtl="0">
              <a:spcBef>
                <a:spcPts val="0"/>
              </a:spcBef>
              <a:spcAft>
                <a:spcPts val="0"/>
              </a:spcAft>
              <a:buNone/>
            </a:pPr>
            <a:r>
              <a:rPr lang="en-IN" sz="1800" b="0" i="0" u="none" strike="noStrike" dirty="0">
                <a:solidFill>
                  <a:srgbClr val="222222"/>
                </a:solidFill>
                <a:effectLst/>
                <a:highlight>
                  <a:srgbClr val="FFFFFF"/>
                </a:highlight>
                <a:latin typeface="Nunito" pitchFamily="2" charset="0"/>
              </a:rPr>
              <a:t>1. **File System Concepts**:</a:t>
            </a:r>
            <a:endParaRPr lang="en-IN" b="0" dirty="0">
              <a:effectLst/>
              <a:highlight>
                <a:srgbClr val="FFFFFF"/>
              </a:highlight>
            </a:endParaRPr>
          </a:p>
          <a:p>
            <a:pPr marL="0" indent="0" rtl="0">
              <a:spcBef>
                <a:spcPts val="0"/>
              </a:spcBef>
              <a:spcAft>
                <a:spcPts val="0"/>
              </a:spcAft>
              <a:buNone/>
            </a:pPr>
            <a:endParaRPr lang="en-IN" b="0" dirty="0">
              <a:effectLst/>
              <a:highlight>
                <a:srgbClr val="FFFFFF"/>
              </a:highlight>
            </a:endParaRPr>
          </a:p>
          <a:p>
            <a:pPr marL="0" indent="0" rtl="0">
              <a:spcBef>
                <a:spcPts val="0"/>
              </a:spcBef>
              <a:spcAft>
                <a:spcPts val="0"/>
              </a:spcAft>
              <a:buNone/>
            </a:pPr>
            <a:r>
              <a:rPr lang="en-IN" sz="1800" b="0" i="0" u="none" strike="noStrike" dirty="0">
                <a:solidFill>
                  <a:srgbClr val="222222"/>
                </a:solidFill>
                <a:effectLst/>
                <a:highlight>
                  <a:srgbClr val="FFFFFF"/>
                </a:highlight>
                <a:latin typeface="Nunito" pitchFamily="2" charset="0"/>
              </a:rPr>
              <a:t>- **Blocks**: Files are stored in fixed-size blocks on storage devices.</a:t>
            </a:r>
            <a:endParaRPr lang="en-IN" b="0" dirty="0">
              <a:effectLst/>
              <a:highlight>
                <a:srgbClr val="FFFFFF"/>
              </a:highlight>
            </a:endParaRPr>
          </a:p>
          <a:p>
            <a:pPr marL="0" indent="0" rtl="0">
              <a:spcBef>
                <a:spcPts val="0"/>
              </a:spcBef>
              <a:spcAft>
                <a:spcPts val="0"/>
              </a:spcAft>
              <a:buNone/>
            </a:pPr>
            <a:r>
              <a:rPr lang="en-IN" sz="1800" b="0" i="0" u="none" strike="noStrike" dirty="0">
                <a:solidFill>
                  <a:srgbClr val="222222"/>
                </a:solidFill>
                <a:effectLst/>
                <a:highlight>
                  <a:srgbClr val="FFFFFF"/>
                </a:highlight>
                <a:latin typeface="Nunito" pitchFamily="2" charset="0"/>
              </a:rPr>
              <a:t>- **</a:t>
            </a:r>
            <a:r>
              <a:rPr lang="en-IN" sz="1800" b="0" i="0" u="none" strike="noStrike" dirty="0" err="1">
                <a:solidFill>
                  <a:srgbClr val="222222"/>
                </a:solidFill>
                <a:effectLst/>
                <a:highlight>
                  <a:srgbClr val="FFFFFF"/>
                </a:highlight>
                <a:latin typeface="Nunito" pitchFamily="2" charset="0"/>
              </a:rPr>
              <a:t>Inodes</a:t>
            </a:r>
            <a:r>
              <a:rPr lang="en-IN" sz="1800" b="0" i="0" u="none" strike="noStrike" dirty="0">
                <a:solidFill>
                  <a:srgbClr val="222222"/>
                </a:solidFill>
                <a:effectLst/>
                <a:highlight>
                  <a:srgbClr val="FFFFFF"/>
                </a:highlight>
                <a:latin typeface="Nunito" pitchFamily="2" charset="0"/>
              </a:rPr>
              <a:t>**: Data structures that store metadata about files (permissions, ownership, timestamps).</a:t>
            </a:r>
            <a:endParaRPr lang="en-IN" b="0" dirty="0">
              <a:effectLst/>
              <a:highlight>
                <a:srgbClr val="FFFFFF"/>
              </a:highlight>
            </a:endParaRPr>
          </a:p>
          <a:p>
            <a:pPr marL="0" indent="0" rtl="0">
              <a:spcBef>
                <a:spcPts val="0"/>
              </a:spcBef>
              <a:spcAft>
                <a:spcPts val="0"/>
              </a:spcAft>
              <a:buNone/>
            </a:pPr>
            <a:r>
              <a:rPr lang="en-IN" sz="1800" b="0" i="0" u="none" strike="noStrike" dirty="0">
                <a:solidFill>
                  <a:srgbClr val="222222"/>
                </a:solidFill>
                <a:effectLst/>
                <a:highlight>
                  <a:srgbClr val="FFFFFF"/>
                </a:highlight>
                <a:latin typeface="Nunito" pitchFamily="2" charset="0"/>
              </a:rPr>
              <a:t>- **Directories**: Special files that map filenames to </a:t>
            </a:r>
            <a:r>
              <a:rPr lang="en-IN" sz="1800" b="0" i="0" u="none" strike="noStrike" dirty="0" err="1">
                <a:solidFill>
                  <a:srgbClr val="222222"/>
                </a:solidFill>
                <a:effectLst/>
                <a:highlight>
                  <a:srgbClr val="FFFFFF"/>
                </a:highlight>
                <a:latin typeface="Nunito" pitchFamily="2" charset="0"/>
              </a:rPr>
              <a:t>inodes</a:t>
            </a:r>
            <a:r>
              <a:rPr lang="en-IN" sz="1800" b="0" i="0" u="none" strike="noStrike" dirty="0">
                <a:solidFill>
                  <a:srgbClr val="222222"/>
                </a:solidFill>
                <a:effectLst/>
                <a:highlight>
                  <a:srgbClr val="FFFFFF"/>
                </a:highlight>
                <a:latin typeface="Nunito" pitchFamily="2" charset="0"/>
              </a:rPr>
              <a:t>.</a:t>
            </a:r>
            <a:endParaRPr lang="en-IN" b="0" dirty="0">
              <a:effectLst/>
              <a:highlight>
                <a:srgbClr val="FFFFFF"/>
              </a:highlight>
            </a:endParaRPr>
          </a:p>
          <a:p>
            <a:pPr marL="0" indent="0" rtl="0">
              <a:spcBef>
                <a:spcPts val="0"/>
              </a:spcBef>
              <a:spcAft>
                <a:spcPts val="0"/>
              </a:spcAft>
              <a:buNone/>
            </a:pPr>
            <a:endParaRPr lang="en-IN" b="0" dirty="0">
              <a:effectLst/>
              <a:highlight>
                <a:srgbClr val="FFFFFF"/>
              </a:highlight>
            </a:endParaRPr>
          </a:p>
          <a:p>
            <a:pPr marL="0" indent="0" rtl="0">
              <a:spcBef>
                <a:spcPts val="0"/>
              </a:spcBef>
              <a:spcAft>
                <a:spcPts val="0"/>
              </a:spcAft>
              <a:buNone/>
            </a:pPr>
            <a:r>
              <a:rPr lang="en-IN" sz="1800" b="0" i="0" u="none" strike="noStrike" dirty="0">
                <a:solidFill>
                  <a:srgbClr val="222222"/>
                </a:solidFill>
                <a:effectLst/>
                <a:highlight>
                  <a:srgbClr val="FFFFFF"/>
                </a:highlight>
                <a:latin typeface="Nunito" pitchFamily="2" charset="0"/>
              </a:rPr>
              <a:t> 2. **File System Types**:</a:t>
            </a:r>
            <a:endParaRPr lang="en-IN" b="0" dirty="0">
              <a:effectLst/>
              <a:highlight>
                <a:srgbClr val="FFFFFF"/>
              </a:highlight>
            </a:endParaRPr>
          </a:p>
          <a:p>
            <a:pPr marL="0" indent="0" rtl="0">
              <a:spcBef>
                <a:spcPts val="0"/>
              </a:spcBef>
              <a:spcAft>
                <a:spcPts val="0"/>
              </a:spcAft>
              <a:buNone/>
            </a:pPr>
            <a:endParaRPr lang="en-IN" b="0" dirty="0">
              <a:effectLst/>
              <a:highlight>
                <a:srgbClr val="FFFFFF"/>
              </a:highlight>
            </a:endParaRPr>
          </a:p>
          <a:p>
            <a:pPr marL="800100" lvl="1" indent="-342900">
              <a:spcBef>
                <a:spcPts val="0"/>
              </a:spcBef>
              <a:buFont typeface="+mj-lt"/>
              <a:buAutoNum type="arabicPeriod"/>
            </a:pPr>
            <a:r>
              <a:rPr lang="en-IN" sz="1800" b="0" i="0" u="none" strike="noStrike" dirty="0">
                <a:solidFill>
                  <a:srgbClr val="222222"/>
                </a:solidFill>
                <a:effectLst/>
                <a:highlight>
                  <a:srgbClr val="FFFFFF"/>
                </a:highlight>
                <a:latin typeface="Nunito" pitchFamily="2" charset="0"/>
              </a:rPr>
              <a:t>. **ext2 (Second Extended File System)**:</a:t>
            </a:r>
            <a:endParaRPr lang="en-IN" sz="3200" b="0" dirty="0">
              <a:effectLst/>
              <a:highlight>
                <a:srgbClr val="FFFFFF"/>
              </a:highlight>
            </a:endParaRPr>
          </a:p>
          <a:p>
            <a:pPr marL="457200" lvl="1" indent="0">
              <a:spcBef>
                <a:spcPts val="0"/>
              </a:spcBef>
              <a:buNone/>
            </a:pPr>
            <a:r>
              <a:rPr lang="en-IN" sz="1800" b="0" i="0" u="none" strike="noStrike" dirty="0">
                <a:solidFill>
                  <a:srgbClr val="222222"/>
                </a:solidFill>
                <a:effectLst/>
                <a:highlight>
                  <a:srgbClr val="FFFFFF"/>
                </a:highlight>
                <a:latin typeface="Nunito" pitchFamily="2" charset="0"/>
              </a:rPr>
              <a:t>   - The predecessor of `ext3` and `ext4`.</a:t>
            </a:r>
            <a:endParaRPr lang="en-IN" sz="3200" b="0" dirty="0">
              <a:effectLst/>
              <a:highlight>
                <a:srgbClr val="FFFFFF"/>
              </a:highlight>
            </a:endParaRPr>
          </a:p>
          <a:p>
            <a:pPr marL="457200" lvl="1" indent="0">
              <a:spcBef>
                <a:spcPts val="0"/>
              </a:spcBef>
              <a:buNone/>
            </a:pPr>
            <a:r>
              <a:rPr lang="en-IN" sz="1800" b="0" i="0" u="none" strike="noStrike" dirty="0">
                <a:solidFill>
                  <a:srgbClr val="222222"/>
                </a:solidFill>
                <a:effectLst/>
                <a:highlight>
                  <a:srgbClr val="FFFFFF"/>
                </a:highlight>
                <a:latin typeface="Nunito" pitchFamily="2" charset="0"/>
              </a:rPr>
              <a:t>   - Basic features including block groups, </a:t>
            </a:r>
            <a:r>
              <a:rPr lang="en-IN" sz="1800" b="0" i="0" u="none" strike="noStrike" dirty="0" err="1">
                <a:solidFill>
                  <a:srgbClr val="222222"/>
                </a:solidFill>
                <a:effectLst/>
                <a:highlight>
                  <a:srgbClr val="FFFFFF"/>
                </a:highlight>
                <a:latin typeface="Nunito" pitchFamily="2" charset="0"/>
              </a:rPr>
              <a:t>inodes</a:t>
            </a:r>
            <a:r>
              <a:rPr lang="en-IN" sz="1800" b="0" i="0" u="none" strike="noStrike" dirty="0">
                <a:solidFill>
                  <a:srgbClr val="222222"/>
                </a:solidFill>
                <a:effectLst/>
                <a:highlight>
                  <a:srgbClr val="FFFFFF"/>
                </a:highlight>
                <a:latin typeface="Nunito" pitchFamily="2" charset="0"/>
              </a:rPr>
              <a:t>, and directories.</a:t>
            </a:r>
            <a:endParaRPr lang="en-IN" sz="3200" b="0" dirty="0">
              <a:effectLst/>
              <a:highlight>
                <a:srgbClr val="FFFFFF"/>
              </a:highlight>
            </a:endParaRPr>
          </a:p>
          <a:p>
            <a:pPr marL="457200" lvl="1" indent="0">
              <a:spcBef>
                <a:spcPts val="0"/>
              </a:spcBef>
              <a:buNone/>
            </a:pPr>
            <a:br>
              <a:rPr lang="en-IN" sz="3200" b="0" dirty="0">
                <a:effectLst/>
                <a:highlight>
                  <a:srgbClr val="FFFFFF"/>
                </a:highlight>
              </a:rPr>
            </a:br>
            <a:r>
              <a:rPr lang="en-IN" b="0" dirty="0">
                <a:effectLst/>
                <a:highlight>
                  <a:srgbClr val="FFFFFF"/>
                </a:highlight>
              </a:rPr>
              <a:t>2</a:t>
            </a:r>
            <a:r>
              <a:rPr lang="en-IN" sz="1800" b="0" i="0" u="none" strike="noStrike" dirty="0">
                <a:solidFill>
                  <a:srgbClr val="222222"/>
                </a:solidFill>
                <a:effectLst/>
                <a:highlight>
                  <a:srgbClr val="FFFFFF"/>
                </a:highlight>
                <a:latin typeface="Nunito" pitchFamily="2" charset="0"/>
              </a:rPr>
              <a:t>. **ext3 (Third Extended File System)**:</a:t>
            </a:r>
            <a:endParaRPr lang="en-IN" sz="3200" b="0" dirty="0">
              <a:effectLst/>
              <a:highlight>
                <a:srgbClr val="FFFFFF"/>
              </a:highlight>
            </a:endParaRPr>
          </a:p>
          <a:p>
            <a:pPr marL="457200" lvl="1" indent="0">
              <a:spcBef>
                <a:spcPts val="0"/>
              </a:spcBef>
              <a:buNone/>
            </a:pPr>
            <a:r>
              <a:rPr lang="en-IN" sz="1800" b="0" i="0" u="none" strike="noStrike" dirty="0">
                <a:solidFill>
                  <a:srgbClr val="222222"/>
                </a:solidFill>
                <a:effectLst/>
                <a:highlight>
                  <a:srgbClr val="FFFFFF"/>
                </a:highlight>
                <a:latin typeface="Nunito" pitchFamily="2" charset="0"/>
              </a:rPr>
              <a:t>   - An enhancement over `ext2` with journaling support.</a:t>
            </a:r>
            <a:endParaRPr lang="en-IN" sz="3200" b="0" dirty="0">
              <a:effectLst/>
              <a:highlight>
                <a:srgbClr val="FFFFFF"/>
              </a:highlight>
            </a:endParaRPr>
          </a:p>
          <a:p>
            <a:pPr marL="457200" lvl="1" indent="0">
              <a:spcBef>
                <a:spcPts val="0"/>
              </a:spcBef>
              <a:buNone/>
            </a:pPr>
            <a:r>
              <a:rPr lang="en-IN" sz="1800" b="0" i="0" u="none" strike="noStrike" dirty="0">
                <a:solidFill>
                  <a:srgbClr val="222222"/>
                </a:solidFill>
                <a:effectLst/>
                <a:highlight>
                  <a:srgbClr val="FFFFFF"/>
                </a:highlight>
                <a:latin typeface="Nunito" pitchFamily="2" charset="0"/>
              </a:rPr>
              <a:t>   - Journaling ensures data consistency and faster recovery after crashes.</a:t>
            </a:r>
            <a:endParaRPr lang="en-IN" sz="3200" b="0" dirty="0">
              <a:effectLst/>
              <a:highlight>
                <a:srgbClr val="FFFFFF"/>
              </a:highlight>
            </a:endParaRPr>
          </a:p>
          <a:p>
            <a:pPr marL="971550" lvl="1" indent="-514350">
              <a:spcBef>
                <a:spcPts val="0"/>
              </a:spcBef>
              <a:buFont typeface="+mj-lt"/>
              <a:buAutoNum type="arabicPeriod"/>
            </a:pPr>
            <a:endParaRPr lang="en-IN" sz="3200" b="0" dirty="0">
              <a:effectLst/>
              <a:highlight>
                <a:srgbClr val="FFFFFF"/>
              </a:highlight>
            </a:endParaRPr>
          </a:p>
          <a:p>
            <a:pPr marL="457200" lvl="1" indent="0">
              <a:spcBef>
                <a:spcPts val="0"/>
              </a:spcBef>
              <a:buNone/>
            </a:pPr>
            <a:r>
              <a:rPr lang="en-IN" sz="1800" b="0" i="0" u="none" strike="noStrike" dirty="0">
                <a:solidFill>
                  <a:srgbClr val="222222"/>
                </a:solidFill>
                <a:effectLst/>
                <a:highlight>
                  <a:srgbClr val="FFFFFF"/>
                </a:highlight>
                <a:latin typeface="Nunito" pitchFamily="2" charset="0"/>
              </a:rPr>
              <a:t>3 **ext4 (Fourth Extended File System)**:</a:t>
            </a:r>
            <a:endParaRPr lang="en-IN" sz="3200" b="0" dirty="0">
              <a:effectLst/>
              <a:highlight>
                <a:srgbClr val="FFFFFF"/>
              </a:highlight>
            </a:endParaRPr>
          </a:p>
          <a:p>
            <a:pPr marL="457200" lvl="1" indent="0">
              <a:spcBef>
                <a:spcPts val="0"/>
              </a:spcBef>
              <a:buNone/>
            </a:pPr>
            <a:r>
              <a:rPr lang="en-IN" sz="1800" b="0" i="0" u="none" strike="noStrike" dirty="0">
                <a:solidFill>
                  <a:srgbClr val="222222"/>
                </a:solidFill>
                <a:effectLst/>
                <a:highlight>
                  <a:srgbClr val="FFFFFF"/>
                </a:highlight>
                <a:latin typeface="Nunito" pitchFamily="2" charset="0"/>
              </a:rPr>
              <a:t>   - The latest in the `</a:t>
            </a:r>
            <a:r>
              <a:rPr lang="en-IN" sz="1800" b="0" i="0" u="none" strike="noStrike" dirty="0" err="1">
                <a:solidFill>
                  <a:srgbClr val="222222"/>
                </a:solidFill>
                <a:effectLst/>
                <a:highlight>
                  <a:srgbClr val="FFFFFF"/>
                </a:highlight>
                <a:latin typeface="Nunito" pitchFamily="2" charset="0"/>
              </a:rPr>
              <a:t>ext</a:t>
            </a:r>
            <a:r>
              <a:rPr lang="en-IN" sz="1800" b="0" i="0" u="none" strike="noStrike" dirty="0">
                <a:solidFill>
                  <a:srgbClr val="222222"/>
                </a:solidFill>
                <a:effectLst/>
                <a:highlight>
                  <a:srgbClr val="FFFFFF"/>
                </a:highlight>
                <a:latin typeface="Nunito" pitchFamily="2" charset="0"/>
              </a:rPr>
              <a:t>` family, offering improvements over `ext3`.</a:t>
            </a:r>
            <a:endParaRPr lang="en-IN" sz="3200" b="0" dirty="0">
              <a:effectLst/>
              <a:highlight>
                <a:srgbClr val="FFFFFF"/>
              </a:highlight>
            </a:endParaRPr>
          </a:p>
          <a:p>
            <a:pPr marL="457200" lvl="1" indent="0">
              <a:spcBef>
                <a:spcPts val="0"/>
              </a:spcBef>
              <a:buNone/>
            </a:pPr>
            <a:r>
              <a:rPr lang="en-IN" sz="1800" b="0" i="0" u="none" strike="noStrike" dirty="0">
                <a:solidFill>
                  <a:srgbClr val="222222"/>
                </a:solidFill>
                <a:effectLst/>
                <a:highlight>
                  <a:srgbClr val="FFFFFF"/>
                </a:highlight>
                <a:latin typeface="Nunito" pitchFamily="2" charset="0"/>
              </a:rPr>
              <a:t>   - Larger file system and file sizes, better performance, and more.</a:t>
            </a:r>
            <a:endParaRPr lang="en-IN" dirty="0"/>
          </a:p>
        </p:txBody>
      </p:sp>
    </p:spTree>
    <p:extLst>
      <p:ext uri="{BB962C8B-B14F-4D97-AF65-F5344CB8AC3E}">
        <p14:creationId xmlns:p14="http://schemas.microsoft.com/office/powerpoint/2010/main" val="366503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2" end="12"/>
                                            </p:txEl>
                                          </p:spTgt>
                                        </p:tgtEl>
                                        <p:attrNameLst>
                                          <p:attrName>style.visibility</p:attrName>
                                        </p:attrNameLst>
                                      </p:cBhvr>
                                      <p:to>
                                        <p:strVal val="visible"/>
                                      </p:to>
                                    </p:set>
                                    <p:animEffect transition="in" filter="fade">
                                      <p:cBhvr>
                                        <p:cTn id="54" dur="500"/>
                                        <p:tgtEl>
                                          <p:spTgt spid="3">
                                            <p:txEl>
                                              <p:pRg st="12" end="1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5" end="15"/>
                                            </p:txEl>
                                          </p:spTgt>
                                        </p:tgtEl>
                                        <p:attrNameLst>
                                          <p:attrName>style.visibility</p:attrName>
                                        </p:attrNameLst>
                                      </p:cBhvr>
                                      <p:to>
                                        <p:strVal val="visible"/>
                                      </p:to>
                                    </p:set>
                                    <p:animEffect transition="in" filter="fade">
                                      <p:cBhvr>
                                        <p:cTn id="62" dur="500"/>
                                        <p:tgtEl>
                                          <p:spTgt spid="3">
                                            <p:txEl>
                                              <p:pRg st="15" end="1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16" end="16"/>
                                            </p:txEl>
                                          </p:spTgt>
                                        </p:tgtEl>
                                        <p:attrNameLst>
                                          <p:attrName>style.visibility</p:attrName>
                                        </p:attrNameLst>
                                      </p:cBhvr>
                                      <p:to>
                                        <p:strVal val="visible"/>
                                      </p:to>
                                    </p:set>
                                    <p:animEffect transition="in" filter="fade">
                                      <p:cBhvr>
                                        <p:cTn id="65" dur="500"/>
                                        <p:tgtEl>
                                          <p:spTgt spid="3">
                                            <p:txEl>
                                              <p:pRg st="16" end="1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17" end="17"/>
                                            </p:txEl>
                                          </p:spTgt>
                                        </p:tgtEl>
                                        <p:attrNameLst>
                                          <p:attrName>style.visibility</p:attrName>
                                        </p:attrNameLst>
                                      </p:cBhvr>
                                      <p:to>
                                        <p:strVal val="visible"/>
                                      </p:to>
                                    </p:set>
                                    <p:animEffect transition="in" filter="fade">
                                      <p:cBhvr>
                                        <p:cTn id="68"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1A62BB-F3DD-0B17-7AE6-39E07E35BBBA}"/>
              </a:ext>
            </a:extLst>
          </p:cNvPr>
          <p:cNvSpPr>
            <a:spLocks noGrp="1"/>
          </p:cNvSpPr>
          <p:nvPr>
            <p:ph idx="1"/>
          </p:nvPr>
        </p:nvSpPr>
        <p:spPr>
          <a:xfrm>
            <a:off x="200722" y="267628"/>
            <a:ext cx="11797990" cy="6423103"/>
          </a:xfrm>
        </p:spPr>
        <p:txBody>
          <a:bodyPr>
            <a:noAutofit/>
          </a:bodyPr>
          <a:lstStyle/>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4. **</a:t>
            </a:r>
            <a:r>
              <a:rPr lang="en-IN" sz="2400" b="0" i="0" u="none" strike="noStrike" dirty="0" err="1">
                <a:solidFill>
                  <a:srgbClr val="222222"/>
                </a:solidFill>
                <a:effectLst/>
                <a:highlight>
                  <a:srgbClr val="FFFFFF"/>
                </a:highlight>
                <a:latin typeface="Nunito" pitchFamily="2" charset="0"/>
              </a:rPr>
              <a:t>Btrfs</a:t>
            </a:r>
            <a:r>
              <a:rPr lang="en-IN" sz="2400" b="0" i="0" u="none" strike="noStrike" dirty="0">
                <a:solidFill>
                  <a:srgbClr val="222222"/>
                </a:solidFill>
                <a:effectLst/>
                <a:highlight>
                  <a:srgbClr val="FFFFFF"/>
                </a:highlight>
                <a:latin typeface="Nunito" pitchFamily="2" charset="0"/>
              </a:rPr>
              <a:t> (B-tree File System)**:</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Modern file system with advanced features like </a:t>
            </a:r>
            <a:r>
              <a:rPr lang="en-IN" sz="2400" b="1" i="0" u="none" strike="noStrike" dirty="0">
                <a:solidFill>
                  <a:srgbClr val="222222"/>
                </a:solidFill>
                <a:effectLst/>
                <a:highlight>
                  <a:srgbClr val="FFFFFF"/>
                </a:highlight>
                <a:latin typeface="Nunito" pitchFamily="2" charset="0"/>
              </a:rPr>
              <a:t>snapshots, data compression, and checksums</a:t>
            </a:r>
            <a:r>
              <a:rPr lang="en-IN" sz="2400" b="0" i="0" u="none" strike="noStrike" dirty="0">
                <a:solidFill>
                  <a:srgbClr val="222222"/>
                </a:solidFill>
                <a:effectLst/>
                <a:highlight>
                  <a:srgbClr val="FFFFFF"/>
                </a:highlight>
                <a:latin typeface="Nunito" pitchFamily="2" charset="0"/>
              </a:rPr>
              <a:t>.</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Aimed at </a:t>
            </a:r>
            <a:r>
              <a:rPr lang="en-IN" sz="2400" b="1" i="0" u="none" strike="noStrike" dirty="0">
                <a:solidFill>
                  <a:srgbClr val="222222"/>
                </a:solidFill>
                <a:effectLst/>
                <a:highlight>
                  <a:srgbClr val="FFFFFF"/>
                </a:highlight>
                <a:latin typeface="Nunito" pitchFamily="2" charset="0"/>
              </a:rPr>
              <a:t>addressing scalability and fault tolerance</a:t>
            </a:r>
            <a:r>
              <a:rPr lang="en-IN" sz="2400" b="0" i="0" u="none" strike="noStrike" dirty="0">
                <a:solidFill>
                  <a:srgbClr val="222222"/>
                </a:solidFill>
                <a:effectLst/>
                <a:highlight>
                  <a:srgbClr val="FFFFFF"/>
                </a:highlight>
                <a:latin typeface="Nunito" pitchFamily="2" charset="0"/>
              </a:rPr>
              <a:t>.</a:t>
            </a:r>
            <a:endParaRPr lang="en-IN" sz="3600" b="0" dirty="0">
              <a:effectLst/>
              <a:highlight>
                <a:srgbClr val="FFFFFF"/>
              </a:highlight>
            </a:endParaRPr>
          </a:p>
          <a:p>
            <a:pPr marL="0" indent="0" rtl="0">
              <a:spcBef>
                <a:spcPts val="0"/>
              </a:spcBef>
              <a:spcAft>
                <a:spcPts val="0"/>
              </a:spcAft>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5. **XFS (Extended File System)**:</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High-performance file system known for </a:t>
            </a:r>
            <a:r>
              <a:rPr lang="en-IN" sz="2400" b="1" i="0" u="none" strike="noStrike" dirty="0">
                <a:solidFill>
                  <a:srgbClr val="222222"/>
                </a:solidFill>
                <a:effectLst/>
                <a:highlight>
                  <a:srgbClr val="FFFFFF"/>
                </a:highlight>
                <a:latin typeface="Nunito" pitchFamily="2" charset="0"/>
              </a:rPr>
              <a:t>scalability, handling large files and devices efficiently.</a:t>
            </a: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Supports features </a:t>
            </a:r>
            <a:r>
              <a:rPr lang="en-IN" sz="2400" b="1" i="0" u="none" strike="noStrike" dirty="0">
                <a:solidFill>
                  <a:srgbClr val="222222"/>
                </a:solidFill>
                <a:effectLst/>
                <a:highlight>
                  <a:srgbClr val="FFFFFF"/>
                </a:highlight>
                <a:latin typeface="Nunito" pitchFamily="2" charset="0"/>
              </a:rPr>
              <a:t>like journaling, extent-based allocation, and online defragmentation.</a:t>
            </a:r>
          </a:p>
          <a:p>
            <a:pPr marL="0" indent="0" rtl="0">
              <a:spcBef>
                <a:spcPts val="0"/>
              </a:spcBef>
              <a:spcAft>
                <a:spcPts val="0"/>
              </a:spcAft>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6. **ZFS (Zettabyte File System)**:</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Not part of the Linux kernel but can be used through third-party implementations.</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Offers advanced features including </a:t>
            </a:r>
            <a:r>
              <a:rPr lang="en-IN" sz="2400" b="1" i="0" u="none" strike="noStrike" dirty="0">
                <a:solidFill>
                  <a:srgbClr val="222222"/>
                </a:solidFill>
                <a:effectLst/>
                <a:highlight>
                  <a:srgbClr val="FFFFFF"/>
                </a:highlight>
                <a:latin typeface="Nunito" pitchFamily="2" charset="0"/>
              </a:rPr>
              <a:t>data integrity checks, storage pooling, snapshots</a:t>
            </a:r>
            <a:r>
              <a:rPr lang="en-IN" sz="2400" b="0" i="0" u="none" strike="noStrike" dirty="0">
                <a:solidFill>
                  <a:srgbClr val="222222"/>
                </a:solidFill>
                <a:effectLst/>
                <a:highlight>
                  <a:srgbClr val="FFFFFF"/>
                </a:highlight>
                <a:latin typeface="Nunito" pitchFamily="2" charset="0"/>
              </a:rPr>
              <a:t>, and more.</a:t>
            </a:r>
            <a:endParaRPr lang="en-IN" sz="3600" dirty="0"/>
          </a:p>
        </p:txBody>
      </p:sp>
    </p:spTree>
    <p:extLst>
      <p:ext uri="{BB962C8B-B14F-4D97-AF65-F5344CB8AC3E}">
        <p14:creationId xmlns:p14="http://schemas.microsoft.com/office/powerpoint/2010/main" val="2924979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5677E-FDFF-1B27-1A72-D385E1DC70EA}"/>
              </a:ext>
            </a:extLst>
          </p:cNvPr>
          <p:cNvSpPr>
            <a:spLocks noGrp="1"/>
          </p:cNvSpPr>
          <p:nvPr>
            <p:ph type="title"/>
          </p:nvPr>
        </p:nvSpPr>
        <p:spPr>
          <a:xfrm>
            <a:off x="838200" y="0"/>
            <a:ext cx="10515600" cy="526973"/>
          </a:xfrm>
        </p:spPr>
        <p:txBody>
          <a:bodyPr>
            <a:normAutofit/>
          </a:bodyPr>
          <a:lstStyle/>
          <a:p>
            <a:pPr algn="ctr"/>
            <a:r>
              <a:rPr lang="en-IN" sz="2800" b="0" i="0" u="none" strike="noStrike" dirty="0">
                <a:solidFill>
                  <a:srgbClr val="222222"/>
                </a:solidFill>
                <a:effectLst/>
                <a:highlight>
                  <a:srgbClr val="FFFFFF"/>
                </a:highlight>
                <a:latin typeface="Nunito" pitchFamily="2" charset="0"/>
              </a:rPr>
              <a:t>File System Operations</a:t>
            </a:r>
            <a:endParaRPr lang="en-IN" sz="6000" dirty="0"/>
          </a:p>
        </p:txBody>
      </p:sp>
      <p:sp>
        <p:nvSpPr>
          <p:cNvPr id="3" name="Content Placeholder 2">
            <a:extLst>
              <a:ext uri="{FF2B5EF4-FFF2-40B4-BE49-F238E27FC236}">
                <a16:creationId xmlns:a16="http://schemas.microsoft.com/office/drawing/2014/main" id="{ABA4E973-78ED-734B-E6B2-C1ECA54F9583}"/>
              </a:ext>
            </a:extLst>
          </p:cNvPr>
          <p:cNvSpPr>
            <a:spLocks noGrp="1"/>
          </p:cNvSpPr>
          <p:nvPr>
            <p:ph idx="1"/>
          </p:nvPr>
        </p:nvSpPr>
        <p:spPr>
          <a:xfrm>
            <a:off x="223025" y="526972"/>
            <a:ext cx="11775688" cy="6186061"/>
          </a:xfrm>
        </p:spPr>
        <p:txBody>
          <a:bodyPr>
            <a:normAutofit lnSpcReduction="10000"/>
          </a:bodyPr>
          <a:lstStyle/>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1. **Formatting a File System**:</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Before using a storage device, it must be formatted with a specific file system type. This process creates the necessary data structures for file organization.</a:t>
            </a:r>
            <a:endParaRPr lang="en-IN" sz="3600" b="0" dirty="0">
              <a:effectLst/>
              <a:highlight>
                <a:srgbClr val="FFFFFF"/>
              </a:highlight>
            </a:endParaRPr>
          </a:p>
          <a:p>
            <a:pPr marL="0" indent="0" rtl="0">
              <a:spcBef>
                <a:spcPts val="0"/>
              </a:spcBef>
              <a:spcAft>
                <a:spcPts val="0"/>
              </a:spcAft>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2. **Mounting and Unmounting**:</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Mounting </a:t>
            </a:r>
            <a:r>
              <a:rPr lang="en-IN" sz="2400" b="1" i="0" u="none" strike="noStrike" dirty="0">
                <a:solidFill>
                  <a:srgbClr val="222222"/>
                </a:solidFill>
                <a:effectLst/>
                <a:highlight>
                  <a:srgbClr val="FFFFFF"/>
                </a:highlight>
                <a:latin typeface="Nunito" pitchFamily="2" charset="0"/>
              </a:rPr>
              <a:t>attaches</a:t>
            </a:r>
            <a:r>
              <a:rPr lang="en-IN" sz="2400" b="0" i="0" u="none" strike="noStrike" dirty="0">
                <a:solidFill>
                  <a:srgbClr val="222222"/>
                </a:solidFill>
                <a:effectLst/>
                <a:highlight>
                  <a:srgbClr val="FFFFFF"/>
                </a:highlight>
                <a:latin typeface="Nunito" pitchFamily="2" charset="0"/>
              </a:rPr>
              <a:t> a file system to a directory hierarchy, making its contents accessible.</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Unmounting </a:t>
            </a:r>
            <a:r>
              <a:rPr lang="en-IN" sz="2400" b="1" i="0" u="none" strike="noStrike" dirty="0">
                <a:solidFill>
                  <a:srgbClr val="222222"/>
                </a:solidFill>
                <a:effectLst/>
                <a:highlight>
                  <a:srgbClr val="FFFFFF"/>
                </a:highlight>
                <a:latin typeface="Nunito" pitchFamily="2" charset="0"/>
              </a:rPr>
              <a:t>detaches</a:t>
            </a:r>
            <a:r>
              <a:rPr lang="en-IN" sz="2400" b="0" i="0" u="none" strike="noStrike" dirty="0">
                <a:solidFill>
                  <a:srgbClr val="222222"/>
                </a:solidFill>
                <a:effectLst/>
                <a:highlight>
                  <a:srgbClr val="FFFFFF"/>
                </a:highlight>
                <a:latin typeface="Nunito" pitchFamily="2" charset="0"/>
              </a:rPr>
              <a:t> the file system from the directory hierarchy.</a:t>
            </a:r>
            <a:endParaRPr lang="en-IN" sz="3600" b="0" dirty="0">
              <a:effectLst/>
              <a:highlight>
                <a:srgbClr val="FFFFFF"/>
              </a:highlight>
            </a:endParaRPr>
          </a:p>
          <a:p>
            <a:pPr marL="0" indent="0" rtl="0">
              <a:spcBef>
                <a:spcPts val="0"/>
              </a:spcBef>
              <a:spcAft>
                <a:spcPts val="0"/>
              </a:spcAft>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3. **File Allocation**:</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Allocation strategies determine how files are stored on disk blocks. Common methods include </a:t>
            </a:r>
            <a:r>
              <a:rPr lang="en-IN" sz="2400" b="1" i="0" u="none" strike="noStrike" dirty="0">
                <a:solidFill>
                  <a:srgbClr val="222222"/>
                </a:solidFill>
                <a:effectLst/>
                <a:highlight>
                  <a:srgbClr val="FFFFFF"/>
                </a:highlight>
                <a:latin typeface="Nunito" pitchFamily="2" charset="0"/>
              </a:rPr>
              <a:t>contiguous, linked list, and indexed allocation</a:t>
            </a:r>
            <a:r>
              <a:rPr lang="en-IN" sz="2400" b="0" i="0" u="none" strike="noStrike" dirty="0">
                <a:solidFill>
                  <a:srgbClr val="222222"/>
                </a:solidFill>
                <a:effectLst/>
                <a:highlight>
                  <a:srgbClr val="FFFFFF"/>
                </a:highlight>
                <a:latin typeface="Nunito" pitchFamily="2" charset="0"/>
              </a:rPr>
              <a:t>.</a:t>
            </a:r>
            <a:endParaRPr lang="en-IN" sz="3600" b="0" dirty="0">
              <a:effectLst/>
              <a:highlight>
                <a:srgbClr val="FFFFFF"/>
              </a:highlight>
            </a:endParaRPr>
          </a:p>
          <a:p>
            <a:pPr marL="0" indent="0" rtl="0">
              <a:spcBef>
                <a:spcPts val="0"/>
              </a:spcBef>
              <a:spcAft>
                <a:spcPts val="0"/>
              </a:spcAft>
              <a:buNone/>
            </a:pP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4. **Journaling**:</a:t>
            </a:r>
            <a:endParaRPr lang="en-IN" sz="3600" b="0" dirty="0">
              <a:effectLst/>
              <a:highlight>
                <a:srgbClr val="FFFFFF"/>
              </a:highlight>
            </a:endParaRPr>
          </a:p>
          <a:p>
            <a:pPr marL="0" indent="0" rtl="0">
              <a:spcBef>
                <a:spcPts val="0"/>
              </a:spcBef>
              <a:spcAft>
                <a:spcPts val="0"/>
              </a:spcAft>
              <a:buNone/>
            </a:pPr>
            <a:r>
              <a:rPr lang="en-IN" sz="2400" b="0" i="0" u="none" strike="noStrike" dirty="0">
                <a:solidFill>
                  <a:srgbClr val="222222"/>
                </a:solidFill>
                <a:effectLst/>
                <a:highlight>
                  <a:srgbClr val="FFFFFF"/>
                </a:highlight>
                <a:latin typeface="Nunito" pitchFamily="2" charset="0"/>
              </a:rPr>
              <a:t>   - Journaling is a mechanism that </a:t>
            </a:r>
            <a:r>
              <a:rPr lang="en-IN" sz="2400" b="1" i="0" u="none" strike="noStrike" dirty="0">
                <a:solidFill>
                  <a:srgbClr val="222222"/>
                </a:solidFill>
                <a:effectLst/>
                <a:highlight>
                  <a:srgbClr val="FFFFFF"/>
                </a:highlight>
                <a:latin typeface="Nunito" pitchFamily="2" charset="0"/>
              </a:rPr>
              <a:t>records changes to the file system in a journal </a:t>
            </a:r>
            <a:r>
              <a:rPr lang="en-IN" sz="2400" b="0" i="0" u="none" strike="noStrike" dirty="0">
                <a:solidFill>
                  <a:srgbClr val="222222"/>
                </a:solidFill>
                <a:effectLst/>
                <a:highlight>
                  <a:srgbClr val="FFFFFF"/>
                </a:highlight>
                <a:latin typeface="Nunito" pitchFamily="2" charset="0"/>
              </a:rPr>
              <a:t>(log) before they're applied to the actual file system structures. This </a:t>
            </a:r>
            <a:r>
              <a:rPr lang="en-IN" sz="2400" b="1" i="0" u="none" strike="noStrike" dirty="0">
                <a:solidFill>
                  <a:srgbClr val="222222"/>
                </a:solidFill>
                <a:effectLst/>
                <a:highlight>
                  <a:srgbClr val="FFFFFF"/>
                </a:highlight>
                <a:latin typeface="Nunito" pitchFamily="2" charset="0"/>
              </a:rPr>
              <a:t>helps recover from crashes or system failures.</a:t>
            </a:r>
            <a:endParaRPr lang="en-IN" sz="3600" b="1" dirty="0"/>
          </a:p>
        </p:txBody>
      </p:sp>
    </p:spTree>
    <p:extLst>
      <p:ext uri="{BB962C8B-B14F-4D97-AF65-F5344CB8AC3E}">
        <p14:creationId xmlns:p14="http://schemas.microsoft.com/office/powerpoint/2010/main" val="54767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E074-085D-F61D-9CBB-4CD63F585E68}"/>
              </a:ext>
            </a:extLst>
          </p:cNvPr>
          <p:cNvSpPr>
            <a:spLocks noGrp="1"/>
          </p:cNvSpPr>
          <p:nvPr>
            <p:ph type="title"/>
          </p:nvPr>
        </p:nvSpPr>
        <p:spPr>
          <a:xfrm>
            <a:off x="838200" y="120611"/>
            <a:ext cx="10515600" cy="560426"/>
          </a:xfrm>
        </p:spPr>
        <p:txBody>
          <a:bodyPr>
            <a:normAutofit fontScale="90000"/>
          </a:bodyPr>
          <a:lstStyle/>
          <a:p>
            <a:pPr algn="ctr"/>
            <a:r>
              <a:rPr lang="en-IN" sz="4400" b="1" i="0" u="sng" dirty="0" err="1">
                <a:solidFill>
                  <a:srgbClr val="222222"/>
                </a:solidFill>
                <a:effectLst/>
                <a:highlight>
                  <a:srgbClr val="FFFFFF"/>
                </a:highlight>
                <a:latin typeface="Nunito" pitchFamily="2" charset="0"/>
              </a:rPr>
              <a:t>Inode</a:t>
            </a:r>
            <a:r>
              <a:rPr lang="en-IN" sz="4400" b="1" i="0" u="sng" dirty="0">
                <a:solidFill>
                  <a:srgbClr val="222222"/>
                </a:solidFill>
                <a:effectLst/>
                <a:highlight>
                  <a:srgbClr val="FFFFFF"/>
                </a:highlight>
                <a:latin typeface="Nunito" pitchFamily="2" charset="0"/>
              </a:rPr>
              <a:t> in Linux</a:t>
            </a:r>
            <a:endParaRPr lang="en-IN" dirty="0"/>
          </a:p>
        </p:txBody>
      </p:sp>
      <p:sp>
        <p:nvSpPr>
          <p:cNvPr id="3" name="Content Placeholder 2">
            <a:extLst>
              <a:ext uri="{FF2B5EF4-FFF2-40B4-BE49-F238E27FC236}">
                <a16:creationId xmlns:a16="http://schemas.microsoft.com/office/drawing/2014/main" id="{F469503A-F68F-0778-B5E3-F789EDCAB07A}"/>
              </a:ext>
            </a:extLst>
          </p:cNvPr>
          <p:cNvSpPr>
            <a:spLocks noGrp="1"/>
          </p:cNvSpPr>
          <p:nvPr>
            <p:ph idx="1"/>
          </p:nvPr>
        </p:nvSpPr>
        <p:spPr>
          <a:xfrm>
            <a:off x="367989" y="780584"/>
            <a:ext cx="11586117" cy="5787483"/>
          </a:xfrm>
        </p:spPr>
        <p:txBody>
          <a:bodyPr>
            <a:normAutofit/>
          </a:bodyPr>
          <a:lstStyle/>
          <a:p>
            <a:pPr marL="0" indent="0" rtl="0">
              <a:spcBef>
                <a:spcPts val="0"/>
              </a:spcBef>
              <a:spcAft>
                <a:spcPts val="0"/>
              </a:spcAft>
              <a:buNone/>
            </a:pPr>
            <a:r>
              <a:rPr lang="en-IN" sz="2400" b="1" i="0" u="none" strike="noStrike" dirty="0">
                <a:solidFill>
                  <a:srgbClr val="64005A"/>
                </a:solidFill>
                <a:effectLst/>
                <a:highlight>
                  <a:srgbClr val="FFFFFF"/>
                </a:highlight>
                <a:latin typeface="Roboto" panose="02000000000000000000" pitchFamily="2" charset="0"/>
              </a:rPr>
              <a:t>What is an </a:t>
            </a:r>
            <a:r>
              <a:rPr lang="en-IN" sz="2400" b="1" i="0" u="none" strike="noStrike" dirty="0" err="1">
                <a:solidFill>
                  <a:srgbClr val="64005A"/>
                </a:solidFill>
                <a:effectLst/>
                <a:highlight>
                  <a:srgbClr val="FFFFFF"/>
                </a:highlight>
                <a:latin typeface="Roboto" panose="02000000000000000000" pitchFamily="2" charset="0"/>
              </a:rPr>
              <a:t>inode</a:t>
            </a:r>
            <a:r>
              <a:rPr lang="en-IN" sz="2400" b="1" i="0" u="none" strike="noStrike" dirty="0">
                <a:solidFill>
                  <a:srgbClr val="64005A"/>
                </a:solidFill>
                <a:effectLst/>
                <a:highlight>
                  <a:srgbClr val="FFFFFF"/>
                </a:highlight>
                <a:latin typeface="Roboto" panose="02000000000000000000" pitchFamily="2" charset="0"/>
              </a:rPr>
              <a:t>?</a:t>
            </a:r>
            <a:endParaRPr lang="en-IN" sz="3600" b="1" dirty="0">
              <a:effectLst/>
              <a:highlight>
                <a:srgbClr val="FFFFFF"/>
              </a:highlight>
            </a:endParaRPr>
          </a:p>
          <a:p>
            <a:pPr marL="0" indent="0" rtl="0">
              <a:spcBef>
                <a:spcPts val="0"/>
              </a:spcBef>
              <a:spcAft>
                <a:spcPts val="0"/>
              </a:spcAft>
              <a:buNone/>
            </a:pPr>
            <a:r>
              <a:rPr lang="en-IN" sz="2400" b="0" i="0" u="none" strike="noStrike" dirty="0">
                <a:solidFill>
                  <a:srgbClr val="384248"/>
                </a:solidFill>
                <a:effectLst/>
                <a:highlight>
                  <a:srgbClr val="FFFFFF"/>
                </a:highlight>
                <a:latin typeface="Roboto" panose="02000000000000000000" pitchFamily="2" charset="0"/>
              </a:rPr>
              <a:t>Linux® must allocate </a:t>
            </a:r>
            <a:r>
              <a:rPr lang="en-IN" sz="2400" b="1" i="0" u="none" strike="noStrike" dirty="0">
                <a:solidFill>
                  <a:srgbClr val="384248"/>
                </a:solidFill>
                <a:effectLst/>
                <a:highlight>
                  <a:srgbClr val="FFFFFF"/>
                </a:highlight>
                <a:latin typeface="Roboto" panose="02000000000000000000" pitchFamily="2" charset="0"/>
              </a:rPr>
              <a:t>an index node (</a:t>
            </a:r>
            <a:r>
              <a:rPr lang="en-IN" sz="2400" b="1" i="0" u="none" strike="noStrike" dirty="0" err="1">
                <a:solidFill>
                  <a:srgbClr val="384248"/>
                </a:solidFill>
                <a:effectLst/>
                <a:highlight>
                  <a:srgbClr val="FFFFFF"/>
                </a:highlight>
                <a:latin typeface="Roboto" panose="02000000000000000000" pitchFamily="2" charset="0"/>
              </a:rPr>
              <a:t>inode</a:t>
            </a:r>
            <a:r>
              <a:rPr lang="en-IN" sz="2400" b="1" i="0" u="none" strike="noStrike" dirty="0">
                <a:solidFill>
                  <a:srgbClr val="384248"/>
                </a:solidFill>
                <a:effectLst/>
                <a:highlight>
                  <a:srgbClr val="FFFFFF"/>
                </a:highlight>
                <a:latin typeface="Roboto" panose="02000000000000000000" pitchFamily="2" charset="0"/>
              </a:rPr>
              <a:t>) for every file and directory </a:t>
            </a:r>
            <a:r>
              <a:rPr lang="en-IN" sz="2400" b="0" i="0" u="none" strike="noStrike" dirty="0">
                <a:solidFill>
                  <a:srgbClr val="384248"/>
                </a:solidFill>
                <a:effectLst/>
                <a:highlight>
                  <a:srgbClr val="FFFFFF"/>
                </a:highlight>
                <a:latin typeface="Roboto" panose="02000000000000000000" pitchFamily="2" charset="0"/>
              </a:rPr>
              <a:t>in the filesystem. </a:t>
            </a:r>
            <a:r>
              <a:rPr lang="en-IN" sz="2400" b="0" i="0" u="none" strike="noStrike" dirty="0" err="1">
                <a:solidFill>
                  <a:srgbClr val="384248"/>
                </a:solidFill>
                <a:effectLst/>
                <a:highlight>
                  <a:srgbClr val="FFFFFF"/>
                </a:highlight>
                <a:latin typeface="Roboto" panose="02000000000000000000" pitchFamily="2" charset="0"/>
              </a:rPr>
              <a:t>Inodes</a:t>
            </a:r>
            <a:r>
              <a:rPr lang="en-IN" sz="2400" b="0" i="0" u="none" strike="noStrike" dirty="0">
                <a:solidFill>
                  <a:srgbClr val="384248"/>
                </a:solidFill>
                <a:effectLst/>
                <a:highlight>
                  <a:srgbClr val="FFFFFF"/>
                </a:highlight>
                <a:latin typeface="Roboto" panose="02000000000000000000" pitchFamily="2" charset="0"/>
              </a:rPr>
              <a:t> </a:t>
            </a:r>
            <a:r>
              <a:rPr lang="en-IN" sz="2400" b="1" i="0" u="none" strike="noStrike" dirty="0">
                <a:solidFill>
                  <a:srgbClr val="384248"/>
                </a:solidFill>
                <a:effectLst/>
                <a:highlight>
                  <a:srgbClr val="FFFFFF"/>
                </a:highlight>
                <a:latin typeface="Roboto" panose="02000000000000000000" pitchFamily="2" charset="0"/>
              </a:rPr>
              <a:t>do not store actual data</a:t>
            </a:r>
            <a:r>
              <a:rPr lang="en-IN" sz="2400" b="0" i="0" u="none" strike="noStrike" dirty="0">
                <a:solidFill>
                  <a:srgbClr val="384248"/>
                </a:solidFill>
                <a:effectLst/>
                <a:highlight>
                  <a:srgbClr val="FFFFFF"/>
                </a:highlight>
                <a:latin typeface="Roboto" panose="02000000000000000000" pitchFamily="2" charset="0"/>
              </a:rPr>
              <a:t>. Instead, they </a:t>
            </a:r>
            <a:r>
              <a:rPr lang="en-IN" sz="2400" b="1" i="0" u="none" strike="noStrike" dirty="0">
                <a:solidFill>
                  <a:srgbClr val="384248"/>
                </a:solidFill>
                <a:effectLst/>
                <a:highlight>
                  <a:srgbClr val="FFFFFF"/>
                </a:highlight>
                <a:latin typeface="Roboto" panose="02000000000000000000" pitchFamily="2" charset="0"/>
              </a:rPr>
              <a:t>store the metadata </a:t>
            </a:r>
            <a:r>
              <a:rPr lang="en-IN" sz="2400" b="0" i="0" u="none" strike="noStrike" dirty="0">
                <a:solidFill>
                  <a:srgbClr val="384248"/>
                </a:solidFill>
                <a:effectLst/>
                <a:highlight>
                  <a:srgbClr val="FFFFFF"/>
                </a:highlight>
                <a:latin typeface="Roboto" panose="02000000000000000000" pitchFamily="2" charset="0"/>
              </a:rPr>
              <a:t>where you can find the storage blocks of each file's data.</a:t>
            </a:r>
            <a:endParaRPr lang="en-IN" sz="3600" b="0" dirty="0">
              <a:effectLst/>
              <a:highlight>
                <a:srgbClr val="FFFFFF"/>
              </a:highlight>
            </a:endParaRPr>
          </a:p>
          <a:p>
            <a:pPr marL="0" indent="0" rtl="0">
              <a:spcBef>
                <a:spcPts val="0"/>
              </a:spcBef>
              <a:spcAft>
                <a:spcPts val="0"/>
              </a:spcAft>
              <a:buNone/>
            </a:pPr>
            <a:r>
              <a:rPr lang="en-IN" sz="2400" b="1" i="0" u="none" strike="noStrike" dirty="0">
                <a:solidFill>
                  <a:srgbClr val="64005A"/>
                </a:solidFill>
                <a:effectLst/>
                <a:highlight>
                  <a:srgbClr val="FFFFFF"/>
                </a:highlight>
                <a:latin typeface="Roboto" panose="02000000000000000000" pitchFamily="2" charset="0"/>
              </a:rPr>
              <a:t>Metadata in an </a:t>
            </a:r>
            <a:r>
              <a:rPr lang="en-IN" sz="2400" b="1" i="0" u="none" strike="noStrike" dirty="0" err="1">
                <a:solidFill>
                  <a:srgbClr val="64005A"/>
                </a:solidFill>
                <a:effectLst/>
                <a:highlight>
                  <a:srgbClr val="FFFFFF"/>
                </a:highlight>
                <a:latin typeface="Roboto" panose="02000000000000000000" pitchFamily="2" charset="0"/>
              </a:rPr>
              <a:t>inode</a:t>
            </a:r>
            <a:endParaRPr lang="en-IN" sz="3600" b="1" dirty="0">
              <a:effectLst/>
              <a:highlight>
                <a:srgbClr val="FFFFFF"/>
              </a:highlight>
            </a:endParaRPr>
          </a:p>
          <a:p>
            <a:pPr marL="0" indent="0" rtl="0">
              <a:spcBef>
                <a:spcPts val="0"/>
              </a:spcBef>
              <a:spcAft>
                <a:spcPts val="1100"/>
              </a:spcAft>
              <a:buNone/>
            </a:pPr>
            <a:r>
              <a:rPr lang="en-IN" sz="2400" b="0" i="0" u="none" strike="noStrike" dirty="0">
                <a:solidFill>
                  <a:srgbClr val="384248"/>
                </a:solidFill>
                <a:effectLst/>
                <a:highlight>
                  <a:srgbClr val="FFFFFF"/>
                </a:highlight>
                <a:latin typeface="Roboto" panose="02000000000000000000" pitchFamily="2" charset="0"/>
              </a:rPr>
              <a:t>The following metadata exists in an </a:t>
            </a:r>
            <a:r>
              <a:rPr lang="en-IN" sz="2400" b="0" i="0" u="none" strike="noStrike" dirty="0" err="1">
                <a:solidFill>
                  <a:srgbClr val="384248"/>
                </a:solidFill>
                <a:effectLst/>
                <a:highlight>
                  <a:srgbClr val="FFFFFF"/>
                </a:highlight>
                <a:latin typeface="Roboto" panose="02000000000000000000" pitchFamily="2" charset="0"/>
              </a:rPr>
              <a:t>inode</a:t>
            </a:r>
            <a:r>
              <a:rPr lang="en-IN" sz="2400" b="0" i="0" u="none" strike="noStrike" dirty="0">
                <a:solidFill>
                  <a:srgbClr val="384248"/>
                </a:solidFill>
                <a:effectLst/>
                <a:highlight>
                  <a:srgbClr val="FFFFFF"/>
                </a:highlight>
                <a:latin typeface="Roboto" panose="02000000000000000000" pitchFamily="2" charset="0"/>
              </a:rPr>
              <a:t>:</a:t>
            </a:r>
            <a:endParaRPr lang="en-IN" sz="3600" b="0" dirty="0">
              <a:effectLst/>
              <a:highlight>
                <a:srgbClr val="FFFFFF"/>
              </a:highlight>
            </a:endParaRPr>
          </a:p>
          <a:p>
            <a:pPr marL="0" indent="0" rtl="0" fontAlgn="base">
              <a:spcBef>
                <a:spcPts val="0"/>
              </a:spcBef>
              <a:spcAft>
                <a:spcPts val="0"/>
              </a:spcAft>
              <a:buNone/>
            </a:pPr>
            <a:r>
              <a:rPr lang="en-IN" sz="2400" b="0" i="0" u="none" strike="noStrike" dirty="0">
                <a:solidFill>
                  <a:srgbClr val="384248"/>
                </a:solidFill>
                <a:effectLst/>
                <a:highlight>
                  <a:srgbClr val="FFFFFF"/>
                </a:highlight>
                <a:latin typeface="Roboto" panose="02000000000000000000" pitchFamily="2" charset="0"/>
              </a:rPr>
              <a:t>File type</a:t>
            </a:r>
          </a:p>
          <a:p>
            <a:pPr marL="0" indent="0" rtl="0" fontAlgn="base">
              <a:spcBef>
                <a:spcPts val="0"/>
              </a:spcBef>
              <a:spcAft>
                <a:spcPts val="0"/>
              </a:spcAft>
              <a:buNone/>
            </a:pPr>
            <a:r>
              <a:rPr lang="en-IN" sz="2400" b="0" i="0" u="none" strike="noStrike" dirty="0">
                <a:solidFill>
                  <a:srgbClr val="384248"/>
                </a:solidFill>
                <a:effectLst/>
                <a:highlight>
                  <a:srgbClr val="FFFFFF"/>
                </a:highlight>
                <a:latin typeface="Roboto" panose="02000000000000000000" pitchFamily="2" charset="0"/>
              </a:rPr>
              <a:t>Permissions</a:t>
            </a:r>
          </a:p>
          <a:p>
            <a:pPr marL="0" indent="0" rtl="0" fontAlgn="base">
              <a:spcBef>
                <a:spcPts val="0"/>
              </a:spcBef>
              <a:spcAft>
                <a:spcPts val="0"/>
              </a:spcAft>
              <a:buNone/>
            </a:pPr>
            <a:r>
              <a:rPr lang="en-IN" sz="2400" b="0" i="0" u="none" strike="noStrike" dirty="0">
                <a:solidFill>
                  <a:srgbClr val="384248"/>
                </a:solidFill>
                <a:effectLst/>
                <a:highlight>
                  <a:srgbClr val="FFFFFF"/>
                </a:highlight>
                <a:latin typeface="Roboto" panose="02000000000000000000" pitchFamily="2" charset="0"/>
              </a:rPr>
              <a:t>Owner ID</a:t>
            </a:r>
          </a:p>
          <a:p>
            <a:pPr marL="0" indent="0" rtl="0" fontAlgn="base">
              <a:spcBef>
                <a:spcPts val="0"/>
              </a:spcBef>
              <a:spcAft>
                <a:spcPts val="0"/>
              </a:spcAft>
              <a:buNone/>
            </a:pPr>
            <a:r>
              <a:rPr lang="en-IN" sz="2400" b="0" i="0" u="none" strike="noStrike" dirty="0">
                <a:solidFill>
                  <a:srgbClr val="384248"/>
                </a:solidFill>
                <a:effectLst/>
                <a:highlight>
                  <a:srgbClr val="FFFFFF"/>
                </a:highlight>
                <a:latin typeface="Roboto" panose="02000000000000000000" pitchFamily="2" charset="0"/>
              </a:rPr>
              <a:t>Group ID</a:t>
            </a:r>
          </a:p>
          <a:p>
            <a:pPr marL="0" indent="0" rtl="0" fontAlgn="base">
              <a:spcBef>
                <a:spcPts val="0"/>
              </a:spcBef>
              <a:spcAft>
                <a:spcPts val="0"/>
              </a:spcAft>
              <a:buNone/>
            </a:pPr>
            <a:r>
              <a:rPr lang="en-IN" sz="2400" b="0" i="0" u="none" strike="noStrike" dirty="0">
                <a:solidFill>
                  <a:srgbClr val="384248"/>
                </a:solidFill>
                <a:effectLst/>
                <a:highlight>
                  <a:srgbClr val="FFFFFF"/>
                </a:highlight>
                <a:latin typeface="Roboto" panose="02000000000000000000" pitchFamily="2" charset="0"/>
              </a:rPr>
              <a:t>Size of file</a:t>
            </a:r>
          </a:p>
          <a:p>
            <a:pPr marL="0" indent="0" rtl="0" fontAlgn="base">
              <a:spcBef>
                <a:spcPts val="0"/>
              </a:spcBef>
              <a:spcAft>
                <a:spcPts val="0"/>
              </a:spcAft>
              <a:buNone/>
            </a:pPr>
            <a:r>
              <a:rPr lang="en-IN" sz="2400" b="0" i="0" u="none" strike="noStrike" dirty="0">
                <a:solidFill>
                  <a:srgbClr val="384248"/>
                </a:solidFill>
                <a:effectLst/>
                <a:highlight>
                  <a:srgbClr val="FFFFFF"/>
                </a:highlight>
                <a:latin typeface="Roboto" panose="02000000000000000000" pitchFamily="2" charset="0"/>
              </a:rPr>
              <a:t>Time last accessed</a:t>
            </a:r>
          </a:p>
          <a:p>
            <a:pPr marL="0" indent="0" rtl="0" fontAlgn="base">
              <a:spcBef>
                <a:spcPts val="0"/>
              </a:spcBef>
              <a:spcAft>
                <a:spcPts val="0"/>
              </a:spcAft>
              <a:buNone/>
            </a:pPr>
            <a:r>
              <a:rPr lang="en-IN" sz="2400" b="0" i="0" u="none" strike="noStrike" dirty="0">
                <a:solidFill>
                  <a:srgbClr val="384248"/>
                </a:solidFill>
                <a:effectLst/>
                <a:highlight>
                  <a:srgbClr val="FFFFFF"/>
                </a:highlight>
                <a:latin typeface="Roboto" panose="02000000000000000000" pitchFamily="2" charset="0"/>
              </a:rPr>
              <a:t>Time last modified</a:t>
            </a:r>
          </a:p>
          <a:p>
            <a:pPr marL="0" indent="0" rtl="0" fontAlgn="base">
              <a:spcBef>
                <a:spcPts val="0"/>
              </a:spcBef>
              <a:spcAft>
                <a:spcPts val="0"/>
              </a:spcAft>
              <a:buNone/>
            </a:pPr>
            <a:r>
              <a:rPr lang="en-IN" sz="2400" b="0" i="0" u="none" strike="noStrike" dirty="0">
                <a:solidFill>
                  <a:srgbClr val="384248"/>
                </a:solidFill>
                <a:effectLst/>
                <a:highlight>
                  <a:srgbClr val="FFFFFF"/>
                </a:highlight>
                <a:latin typeface="Roboto" panose="02000000000000000000" pitchFamily="2" charset="0"/>
              </a:rPr>
              <a:t>Soft/Hard Links</a:t>
            </a:r>
          </a:p>
          <a:p>
            <a:pPr marL="0" indent="0" rtl="0" fontAlgn="base">
              <a:spcBef>
                <a:spcPts val="0"/>
              </a:spcBef>
              <a:spcAft>
                <a:spcPts val="1100"/>
              </a:spcAft>
              <a:buNone/>
            </a:pPr>
            <a:r>
              <a:rPr lang="en-IN" sz="2400" b="0" i="0" u="none" strike="noStrike" dirty="0">
                <a:solidFill>
                  <a:srgbClr val="384248"/>
                </a:solidFill>
                <a:effectLst/>
                <a:highlight>
                  <a:srgbClr val="FFFFFF"/>
                </a:highlight>
                <a:latin typeface="Roboto" panose="02000000000000000000" pitchFamily="2" charset="0"/>
              </a:rPr>
              <a:t>Access Control List (ACLs)</a:t>
            </a:r>
            <a:endParaRPr lang="en-IN" sz="3600" dirty="0"/>
          </a:p>
        </p:txBody>
      </p:sp>
    </p:spTree>
    <p:extLst>
      <p:ext uri="{BB962C8B-B14F-4D97-AF65-F5344CB8AC3E}">
        <p14:creationId xmlns:p14="http://schemas.microsoft.com/office/powerpoint/2010/main" val="44084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2A64-8C1F-8745-61BC-4EBAA640A48F}"/>
              </a:ext>
            </a:extLst>
          </p:cNvPr>
          <p:cNvSpPr>
            <a:spLocks noGrp="1"/>
          </p:cNvSpPr>
          <p:nvPr>
            <p:ph type="title"/>
          </p:nvPr>
        </p:nvSpPr>
        <p:spPr>
          <a:xfrm>
            <a:off x="838200" y="0"/>
            <a:ext cx="10515600" cy="426612"/>
          </a:xfrm>
        </p:spPr>
        <p:txBody>
          <a:bodyPr>
            <a:normAutofit fontScale="90000"/>
          </a:bodyPr>
          <a:lstStyle/>
          <a:p>
            <a:pPr algn="ctr"/>
            <a:r>
              <a:rPr lang="en-IN" sz="3200" b="0" i="0" dirty="0">
                <a:solidFill>
                  <a:srgbClr val="00000A"/>
                </a:solidFill>
                <a:effectLst/>
                <a:latin typeface="TimesNewRomanPSMT"/>
              </a:rPr>
              <a:t>Hard links, and symbolic links</a:t>
            </a:r>
            <a:endParaRPr lang="en-IN" sz="6600" dirty="0"/>
          </a:p>
        </p:txBody>
      </p:sp>
      <p:sp>
        <p:nvSpPr>
          <p:cNvPr id="3" name="Content Placeholder 2">
            <a:extLst>
              <a:ext uri="{FF2B5EF4-FFF2-40B4-BE49-F238E27FC236}">
                <a16:creationId xmlns:a16="http://schemas.microsoft.com/office/drawing/2014/main" id="{D59806B3-6C78-5B1B-6F8A-6E22CF061DBB}"/>
              </a:ext>
            </a:extLst>
          </p:cNvPr>
          <p:cNvSpPr>
            <a:spLocks noGrp="1"/>
          </p:cNvSpPr>
          <p:nvPr>
            <p:ph idx="1"/>
          </p:nvPr>
        </p:nvSpPr>
        <p:spPr>
          <a:xfrm>
            <a:off x="524107" y="568767"/>
            <a:ext cx="11385395" cy="5999356"/>
          </a:xfrm>
        </p:spPr>
        <p:txBody>
          <a:bodyPr/>
          <a:lstStyle/>
          <a:p>
            <a:pPr marL="0" indent="0">
              <a:buNone/>
            </a:pPr>
            <a:r>
              <a:rPr lang="en-IN" dirty="0"/>
              <a:t>A link in UNIX is a pointer to a file. Like pointers in any programming languages, links in UNIX are pointers pointing to a file or a directory. Creating links is a kind of shortcuts to access a file. Links allow more than one file name to refer to the same file, elsewhere. </a:t>
            </a:r>
          </a:p>
          <a:p>
            <a:pPr marL="0" indent="0">
              <a:buNone/>
            </a:pPr>
            <a:endParaRPr lang="en-IN" dirty="0"/>
          </a:p>
          <a:p>
            <a:pPr marL="0" indent="0">
              <a:buNone/>
            </a:pPr>
            <a:r>
              <a:rPr lang="en-IN" dirty="0"/>
              <a:t>There are two types of links :</a:t>
            </a:r>
          </a:p>
          <a:p>
            <a:pPr marL="0" indent="0">
              <a:buNone/>
            </a:pPr>
            <a:endParaRPr lang="en-IN" dirty="0"/>
          </a:p>
          <a:p>
            <a:pPr marL="0" indent="0">
              <a:buNone/>
            </a:pPr>
            <a:r>
              <a:rPr lang="en-IN" dirty="0"/>
              <a:t>Soft Link or Symbolic links</a:t>
            </a:r>
          </a:p>
          <a:p>
            <a:pPr marL="0" indent="0">
              <a:buNone/>
            </a:pPr>
            <a:r>
              <a:rPr lang="en-IN" dirty="0"/>
              <a:t>Hard Links</a:t>
            </a:r>
          </a:p>
        </p:txBody>
      </p:sp>
    </p:spTree>
    <p:extLst>
      <p:ext uri="{BB962C8B-B14F-4D97-AF65-F5344CB8AC3E}">
        <p14:creationId xmlns:p14="http://schemas.microsoft.com/office/powerpoint/2010/main" val="226973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4E32-E802-B165-900B-21D65E741EF7}"/>
              </a:ext>
            </a:extLst>
          </p:cNvPr>
          <p:cNvSpPr>
            <a:spLocks noGrp="1"/>
          </p:cNvSpPr>
          <p:nvPr>
            <p:ph type="title"/>
          </p:nvPr>
        </p:nvSpPr>
        <p:spPr>
          <a:xfrm>
            <a:off x="838200" y="154064"/>
            <a:ext cx="10515600" cy="526973"/>
          </a:xfrm>
        </p:spPr>
        <p:txBody>
          <a:bodyPr>
            <a:normAutofit fontScale="90000"/>
          </a:bodyPr>
          <a:lstStyle/>
          <a:p>
            <a:pPr algn="ctr" fontAlgn="base"/>
            <a:r>
              <a:rPr lang="en-IN" b="1" i="0" dirty="0">
                <a:solidFill>
                  <a:srgbClr val="273239"/>
                </a:solidFill>
                <a:effectLst/>
                <a:highlight>
                  <a:srgbClr val="FFFFFF"/>
                </a:highlight>
                <a:latin typeface="Nunito" pitchFamily="2" charset="0"/>
              </a:rPr>
              <a:t>Initializing a process</a:t>
            </a:r>
            <a:endParaRPr lang="en-IN" dirty="0"/>
          </a:p>
        </p:txBody>
      </p:sp>
      <p:sp>
        <p:nvSpPr>
          <p:cNvPr id="3" name="Content Placeholder 2">
            <a:extLst>
              <a:ext uri="{FF2B5EF4-FFF2-40B4-BE49-F238E27FC236}">
                <a16:creationId xmlns:a16="http://schemas.microsoft.com/office/drawing/2014/main" id="{51385F74-B25B-D6CB-B9B5-4D221DF7186D}"/>
              </a:ext>
            </a:extLst>
          </p:cNvPr>
          <p:cNvSpPr>
            <a:spLocks noGrp="1"/>
          </p:cNvSpPr>
          <p:nvPr>
            <p:ph idx="1"/>
          </p:nvPr>
        </p:nvSpPr>
        <p:spPr>
          <a:xfrm>
            <a:off x="838200" y="807522"/>
            <a:ext cx="10515600" cy="5369441"/>
          </a:xfrm>
        </p:spPr>
        <p:txBody>
          <a:bodyPr/>
          <a:lstStyle/>
          <a:p>
            <a:pPr marL="0" indent="0" algn="l" fontAlgn="base">
              <a:buNone/>
            </a:pPr>
            <a:r>
              <a:rPr lang="en-IN" b="1" i="0" dirty="0">
                <a:solidFill>
                  <a:srgbClr val="273239"/>
                </a:solidFill>
                <a:effectLst/>
                <a:highlight>
                  <a:srgbClr val="FFFFFF"/>
                </a:highlight>
                <a:latin typeface="Nunito" pitchFamily="2" charset="0"/>
              </a:rPr>
              <a:t>A process can be run in two ways:  </a:t>
            </a:r>
          </a:p>
          <a:p>
            <a:pPr algn="l" fontAlgn="base"/>
            <a:r>
              <a:rPr lang="en-IN" b="1" i="0" dirty="0">
                <a:solidFill>
                  <a:srgbClr val="273239"/>
                </a:solidFill>
                <a:effectLst/>
                <a:highlight>
                  <a:srgbClr val="FFFFFF"/>
                </a:highlight>
                <a:latin typeface="Nunito" pitchFamily="2" charset="0"/>
              </a:rPr>
              <a:t>Method 1: Foreground Process :</a:t>
            </a:r>
            <a:r>
              <a:rPr lang="en-IN" b="0" i="0" dirty="0">
                <a:solidFill>
                  <a:srgbClr val="273239"/>
                </a:solidFill>
                <a:effectLst/>
                <a:highlight>
                  <a:srgbClr val="FFFFFF"/>
                </a:highlight>
                <a:latin typeface="Nunito" pitchFamily="2" charset="0"/>
              </a:rPr>
              <a:t> Every process when started runs in foreground by default, receives input from the keyboard, and sends output to the screen.  When issuing </a:t>
            </a:r>
            <a:r>
              <a:rPr lang="en-IN" b="0" i="0" dirty="0" err="1">
                <a:solidFill>
                  <a:srgbClr val="273239"/>
                </a:solidFill>
                <a:effectLst/>
                <a:highlight>
                  <a:srgbClr val="FFFFFF"/>
                </a:highlight>
                <a:latin typeface="Nunito" pitchFamily="2" charset="0"/>
              </a:rPr>
              <a:t>pwd</a:t>
            </a:r>
            <a:r>
              <a:rPr lang="en-IN" b="0" i="0" dirty="0">
                <a:solidFill>
                  <a:srgbClr val="273239"/>
                </a:solidFill>
                <a:effectLst/>
                <a:highlight>
                  <a:srgbClr val="FFFFFF"/>
                </a:highlight>
                <a:latin typeface="Nunito" pitchFamily="2" charset="0"/>
              </a:rPr>
              <a:t> command </a:t>
            </a:r>
          </a:p>
          <a:p>
            <a:pPr marL="0" indent="0" algn="l" fontAlgn="base">
              <a:buNone/>
            </a:pPr>
            <a:r>
              <a:rPr lang="en-IN" dirty="0">
                <a:solidFill>
                  <a:srgbClr val="273239"/>
                </a:solidFill>
                <a:highlight>
                  <a:srgbClr val="FFFFFF"/>
                </a:highlight>
                <a:latin typeface="Nunito" pitchFamily="2" charset="0"/>
              </a:rPr>
              <a:t>	</a:t>
            </a:r>
            <a:r>
              <a:rPr lang="en-IN" b="0" i="0" dirty="0">
                <a:solidFill>
                  <a:srgbClr val="273239"/>
                </a:solidFill>
                <a:effectLst/>
                <a:highlight>
                  <a:srgbClr val="FFFFFF"/>
                </a:highlight>
                <a:latin typeface="Nunito" pitchFamily="2" charset="0"/>
              </a:rPr>
              <a:t>e.g. $ ls </a:t>
            </a:r>
            <a:r>
              <a:rPr lang="en-IN" b="0" i="0" dirty="0" err="1">
                <a:solidFill>
                  <a:srgbClr val="273239"/>
                </a:solidFill>
                <a:effectLst/>
                <a:highlight>
                  <a:srgbClr val="FFFFFF"/>
                </a:highlight>
                <a:latin typeface="Nunito" pitchFamily="2" charset="0"/>
              </a:rPr>
              <a:t>pwd</a:t>
            </a:r>
            <a:endParaRPr lang="en-IN" b="0" i="0" dirty="0">
              <a:solidFill>
                <a:srgbClr val="273239"/>
              </a:solidFill>
              <a:effectLst/>
              <a:highlight>
                <a:srgbClr val="FFFFFF"/>
              </a:highlight>
              <a:latin typeface="Nunito" pitchFamily="2" charset="0"/>
            </a:endParaRPr>
          </a:p>
          <a:p>
            <a:pPr fontAlgn="base"/>
            <a:r>
              <a:rPr lang="en-IN" b="1" i="0" dirty="0">
                <a:solidFill>
                  <a:srgbClr val="273239"/>
                </a:solidFill>
                <a:effectLst/>
                <a:highlight>
                  <a:srgbClr val="FFFFFF"/>
                </a:highlight>
                <a:latin typeface="Nunito" pitchFamily="2" charset="0"/>
              </a:rPr>
              <a:t>Method 2: Background Process: </a:t>
            </a:r>
            <a:r>
              <a:rPr lang="en-IN" b="0" i="0" dirty="0">
                <a:solidFill>
                  <a:srgbClr val="273239"/>
                </a:solidFill>
                <a:effectLst/>
                <a:highlight>
                  <a:srgbClr val="FFFFFF"/>
                </a:highlight>
                <a:latin typeface="Nunito" pitchFamily="2" charset="0"/>
              </a:rPr>
              <a:t>It runs in the background without keyboard input and waits till keyboard input is required. Thus, other processes can be done in parallel with the process running in the background since they do not have to wait for the previous process to be completed. </a:t>
            </a:r>
            <a:endParaRPr lang="en-IN" dirty="0">
              <a:solidFill>
                <a:srgbClr val="273239"/>
              </a:solidFill>
              <a:highlight>
                <a:srgbClr val="FFFFFF"/>
              </a:highlight>
              <a:latin typeface="Nunito" pitchFamily="2" charset="0"/>
            </a:endParaRPr>
          </a:p>
          <a:p>
            <a:pPr marL="0" indent="0" algn="l" fontAlgn="base">
              <a:buNone/>
            </a:pPr>
            <a:r>
              <a:rPr lang="en-IN" b="0" i="0" dirty="0">
                <a:solidFill>
                  <a:srgbClr val="273239"/>
                </a:solidFill>
                <a:effectLst/>
                <a:highlight>
                  <a:srgbClr val="FFFFFF"/>
                </a:highlight>
                <a:latin typeface="Nunito" pitchFamily="2" charset="0"/>
              </a:rPr>
              <a:t>	e.g.: $ </a:t>
            </a:r>
            <a:r>
              <a:rPr lang="en-IN" b="0" i="0" dirty="0" err="1">
                <a:solidFill>
                  <a:srgbClr val="273239"/>
                </a:solidFill>
                <a:effectLst/>
                <a:highlight>
                  <a:srgbClr val="FFFFFF"/>
                </a:highlight>
                <a:latin typeface="Nunito" pitchFamily="2" charset="0"/>
              </a:rPr>
              <a:t>pwd</a:t>
            </a:r>
            <a:r>
              <a:rPr lang="en-IN" b="0" i="0" dirty="0">
                <a:solidFill>
                  <a:srgbClr val="273239"/>
                </a:solidFill>
                <a:effectLst/>
                <a:highlight>
                  <a:srgbClr val="FFFFFF"/>
                </a:highlight>
                <a:latin typeface="Nunito" pitchFamily="2" charset="0"/>
              </a:rPr>
              <a:t> &amp;</a:t>
            </a:r>
          </a:p>
        </p:txBody>
      </p:sp>
    </p:spTree>
    <p:extLst>
      <p:ext uri="{BB962C8B-B14F-4D97-AF65-F5344CB8AC3E}">
        <p14:creationId xmlns:p14="http://schemas.microsoft.com/office/powerpoint/2010/main" val="4085398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9550DC-4626-DE9A-3E75-4C76C79EBF3E}"/>
              </a:ext>
            </a:extLst>
          </p:cNvPr>
          <p:cNvSpPr>
            <a:spLocks noGrp="1"/>
          </p:cNvSpPr>
          <p:nvPr>
            <p:ph idx="1"/>
          </p:nvPr>
        </p:nvSpPr>
        <p:spPr>
          <a:xfrm>
            <a:off x="211873" y="178420"/>
            <a:ext cx="11753386" cy="6434253"/>
          </a:xfrm>
        </p:spPr>
        <p:txBody>
          <a:bodyPr>
            <a:normAutofit/>
          </a:bodyPr>
          <a:lstStyle/>
          <a:p>
            <a:pPr marL="0" indent="0">
              <a:buNone/>
            </a:pPr>
            <a:r>
              <a:rPr lang="en-IN" dirty="0"/>
              <a:t>1. Hard Links </a:t>
            </a:r>
          </a:p>
          <a:p>
            <a:pPr marL="0" indent="0">
              <a:buNone/>
            </a:pPr>
            <a:r>
              <a:rPr lang="en-IN" dirty="0"/>
              <a:t> Each hard linked file is </a:t>
            </a:r>
            <a:r>
              <a:rPr lang="en-IN" b="1" dirty="0"/>
              <a:t>assigned the same </a:t>
            </a:r>
            <a:r>
              <a:rPr lang="en-IN" b="1" dirty="0" err="1"/>
              <a:t>Inode</a:t>
            </a:r>
            <a:r>
              <a:rPr lang="en-IN" b="1" dirty="0"/>
              <a:t> value </a:t>
            </a:r>
            <a:r>
              <a:rPr lang="en-IN" dirty="0"/>
              <a:t>as the original, therefore they </a:t>
            </a:r>
            <a:r>
              <a:rPr lang="en-IN" b="1" dirty="0"/>
              <a:t>reference the same physical file location</a:t>
            </a:r>
            <a:r>
              <a:rPr lang="en-IN" dirty="0"/>
              <a:t>. Hard links </a:t>
            </a:r>
            <a:r>
              <a:rPr lang="en-IN" b="1" dirty="0"/>
              <a:t>more flexible and remain linked even if the original or linked files are move</a:t>
            </a:r>
            <a:r>
              <a:rPr lang="en-IN" dirty="0"/>
              <a:t>d throughout the file system, although hard links are unable to cross different file systems.</a:t>
            </a:r>
          </a:p>
          <a:p>
            <a:pPr marL="0" indent="0">
              <a:buNone/>
            </a:pPr>
            <a:r>
              <a:rPr lang="en-IN" dirty="0"/>
              <a:t>ls -l command shows </a:t>
            </a:r>
            <a:r>
              <a:rPr lang="en-IN" b="1" dirty="0"/>
              <a:t>all the links with the link column </a:t>
            </a:r>
            <a:r>
              <a:rPr lang="en-IN" dirty="0"/>
              <a:t>shows number of links.</a:t>
            </a:r>
          </a:p>
          <a:p>
            <a:pPr marL="0" indent="0">
              <a:buNone/>
            </a:pPr>
            <a:r>
              <a:rPr lang="en-IN" dirty="0"/>
              <a:t>Links have actual file contents</a:t>
            </a:r>
          </a:p>
          <a:p>
            <a:pPr marL="0" indent="0">
              <a:buNone/>
            </a:pPr>
            <a:r>
              <a:rPr lang="en-IN" b="1" dirty="0"/>
              <a:t>Removing any link</a:t>
            </a:r>
            <a:r>
              <a:rPr lang="en-IN" dirty="0"/>
              <a:t>, just </a:t>
            </a:r>
            <a:r>
              <a:rPr lang="en-IN" b="1" dirty="0"/>
              <a:t>reduces the link count</a:t>
            </a:r>
            <a:r>
              <a:rPr lang="en-IN" dirty="0"/>
              <a:t>, but doesn’t affect other links.</a:t>
            </a:r>
          </a:p>
          <a:p>
            <a:pPr marL="0" indent="0">
              <a:buNone/>
            </a:pPr>
            <a:r>
              <a:rPr lang="en-IN" b="1" dirty="0"/>
              <a:t>Even if we change the filename of the original file </a:t>
            </a:r>
            <a:r>
              <a:rPr lang="en-IN" dirty="0"/>
              <a:t>then also the hard links properly work.</a:t>
            </a:r>
          </a:p>
        </p:txBody>
      </p:sp>
    </p:spTree>
    <p:extLst>
      <p:ext uri="{BB962C8B-B14F-4D97-AF65-F5344CB8AC3E}">
        <p14:creationId xmlns:p14="http://schemas.microsoft.com/office/powerpoint/2010/main" val="403783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197E3F-6AB7-7D45-866B-C0DB69EEED67}"/>
              </a:ext>
            </a:extLst>
          </p:cNvPr>
          <p:cNvSpPr>
            <a:spLocks noGrp="1"/>
          </p:cNvSpPr>
          <p:nvPr>
            <p:ph idx="1"/>
          </p:nvPr>
        </p:nvSpPr>
        <p:spPr>
          <a:xfrm>
            <a:off x="401444" y="189570"/>
            <a:ext cx="11630722" cy="6668429"/>
          </a:xfrm>
        </p:spPr>
        <p:txBody>
          <a:bodyPr>
            <a:normAutofit/>
          </a:bodyPr>
          <a:lstStyle/>
          <a:p>
            <a:pPr marL="0" indent="0">
              <a:buNone/>
            </a:pPr>
            <a:r>
              <a:rPr lang="en-IN" dirty="0"/>
              <a:t>We </a:t>
            </a:r>
            <a:r>
              <a:rPr lang="en-IN" b="1" dirty="0"/>
              <a:t>cannot create a hard link for a directory </a:t>
            </a:r>
            <a:r>
              <a:rPr lang="en-IN" dirty="0"/>
              <a:t>to avoid recursive loops.</a:t>
            </a:r>
          </a:p>
          <a:p>
            <a:pPr marL="0" indent="0">
              <a:buNone/>
            </a:pPr>
            <a:r>
              <a:rPr lang="en-IN" dirty="0"/>
              <a:t>If original file is removed, then the link will still show the content of the file.</a:t>
            </a:r>
          </a:p>
          <a:p>
            <a:pPr marL="0" indent="0">
              <a:buNone/>
            </a:pPr>
            <a:r>
              <a:rPr lang="en-IN" dirty="0"/>
              <a:t>The size of any of the hard link file is same as the original file and if we change the content in any of the hard links </a:t>
            </a:r>
            <a:r>
              <a:rPr lang="en-IN" b="1" dirty="0"/>
              <a:t>then size of all hard link files are updated</a:t>
            </a:r>
            <a:r>
              <a:rPr lang="en-IN" dirty="0"/>
              <a:t>.</a:t>
            </a:r>
          </a:p>
          <a:p>
            <a:pPr marL="0" indent="0">
              <a:buNone/>
            </a:pPr>
            <a:r>
              <a:rPr lang="en-IN" dirty="0"/>
              <a:t>The disadvantage of hard links is </a:t>
            </a:r>
            <a:r>
              <a:rPr lang="en-IN" b="1" dirty="0"/>
              <a:t>that it cannot be created for files on different file systems </a:t>
            </a:r>
            <a:r>
              <a:rPr lang="en-IN" dirty="0"/>
              <a:t>and it </a:t>
            </a:r>
            <a:r>
              <a:rPr lang="en-IN" b="1" dirty="0"/>
              <a:t>cannot be created for special files or directories.</a:t>
            </a:r>
          </a:p>
          <a:p>
            <a:pPr marL="0" indent="0">
              <a:buNone/>
            </a:pPr>
            <a:r>
              <a:rPr lang="en-IN" dirty="0"/>
              <a:t>Command to create a hard link is: </a:t>
            </a:r>
            <a:r>
              <a:rPr lang="en-IN" b="1" dirty="0"/>
              <a:t>$ ln  [original filename] [link name]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82293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98FE-4296-5879-C096-A85AE6A6079D}"/>
              </a:ext>
            </a:extLst>
          </p:cNvPr>
          <p:cNvSpPr>
            <a:spLocks noGrp="1"/>
          </p:cNvSpPr>
          <p:nvPr>
            <p:ph type="title"/>
          </p:nvPr>
        </p:nvSpPr>
        <p:spPr>
          <a:xfrm>
            <a:off x="838200" y="98308"/>
            <a:ext cx="10515600" cy="582729"/>
          </a:xfrm>
        </p:spPr>
        <p:txBody>
          <a:bodyPr>
            <a:normAutofit fontScale="90000"/>
          </a:bodyPr>
          <a:lstStyle/>
          <a:p>
            <a:pPr algn="ctr"/>
            <a:r>
              <a:rPr lang="en-IN" dirty="0"/>
              <a:t>2. Soft Links</a:t>
            </a:r>
          </a:p>
        </p:txBody>
      </p:sp>
      <p:sp>
        <p:nvSpPr>
          <p:cNvPr id="3" name="Content Placeholder 2">
            <a:extLst>
              <a:ext uri="{FF2B5EF4-FFF2-40B4-BE49-F238E27FC236}">
                <a16:creationId xmlns:a16="http://schemas.microsoft.com/office/drawing/2014/main" id="{37808D36-2F94-F54A-D887-72EA70AD4DCF}"/>
              </a:ext>
            </a:extLst>
          </p:cNvPr>
          <p:cNvSpPr>
            <a:spLocks noGrp="1"/>
          </p:cNvSpPr>
          <p:nvPr>
            <p:ph idx="1"/>
          </p:nvPr>
        </p:nvSpPr>
        <p:spPr>
          <a:xfrm>
            <a:off x="323385" y="780585"/>
            <a:ext cx="11030415" cy="5396378"/>
          </a:xfrm>
        </p:spPr>
        <p:txBody>
          <a:bodyPr>
            <a:normAutofit lnSpcReduction="10000"/>
          </a:bodyPr>
          <a:lstStyle/>
          <a:p>
            <a:pPr marL="0" indent="0">
              <a:buNone/>
            </a:pPr>
            <a:r>
              <a:rPr lang="en-IN" dirty="0"/>
              <a:t>A soft link is similar to the file shortcut feature which is </a:t>
            </a:r>
            <a:r>
              <a:rPr lang="en-IN" b="1" dirty="0"/>
              <a:t>used in Windows Operating systems</a:t>
            </a:r>
            <a:r>
              <a:rPr lang="en-IN" dirty="0"/>
              <a:t>. Each soft linked file contains a </a:t>
            </a:r>
            <a:r>
              <a:rPr lang="en-IN" b="1" dirty="0"/>
              <a:t>separate </a:t>
            </a:r>
            <a:r>
              <a:rPr lang="en-IN" b="1" dirty="0" err="1"/>
              <a:t>Inode</a:t>
            </a:r>
            <a:r>
              <a:rPr lang="en-IN" b="1" dirty="0"/>
              <a:t> value that points to the original file.</a:t>
            </a:r>
            <a:r>
              <a:rPr lang="en-IN" dirty="0"/>
              <a:t> As similar to hard links, any changes to the data in either file is reflected in the other. </a:t>
            </a:r>
          </a:p>
          <a:p>
            <a:pPr marL="0" indent="0">
              <a:buNone/>
            </a:pPr>
            <a:r>
              <a:rPr lang="en-IN" dirty="0"/>
              <a:t>Soft </a:t>
            </a:r>
            <a:r>
              <a:rPr lang="en-IN" b="1" dirty="0"/>
              <a:t>links can be linked across different file systems</a:t>
            </a:r>
            <a:r>
              <a:rPr lang="en-IN" dirty="0"/>
              <a:t>, although if the original file is deleted or moved, the soft linked file will not work correctly (called hanging link).</a:t>
            </a:r>
          </a:p>
          <a:p>
            <a:pPr marL="0" indent="0">
              <a:buNone/>
            </a:pPr>
            <a:r>
              <a:rPr lang="en-IN" dirty="0"/>
              <a:t>ls -l command shows all links with first column value l? and the link points to original file.</a:t>
            </a:r>
          </a:p>
          <a:p>
            <a:pPr marL="0" indent="0">
              <a:buNone/>
            </a:pPr>
            <a:r>
              <a:rPr lang="en-IN" dirty="0"/>
              <a:t>Soft Link contains </a:t>
            </a:r>
            <a:r>
              <a:rPr lang="en-IN" b="1" dirty="0"/>
              <a:t>the path for original file and not the contents.</a:t>
            </a:r>
          </a:p>
          <a:p>
            <a:pPr marL="0" indent="0">
              <a:buNone/>
            </a:pPr>
            <a:r>
              <a:rPr lang="en-IN" b="1" dirty="0"/>
              <a:t>Removing soft link doesn’t affect anything </a:t>
            </a:r>
            <a:r>
              <a:rPr lang="en-IN" dirty="0"/>
              <a:t>but removing original file, the link becomes “dangling” link which points to </a:t>
            </a:r>
            <a:r>
              <a:rPr lang="en-IN" dirty="0" err="1"/>
              <a:t>nonexistent</a:t>
            </a:r>
            <a:r>
              <a:rPr lang="en-IN" dirty="0"/>
              <a:t> file.</a:t>
            </a:r>
          </a:p>
          <a:p>
            <a:pPr marL="0" indent="0">
              <a:buNone/>
            </a:pPr>
            <a:r>
              <a:rPr lang="en-IN" dirty="0"/>
              <a:t>A </a:t>
            </a:r>
            <a:r>
              <a:rPr lang="en-IN" b="1" dirty="0"/>
              <a:t>soft link can link to a directory</a:t>
            </a:r>
            <a:r>
              <a:rPr lang="en-IN" dirty="0"/>
              <a:t>.</a:t>
            </a:r>
          </a:p>
        </p:txBody>
      </p:sp>
    </p:spTree>
    <p:extLst>
      <p:ext uri="{BB962C8B-B14F-4D97-AF65-F5344CB8AC3E}">
        <p14:creationId xmlns:p14="http://schemas.microsoft.com/office/powerpoint/2010/main" val="160862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AF2A49-6188-61FA-B3EE-51E93F55F67D}"/>
              </a:ext>
            </a:extLst>
          </p:cNvPr>
          <p:cNvSpPr>
            <a:spLocks noGrp="1"/>
          </p:cNvSpPr>
          <p:nvPr>
            <p:ph idx="1"/>
          </p:nvPr>
        </p:nvSpPr>
        <p:spPr>
          <a:xfrm>
            <a:off x="332509" y="213756"/>
            <a:ext cx="11542816" cy="6644244"/>
          </a:xfrm>
        </p:spPr>
        <p:txBody>
          <a:bodyPr>
            <a:normAutofit/>
          </a:bodyPr>
          <a:lstStyle/>
          <a:p>
            <a:pPr marL="0" indent="0">
              <a:buNone/>
            </a:pPr>
            <a:r>
              <a:rPr lang="en-IN" sz="3200" dirty="0"/>
              <a:t>The </a:t>
            </a:r>
            <a:r>
              <a:rPr lang="en-IN" sz="3200" b="1" dirty="0"/>
              <a:t>size of the soft link is equal to the length of the path of the original file</a:t>
            </a:r>
            <a:r>
              <a:rPr lang="en-IN" sz="3200" dirty="0"/>
              <a:t> we gave. </a:t>
            </a:r>
            <a:r>
              <a:rPr lang="en-IN" sz="3200" dirty="0" err="1"/>
              <a:t>E.g</a:t>
            </a:r>
            <a:r>
              <a:rPr lang="en-IN" sz="3200" dirty="0"/>
              <a:t> if we link a file like ln -s /</a:t>
            </a:r>
            <a:r>
              <a:rPr lang="en-IN" sz="3200" dirty="0" err="1"/>
              <a:t>tmp</a:t>
            </a:r>
            <a:r>
              <a:rPr lang="en-IN" sz="3200" dirty="0"/>
              <a:t>/hello.txt /</a:t>
            </a:r>
            <a:r>
              <a:rPr lang="en-IN" sz="3200" dirty="0" err="1"/>
              <a:t>tmp</a:t>
            </a:r>
            <a:r>
              <a:rPr lang="en-IN" sz="3200" dirty="0"/>
              <a:t>/link.txt then the size of the file will be 14bytes which is equal to the length of the “/</a:t>
            </a:r>
            <a:r>
              <a:rPr lang="en-IN" sz="3200" dirty="0" err="1"/>
              <a:t>tmp</a:t>
            </a:r>
            <a:r>
              <a:rPr lang="en-IN" sz="3200" dirty="0"/>
              <a:t>/hello.txt”.</a:t>
            </a:r>
          </a:p>
          <a:p>
            <a:pPr marL="0" indent="0">
              <a:buNone/>
            </a:pPr>
            <a:r>
              <a:rPr lang="en-IN" sz="3200" dirty="0"/>
              <a:t>If we change the name of the original file then </a:t>
            </a:r>
            <a:r>
              <a:rPr lang="en-IN" sz="3200" b="1" dirty="0"/>
              <a:t>all the soft links for that file become dangling </a:t>
            </a:r>
            <a:r>
              <a:rPr lang="en-IN" sz="3200" dirty="0"/>
              <a:t>i.e. they are worthless now.</a:t>
            </a:r>
          </a:p>
          <a:p>
            <a:pPr marL="0" indent="0">
              <a:buNone/>
            </a:pPr>
            <a:r>
              <a:rPr lang="en-IN" sz="3200" dirty="0"/>
              <a:t>Link across file systems: </a:t>
            </a:r>
            <a:r>
              <a:rPr lang="en-IN" sz="3200" b="1" dirty="0"/>
              <a:t>If you want to link files across the file systems, you can only use </a:t>
            </a:r>
            <a:r>
              <a:rPr lang="en-IN" sz="3200" b="1" dirty="0" err="1"/>
              <a:t>symlinks</a:t>
            </a:r>
            <a:r>
              <a:rPr lang="en-IN" sz="3200" b="1" dirty="0"/>
              <a:t>/soft links</a:t>
            </a:r>
            <a:r>
              <a:rPr lang="en-IN" sz="3200" dirty="0"/>
              <a:t>.</a:t>
            </a:r>
          </a:p>
          <a:p>
            <a:pPr marL="0" indent="0">
              <a:buNone/>
            </a:pPr>
            <a:r>
              <a:rPr lang="en-IN" sz="3200" dirty="0"/>
              <a:t>Command to create a Soft link is: </a:t>
            </a:r>
          </a:p>
          <a:p>
            <a:pPr marL="0" indent="0">
              <a:buNone/>
            </a:pPr>
            <a:r>
              <a:rPr lang="en-IN" sz="3200" dirty="0"/>
              <a:t> </a:t>
            </a:r>
          </a:p>
          <a:p>
            <a:pPr marL="0" indent="0">
              <a:buNone/>
            </a:pPr>
            <a:r>
              <a:rPr lang="en-IN" sz="3200" dirty="0"/>
              <a:t>$ ln  -s [original filename] [link name] </a:t>
            </a:r>
          </a:p>
        </p:txBody>
      </p:sp>
    </p:spTree>
    <p:extLst>
      <p:ext uri="{BB962C8B-B14F-4D97-AF65-F5344CB8AC3E}">
        <p14:creationId xmlns:p14="http://schemas.microsoft.com/office/powerpoint/2010/main" val="100665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D0A3-3916-2230-C08D-FDED9648C1C9}"/>
              </a:ext>
            </a:extLst>
          </p:cNvPr>
          <p:cNvSpPr>
            <a:spLocks noGrp="1"/>
          </p:cNvSpPr>
          <p:nvPr>
            <p:ph type="title"/>
          </p:nvPr>
        </p:nvSpPr>
        <p:spPr>
          <a:xfrm>
            <a:off x="838200" y="220159"/>
            <a:ext cx="10515600" cy="69773"/>
          </a:xfrm>
        </p:spPr>
        <p:txBody>
          <a:bodyPr>
            <a:normAutofit fontScale="90000"/>
          </a:bodyPr>
          <a:lstStyle/>
          <a:p>
            <a:pPr algn="ctr"/>
            <a:r>
              <a:rPr lang="en-IN" dirty="0"/>
              <a:t>Basics Of Signal</a:t>
            </a:r>
          </a:p>
        </p:txBody>
      </p:sp>
      <p:sp>
        <p:nvSpPr>
          <p:cNvPr id="3" name="Content Placeholder 2">
            <a:extLst>
              <a:ext uri="{FF2B5EF4-FFF2-40B4-BE49-F238E27FC236}">
                <a16:creationId xmlns:a16="http://schemas.microsoft.com/office/drawing/2014/main" id="{F2E10A22-3AA4-91B0-CD8B-78088CED22B9}"/>
              </a:ext>
            </a:extLst>
          </p:cNvPr>
          <p:cNvSpPr>
            <a:spLocks noGrp="1"/>
          </p:cNvSpPr>
          <p:nvPr>
            <p:ph idx="1"/>
          </p:nvPr>
        </p:nvSpPr>
        <p:spPr>
          <a:xfrm>
            <a:off x="0" y="289932"/>
            <a:ext cx="11353800" cy="5887031"/>
          </a:xfrm>
        </p:spPr>
        <p:txBody>
          <a:bodyPr>
            <a:normAutofit/>
          </a:bodyPr>
          <a:lstStyle/>
          <a:p>
            <a:pPr marL="0" indent="0">
              <a:buNone/>
            </a:pPr>
            <a:r>
              <a:rPr lang="en-IN" sz="3200" dirty="0"/>
              <a:t>From the earliest days of the Unix operating system the operating system has had the ability to send signals to running processes. </a:t>
            </a:r>
          </a:p>
          <a:p>
            <a:pPr marL="0" indent="0">
              <a:buNone/>
            </a:pPr>
            <a:r>
              <a:rPr lang="en-IN" sz="3200" dirty="0"/>
              <a:t>When the operating system sends a signal to a process the operating system will </a:t>
            </a:r>
            <a:r>
              <a:rPr lang="en-IN" sz="3200" b="1" dirty="0"/>
              <a:t>suspend the normal operation of the process</a:t>
            </a:r>
            <a:r>
              <a:rPr lang="en-IN" sz="3200" dirty="0"/>
              <a:t> and give the process a chance to catch and handle the signal. </a:t>
            </a:r>
          </a:p>
          <a:p>
            <a:pPr marL="0" indent="0">
              <a:buNone/>
            </a:pPr>
            <a:r>
              <a:rPr lang="en-IN" sz="3200" dirty="0"/>
              <a:t>Processes </a:t>
            </a:r>
            <a:r>
              <a:rPr lang="en-IN" sz="3200" b="1" dirty="0"/>
              <a:t>catch and handle signals by running special signal handler routines.</a:t>
            </a:r>
          </a:p>
          <a:p>
            <a:pPr marL="0" indent="0">
              <a:buNone/>
            </a:pPr>
            <a:r>
              <a:rPr lang="en-IN" sz="3200" dirty="0"/>
              <a:t> After the signal handler exits, the </a:t>
            </a:r>
            <a:r>
              <a:rPr lang="en-IN" sz="3200" b="1" dirty="0"/>
              <a:t>operating system will restart the process at the point where the process was originally interrupted.</a:t>
            </a:r>
          </a:p>
        </p:txBody>
      </p:sp>
    </p:spTree>
    <p:extLst>
      <p:ext uri="{BB962C8B-B14F-4D97-AF65-F5344CB8AC3E}">
        <p14:creationId xmlns:p14="http://schemas.microsoft.com/office/powerpoint/2010/main" val="340372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A8C5ED-7373-5999-F551-1E6C2C27769B}"/>
              </a:ext>
            </a:extLst>
          </p:cNvPr>
          <p:cNvSpPr>
            <a:spLocks noGrp="1"/>
          </p:cNvSpPr>
          <p:nvPr>
            <p:ph idx="1"/>
          </p:nvPr>
        </p:nvSpPr>
        <p:spPr>
          <a:xfrm>
            <a:off x="345688" y="278780"/>
            <a:ext cx="11008112" cy="5898183"/>
          </a:xfrm>
        </p:spPr>
        <p:txBody>
          <a:bodyPr/>
          <a:lstStyle/>
          <a:p>
            <a:pPr marL="0" indent="0">
              <a:buNone/>
            </a:pPr>
            <a:r>
              <a:rPr lang="en-IN" dirty="0"/>
              <a:t>Signals </a:t>
            </a:r>
            <a:r>
              <a:rPr lang="en-IN" b="1" dirty="0"/>
              <a:t>differ in their level of severity</a:t>
            </a:r>
            <a:r>
              <a:rPr lang="en-IN" dirty="0"/>
              <a:t>, as well as whether or not the signal can be caught and handled. </a:t>
            </a:r>
          </a:p>
          <a:p>
            <a:pPr marL="0" indent="0">
              <a:buNone/>
            </a:pPr>
            <a:r>
              <a:rPr lang="en-IN" dirty="0"/>
              <a:t>The default action for many signal types is to terminate the process immediately.</a:t>
            </a:r>
          </a:p>
          <a:p>
            <a:pPr marL="0" indent="0">
              <a:buNone/>
            </a:pPr>
            <a:r>
              <a:rPr lang="en-IN" dirty="0"/>
              <a:t> In a few cases the default action is to </a:t>
            </a:r>
            <a:r>
              <a:rPr lang="en-IN" b="1" dirty="0"/>
              <a:t>simply ignore the signal</a:t>
            </a:r>
            <a:r>
              <a:rPr lang="en-IN" dirty="0"/>
              <a:t>. </a:t>
            </a:r>
          </a:p>
          <a:p>
            <a:pPr marL="0" indent="0">
              <a:buNone/>
            </a:pPr>
            <a:r>
              <a:rPr lang="en-IN" dirty="0"/>
              <a:t>Users can also generate signals by </a:t>
            </a:r>
            <a:r>
              <a:rPr lang="en-IN" b="1" dirty="0"/>
              <a:t>typing an interrupt sequence in a terminal session.</a:t>
            </a:r>
            <a:r>
              <a:rPr lang="en-IN" dirty="0"/>
              <a:t> Examples of signals that users can send include SIGINT (control-c), SIGQUIT (control-\), and SIGTSTP (control-z).</a:t>
            </a:r>
          </a:p>
        </p:txBody>
      </p:sp>
    </p:spTree>
    <p:extLst>
      <p:ext uri="{BB962C8B-B14F-4D97-AF65-F5344CB8AC3E}">
        <p14:creationId xmlns:p14="http://schemas.microsoft.com/office/powerpoint/2010/main" val="128121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BF970-5AC6-A99F-1772-4F4BC95B83E8}"/>
              </a:ext>
            </a:extLst>
          </p:cNvPr>
          <p:cNvSpPr>
            <a:spLocks noGrp="1"/>
          </p:cNvSpPr>
          <p:nvPr>
            <p:ph idx="1"/>
          </p:nvPr>
        </p:nvSpPr>
        <p:spPr>
          <a:xfrm>
            <a:off x="278780" y="323385"/>
            <a:ext cx="11075020" cy="5853578"/>
          </a:xfrm>
        </p:spPr>
        <p:txBody>
          <a:bodyPr>
            <a:normAutofit lnSpcReduction="10000"/>
          </a:bodyPr>
          <a:lstStyle/>
          <a:p>
            <a:pPr marL="0" indent="0">
              <a:buNone/>
            </a:pPr>
            <a:r>
              <a:rPr lang="en-IN" dirty="0"/>
              <a:t>Another method used to </a:t>
            </a:r>
            <a:r>
              <a:rPr lang="en-IN" b="1" dirty="0"/>
              <a:t>send a signal to a running application is to run the kill command in a terminal</a:t>
            </a:r>
            <a:r>
              <a:rPr lang="en-IN" dirty="0"/>
              <a:t>. For example, to send the signal SIGINT to a process whose process id is 1706 you would run</a:t>
            </a:r>
          </a:p>
          <a:p>
            <a:pPr marL="0" indent="0">
              <a:buNone/>
            </a:pPr>
            <a:endParaRPr lang="en-IN" dirty="0"/>
          </a:p>
          <a:p>
            <a:pPr marL="0" indent="0">
              <a:buNone/>
            </a:pPr>
            <a:r>
              <a:rPr lang="en-IN" dirty="0"/>
              <a:t>kill -SIGINT 1706</a:t>
            </a:r>
          </a:p>
          <a:p>
            <a:pPr marL="0" indent="0">
              <a:buNone/>
            </a:pPr>
            <a:r>
              <a:rPr lang="en-IN" dirty="0"/>
              <a:t>The kill command also accepts numeric codes for signals in place of the signal name. An alternative method to send the SIGINT signal to process 1706 is to do</a:t>
            </a:r>
          </a:p>
          <a:p>
            <a:pPr marL="0" indent="0">
              <a:buNone/>
            </a:pPr>
            <a:endParaRPr lang="en-IN" dirty="0"/>
          </a:p>
          <a:p>
            <a:pPr marL="0" indent="0">
              <a:buNone/>
            </a:pPr>
            <a:r>
              <a:rPr lang="en-IN" dirty="0"/>
              <a:t>kill -2 1706</a:t>
            </a:r>
          </a:p>
          <a:p>
            <a:pPr marL="0" indent="0">
              <a:buNone/>
            </a:pPr>
            <a:endParaRPr lang="en-IN" dirty="0"/>
          </a:p>
          <a:p>
            <a:pPr marL="0" indent="0">
              <a:buNone/>
            </a:pPr>
            <a:r>
              <a:rPr lang="en-IN" dirty="0"/>
              <a:t>#include &lt;</a:t>
            </a:r>
            <a:r>
              <a:rPr lang="en-IN" dirty="0" err="1"/>
              <a:t>signal.h</a:t>
            </a:r>
            <a:r>
              <a:rPr lang="en-IN" dirty="0"/>
              <a:t>&gt;</a:t>
            </a:r>
          </a:p>
          <a:p>
            <a:pPr marL="0" indent="0">
              <a:buNone/>
            </a:pPr>
            <a:r>
              <a:rPr lang="en-IN" dirty="0"/>
              <a:t>kill(1706,SIGINT);</a:t>
            </a:r>
          </a:p>
        </p:txBody>
      </p:sp>
    </p:spTree>
    <p:extLst>
      <p:ext uri="{BB962C8B-B14F-4D97-AF65-F5344CB8AC3E}">
        <p14:creationId xmlns:p14="http://schemas.microsoft.com/office/powerpoint/2010/main" val="732926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D7EFA3-F289-B1E2-86CC-17B8E6F45338}"/>
              </a:ext>
            </a:extLst>
          </p:cNvPr>
          <p:cNvSpPr>
            <a:spLocks noGrp="1"/>
          </p:cNvSpPr>
          <p:nvPr>
            <p:ph idx="1"/>
          </p:nvPr>
        </p:nvSpPr>
        <p:spPr>
          <a:xfrm>
            <a:off x="1" y="100362"/>
            <a:ext cx="11353800" cy="6076602"/>
          </a:xfrm>
        </p:spPr>
        <p:txBody>
          <a:bodyPr>
            <a:noAutofit/>
          </a:bodyPr>
          <a:lstStyle/>
          <a:p>
            <a:pPr marL="0" indent="0" algn="ctr">
              <a:spcBef>
                <a:spcPts val="0"/>
              </a:spcBef>
              <a:buNone/>
            </a:pPr>
            <a:r>
              <a:rPr lang="en-IN" sz="1400" b="1" dirty="0"/>
              <a:t>Installing a signal handler</a:t>
            </a:r>
          </a:p>
          <a:p>
            <a:pPr marL="0" indent="0">
              <a:spcBef>
                <a:spcPts val="0"/>
              </a:spcBef>
              <a:buNone/>
            </a:pPr>
            <a:r>
              <a:rPr lang="en-IN" sz="1400" dirty="0"/>
              <a:t>To be able to catch and respond to a signal an application must install a signal handler for that signal. The code example below is an application that will catch and respond to the SIGTSTP signal.</a:t>
            </a:r>
          </a:p>
          <a:p>
            <a:pPr marL="0" indent="0">
              <a:spcBef>
                <a:spcPts val="0"/>
              </a:spcBef>
              <a:buNone/>
            </a:pPr>
            <a:endParaRPr lang="en-IN" sz="1400" dirty="0"/>
          </a:p>
          <a:p>
            <a:pPr marL="0" indent="0">
              <a:spcBef>
                <a:spcPts val="0"/>
              </a:spcBef>
              <a:buNone/>
            </a:pPr>
            <a:r>
              <a:rPr lang="en-IN" sz="1400" dirty="0"/>
              <a:t>#include &lt;</a:t>
            </a:r>
            <a:r>
              <a:rPr lang="en-IN" sz="1400" dirty="0" err="1"/>
              <a:t>stdio.h</a:t>
            </a:r>
            <a:r>
              <a:rPr lang="en-IN" sz="1400" dirty="0"/>
              <a:t>&gt;</a:t>
            </a:r>
          </a:p>
          <a:p>
            <a:pPr marL="0" indent="0">
              <a:spcBef>
                <a:spcPts val="0"/>
              </a:spcBef>
              <a:buNone/>
            </a:pPr>
            <a:r>
              <a:rPr lang="en-IN" sz="1400" dirty="0"/>
              <a:t>#include &lt;</a:t>
            </a:r>
            <a:r>
              <a:rPr lang="en-IN" sz="1400" dirty="0" err="1"/>
              <a:t>stdlib.h</a:t>
            </a:r>
            <a:r>
              <a:rPr lang="en-IN" sz="1400" dirty="0"/>
              <a:t>&gt;</a:t>
            </a:r>
          </a:p>
          <a:p>
            <a:pPr marL="0" indent="0">
              <a:spcBef>
                <a:spcPts val="0"/>
              </a:spcBef>
              <a:buNone/>
            </a:pPr>
            <a:r>
              <a:rPr lang="en-IN" sz="1400" dirty="0"/>
              <a:t>#include &lt;</a:t>
            </a:r>
            <a:r>
              <a:rPr lang="en-IN" sz="1400" dirty="0" err="1"/>
              <a:t>unistd.h</a:t>
            </a:r>
            <a:r>
              <a:rPr lang="en-IN" sz="1400" dirty="0"/>
              <a:t>&gt;</a:t>
            </a:r>
          </a:p>
          <a:p>
            <a:pPr marL="0" indent="0">
              <a:spcBef>
                <a:spcPts val="0"/>
              </a:spcBef>
              <a:buNone/>
            </a:pPr>
            <a:r>
              <a:rPr lang="en-IN" sz="1400" dirty="0"/>
              <a:t>#include &lt;</a:t>
            </a:r>
            <a:r>
              <a:rPr lang="en-IN" sz="1400" dirty="0" err="1"/>
              <a:t>signal.h</a:t>
            </a:r>
            <a:r>
              <a:rPr lang="en-IN" sz="1400" dirty="0"/>
              <a:t>&gt;</a:t>
            </a:r>
          </a:p>
          <a:p>
            <a:pPr marL="0" indent="0">
              <a:spcBef>
                <a:spcPts val="0"/>
              </a:spcBef>
              <a:buNone/>
            </a:pPr>
            <a:endParaRPr lang="en-IN" sz="1400" dirty="0"/>
          </a:p>
          <a:p>
            <a:pPr marL="0" indent="0">
              <a:spcBef>
                <a:spcPts val="0"/>
              </a:spcBef>
              <a:buNone/>
            </a:pPr>
            <a:r>
              <a:rPr lang="en-IN" sz="1400" dirty="0"/>
              <a:t>int count = 0;</a:t>
            </a:r>
          </a:p>
          <a:p>
            <a:pPr marL="0" indent="0">
              <a:spcBef>
                <a:spcPts val="0"/>
              </a:spcBef>
              <a:buNone/>
            </a:pPr>
            <a:endParaRPr lang="en-IN" sz="1400" dirty="0"/>
          </a:p>
          <a:p>
            <a:pPr marL="0" indent="0">
              <a:spcBef>
                <a:spcPts val="0"/>
              </a:spcBef>
              <a:buNone/>
            </a:pPr>
            <a:r>
              <a:rPr lang="en-IN" sz="1400" dirty="0"/>
              <a:t>void handler(int sig)</a:t>
            </a:r>
          </a:p>
          <a:p>
            <a:pPr marL="0" indent="0">
              <a:spcBef>
                <a:spcPts val="0"/>
              </a:spcBef>
              <a:buNone/>
            </a:pPr>
            <a:r>
              <a:rPr lang="en-IN" sz="1400" dirty="0"/>
              <a:t>{</a:t>
            </a:r>
          </a:p>
          <a:p>
            <a:pPr marL="0" indent="0">
              <a:spcBef>
                <a:spcPts val="0"/>
              </a:spcBef>
              <a:buNone/>
            </a:pPr>
            <a:r>
              <a:rPr lang="en-IN" sz="1400" dirty="0"/>
              <a:t>  if(count == 2) {</a:t>
            </a:r>
          </a:p>
          <a:p>
            <a:pPr marL="0" indent="0">
              <a:spcBef>
                <a:spcPts val="0"/>
              </a:spcBef>
              <a:buNone/>
            </a:pPr>
            <a:r>
              <a:rPr lang="en-IN" sz="1400" dirty="0"/>
              <a:t>    </a:t>
            </a:r>
            <a:r>
              <a:rPr lang="en-IN" sz="1400" dirty="0" err="1"/>
              <a:t>printf</a:t>
            </a:r>
            <a:r>
              <a:rPr lang="en-IN" sz="1400" dirty="0"/>
              <a:t>("Too many interruptions! I quit!\n");</a:t>
            </a:r>
          </a:p>
          <a:p>
            <a:pPr marL="0" indent="0">
              <a:spcBef>
                <a:spcPts val="0"/>
              </a:spcBef>
              <a:buNone/>
            </a:pPr>
            <a:r>
              <a:rPr lang="en-IN" sz="1400" dirty="0"/>
              <a:t>    exit(1);</a:t>
            </a:r>
          </a:p>
          <a:p>
            <a:pPr marL="0" indent="0">
              <a:spcBef>
                <a:spcPts val="0"/>
              </a:spcBef>
              <a:buNone/>
            </a:pPr>
            <a:r>
              <a:rPr lang="en-IN" sz="1400" dirty="0"/>
              <a:t>  } else {</a:t>
            </a:r>
          </a:p>
          <a:p>
            <a:pPr marL="0" indent="0">
              <a:spcBef>
                <a:spcPts val="0"/>
              </a:spcBef>
              <a:buNone/>
            </a:pPr>
            <a:r>
              <a:rPr lang="en-IN" sz="1400" dirty="0"/>
              <a:t>    count++;</a:t>
            </a:r>
          </a:p>
          <a:p>
            <a:pPr marL="0" indent="0">
              <a:spcBef>
                <a:spcPts val="0"/>
              </a:spcBef>
              <a:buNone/>
            </a:pPr>
            <a:r>
              <a:rPr lang="en-IN" sz="1400" dirty="0"/>
              <a:t>    </a:t>
            </a:r>
            <a:r>
              <a:rPr lang="en-IN" sz="1400" dirty="0" err="1"/>
              <a:t>printf</a:t>
            </a:r>
            <a:r>
              <a:rPr lang="en-IN" sz="1400" dirty="0"/>
              <a:t>("I have been interrupted %d times.\</a:t>
            </a:r>
            <a:r>
              <a:rPr lang="en-IN" sz="1400" dirty="0" err="1"/>
              <a:t>n",count</a:t>
            </a:r>
            <a:r>
              <a:rPr lang="en-IN" sz="1400" dirty="0"/>
              <a:t>);</a:t>
            </a:r>
          </a:p>
          <a:p>
            <a:pPr marL="0" indent="0">
              <a:spcBef>
                <a:spcPts val="0"/>
              </a:spcBef>
              <a:buNone/>
            </a:pPr>
            <a:r>
              <a:rPr lang="en-IN" sz="1400" dirty="0"/>
              <a:t>  }</a:t>
            </a:r>
          </a:p>
          <a:p>
            <a:pPr marL="0" indent="0">
              <a:spcBef>
                <a:spcPts val="0"/>
              </a:spcBef>
              <a:buNone/>
            </a:pPr>
            <a:r>
              <a:rPr lang="en-IN" sz="1400" dirty="0"/>
              <a:t>}</a:t>
            </a:r>
          </a:p>
          <a:p>
            <a:pPr marL="0" indent="0">
              <a:spcBef>
                <a:spcPts val="0"/>
              </a:spcBef>
              <a:buNone/>
            </a:pPr>
            <a:endParaRPr lang="en-IN" sz="1400" dirty="0"/>
          </a:p>
          <a:p>
            <a:pPr marL="0" indent="0">
              <a:spcBef>
                <a:spcPts val="0"/>
              </a:spcBef>
              <a:buNone/>
            </a:pPr>
            <a:r>
              <a:rPr lang="en-IN" sz="1400" dirty="0"/>
              <a:t>int main(int </a:t>
            </a:r>
            <a:r>
              <a:rPr lang="en-IN" sz="1400" dirty="0" err="1"/>
              <a:t>argc</a:t>
            </a:r>
            <a:r>
              <a:rPr lang="en-IN" sz="1400" dirty="0"/>
              <a:t>, char *</a:t>
            </a:r>
            <a:r>
              <a:rPr lang="en-IN" sz="1400" dirty="0" err="1"/>
              <a:t>argv</a:t>
            </a:r>
            <a:r>
              <a:rPr lang="en-IN" sz="1400" dirty="0"/>
              <a:t>[])</a:t>
            </a:r>
          </a:p>
          <a:p>
            <a:pPr marL="0" indent="0">
              <a:spcBef>
                <a:spcPts val="0"/>
              </a:spcBef>
              <a:buNone/>
            </a:pPr>
            <a:r>
              <a:rPr lang="en-IN" sz="1400" dirty="0"/>
              <a:t>{</a:t>
            </a:r>
          </a:p>
          <a:p>
            <a:pPr marL="0" indent="0">
              <a:spcBef>
                <a:spcPts val="0"/>
              </a:spcBef>
              <a:buNone/>
            </a:pPr>
            <a:r>
              <a:rPr lang="en-IN" sz="1400" dirty="0"/>
              <a:t>    if (signal(SIGTSTP, handler) == SIG_ERR) {</a:t>
            </a:r>
          </a:p>
          <a:p>
            <a:pPr marL="0" indent="0">
              <a:spcBef>
                <a:spcPts val="0"/>
              </a:spcBef>
              <a:buNone/>
            </a:pPr>
            <a:r>
              <a:rPr lang="en-IN" sz="1400" dirty="0"/>
              <a:t>      </a:t>
            </a:r>
            <a:r>
              <a:rPr lang="en-IN" sz="1400" dirty="0" err="1"/>
              <a:t>printf</a:t>
            </a:r>
            <a:r>
              <a:rPr lang="en-IN" sz="1400" dirty="0"/>
              <a:t>("Error: could not install handler.\n");</a:t>
            </a:r>
          </a:p>
          <a:p>
            <a:pPr marL="0" indent="0">
              <a:spcBef>
                <a:spcPts val="0"/>
              </a:spcBef>
              <a:buNone/>
            </a:pPr>
            <a:r>
              <a:rPr lang="en-IN" sz="1400" dirty="0"/>
              <a:t>      exit(1);</a:t>
            </a:r>
          </a:p>
          <a:p>
            <a:pPr marL="0" indent="0">
              <a:spcBef>
                <a:spcPts val="0"/>
              </a:spcBef>
              <a:buNone/>
            </a:pPr>
            <a:r>
              <a:rPr lang="en-IN" sz="1400" dirty="0"/>
              <a:t>    }</a:t>
            </a:r>
          </a:p>
          <a:p>
            <a:pPr marL="0" indent="0">
              <a:spcBef>
                <a:spcPts val="0"/>
              </a:spcBef>
              <a:buNone/>
            </a:pPr>
            <a:endParaRPr lang="en-IN" sz="1400" dirty="0"/>
          </a:p>
          <a:p>
            <a:pPr marL="0" indent="0">
              <a:spcBef>
                <a:spcPts val="0"/>
              </a:spcBef>
              <a:buNone/>
            </a:pPr>
            <a:r>
              <a:rPr lang="en-IN" sz="1400" dirty="0"/>
              <a:t>    while(1) {</a:t>
            </a:r>
          </a:p>
          <a:p>
            <a:pPr marL="0" indent="0">
              <a:spcBef>
                <a:spcPts val="0"/>
              </a:spcBef>
              <a:buNone/>
            </a:pPr>
            <a:r>
              <a:rPr lang="en-IN" sz="1400" dirty="0"/>
              <a:t>        </a:t>
            </a:r>
            <a:r>
              <a:rPr lang="en-IN" sz="1400" dirty="0" err="1"/>
              <a:t>printf</a:t>
            </a:r>
            <a:r>
              <a:rPr lang="en-IN" sz="1400" dirty="0"/>
              <a:t>("Hello!\n");</a:t>
            </a:r>
          </a:p>
          <a:p>
            <a:pPr marL="0" indent="0">
              <a:spcBef>
                <a:spcPts val="0"/>
              </a:spcBef>
              <a:buNone/>
            </a:pPr>
            <a:r>
              <a:rPr lang="en-IN" sz="1400" dirty="0"/>
              <a:t>        sleep(1);</a:t>
            </a:r>
          </a:p>
          <a:p>
            <a:pPr marL="0" indent="0">
              <a:spcBef>
                <a:spcPts val="0"/>
              </a:spcBef>
              <a:buNone/>
            </a:pPr>
            <a:r>
              <a:rPr lang="en-IN" sz="1400" dirty="0"/>
              <a:t>    }</a:t>
            </a:r>
          </a:p>
          <a:p>
            <a:pPr marL="0" indent="0">
              <a:spcBef>
                <a:spcPts val="0"/>
              </a:spcBef>
              <a:buNone/>
            </a:pPr>
            <a:r>
              <a:rPr lang="en-IN" sz="1400" dirty="0"/>
              <a:t>}</a:t>
            </a:r>
          </a:p>
        </p:txBody>
      </p:sp>
    </p:spTree>
    <p:extLst>
      <p:ext uri="{BB962C8B-B14F-4D97-AF65-F5344CB8AC3E}">
        <p14:creationId xmlns:p14="http://schemas.microsoft.com/office/powerpoint/2010/main" val="280400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fade">
                                      <p:cBhvr>
                                        <p:cTn id="42" dur="500"/>
                                        <p:tgtEl>
                                          <p:spTgt spid="3">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fade">
                                      <p:cBhvr>
                                        <p:cTn id="47" dur="500"/>
                                        <p:tgtEl>
                                          <p:spTgt spid="3">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Effect transition="in" filter="fade">
                                      <p:cBhvr>
                                        <p:cTn id="52" dur="500"/>
                                        <p:tgtEl>
                                          <p:spTgt spid="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500"/>
                                        <p:tgtEl>
                                          <p:spTgt spid="3">
                                            <p:txEl>
                                              <p:pRg st="13" end="1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4" end="14"/>
                                            </p:txEl>
                                          </p:spTgt>
                                        </p:tgtEl>
                                        <p:attrNameLst>
                                          <p:attrName>style.visibility</p:attrName>
                                        </p:attrNameLst>
                                      </p:cBhvr>
                                      <p:to>
                                        <p:strVal val="visible"/>
                                      </p:to>
                                    </p:set>
                                    <p:animEffect transition="in" filter="fade">
                                      <p:cBhvr>
                                        <p:cTn id="62" dur="500"/>
                                        <p:tgtEl>
                                          <p:spTgt spid="3">
                                            <p:txEl>
                                              <p:pRg st="14" end="1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animEffect transition="in" filter="fade">
                                      <p:cBhvr>
                                        <p:cTn id="67" dur="500"/>
                                        <p:tgtEl>
                                          <p:spTgt spid="3">
                                            <p:txEl>
                                              <p:pRg st="15" end="15"/>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6" end="16"/>
                                            </p:txEl>
                                          </p:spTgt>
                                        </p:tgtEl>
                                        <p:attrNameLst>
                                          <p:attrName>style.visibility</p:attrName>
                                        </p:attrNameLst>
                                      </p:cBhvr>
                                      <p:to>
                                        <p:strVal val="visible"/>
                                      </p:to>
                                    </p:set>
                                    <p:animEffect transition="in" filter="fade">
                                      <p:cBhvr>
                                        <p:cTn id="72" dur="500"/>
                                        <p:tgtEl>
                                          <p:spTgt spid="3">
                                            <p:txEl>
                                              <p:pRg st="16" end="16"/>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5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fade">
                                      <p:cBhvr>
                                        <p:cTn id="82" dur="500"/>
                                        <p:tgtEl>
                                          <p:spTgt spid="3">
                                            <p:txEl>
                                              <p:pRg st="18" end="1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animEffect transition="in" filter="fade">
                                      <p:cBhvr>
                                        <p:cTn id="87" dur="500"/>
                                        <p:tgtEl>
                                          <p:spTgt spid="3">
                                            <p:txEl>
                                              <p:pRg st="19" end="1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21" end="21"/>
                                            </p:txEl>
                                          </p:spTgt>
                                        </p:tgtEl>
                                        <p:attrNameLst>
                                          <p:attrName>style.visibility</p:attrName>
                                        </p:attrNameLst>
                                      </p:cBhvr>
                                      <p:to>
                                        <p:strVal val="visible"/>
                                      </p:to>
                                    </p:set>
                                    <p:animEffect transition="in" filter="fade">
                                      <p:cBhvr>
                                        <p:cTn id="92" dur="500"/>
                                        <p:tgtEl>
                                          <p:spTgt spid="3">
                                            <p:txEl>
                                              <p:pRg st="21" end="21"/>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22" end="22"/>
                                            </p:txEl>
                                          </p:spTgt>
                                        </p:tgtEl>
                                        <p:attrNameLst>
                                          <p:attrName>style.visibility</p:attrName>
                                        </p:attrNameLst>
                                      </p:cBhvr>
                                      <p:to>
                                        <p:strVal val="visible"/>
                                      </p:to>
                                    </p:set>
                                    <p:animEffect transition="in" filter="fade">
                                      <p:cBhvr>
                                        <p:cTn id="97" dur="500"/>
                                        <p:tgtEl>
                                          <p:spTgt spid="3">
                                            <p:txEl>
                                              <p:pRg st="22" end="22"/>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23" end="23"/>
                                            </p:txEl>
                                          </p:spTgt>
                                        </p:tgtEl>
                                        <p:attrNameLst>
                                          <p:attrName>style.visibility</p:attrName>
                                        </p:attrNameLst>
                                      </p:cBhvr>
                                      <p:to>
                                        <p:strVal val="visible"/>
                                      </p:to>
                                    </p:set>
                                    <p:animEffect transition="in" filter="fade">
                                      <p:cBhvr>
                                        <p:cTn id="102" dur="500"/>
                                        <p:tgtEl>
                                          <p:spTgt spid="3">
                                            <p:txEl>
                                              <p:pRg st="23" end="23"/>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24" end="24"/>
                                            </p:txEl>
                                          </p:spTgt>
                                        </p:tgtEl>
                                        <p:attrNameLst>
                                          <p:attrName>style.visibility</p:attrName>
                                        </p:attrNameLst>
                                      </p:cBhvr>
                                      <p:to>
                                        <p:strVal val="visible"/>
                                      </p:to>
                                    </p:set>
                                    <p:animEffect transition="in" filter="fade">
                                      <p:cBhvr>
                                        <p:cTn id="107" dur="500"/>
                                        <p:tgtEl>
                                          <p:spTgt spid="3">
                                            <p:txEl>
                                              <p:pRg st="24" end="2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
                                            <p:txEl>
                                              <p:pRg st="25" end="25"/>
                                            </p:txEl>
                                          </p:spTgt>
                                        </p:tgtEl>
                                        <p:attrNameLst>
                                          <p:attrName>style.visibility</p:attrName>
                                        </p:attrNameLst>
                                      </p:cBhvr>
                                      <p:to>
                                        <p:strVal val="visible"/>
                                      </p:to>
                                    </p:set>
                                    <p:animEffect transition="in" filter="fade">
                                      <p:cBhvr>
                                        <p:cTn id="112" dur="500"/>
                                        <p:tgtEl>
                                          <p:spTgt spid="3">
                                            <p:txEl>
                                              <p:pRg st="25" end="2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6" end="26"/>
                                            </p:txEl>
                                          </p:spTgt>
                                        </p:tgtEl>
                                        <p:attrNameLst>
                                          <p:attrName>style.visibility</p:attrName>
                                        </p:attrNameLst>
                                      </p:cBhvr>
                                      <p:to>
                                        <p:strVal val="visible"/>
                                      </p:to>
                                    </p:set>
                                    <p:animEffect transition="in" filter="fade">
                                      <p:cBhvr>
                                        <p:cTn id="117" dur="500"/>
                                        <p:tgtEl>
                                          <p:spTgt spid="3">
                                            <p:txEl>
                                              <p:pRg st="26" end="2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
                                            <p:txEl>
                                              <p:pRg st="28" end="28"/>
                                            </p:txEl>
                                          </p:spTgt>
                                        </p:tgtEl>
                                        <p:attrNameLst>
                                          <p:attrName>style.visibility</p:attrName>
                                        </p:attrNameLst>
                                      </p:cBhvr>
                                      <p:to>
                                        <p:strVal val="visible"/>
                                      </p:to>
                                    </p:set>
                                    <p:animEffect transition="in" filter="fade">
                                      <p:cBhvr>
                                        <p:cTn id="122" dur="500"/>
                                        <p:tgtEl>
                                          <p:spTgt spid="3">
                                            <p:txEl>
                                              <p:pRg st="28" end="28"/>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
                                            <p:txEl>
                                              <p:pRg st="29" end="29"/>
                                            </p:txEl>
                                          </p:spTgt>
                                        </p:tgtEl>
                                        <p:attrNameLst>
                                          <p:attrName>style.visibility</p:attrName>
                                        </p:attrNameLst>
                                      </p:cBhvr>
                                      <p:to>
                                        <p:strVal val="visible"/>
                                      </p:to>
                                    </p:set>
                                    <p:animEffect transition="in" filter="fade">
                                      <p:cBhvr>
                                        <p:cTn id="127" dur="500"/>
                                        <p:tgtEl>
                                          <p:spTgt spid="3">
                                            <p:txEl>
                                              <p:pRg st="29" end="29"/>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
                                            <p:txEl>
                                              <p:pRg st="30" end="30"/>
                                            </p:txEl>
                                          </p:spTgt>
                                        </p:tgtEl>
                                        <p:attrNameLst>
                                          <p:attrName>style.visibility</p:attrName>
                                        </p:attrNameLst>
                                      </p:cBhvr>
                                      <p:to>
                                        <p:strVal val="visible"/>
                                      </p:to>
                                    </p:set>
                                    <p:animEffect transition="in" filter="fade">
                                      <p:cBhvr>
                                        <p:cTn id="132" dur="500"/>
                                        <p:tgtEl>
                                          <p:spTgt spid="3">
                                            <p:txEl>
                                              <p:pRg st="30" end="3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
                                            <p:txEl>
                                              <p:pRg st="31" end="31"/>
                                            </p:txEl>
                                          </p:spTgt>
                                        </p:tgtEl>
                                        <p:attrNameLst>
                                          <p:attrName>style.visibility</p:attrName>
                                        </p:attrNameLst>
                                      </p:cBhvr>
                                      <p:to>
                                        <p:strVal val="visible"/>
                                      </p:to>
                                    </p:set>
                                    <p:animEffect transition="in" filter="fade">
                                      <p:cBhvr>
                                        <p:cTn id="137" dur="500"/>
                                        <p:tgtEl>
                                          <p:spTgt spid="3">
                                            <p:txEl>
                                              <p:pRg st="31" end="3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
                                            <p:txEl>
                                              <p:pRg st="32" end="32"/>
                                            </p:txEl>
                                          </p:spTgt>
                                        </p:tgtEl>
                                        <p:attrNameLst>
                                          <p:attrName>style.visibility</p:attrName>
                                        </p:attrNameLst>
                                      </p:cBhvr>
                                      <p:to>
                                        <p:strVal val="visible"/>
                                      </p:to>
                                    </p:set>
                                    <p:animEffect transition="in" filter="fade">
                                      <p:cBhvr>
                                        <p:cTn id="142" dur="500"/>
                                        <p:tgtEl>
                                          <p:spTgt spid="3">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E4A28-0508-0504-FF06-A965C39D2C74}"/>
              </a:ext>
            </a:extLst>
          </p:cNvPr>
          <p:cNvSpPr>
            <a:spLocks noGrp="1"/>
          </p:cNvSpPr>
          <p:nvPr>
            <p:ph idx="1"/>
          </p:nvPr>
        </p:nvSpPr>
        <p:spPr>
          <a:xfrm>
            <a:off x="211873" y="323384"/>
            <a:ext cx="11797990" cy="6300439"/>
          </a:xfrm>
        </p:spPr>
        <p:txBody>
          <a:bodyPr>
            <a:normAutofit fontScale="92500"/>
          </a:bodyPr>
          <a:lstStyle/>
          <a:p>
            <a:pPr marL="0" indent="0" algn="ctr">
              <a:buNone/>
            </a:pPr>
            <a:r>
              <a:rPr lang="en-IN" b="1" u="sng" dirty="0"/>
              <a:t>Masking signals</a:t>
            </a:r>
          </a:p>
          <a:p>
            <a:pPr marL="0" indent="0">
              <a:buNone/>
            </a:pPr>
            <a:r>
              <a:rPr lang="en-IN" dirty="0"/>
              <a:t>One problem with signal handlers is </a:t>
            </a:r>
            <a:r>
              <a:rPr lang="en-IN" b="1" dirty="0"/>
              <a:t>that they can sometimes run at an inconvenient time</a:t>
            </a:r>
            <a:r>
              <a:rPr lang="en-IN" dirty="0"/>
              <a:t>. In the example above there is a tiny, but nonzero, probability that the signal will arrive when the application is in the middle of printing the "Hello!" message. Having the signal handler run and print its message to the console in the middle of printing the "Hello!" message is awkward, so we might want to avoid this.</a:t>
            </a:r>
          </a:p>
          <a:p>
            <a:pPr marL="0" indent="0">
              <a:buNone/>
            </a:pPr>
            <a:r>
              <a:rPr lang="en-IN" dirty="0"/>
              <a:t>The solution is to </a:t>
            </a:r>
            <a:r>
              <a:rPr lang="en-IN" b="1" dirty="0"/>
              <a:t>temporarily block signals. </a:t>
            </a:r>
          </a:p>
          <a:p>
            <a:pPr marL="0" indent="0">
              <a:buNone/>
            </a:pPr>
            <a:r>
              <a:rPr lang="en-IN" dirty="0"/>
              <a:t>We do this by </a:t>
            </a:r>
            <a:r>
              <a:rPr lang="en-IN" b="1" dirty="0"/>
              <a:t>setting up a signal mask</a:t>
            </a:r>
            <a:r>
              <a:rPr lang="en-IN" dirty="0"/>
              <a:t> that lists a set of signals that we want to block. </a:t>
            </a:r>
          </a:p>
          <a:p>
            <a:pPr marL="0" indent="0">
              <a:buNone/>
            </a:pPr>
            <a:r>
              <a:rPr lang="en-IN" dirty="0"/>
              <a:t>As long as the mask is set, any masked signals sent to the application will be </a:t>
            </a:r>
            <a:r>
              <a:rPr lang="en-IN" b="1" dirty="0"/>
              <a:t>held by the operating system.</a:t>
            </a:r>
            <a:r>
              <a:rPr lang="en-IN" dirty="0"/>
              <a:t> </a:t>
            </a:r>
          </a:p>
          <a:p>
            <a:pPr marL="0" indent="0">
              <a:buNone/>
            </a:pPr>
            <a:r>
              <a:rPr lang="en-IN" dirty="0"/>
              <a:t>Once the mask is removed, any pending signals that were temporarily blocked will </a:t>
            </a:r>
            <a:r>
              <a:rPr lang="en-IN" b="1" dirty="0"/>
              <a:t>be immediately delivered to the application</a:t>
            </a:r>
            <a:r>
              <a:rPr lang="en-IN" dirty="0"/>
              <a:t>.</a:t>
            </a:r>
          </a:p>
          <a:p>
            <a:pPr marL="0" indent="0">
              <a:buNone/>
            </a:pPr>
            <a:r>
              <a:rPr lang="en-IN" dirty="0"/>
              <a:t>The next example demonstrates how to set a mask to block signals temporarily.</a:t>
            </a:r>
          </a:p>
        </p:txBody>
      </p:sp>
    </p:spTree>
    <p:extLst>
      <p:ext uri="{BB962C8B-B14F-4D97-AF65-F5344CB8AC3E}">
        <p14:creationId xmlns:p14="http://schemas.microsoft.com/office/powerpoint/2010/main" val="276028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CA60B-C89B-2840-A891-C8DCD5BC052E}"/>
              </a:ext>
            </a:extLst>
          </p:cNvPr>
          <p:cNvSpPr>
            <a:spLocks noGrp="1"/>
          </p:cNvSpPr>
          <p:nvPr>
            <p:ph idx="1"/>
          </p:nvPr>
        </p:nvSpPr>
        <p:spPr>
          <a:xfrm>
            <a:off x="0" y="223024"/>
            <a:ext cx="11353800" cy="6634976"/>
          </a:xfrm>
        </p:spPr>
        <p:txBody>
          <a:bodyPr>
            <a:noAutofit/>
          </a:bodyPr>
          <a:lstStyle/>
          <a:p>
            <a:pPr marL="0" indent="0">
              <a:spcBef>
                <a:spcPts val="0"/>
              </a:spcBef>
              <a:buNone/>
            </a:pPr>
            <a:r>
              <a:rPr lang="en-IN" sz="1150" dirty="0"/>
              <a:t>#include &lt;</a:t>
            </a:r>
            <a:r>
              <a:rPr lang="en-IN" sz="1150" dirty="0" err="1"/>
              <a:t>stdio.h</a:t>
            </a:r>
            <a:r>
              <a:rPr lang="en-IN" sz="1150" dirty="0"/>
              <a:t>&gt;</a:t>
            </a:r>
          </a:p>
          <a:p>
            <a:pPr marL="0" indent="0">
              <a:spcBef>
                <a:spcPts val="0"/>
              </a:spcBef>
              <a:buNone/>
            </a:pPr>
            <a:r>
              <a:rPr lang="en-IN" sz="1150" dirty="0"/>
              <a:t>#include &lt;</a:t>
            </a:r>
            <a:r>
              <a:rPr lang="en-IN" sz="1150" dirty="0" err="1"/>
              <a:t>stdlib.h</a:t>
            </a:r>
            <a:r>
              <a:rPr lang="en-IN" sz="1150" dirty="0"/>
              <a:t>&gt;</a:t>
            </a:r>
          </a:p>
          <a:p>
            <a:pPr marL="0" indent="0">
              <a:spcBef>
                <a:spcPts val="0"/>
              </a:spcBef>
              <a:buNone/>
            </a:pPr>
            <a:r>
              <a:rPr lang="en-IN" sz="1150" dirty="0"/>
              <a:t>#include &lt;</a:t>
            </a:r>
            <a:r>
              <a:rPr lang="en-IN" sz="1150" dirty="0" err="1"/>
              <a:t>unistd.h</a:t>
            </a:r>
            <a:r>
              <a:rPr lang="en-IN" sz="1150" dirty="0"/>
              <a:t>&gt;</a:t>
            </a:r>
          </a:p>
          <a:p>
            <a:pPr marL="0" indent="0">
              <a:spcBef>
                <a:spcPts val="0"/>
              </a:spcBef>
              <a:buNone/>
            </a:pPr>
            <a:r>
              <a:rPr lang="en-IN" sz="1150" dirty="0"/>
              <a:t>#include &lt;</a:t>
            </a:r>
            <a:r>
              <a:rPr lang="en-IN" sz="1150" dirty="0" err="1"/>
              <a:t>signal.h</a:t>
            </a:r>
            <a:r>
              <a:rPr lang="en-IN" sz="1150" dirty="0"/>
              <a:t>&gt;</a:t>
            </a:r>
          </a:p>
          <a:p>
            <a:pPr marL="0" indent="0">
              <a:spcBef>
                <a:spcPts val="0"/>
              </a:spcBef>
              <a:buNone/>
            </a:pPr>
            <a:endParaRPr lang="en-IN" sz="1150" dirty="0"/>
          </a:p>
          <a:p>
            <a:pPr marL="0" indent="0">
              <a:spcBef>
                <a:spcPts val="0"/>
              </a:spcBef>
              <a:buNone/>
            </a:pPr>
            <a:r>
              <a:rPr lang="en-IN" sz="1150" dirty="0"/>
              <a:t>int count = 0;</a:t>
            </a:r>
          </a:p>
          <a:p>
            <a:pPr marL="0" indent="0">
              <a:spcBef>
                <a:spcPts val="0"/>
              </a:spcBef>
              <a:buNone/>
            </a:pPr>
            <a:endParaRPr lang="en-IN" sz="1150" dirty="0"/>
          </a:p>
          <a:p>
            <a:pPr marL="0" indent="0">
              <a:spcBef>
                <a:spcPts val="0"/>
              </a:spcBef>
              <a:buNone/>
            </a:pPr>
            <a:r>
              <a:rPr lang="en-IN" sz="1150" dirty="0"/>
              <a:t>void handler(int sig)</a:t>
            </a:r>
          </a:p>
          <a:p>
            <a:pPr marL="0" indent="0">
              <a:spcBef>
                <a:spcPts val="0"/>
              </a:spcBef>
              <a:buNone/>
            </a:pPr>
            <a:r>
              <a:rPr lang="en-IN" sz="1150" dirty="0"/>
              <a:t>{</a:t>
            </a:r>
          </a:p>
          <a:p>
            <a:pPr marL="0" indent="0">
              <a:spcBef>
                <a:spcPts val="0"/>
              </a:spcBef>
              <a:buNone/>
            </a:pPr>
            <a:r>
              <a:rPr lang="en-IN" sz="1150" dirty="0"/>
              <a:t>  if(count == 2) {</a:t>
            </a:r>
          </a:p>
          <a:p>
            <a:pPr marL="0" indent="0">
              <a:spcBef>
                <a:spcPts val="0"/>
              </a:spcBef>
              <a:buNone/>
            </a:pPr>
            <a:r>
              <a:rPr lang="en-IN" sz="1150" dirty="0"/>
              <a:t>    </a:t>
            </a:r>
            <a:r>
              <a:rPr lang="en-IN" sz="1150" dirty="0" err="1"/>
              <a:t>printf</a:t>
            </a:r>
            <a:r>
              <a:rPr lang="en-IN" sz="1150" dirty="0"/>
              <a:t>("Too many interruptions! I quit!\n");</a:t>
            </a:r>
          </a:p>
          <a:p>
            <a:pPr marL="0" indent="0">
              <a:spcBef>
                <a:spcPts val="0"/>
              </a:spcBef>
              <a:buNone/>
            </a:pPr>
            <a:r>
              <a:rPr lang="en-IN" sz="1150" dirty="0"/>
              <a:t>    exit(1);</a:t>
            </a:r>
          </a:p>
          <a:p>
            <a:pPr marL="0" indent="0">
              <a:spcBef>
                <a:spcPts val="0"/>
              </a:spcBef>
              <a:buNone/>
            </a:pPr>
            <a:r>
              <a:rPr lang="en-IN" sz="1150" dirty="0"/>
              <a:t>  }</a:t>
            </a:r>
          </a:p>
          <a:p>
            <a:pPr marL="0" indent="0">
              <a:spcBef>
                <a:spcPts val="0"/>
              </a:spcBef>
              <a:buNone/>
            </a:pPr>
            <a:r>
              <a:rPr lang="en-IN" sz="1150" dirty="0"/>
              <a:t>    count++;</a:t>
            </a:r>
          </a:p>
          <a:p>
            <a:pPr marL="0" indent="0">
              <a:spcBef>
                <a:spcPts val="0"/>
              </a:spcBef>
              <a:buNone/>
            </a:pPr>
            <a:r>
              <a:rPr lang="en-IN" sz="1150" dirty="0"/>
              <a:t>    </a:t>
            </a:r>
            <a:r>
              <a:rPr lang="en-IN" sz="1150" dirty="0" err="1"/>
              <a:t>printf</a:t>
            </a:r>
            <a:r>
              <a:rPr lang="en-IN" sz="1150" dirty="0"/>
              <a:t>("I have been interrupted %d times.\</a:t>
            </a:r>
            <a:r>
              <a:rPr lang="en-IN" sz="1150" dirty="0" err="1"/>
              <a:t>n",count</a:t>
            </a:r>
            <a:r>
              <a:rPr lang="en-IN" sz="1150" dirty="0"/>
              <a:t>);</a:t>
            </a:r>
          </a:p>
          <a:p>
            <a:pPr marL="0" indent="0">
              <a:spcBef>
                <a:spcPts val="0"/>
              </a:spcBef>
              <a:buNone/>
            </a:pPr>
            <a:r>
              <a:rPr lang="en-IN" sz="1150" dirty="0"/>
              <a:t>}</a:t>
            </a:r>
          </a:p>
          <a:p>
            <a:pPr marL="0" indent="0">
              <a:spcBef>
                <a:spcPts val="0"/>
              </a:spcBef>
              <a:buNone/>
            </a:pPr>
            <a:endParaRPr lang="en-IN" sz="1150" dirty="0"/>
          </a:p>
          <a:p>
            <a:pPr marL="0" indent="0">
              <a:spcBef>
                <a:spcPts val="0"/>
              </a:spcBef>
              <a:buNone/>
            </a:pPr>
            <a:r>
              <a:rPr lang="en-IN" sz="1150" dirty="0"/>
              <a:t>int main(int </a:t>
            </a:r>
            <a:r>
              <a:rPr lang="en-IN" sz="1150" dirty="0" err="1"/>
              <a:t>argc</a:t>
            </a:r>
            <a:r>
              <a:rPr lang="en-IN" sz="1150" dirty="0"/>
              <a:t>, char *</a:t>
            </a:r>
            <a:r>
              <a:rPr lang="en-IN" sz="1150" dirty="0" err="1"/>
              <a:t>argv</a:t>
            </a:r>
            <a:r>
              <a:rPr lang="en-IN" sz="1150" dirty="0"/>
              <a:t>[])</a:t>
            </a:r>
          </a:p>
          <a:p>
            <a:pPr marL="0" indent="0">
              <a:spcBef>
                <a:spcPts val="0"/>
              </a:spcBef>
              <a:buNone/>
            </a:pPr>
            <a:r>
              <a:rPr lang="en-IN" sz="1150" dirty="0"/>
              <a:t>{</a:t>
            </a:r>
          </a:p>
          <a:p>
            <a:pPr marL="0" indent="0">
              <a:spcBef>
                <a:spcPts val="0"/>
              </a:spcBef>
              <a:buNone/>
            </a:pPr>
            <a:r>
              <a:rPr lang="en-IN" sz="1150" dirty="0"/>
              <a:t>    if (signal(SIGTSTP, handler) == SIG_ERR) {</a:t>
            </a:r>
          </a:p>
          <a:p>
            <a:pPr marL="0" indent="0">
              <a:spcBef>
                <a:spcPts val="0"/>
              </a:spcBef>
              <a:buNone/>
            </a:pPr>
            <a:r>
              <a:rPr lang="en-IN" sz="1150" dirty="0"/>
              <a:t>      </a:t>
            </a:r>
            <a:r>
              <a:rPr lang="en-IN" sz="1150" dirty="0" err="1"/>
              <a:t>printf</a:t>
            </a:r>
            <a:r>
              <a:rPr lang="en-IN" sz="1150" dirty="0"/>
              <a:t>("Error: could not install handler.\n");</a:t>
            </a:r>
          </a:p>
          <a:p>
            <a:pPr marL="0" indent="0">
              <a:spcBef>
                <a:spcPts val="0"/>
              </a:spcBef>
              <a:buNone/>
            </a:pPr>
            <a:r>
              <a:rPr lang="en-IN" sz="1150" dirty="0"/>
              <a:t>      exit(1);</a:t>
            </a:r>
          </a:p>
          <a:p>
            <a:pPr marL="0" indent="0">
              <a:spcBef>
                <a:spcPts val="0"/>
              </a:spcBef>
              <a:buNone/>
            </a:pPr>
            <a:r>
              <a:rPr lang="en-IN" sz="1150" dirty="0"/>
              <a:t>    }</a:t>
            </a:r>
          </a:p>
          <a:p>
            <a:pPr marL="0" indent="0">
              <a:spcBef>
                <a:spcPts val="0"/>
              </a:spcBef>
              <a:buNone/>
            </a:pPr>
            <a:endParaRPr lang="en-IN" sz="1150" dirty="0"/>
          </a:p>
          <a:p>
            <a:pPr marL="0" indent="0">
              <a:spcBef>
                <a:spcPts val="0"/>
              </a:spcBef>
              <a:buNone/>
            </a:pPr>
            <a:r>
              <a:rPr lang="en-IN" sz="1150" dirty="0"/>
              <a:t>    </a:t>
            </a:r>
            <a:r>
              <a:rPr lang="en-IN" sz="1150" dirty="0" err="1"/>
              <a:t>sigset_t</a:t>
            </a:r>
            <a:r>
              <a:rPr lang="en-IN" sz="1150" dirty="0"/>
              <a:t> </a:t>
            </a:r>
            <a:r>
              <a:rPr lang="en-IN" sz="1150" dirty="0" err="1"/>
              <a:t>prevMask</a:t>
            </a:r>
            <a:r>
              <a:rPr lang="en-IN" sz="1150" dirty="0"/>
              <a:t>, </a:t>
            </a:r>
            <a:r>
              <a:rPr lang="en-IN" sz="1150" dirty="0" err="1"/>
              <a:t>blockMask</a:t>
            </a:r>
            <a:r>
              <a:rPr lang="en-IN" sz="1150" dirty="0"/>
              <a:t>;</a:t>
            </a:r>
          </a:p>
          <a:p>
            <a:pPr marL="0" indent="0">
              <a:spcBef>
                <a:spcPts val="0"/>
              </a:spcBef>
              <a:buNone/>
            </a:pPr>
            <a:r>
              <a:rPr lang="en-IN" sz="1150" dirty="0"/>
              <a:t>    </a:t>
            </a:r>
            <a:r>
              <a:rPr lang="en-IN" sz="1150" dirty="0" err="1"/>
              <a:t>sigemptyset</a:t>
            </a:r>
            <a:r>
              <a:rPr lang="en-IN" sz="1150" dirty="0"/>
              <a:t>(&amp;</a:t>
            </a:r>
            <a:r>
              <a:rPr lang="en-IN" sz="1150" dirty="0" err="1"/>
              <a:t>blockMask</a:t>
            </a:r>
            <a:r>
              <a:rPr lang="en-IN" sz="1150" dirty="0"/>
              <a:t>);</a:t>
            </a:r>
          </a:p>
          <a:p>
            <a:pPr marL="0" indent="0">
              <a:spcBef>
                <a:spcPts val="0"/>
              </a:spcBef>
              <a:buNone/>
            </a:pPr>
            <a:r>
              <a:rPr lang="en-IN" sz="1150" dirty="0"/>
              <a:t>    </a:t>
            </a:r>
            <a:r>
              <a:rPr lang="en-IN" sz="1150" dirty="0" err="1"/>
              <a:t>sigaddset</a:t>
            </a:r>
            <a:r>
              <a:rPr lang="en-IN" sz="1150" dirty="0"/>
              <a:t>(&amp;</a:t>
            </a:r>
            <a:r>
              <a:rPr lang="en-IN" sz="1150" dirty="0" err="1"/>
              <a:t>blockMask,SIGTSTP</a:t>
            </a:r>
            <a:r>
              <a:rPr lang="en-IN" sz="1150" dirty="0"/>
              <a:t>);</a:t>
            </a:r>
          </a:p>
          <a:p>
            <a:pPr marL="0" indent="0">
              <a:spcBef>
                <a:spcPts val="0"/>
              </a:spcBef>
              <a:buNone/>
            </a:pPr>
            <a:endParaRPr lang="en-IN" sz="1150" dirty="0"/>
          </a:p>
          <a:p>
            <a:pPr marL="0" indent="0">
              <a:spcBef>
                <a:spcPts val="0"/>
              </a:spcBef>
              <a:buNone/>
            </a:pPr>
            <a:r>
              <a:rPr lang="en-IN" sz="1150" dirty="0"/>
              <a:t>    while(1) {</a:t>
            </a:r>
          </a:p>
          <a:p>
            <a:pPr marL="0" indent="0">
              <a:spcBef>
                <a:spcPts val="0"/>
              </a:spcBef>
              <a:buNone/>
            </a:pPr>
            <a:r>
              <a:rPr lang="en-IN" sz="1150" dirty="0"/>
              <a:t>        if (</a:t>
            </a:r>
            <a:r>
              <a:rPr lang="en-IN" sz="1150" dirty="0" err="1"/>
              <a:t>sigprocmask</a:t>
            </a:r>
            <a:r>
              <a:rPr lang="en-IN" sz="1150" dirty="0"/>
              <a:t>(SIG_SETMASK, &amp;</a:t>
            </a:r>
            <a:r>
              <a:rPr lang="en-IN" sz="1150" dirty="0" err="1"/>
              <a:t>blockMask</a:t>
            </a:r>
            <a:r>
              <a:rPr lang="en-IN" sz="1150" dirty="0"/>
              <a:t>, &amp;</a:t>
            </a:r>
            <a:r>
              <a:rPr lang="en-IN" sz="1150" dirty="0" err="1"/>
              <a:t>prevMask</a:t>
            </a:r>
            <a:r>
              <a:rPr lang="en-IN" sz="1150" dirty="0"/>
              <a:t>) == -1) {</a:t>
            </a:r>
          </a:p>
          <a:p>
            <a:pPr marL="0" indent="0">
              <a:spcBef>
                <a:spcPts val="0"/>
              </a:spcBef>
              <a:buNone/>
            </a:pPr>
            <a:r>
              <a:rPr lang="en-IN" sz="1150" dirty="0"/>
              <a:t>            </a:t>
            </a:r>
            <a:r>
              <a:rPr lang="en-IN" sz="1150" dirty="0" err="1"/>
              <a:t>printf</a:t>
            </a:r>
            <a:r>
              <a:rPr lang="en-IN" sz="1150" dirty="0"/>
              <a:t>("Error setting mask.\n");</a:t>
            </a:r>
          </a:p>
          <a:p>
            <a:pPr marL="0" indent="0">
              <a:spcBef>
                <a:spcPts val="0"/>
              </a:spcBef>
              <a:buNone/>
            </a:pPr>
            <a:r>
              <a:rPr lang="en-IN" sz="1150" dirty="0"/>
              <a:t>            exit(1);</a:t>
            </a:r>
          </a:p>
          <a:p>
            <a:pPr marL="0" indent="0">
              <a:spcBef>
                <a:spcPts val="0"/>
              </a:spcBef>
              <a:buNone/>
            </a:pPr>
            <a:r>
              <a:rPr lang="en-IN" sz="1150" dirty="0"/>
              <a:t>        }</a:t>
            </a:r>
          </a:p>
          <a:p>
            <a:pPr marL="0" indent="0">
              <a:spcBef>
                <a:spcPts val="0"/>
              </a:spcBef>
              <a:buNone/>
            </a:pPr>
            <a:r>
              <a:rPr lang="en-IN" sz="1150" dirty="0"/>
              <a:t>        </a:t>
            </a:r>
            <a:r>
              <a:rPr lang="en-IN" sz="1150" dirty="0" err="1"/>
              <a:t>printf</a:t>
            </a:r>
            <a:r>
              <a:rPr lang="en-IN" sz="1150" dirty="0"/>
              <a:t>("Hello!\n");</a:t>
            </a:r>
          </a:p>
          <a:p>
            <a:pPr marL="0" indent="0">
              <a:spcBef>
                <a:spcPts val="0"/>
              </a:spcBef>
              <a:buNone/>
            </a:pPr>
            <a:r>
              <a:rPr lang="en-IN" sz="1150" dirty="0"/>
              <a:t>        sleep(3);</a:t>
            </a:r>
          </a:p>
          <a:p>
            <a:pPr marL="0" indent="0">
              <a:spcBef>
                <a:spcPts val="0"/>
              </a:spcBef>
              <a:buNone/>
            </a:pPr>
            <a:r>
              <a:rPr lang="en-IN" sz="1150" dirty="0"/>
              <a:t>        if (</a:t>
            </a:r>
            <a:r>
              <a:rPr lang="en-IN" sz="1150" dirty="0" err="1"/>
              <a:t>sigprocmask</a:t>
            </a:r>
            <a:r>
              <a:rPr lang="en-IN" sz="1150" dirty="0"/>
              <a:t>(SIG_SETMASK, &amp;</a:t>
            </a:r>
            <a:r>
              <a:rPr lang="en-IN" sz="1150" dirty="0" err="1"/>
              <a:t>prevMask</a:t>
            </a:r>
            <a:r>
              <a:rPr lang="en-IN" sz="1150" dirty="0"/>
              <a:t>, NULL) == -1) {</a:t>
            </a:r>
          </a:p>
          <a:p>
            <a:pPr marL="0" indent="0">
              <a:spcBef>
                <a:spcPts val="0"/>
              </a:spcBef>
              <a:buNone/>
            </a:pPr>
            <a:r>
              <a:rPr lang="en-IN" sz="1150" dirty="0"/>
              <a:t>            </a:t>
            </a:r>
            <a:r>
              <a:rPr lang="en-IN" sz="1150" dirty="0" err="1"/>
              <a:t>printf</a:t>
            </a:r>
            <a:r>
              <a:rPr lang="en-IN" sz="1150" dirty="0"/>
              <a:t>("Error setting mask.\n");</a:t>
            </a:r>
          </a:p>
          <a:p>
            <a:pPr marL="0" indent="0">
              <a:spcBef>
                <a:spcPts val="0"/>
              </a:spcBef>
              <a:buNone/>
            </a:pPr>
            <a:r>
              <a:rPr lang="en-IN" sz="1150" dirty="0"/>
              <a:t>            exit(1);</a:t>
            </a:r>
          </a:p>
          <a:p>
            <a:pPr marL="0" indent="0">
              <a:spcBef>
                <a:spcPts val="0"/>
              </a:spcBef>
              <a:buNone/>
            </a:pPr>
            <a:r>
              <a:rPr lang="en-IN" sz="1150" dirty="0"/>
              <a:t>        }</a:t>
            </a:r>
          </a:p>
          <a:p>
            <a:pPr marL="0" indent="0">
              <a:spcBef>
                <a:spcPts val="0"/>
              </a:spcBef>
              <a:buNone/>
            </a:pPr>
            <a:r>
              <a:rPr lang="en-IN" sz="1150" dirty="0"/>
              <a:t>        sleep(3);</a:t>
            </a:r>
          </a:p>
          <a:p>
            <a:pPr marL="0" indent="0">
              <a:spcBef>
                <a:spcPts val="0"/>
              </a:spcBef>
              <a:buNone/>
            </a:pPr>
            <a:r>
              <a:rPr lang="en-IN" sz="1150" dirty="0"/>
              <a:t>    }</a:t>
            </a:r>
          </a:p>
          <a:p>
            <a:pPr marL="0" indent="0">
              <a:spcBef>
                <a:spcPts val="0"/>
              </a:spcBef>
              <a:buNone/>
            </a:pPr>
            <a:r>
              <a:rPr lang="en-IN" sz="1150" dirty="0"/>
              <a:t>}</a:t>
            </a:r>
          </a:p>
        </p:txBody>
      </p:sp>
    </p:spTree>
    <p:extLst>
      <p:ext uri="{BB962C8B-B14F-4D97-AF65-F5344CB8AC3E}">
        <p14:creationId xmlns:p14="http://schemas.microsoft.com/office/powerpoint/2010/main" val="956029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5" end="15"/>
                                            </p:txEl>
                                          </p:spTgt>
                                        </p:tgtEl>
                                        <p:attrNameLst>
                                          <p:attrName>style.visibility</p:attrName>
                                        </p:attrNameLst>
                                      </p:cBhvr>
                                      <p:to>
                                        <p:strVal val="visible"/>
                                      </p:to>
                                    </p:set>
                                    <p:animEffect transition="in" filter="fade">
                                      <p:cBhvr>
                                        <p:cTn id="72" dur="500"/>
                                        <p:tgtEl>
                                          <p:spTgt spid="3">
                                            <p:txEl>
                                              <p:pRg st="15" end="1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7" end="17"/>
                                            </p:txEl>
                                          </p:spTgt>
                                        </p:tgtEl>
                                        <p:attrNameLst>
                                          <p:attrName>style.visibility</p:attrName>
                                        </p:attrNameLst>
                                      </p:cBhvr>
                                      <p:to>
                                        <p:strVal val="visible"/>
                                      </p:to>
                                    </p:set>
                                    <p:animEffect transition="in" filter="fade">
                                      <p:cBhvr>
                                        <p:cTn id="77" dur="500"/>
                                        <p:tgtEl>
                                          <p:spTgt spid="3">
                                            <p:txEl>
                                              <p:pRg st="17" end="1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8" end="18"/>
                                            </p:txEl>
                                          </p:spTgt>
                                        </p:tgtEl>
                                        <p:attrNameLst>
                                          <p:attrName>style.visibility</p:attrName>
                                        </p:attrNameLst>
                                      </p:cBhvr>
                                      <p:to>
                                        <p:strVal val="visible"/>
                                      </p:to>
                                    </p:set>
                                    <p:animEffect transition="in" filter="fade">
                                      <p:cBhvr>
                                        <p:cTn id="82" dur="500"/>
                                        <p:tgtEl>
                                          <p:spTgt spid="3">
                                            <p:txEl>
                                              <p:pRg st="18" end="18"/>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9" end="19"/>
                                            </p:txEl>
                                          </p:spTgt>
                                        </p:tgtEl>
                                        <p:attrNameLst>
                                          <p:attrName>style.visibility</p:attrName>
                                        </p:attrNameLst>
                                      </p:cBhvr>
                                      <p:to>
                                        <p:strVal val="visible"/>
                                      </p:to>
                                    </p:set>
                                    <p:animEffect transition="in" filter="fade">
                                      <p:cBhvr>
                                        <p:cTn id="87" dur="500"/>
                                        <p:tgtEl>
                                          <p:spTgt spid="3">
                                            <p:txEl>
                                              <p:pRg st="19" end="19"/>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20" end="20"/>
                                            </p:txEl>
                                          </p:spTgt>
                                        </p:tgtEl>
                                        <p:attrNameLst>
                                          <p:attrName>style.visibility</p:attrName>
                                        </p:attrNameLst>
                                      </p:cBhvr>
                                      <p:to>
                                        <p:strVal val="visible"/>
                                      </p:to>
                                    </p:set>
                                    <p:animEffect transition="in" filter="fade">
                                      <p:cBhvr>
                                        <p:cTn id="92" dur="500"/>
                                        <p:tgtEl>
                                          <p:spTgt spid="3">
                                            <p:txEl>
                                              <p:pRg st="20" end="2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3">
                                            <p:txEl>
                                              <p:pRg st="21" end="21"/>
                                            </p:txEl>
                                          </p:spTgt>
                                        </p:tgtEl>
                                        <p:attrNameLst>
                                          <p:attrName>style.visibility</p:attrName>
                                        </p:attrNameLst>
                                      </p:cBhvr>
                                      <p:to>
                                        <p:strVal val="visible"/>
                                      </p:to>
                                    </p:set>
                                    <p:animEffect transition="in" filter="fade">
                                      <p:cBhvr>
                                        <p:cTn id="97" dur="500"/>
                                        <p:tgtEl>
                                          <p:spTgt spid="3">
                                            <p:txEl>
                                              <p:pRg st="21" end="2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
                                            <p:txEl>
                                              <p:pRg st="22" end="22"/>
                                            </p:txEl>
                                          </p:spTgt>
                                        </p:tgtEl>
                                        <p:attrNameLst>
                                          <p:attrName>style.visibility</p:attrName>
                                        </p:attrNameLst>
                                      </p:cBhvr>
                                      <p:to>
                                        <p:strVal val="visible"/>
                                      </p:to>
                                    </p:set>
                                    <p:animEffect transition="in" filter="fade">
                                      <p:cBhvr>
                                        <p:cTn id="102" dur="500"/>
                                        <p:tgtEl>
                                          <p:spTgt spid="3">
                                            <p:txEl>
                                              <p:pRg st="22" end="2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
                                            <p:txEl>
                                              <p:pRg st="24" end="24"/>
                                            </p:txEl>
                                          </p:spTgt>
                                        </p:tgtEl>
                                        <p:attrNameLst>
                                          <p:attrName>style.visibility</p:attrName>
                                        </p:attrNameLst>
                                      </p:cBhvr>
                                      <p:to>
                                        <p:strVal val="visible"/>
                                      </p:to>
                                    </p:set>
                                    <p:animEffect transition="in" filter="fade">
                                      <p:cBhvr>
                                        <p:cTn id="107" dur="500"/>
                                        <p:tgtEl>
                                          <p:spTgt spid="3">
                                            <p:txEl>
                                              <p:pRg st="24" end="24"/>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3">
                                            <p:txEl>
                                              <p:pRg st="25" end="25"/>
                                            </p:txEl>
                                          </p:spTgt>
                                        </p:tgtEl>
                                        <p:attrNameLst>
                                          <p:attrName>style.visibility</p:attrName>
                                        </p:attrNameLst>
                                      </p:cBhvr>
                                      <p:to>
                                        <p:strVal val="visible"/>
                                      </p:to>
                                    </p:set>
                                    <p:animEffect transition="in" filter="fade">
                                      <p:cBhvr>
                                        <p:cTn id="112" dur="500"/>
                                        <p:tgtEl>
                                          <p:spTgt spid="3">
                                            <p:txEl>
                                              <p:pRg st="25" end="25"/>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3">
                                            <p:txEl>
                                              <p:pRg st="26" end="26"/>
                                            </p:txEl>
                                          </p:spTgt>
                                        </p:tgtEl>
                                        <p:attrNameLst>
                                          <p:attrName>style.visibility</p:attrName>
                                        </p:attrNameLst>
                                      </p:cBhvr>
                                      <p:to>
                                        <p:strVal val="visible"/>
                                      </p:to>
                                    </p:set>
                                    <p:animEffect transition="in" filter="fade">
                                      <p:cBhvr>
                                        <p:cTn id="117" dur="500"/>
                                        <p:tgtEl>
                                          <p:spTgt spid="3">
                                            <p:txEl>
                                              <p:pRg st="26" end="26"/>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
                                            <p:txEl>
                                              <p:pRg st="28" end="28"/>
                                            </p:txEl>
                                          </p:spTgt>
                                        </p:tgtEl>
                                        <p:attrNameLst>
                                          <p:attrName>style.visibility</p:attrName>
                                        </p:attrNameLst>
                                      </p:cBhvr>
                                      <p:to>
                                        <p:strVal val="visible"/>
                                      </p:to>
                                    </p:set>
                                    <p:animEffect transition="in" filter="fade">
                                      <p:cBhvr>
                                        <p:cTn id="122" dur="500"/>
                                        <p:tgtEl>
                                          <p:spTgt spid="3">
                                            <p:txEl>
                                              <p:pRg st="28" end="28"/>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grpId="0" nodeType="clickEffect">
                                  <p:stCondLst>
                                    <p:cond delay="0"/>
                                  </p:stCondLst>
                                  <p:childTnLst>
                                    <p:set>
                                      <p:cBhvr>
                                        <p:cTn id="126" dur="1" fill="hold">
                                          <p:stCondLst>
                                            <p:cond delay="0"/>
                                          </p:stCondLst>
                                        </p:cTn>
                                        <p:tgtEl>
                                          <p:spTgt spid="3">
                                            <p:txEl>
                                              <p:pRg st="29" end="29"/>
                                            </p:txEl>
                                          </p:spTgt>
                                        </p:tgtEl>
                                        <p:attrNameLst>
                                          <p:attrName>style.visibility</p:attrName>
                                        </p:attrNameLst>
                                      </p:cBhvr>
                                      <p:to>
                                        <p:strVal val="visible"/>
                                      </p:to>
                                    </p:set>
                                    <p:animEffect transition="in" filter="fade">
                                      <p:cBhvr>
                                        <p:cTn id="127" dur="500"/>
                                        <p:tgtEl>
                                          <p:spTgt spid="3">
                                            <p:txEl>
                                              <p:pRg st="29" end="29"/>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grpId="0" nodeType="clickEffect">
                                  <p:stCondLst>
                                    <p:cond delay="0"/>
                                  </p:stCondLst>
                                  <p:childTnLst>
                                    <p:set>
                                      <p:cBhvr>
                                        <p:cTn id="131" dur="1" fill="hold">
                                          <p:stCondLst>
                                            <p:cond delay="0"/>
                                          </p:stCondLst>
                                        </p:cTn>
                                        <p:tgtEl>
                                          <p:spTgt spid="3">
                                            <p:txEl>
                                              <p:pRg st="30" end="30"/>
                                            </p:txEl>
                                          </p:spTgt>
                                        </p:tgtEl>
                                        <p:attrNameLst>
                                          <p:attrName>style.visibility</p:attrName>
                                        </p:attrNameLst>
                                      </p:cBhvr>
                                      <p:to>
                                        <p:strVal val="visible"/>
                                      </p:to>
                                    </p:set>
                                    <p:animEffect transition="in" filter="fade">
                                      <p:cBhvr>
                                        <p:cTn id="132" dur="500"/>
                                        <p:tgtEl>
                                          <p:spTgt spid="3">
                                            <p:txEl>
                                              <p:pRg st="30" end="30"/>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3">
                                            <p:txEl>
                                              <p:pRg st="31" end="31"/>
                                            </p:txEl>
                                          </p:spTgt>
                                        </p:tgtEl>
                                        <p:attrNameLst>
                                          <p:attrName>style.visibility</p:attrName>
                                        </p:attrNameLst>
                                      </p:cBhvr>
                                      <p:to>
                                        <p:strVal val="visible"/>
                                      </p:to>
                                    </p:set>
                                    <p:animEffect transition="in" filter="fade">
                                      <p:cBhvr>
                                        <p:cTn id="137" dur="500"/>
                                        <p:tgtEl>
                                          <p:spTgt spid="3">
                                            <p:txEl>
                                              <p:pRg st="31" end="31"/>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0" nodeType="clickEffect">
                                  <p:stCondLst>
                                    <p:cond delay="0"/>
                                  </p:stCondLst>
                                  <p:childTnLst>
                                    <p:set>
                                      <p:cBhvr>
                                        <p:cTn id="141" dur="1" fill="hold">
                                          <p:stCondLst>
                                            <p:cond delay="0"/>
                                          </p:stCondLst>
                                        </p:cTn>
                                        <p:tgtEl>
                                          <p:spTgt spid="3">
                                            <p:txEl>
                                              <p:pRg st="32" end="32"/>
                                            </p:txEl>
                                          </p:spTgt>
                                        </p:tgtEl>
                                        <p:attrNameLst>
                                          <p:attrName>style.visibility</p:attrName>
                                        </p:attrNameLst>
                                      </p:cBhvr>
                                      <p:to>
                                        <p:strVal val="visible"/>
                                      </p:to>
                                    </p:set>
                                    <p:animEffect transition="in" filter="fade">
                                      <p:cBhvr>
                                        <p:cTn id="142" dur="500"/>
                                        <p:tgtEl>
                                          <p:spTgt spid="3">
                                            <p:txEl>
                                              <p:pRg st="32" end="32"/>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grpId="0" nodeType="clickEffect">
                                  <p:stCondLst>
                                    <p:cond delay="0"/>
                                  </p:stCondLst>
                                  <p:childTnLst>
                                    <p:set>
                                      <p:cBhvr>
                                        <p:cTn id="146" dur="1" fill="hold">
                                          <p:stCondLst>
                                            <p:cond delay="0"/>
                                          </p:stCondLst>
                                        </p:cTn>
                                        <p:tgtEl>
                                          <p:spTgt spid="3">
                                            <p:txEl>
                                              <p:pRg st="33" end="33"/>
                                            </p:txEl>
                                          </p:spTgt>
                                        </p:tgtEl>
                                        <p:attrNameLst>
                                          <p:attrName>style.visibility</p:attrName>
                                        </p:attrNameLst>
                                      </p:cBhvr>
                                      <p:to>
                                        <p:strVal val="visible"/>
                                      </p:to>
                                    </p:set>
                                    <p:animEffect transition="in" filter="fade">
                                      <p:cBhvr>
                                        <p:cTn id="147" dur="500"/>
                                        <p:tgtEl>
                                          <p:spTgt spid="3">
                                            <p:txEl>
                                              <p:pRg st="33" end="33"/>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3">
                                            <p:txEl>
                                              <p:pRg st="34" end="34"/>
                                            </p:txEl>
                                          </p:spTgt>
                                        </p:tgtEl>
                                        <p:attrNameLst>
                                          <p:attrName>style.visibility</p:attrName>
                                        </p:attrNameLst>
                                      </p:cBhvr>
                                      <p:to>
                                        <p:strVal val="visible"/>
                                      </p:to>
                                    </p:set>
                                    <p:animEffect transition="in" filter="fade">
                                      <p:cBhvr>
                                        <p:cTn id="152" dur="500"/>
                                        <p:tgtEl>
                                          <p:spTgt spid="3">
                                            <p:txEl>
                                              <p:pRg st="34" end="3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grpId="0" nodeType="clickEffect">
                                  <p:stCondLst>
                                    <p:cond delay="0"/>
                                  </p:stCondLst>
                                  <p:childTnLst>
                                    <p:set>
                                      <p:cBhvr>
                                        <p:cTn id="156" dur="1" fill="hold">
                                          <p:stCondLst>
                                            <p:cond delay="0"/>
                                          </p:stCondLst>
                                        </p:cTn>
                                        <p:tgtEl>
                                          <p:spTgt spid="3">
                                            <p:txEl>
                                              <p:pRg st="35" end="35"/>
                                            </p:txEl>
                                          </p:spTgt>
                                        </p:tgtEl>
                                        <p:attrNameLst>
                                          <p:attrName>style.visibility</p:attrName>
                                        </p:attrNameLst>
                                      </p:cBhvr>
                                      <p:to>
                                        <p:strVal val="visible"/>
                                      </p:to>
                                    </p:set>
                                    <p:animEffect transition="in" filter="fade">
                                      <p:cBhvr>
                                        <p:cTn id="157" dur="500"/>
                                        <p:tgtEl>
                                          <p:spTgt spid="3">
                                            <p:txEl>
                                              <p:pRg st="35" end="35"/>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3">
                                            <p:txEl>
                                              <p:pRg st="36" end="36"/>
                                            </p:txEl>
                                          </p:spTgt>
                                        </p:tgtEl>
                                        <p:attrNameLst>
                                          <p:attrName>style.visibility</p:attrName>
                                        </p:attrNameLst>
                                      </p:cBhvr>
                                      <p:to>
                                        <p:strVal val="visible"/>
                                      </p:to>
                                    </p:set>
                                    <p:animEffect transition="in" filter="fade">
                                      <p:cBhvr>
                                        <p:cTn id="162" dur="500"/>
                                        <p:tgtEl>
                                          <p:spTgt spid="3">
                                            <p:txEl>
                                              <p:pRg st="36" end="36"/>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3">
                                            <p:txEl>
                                              <p:pRg st="37" end="37"/>
                                            </p:txEl>
                                          </p:spTgt>
                                        </p:tgtEl>
                                        <p:attrNameLst>
                                          <p:attrName>style.visibility</p:attrName>
                                        </p:attrNameLst>
                                      </p:cBhvr>
                                      <p:to>
                                        <p:strVal val="visible"/>
                                      </p:to>
                                    </p:set>
                                    <p:animEffect transition="in" filter="fade">
                                      <p:cBhvr>
                                        <p:cTn id="167" dur="500"/>
                                        <p:tgtEl>
                                          <p:spTgt spid="3">
                                            <p:txEl>
                                              <p:pRg st="37" end="37"/>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3">
                                            <p:txEl>
                                              <p:pRg st="38" end="38"/>
                                            </p:txEl>
                                          </p:spTgt>
                                        </p:tgtEl>
                                        <p:attrNameLst>
                                          <p:attrName>style.visibility</p:attrName>
                                        </p:attrNameLst>
                                      </p:cBhvr>
                                      <p:to>
                                        <p:strVal val="visible"/>
                                      </p:to>
                                    </p:set>
                                    <p:animEffect transition="in" filter="fade">
                                      <p:cBhvr>
                                        <p:cTn id="172" dur="500"/>
                                        <p:tgtEl>
                                          <p:spTgt spid="3">
                                            <p:txEl>
                                              <p:pRg st="38" end="38"/>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3">
                                            <p:txEl>
                                              <p:pRg st="39" end="39"/>
                                            </p:txEl>
                                          </p:spTgt>
                                        </p:tgtEl>
                                        <p:attrNameLst>
                                          <p:attrName>style.visibility</p:attrName>
                                        </p:attrNameLst>
                                      </p:cBhvr>
                                      <p:to>
                                        <p:strVal val="visible"/>
                                      </p:to>
                                    </p:set>
                                    <p:animEffect transition="in" filter="fade">
                                      <p:cBhvr>
                                        <p:cTn id="177" dur="500"/>
                                        <p:tgtEl>
                                          <p:spTgt spid="3">
                                            <p:txEl>
                                              <p:pRg st="39" end="39"/>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grpId="0" nodeType="clickEffect">
                                  <p:stCondLst>
                                    <p:cond delay="0"/>
                                  </p:stCondLst>
                                  <p:childTnLst>
                                    <p:set>
                                      <p:cBhvr>
                                        <p:cTn id="181" dur="1" fill="hold">
                                          <p:stCondLst>
                                            <p:cond delay="0"/>
                                          </p:stCondLst>
                                        </p:cTn>
                                        <p:tgtEl>
                                          <p:spTgt spid="3">
                                            <p:txEl>
                                              <p:pRg st="40" end="40"/>
                                            </p:txEl>
                                          </p:spTgt>
                                        </p:tgtEl>
                                        <p:attrNameLst>
                                          <p:attrName>style.visibility</p:attrName>
                                        </p:attrNameLst>
                                      </p:cBhvr>
                                      <p:to>
                                        <p:strVal val="visible"/>
                                      </p:to>
                                    </p:set>
                                    <p:animEffect transition="in" filter="fade">
                                      <p:cBhvr>
                                        <p:cTn id="182" dur="500"/>
                                        <p:tgtEl>
                                          <p:spTgt spid="3">
                                            <p:txEl>
                                              <p:pRg st="40" end="40"/>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3">
                                            <p:txEl>
                                              <p:pRg st="41" end="41"/>
                                            </p:txEl>
                                          </p:spTgt>
                                        </p:tgtEl>
                                        <p:attrNameLst>
                                          <p:attrName>style.visibility</p:attrName>
                                        </p:attrNameLst>
                                      </p:cBhvr>
                                      <p:to>
                                        <p:strVal val="visible"/>
                                      </p:to>
                                    </p:set>
                                    <p:animEffect transition="in" filter="fade">
                                      <p:cBhvr>
                                        <p:cTn id="187" dur="500"/>
                                        <p:tgtEl>
                                          <p:spTgt spid="3">
                                            <p:txEl>
                                              <p:pRg st="41" end="4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6BD9-65B2-247A-97A0-3016E9BB546D}"/>
              </a:ext>
            </a:extLst>
          </p:cNvPr>
          <p:cNvSpPr>
            <a:spLocks noGrp="1"/>
          </p:cNvSpPr>
          <p:nvPr>
            <p:ph type="title"/>
          </p:nvPr>
        </p:nvSpPr>
        <p:spPr>
          <a:xfrm>
            <a:off x="1015605" y="267629"/>
            <a:ext cx="10515600" cy="257171"/>
          </a:xfrm>
        </p:spPr>
        <p:txBody>
          <a:bodyPr>
            <a:normAutofit fontScale="90000"/>
          </a:bodyPr>
          <a:lstStyle/>
          <a:p>
            <a:r>
              <a:rPr lang="en-IN" b="1" i="0" dirty="0">
                <a:solidFill>
                  <a:srgbClr val="273239"/>
                </a:solidFill>
                <a:effectLst/>
                <a:highlight>
                  <a:srgbClr val="FFFFFF"/>
                </a:highlight>
                <a:latin typeface="Nunito" pitchFamily="2" charset="0"/>
              </a:rPr>
              <a:t>Tracking ongoing processes</a:t>
            </a:r>
            <a:endParaRPr lang="en-IN" dirty="0"/>
          </a:p>
        </p:txBody>
      </p:sp>
      <p:sp>
        <p:nvSpPr>
          <p:cNvPr id="3" name="Content Placeholder 2">
            <a:extLst>
              <a:ext uri="{FF2B5EF4-FFF2-40B4-BE49-F238E27FC236}">
                <a16:creationId xmlns:a16="http://schemas.microsoft.com/office/drawing/2014/main" id="{B3723527-16D0-2B90-E2CE-23300156B773}"/>
              </a:ext>
            </a:extLst>
          </p:cNvPr>
          <p:cNvSpPr>
            <a:spLocks noGrp="1"/>
          </p:cNvSpPr>
          <p:nvPr>
            <p:ph idx="1"/>
          </p:nvPr>
        </p:nvSpPr>
        <p:spPr>
          <a:xfrm>
            <a:off x="178129" y="702527"/>
            <a:ext cx="11839699" cy="5995156"/>
          </a:xfrm>
        </p:spPr>
        <p:txBody>
          <a:bodyPr vert="horz" lIns="91440" tIns="45720" rIns="91440" bIns="45720" rtlCol="0" anchor="t">
            <a:normAutofit fontScale="70000" lnSpcReduction="20000"/>
          </a:bodyPr>
          <a:lstStyle/>
          <a:p>
            <a:pPr marL="0" indent="0">
              <a:buNone/>
            </a:pPr>
            <a:r>
              <a:rPr lang="en-IN" err="1"/>
              <a:t>ps</a:t>
            </a:r>
            <a:r>
              <a:rPr lang="en-IN" dirty="0"/>
              <a:t> (Process status) can be used to see/list all the running processes. </a:t>
            </a:r>
            <a:endParaRPr lang="en-US"/>
          </a:p>
          <a:p>
            <a:pPr marL="0" indent="0">
              <a:buNone/>
            </a:pPr>
            <a:r>
              <a:rPr lang="en-IN" dirty="0"/>
              <a:t>$ </a:t>
            </a:r>
            <a:r>
              <a:rPr lang="en-IN" err="1"/>
              <a:t>ps</a:t>
            </a:r>
            <a:endParaRPr lang="en-IN"/>
          </a:p>
          <a:p>
            <a:pPr marL="0" indent="0">
              <a:buNone/>
            </a:pPr>
            <a:r>
              <a:rPr lang="en-IN" dirty="0"/>
              <a:t>For more information -f (full) can be used along with </a:t>
            </a:r>
            <a:r>
              <a:rPr lang="en-IN" err="1"/>
              <a:t>ps</a:t>
            </a:r>
            <a:r>
              <a:rPr lang="en-IN" dirty="0"/>
              <a:t>  </a:t>
            </a:r>
            <a:endParaRPr lang="en-IN"/>
          </a:p>
          <a:p>
            <a:pPr marL="0" indent="0">
              <a:buNone/>
            </a:pPr>
            <a:r>
              <a:rPr lang="en-IN" dirty="0"/>
              <a:t>$ </a:t>
            </a:r>
            <a:r>
              <a:rPr lang="en-IN" err="1"/>
              <a:t>ps</a:t>
            </a:r>
            <a:r>
              <a:rPr lang="en-IN" dirty="0"/>
              <a:t> –f</a:t>
            </a:r>
            <a:endParaRPr lang="en-IN"/>
          </a:p>
          <a:p>
            <a:pPr marL="0" indent="0">
              <a:buNone/>
            </a:pPr>
            <a:r>
              <a:rPr lang="en-IN" dirty="0"/>
              <a:t>UID      PID  PPID C STIME    TTY        TIME CMD</a:t>
            </a:r>
            <a:endParaRPr lang="en-IN"/>
          </a:p>
          <a:p>
            <a:pPr marL="0" indent="0">
              <a:buNone/>
            </a:pPr>
            <a:r>
              <a:rPr lang="en-IN" dirty="0"/>
              <a:t>52471     19     1 0 07:20    pts/1  00:00:00f     </a:t>
            </a:r>
            <a:r>
              <a:rPr lang="en-IN" err="1"/>
              <a:t>sh</a:t>
            </a:r>
            <a:endParaRPr lang="en-IN"/>
          </a:p>
          <a:p>
            <a:pPr marL="0" indent="0">
              <a:buNone/>
            </a:pPr>
            <a:r>
              <a:rPr lang="en-IN" dirty="0"/>
              <a:t>52471     25    19 0 08:04    pts/1  00:00:00      </a:t>
            </a:r>
            <a:r>
              <a:rPr lang="en-IN" err="1"/>
              <a:t>ps</a:t>
            </a:r>
            <a:r>
              <a:rPr lang="en-IN" dirty="0"/>
              <a:t> –f</a:t>
            </a:r>
            <a:endParaRPr lang="en-IN"/>
          </a:p>
          <a:p>
            <a:pPr marL="0" indent="0">
              <a:buNone/>
            </a:pPr>
            <a:r>
              <a:rPr lang="en-IN" dirty="0"/>
              <a:t>Fields described by </a:t>
            </a:r>
            <a:r>
              <a:rPr lang="en-IN" err="1"/>
              <a:t>ps</a:t>
            </a:r>
            <a:r>
              <a:rPr lang="en-IN" dirty="0"/>
              <a:t> are described as: </a:t>
            </a:r>
            <a:endParaRPr lang="en-IN"/>
          </a:p>
          <a:p>
            <a:pPr marL="0" indent="0">
              <a:buNone/>
            </a:pPr>
            <a:endParaRPr lang="en-IN" dirty="0"/>
          </a:p>
          <a:p>
            <a:pPr marL="0" indent="0">
              <a:buNone/>
            </a:pPr>
            <a:r>
              <a:rPr lang="en-IN" dirty="0"/>
              <a:t>UID: User ID that this process belongs to (the person running it)</a:t>
            </a:r>
            <a:endParaRPr lang="en-IN"/>
          </a:p>
          <a:p>
            <a:pPr marL="0" indent="0">
              <a:buNone/>
            </a:pPr>
            <a:r>
              <a:rPr lang="en-IN" dirty="0"/>
              <a:t>PID: Process ID</a:t>
            </a:r>
            <a:endParaRPr lang="en-IN"/>
          </a:p>
          <a:p>
            <a:pPr marL="0" indent="0">
              <a:buNone/>
            </a:pPr>
            <a:r>
              <a:rPr lang="en-IN" dirty="0"/>
              <a:t>PPID: Parent process ID (the ID of the process that started it)</a:t>
            </a:r>
            <a:endParaRPr lang="en-IN"/>
          </a:p>
          <a:p>
            <a:pPr marL="0" indent="0">
              <a:buNone/>
            </a:pPr>
            <a:r>
              <a:rPr lang="en-IN" dirty="0"/>
              <a:t>C: CPU utilization of process</a:t>
            </a:r>
            <a:endParaRPr lang="en-IN"/>
          </a:p>
          <a:p>
            <a:pPr marL="0" indent="0">
              <a:buNone/>
            </a:pPr>
            <a:r>
              <a:rPr lang="en-IN" dirty="0"/>
              <a:t>STIME: Process start time</a:t>
            </a:r>
            <a:endParaRPr lang="en-IN"/>
          </a:p>
          <a:p>
            <a:pPr marL="0" indent="0">
              <a:buNone/>
            </a:pPr>
            <a:r>
              <a:rPr lang="en-IN" dirty="0"/>
              <a:t>TTY: Terminal type associated with the process</a:t>
            </a:r>
            <a:endParaRPr lang="en-IN"/>
          </a:p>
          <a:p>
            <a:pPr marL="0" indent="0">
              <a:buNone/>
            </a:pPr>
            <a:r>
              <a:rPr lang="en-IN" dirty="0"/>
              <a:t>TIME: CPU time is taken by the process</a:t>
            </a:r>
            <a:endParaRPr lang="en-IN"/>
          </a:p>
          <a:p>
            <a:pPr marL="0" indent="0">
              <a:buNone/>
            </a:pPr>
            <a:r>
              <a:rPr lang="en-IN" dirty="0"/>
              <a:t>CMD: The command that started this process</a:t>
            </a:r>
            <a:endParaRPr lang="en-IN"/>
          </a:p>
        </p:txBody>
      </p:sp>
    </p:spTree>
    <p:extLst>
      <p:ext uri="{BB962C8B-B14F-4D97-AF65-F5344CB8AC3E}">
        <p14:creationId xmlns:p14="http://schemas.microsoft.com/office/powerpoint/2010/main" val="3707120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C9E135-602C-2420-F4CE-A6AF7790F1AD}"/>
              </a:ext>
            </a:extLst>
          </p:cNvPr>
          <p:cNvSpPr>
            <a:spLocks noGrp="1"/>
          </p:cNvSpPr>
          <p:nvPr>
            <p:ph idx="1"/>
          </p:nvPr>
        </p:nvSpPr>
        <p:spPr>
          <a:xfrm>
            <a:off x="122663" y="89210"/>
            <a:ext cx="11876049" cy="6634975"/>
          </a:xfrm>
        </p:spPr>
        <p:txBody>
          <a:bodyPr>
            <a:normAutofit fontScale="92500" lnSpcReduction="10000"/>
          </a:bodyPr>
          <a:lstStyle/>
          <a:p>
            <a:pPr marL="0" indent="0" algn="ctr">
              <a:buNone/>
            </a:pPr>
            <a:r>
              <a:rPr lang="en-IN" b="1" u="sng" dirty="0"/>
              <a:t>Threads and signals</a:t>
            </a:r>
          </a:p>
          <a:p>
            <a:pPr marL="0" indent="0">
              <a:buNone/>
            </a:pPr>
            <a:r>
              <a:rPr lang="en-IN" dirty="0"/>
              <a:t>Unix signals were originally designed at a time when all applications were </a:t>
            </a:r>
            <a:r>
              <a:rPr lang="en-IN" b="1" dirty="0"/>
              <a:t>single-threaded applications</a:t>
            </a:r>
            <a:r>
              <a:rPr lang="en-IN" dirty="0"/>
              <a:t>. </a:t>
            </a:r>
            <a:r>
              <a:rPr lang="en-IN" b="1" dirty="0"/>
              <a:t>Adding threads to the mix complicates the picture</a:t>
            </a:r>
            <a:r>
              <a:rPr lang="en-IN" dirty="0"/>
              <a:t>. Here are some things to know about the interaction of threads and signals:</a:t>
            </a:r>
          </a:p>
          <a:p>
            <a:pPr marL="0" indent="0">
              <a:buNone/>
            </a:pPr>
            <a:r>
              <a:rPr lang="en-IN" dirty="0"/>
              <a:t>If code in a thread generates an </a:t>
            </a:r>
            <a:r>
              <a:rPr lang="en-IN" b="1" dirty="0"/>
              <a:t>error condition </a:t>
            </a:r>
            <a:r>
              <a:rPr lang="en-IN" dirty="0"/>
              <a:t>that causes the </a:t>
            </a:r>
            <a:r>
              <a:rPr lang="en-IN" b="1" dirty="0"/>
              <a:t>kernel to send a signal to the application,</a:t>
            </a:r>
            <a:r>
              <a:rPr lang="en-IN" dirty="0"/>
              <a:t> the </a:t>
            </a:r>
            <a:r>
              <a:rPr lang="en-IN" b="1" dirty="0"/>
              <a:t>signal gets sent to the thread that generated the error</a:t>
            </a:r>
            <a:r>
              <a:rPr lang="en-IN" dirty="0"/>
              <a:t>.</a:t>
            </a:r>
          </a:p>
          <a:p>
            <a:pPr marL="0" indent="0">
              <a:buNone/>
            </a:pPr>
            <a:r>
              <a:rPr lang="en-IN" dirty="0"/>
              <a:t>If a multi-threaded application receives a signal for some other reason, </a:t>
            </a:r>
            <a:r>
              <a:rPr lang="en-IN" b="1" dirty="0"/>
              <a:t>the signal gets delivered to one of the threads</a:t>
            </a:r>
            <a:r>
              <a:rPr lang="en-IN" dirty="0"/>
              <a:t>. Which thread gets the signal is undefined.</a:t>
            </a:r>
          </a:p>
          <a:p>
            <a:pPr marL="0" indent="0">
              <a:buNone/>
            </a:pPr>
            <a:r>
              <a:rPr lang="en-IN" dirty="0"/>
              <a:t>The </a:t>
            </a:r>
            <a:r>
              <a:rPr lang="en-IN" b="1" dirty="0" err="1"/>
              <a:t>pthreads</a:t>
            </a:r>
            <a:r>
              <a:rPr lang="en-IN" b="1" dirty="0"/>
              <a:t> library also includes functions that threads can use to manage signals</a:t>
            </a:r>
            <a:r>
              <a:rPr lang="en-IN" dirty="0"/>
              <a:t>. By using these functions </a:t>
            </a:r>
            <a:r>
              <a:rPr lang="en-IN" b="1" dirty="0"/>
              <a:t>individual threads can block or unblock different signal types</a:t>
            </a:r>
            <a:r>
              <a:rPr lang="en-IN" dirty="0"/>
              <a:t>.</a:t>
            </a:r>
          </a:p>
          <a:p>
            <a:pPr marL="0" indent="0">
              <a:buNone/>
            </a:pPr>
            <a:r>
              <a:rPr lang="en-IN" dirty="0"/>
              <a:t> A typical approach to manage signals in threads is to </a:t>
            </a:r>
            <a:r>
              <a:rPr lang="en-IN" b="1" dirty="0"/>
              <a:t>block the signal on every thread but one and have just one thread receive and manage that particular signal.</a:t>
            </a:r>
          </a:p>
          <a:p>
            <a:pPr marL="0" indent="0">
              <a:buNone/>
            </a:pPr>
            <a:r>
              <a:rPr lang="en-IN" dirty="0"/>
              <a:t>An </a:t>
            </a:r>
            <a:r>
              <a:rPr lang="en-IN" b="1" dirty="0"/>
              <a:t>application can install only one signal handler per signal</a:t>
            </a:r>
            <a:r>
              <a:rPr lang="en-IN" dirty="0"/>
              <a:t>: signal handlers are shared across all threads, while signal masks can vary from thread to thread.</a:t>
            </a:r>
          </a:p>
        </p:txBody>
      </p:sp>
    </p:spTree>
    <p:extLst>
      <p:ext uri="{BB962C8B-B14F-4D97-AF65-F5344CB8AC3E}">
        <p14:creationId xmlns:p14="http://schemas.microsoft.com/office/powerpoint/2010/main" val="235235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72CD-CB70-0DBB-3223-2EE964A10729}"/>
              </a:ext>
            </a:extLst>
          </p:cNvPr>
          <p:cNvSpPr>
            <a:spLocks noGrp="1"/>
          </p:cNvSpPr>
          <p:nvPr>
            <p:ph type="title"/>
          </p:nvPr>
        </p:nvSpPr>
        <p:spPr>
          <a:xfrm>
            <a:off x="838200" y="0"/>
            <a:ext cx="10515600" cy="504670"/>
          </a:xfrm>
        </p:spPr>
        <p:txBody>
          <a:bodyPr>
            <a:normAutofit/>
          </a:bodyPr>
          <a:lstStyle/>
          <a:p>
            <a:pPr algn="ctr"/>
            <a:r>
              <a:rPr lang="en-IN" sz="2800" b="0" i="0" dirty="0">
                <a:solidFill>
                  <a:srgbClr val="00000A"/>
                </a:solidFill>
                <a:effectLst/>
                <a:latin typeface="TimesNewRomanPSMT"/>
              </a:rPr>
              <a:t>Manipulating signal masks and signal sets</a:t>
            </a:r>
            <a:endParaRPr lang="en-IN" sz="6000" dirty="0"/>
          </a:p>
        </p:txBody>
      </p:sp>
      <p:sp>
        <p:nvSpPr>
          <p:cNvPr id="3" name="Content Placeholder 2">
            <a:extLst>
              <a:ext uri="{FF2B5EF4-FFF2-40B4-BE49-F238E27FC236}">
                <a16:creationId xmlns:a16="http://schemas.microsoft.com/office/drawing/2014/main" id="{BCA020B4-9D7B-BA38-CA3D-38443EEBB349}"/>
              </a:ext>
            </a:extLst>
          </p:cNvPr>
          <p:cNvSpPr>
            <a:spLocks noGrp="1"/>
          </p:cNvSpPr>
          <p:nvPr>
            <p:ph idx="1"/>
          </p:nvPr>
        </p:nvSpPr>
        <p:spPr>
          <a:xfrm>
            <a:off x="312234" y="591015"/>
            <a:ext cx="11041566" cy="5585948"/>
          </a:xfrm>
        </p:spPr>
        <p:txBody>
          <a:bodyPr/>
          <a:lstStyle/>
          <a:p>
            <a:pPr marL="0" indent="0">
              <a:buNone/>
            </a:pPr>
            <a:r>
              <a:rPr lang="en-IN" dirty="0"/>
              <a:t>UNIX processes contain a signal mask that defines </a:t>
            </a:r>
            <a:r>
              <a:rPr lang="en-IN" b="1" dirty="0"/>
              <a:t>which signals can be delivered and which are blocked from delivery at any given time</a:t>
            </a:r>
            <a:r>
              <a:rPr lang="en-IN" dirty="0"/>
              <a:t>. </a:t>
            </a:r>
          </a:p>
          <a:p>
            <a:pPr marL="0" indent="0">
              <a:buNone/>
            </a:pPr>
            <a:r>
              <a:rPr lang="en-IN" dirty="0"/>
              <a:t>When a signal arrives, the UNIX kernel </a:t>
            </a:r>
            <a:r>
              <a:rPr lang="en-IN" b="1" dirty="0"/>
              <a:t>checks the signal mask</a:t>
            </a:r>
            <a:r>
              <a:rPr lang="en-IN" dirty="0"/>
              <a:t>: If the signal is in the process mask, it is delivered, otherwise it is noted as undeliverable and nothing further is done until the signal mask changes. </a:t>
            </a:r>
          </a:p>
          <a:p>
            <a:pPr marL="0" indent="0">
              <a:buNone/>
            </a:pPr>
            <a:r>
              <a:rPr lang="en-IN" dirty="0"/>
              <a:t>UNIX IDL provides several functions that </a:t>
            </a:r>
            <a:r>
              <a:rPr lang="en-IN" b="1" dirty="0"/>
              <a:t>manipulate signal sets to change the process mask and allow/disallow delivery of signals</a:t>
            </a:r>
            <a:r>
              <a:rPr lang="en-IN" dirty="0"/>
              <a:t>.</a:t>
            </a:r>
          </a:p>
        </p:txBody>
      </p:sp>
    </p:spTree>
    <p:extLst>
      <p:ext uri="{BB962C8B-B14F-4D97-AF65-F5344CB8AC3E}">
        <p14:creationId xmlns:p14="http://schemas.microsoft.com/office/powerpoint/2010/main" val="1104781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B309C-F0DB-AEE7-2B5D-121A055E8330}"/>
              </a:ext>
            </a:extLst>
          </p:cNvPr>
          <p:cNvSpPr>
            <a:spLocks noGrp="1"/>
          </p:cNvSpPr>
          <p:nvPr>
            <p:ph idx="1"/>
          </p:nvPr>
        </p:nvSpPr>
        <p:spPr>
          <a:xfrm>
            <a:off x="278780" y="345688"/>
            <a:ext cx="11075020" cy="5831275"/>
          </a:xfrm>
        </p:spPr>
        <p:txBody>
          <a:bodyPr>
            <a:normAutofit/>
          </a:bodyPr>
          <a:lstStyle/>
          <a:p>
            <a:pPr marL="0" indent="0">
              <a:buNone/>
            </a:pPr>
            <a:r>
              <a:rPr lang="en-IN" dirty="0" err="1"/>
              <a:t>IDL_SignalSetInit</a:t>
            </a:r>
            <a:r>
              <a:rPr lang="en-IN" dirty="0"/>
              <a:t>() : </a:t>
            </a:r>
            <a:r>
              <a:rPr lang="en-IN" b="1" dirty="0"/>
              <a:t>initializes a signal set to be empty</a:t>
            </a:r>
            <a:r>
              <a:rPr lang="en-IN" dirty="0"/>
              <a:t>, and optionally sets it to </a:t>
            </a:r>
            <a:r>
              <a:rPr lang="en-IN" b="1" dirty="0"/>
              <a:t>contain one signal</a:t>
            </a:r>
            <a:r>
              <a:rPr lang="en-IN" dirty="0"/>
              <a:t>.</a:t>
            </a:r>
          </a:p>
          <a:p>
            <a:pPr marL="0" indent="0">
              <a:buNone/>
            </a:pPr>
            <a:r>
              <a:rPr lang="en-IN" dirty="0" err="1"/>
              <a:t>IDL_SignalSetAdd</a:t>
            </a:r>
            <a:r>
              <a:rPr lang="en-IN" dirty="0"/>
              <a:t>() : </a:t>
            </a:r>
            <a:r>
              <a:rPr lang="en-IN" b="1" dirty="0"/>
              <a:t>adds the specified signal to the specified signal set:</a:t>
            </a:r>
          </a:p>
          <a:p>
            <a:pPr marL="0" indent="0">
              <a:buNone/>
            </a:pPr>
            <a:r>
              <a:rPr lang="en-IN" dirty="0" err="1"/>
              <a:t>IDL_SignalSetDel</a:t>
            </a:r>
            <a:r>
              <a:rPr lang="en-IN" dirty="0"/>
              <a:t>() </a:t>
            </a:r>
            <a:r>
              <a:rPr lang="en-IN" b="1" dirty="0"/>
              <a:t>: deletes </a:t>
            </a:r>
            <a:r>
              <a:rPr lang="en-IN" dirty="0"/>
              <a:t>the specified signal from a signal set:</a:t>
            </a:r>
          </a:p>
          <a:p>
            <a:pPr marL="0" indent="0">
              <a:buNone/>
            </a:pPr>
            <a:r>
              <a:rPr lang="en-IN" dirty="0" err="1"/>
              <a:t>IDL_SignalSetIsMember</a:t>
            </a:r>
            <a:r>
              <a:rPr lang="en-IN" dirty="0"/>
              <a:t>() : </a:t>
            </a:r>
            <a:r>
              <a:rPr lang="en-IN" b="1" dirty="0"/>
              <a:t>tests a signal set </a:t>
            </a:r>
            <a:r>
              <a:rPr lang="en-IN" dirty="0"/>
              <a:t>for the </a:t>
            </a:r>
            <a:r>
              <a:rPr lang="en-IN" b="1" dirty="0"/>
              <a:t>presence of a specified signal</a:t>
            </a:r>
            <a:r>
              <a:rPr lang="en-IN" dirty="0"/>
              <a:t>, returning TRUE if the signal is present and FALSE otherwise:</a:t>
            </a:r>
          </a:p>
          <a:p>
            <a:pPr marL="0" indent="0">
              <a:buNone/>
            </a:pPr>
            <a:r>
              <a:rPr lang="en-IN" dirty="0" err="1"/>
              <a:t>IDL_SignalMaskGet</a:t>
            </a:r>
            <a:r>
              <a:rPr lang="en-IN" dirty="0"/>
              <a:t>() : </a:t>
            </a:r>
            <a:r>
              <a:rPr lang="en-IN" b="1" dirty="0"/>
              <a:t>sets a signal set to contain </a:t>
            </a:r>
            <a:r>
              <a:rPr lang="en-IN" dirty="0"/>
              <a:t>the signals from the current process signal</a:t>
            </a:r>
          </a:p>
          <a:p>
            <a:pPr marL="0" indent="0">
              <a:buNone/>
            </a:pPr>
            <a:r>
              <a:rPr lang="en-IN" dirty="0" err="1"/>
              <a:t>IDL_SignalMaskSet</a:t>
            </a:r>
            <a:r>
              <a:rPr lang="en-IN" dirty="0"/>
              <a:t>():</a:t>
            </a:r>
            <a:r>
              <a:rPr lang="en-IN" b="1" dirty="0"/>
              <a:t>sets the current process signal mask to contain </a:t>
            </a:r>
            <a:r>
              <a:rPr lang="en-IN" dirty="0"/>
              <a:t>the signals specified in a signal mask:</a:t>
            </a:r>
          </a:p>
        </p:txBody>
      </p:sp>
    </p:spTree>
    <p:extLst>
      <p:ext uri="{BB962C8B-B14F-4D97-AF65-F5344CB8AC3E}">
        <p14:creationId xmlns:p14="http://schemas.microsoft.com/office/powerpoint/2010/main" val="191285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8FA68-1915-8B20-85DB-D0E601AF279C}"/>
              </a:ext>
            </a:extLst>
          </p:cNvPr>
          <p:cNvSpPr>
            <a:spLocks noGrp="1"/>
          </p:cNvSpPr>
          <p:nvPr>
            <p:ph idx="1"/>
          </p:nvPr>
        </p:nvSpPr>
        <p:spPr>
          <a:xfrm>
            <a:off x="245327" y="267628"/>
            <a:ext cx="11731083" cy="6311591"/>
          </a:xfrm>
        </p:spPr>
        <p:txBody>
          <a:bodyPr>
            <a:normAutofit/>
          </a:bodyPr>
          <a:lstStyle/>
          <a:p>
            <a:r>
              <a:rPr lang="en-IN" sz="4000" dirty="0" err="1"/>
              <a:t>IDL_SignalMaskBlock</a:t>
            </a:r>
            <a:r>
              <a:rPr lang="en-IN" sz="4000" dirty="0"/>
              <a:t>()</a:t>
            </a:r>
          </a:p>
          <a:p>
            <a:r>
              <a:rPr lang="en-IN" sz="4000" dirty="0" err="1"/>
              <a:t>IDL_SignalBlock</a:t>
            </a:r>
            <a:r>
              <a:rPr lang="en-IN" sz="4000" dirty="0"/>
              <a:t>()</a:t>
            </a:r>
          </a:p>
          <a:p>
            <a:r>
              <a:rPr lang="en-IN" sz="4000" dirty="0" err="1"/>
              <a:t>IDL_SignalSuspend</a:t>
            </a:r>
            <a:r>
              <a:rPr lang="en-IN" sz="4000" dirty="0"/>
              <a:t>()</a:t>
            </a:r>
          </a:p>
          <a:p>
            <a:pPr marL="0" indent="0">
              <a:buNone/>
            </a:pPr>
            <a:endParaRPr lang="en-IN" sz="4000" dirty="0"/>
          </a:p>
        </p:txBody>
      </p:sp>
    </p:spTree>
    <p:extLst>
      <p:ext uri="{BB962C8B-B14F-4D97-AF65-F5344CB8AC3E}">
        <p14:creationId xmlns:p14="http://schemas.microsoft.com/office/powerpoint/2010/main" val="21684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88815-8E94-193B-50B9-5E894CCBAF93}"/>
              </a:ext>
            </a:extLst>
          </p:cNvPr>
          <p:cNvSpPr>
            <a:spLocks noGrp="1"/>
          </p:cNvSpPr>
          <p:nvPr>
            <p:ph type="title"/>
          </p:nvPr>
        </p:nvSpPr>
        <p:spPr>
          <a:xfrm>
            <a:off x="626327" y="118617"/>
            <a:ext cx="10515600" cy="372038"/>
          </a:xfrm>
        </p:spPr>
        <p:txBody>
          <a:bodyPr>
            <a:normAutofit fontScale="90000"/>
          </a:bodyPr>
          <a:lstStyle/>
          <a:p>
            <a:pPr algn="ctr"/>
            <a:r>
              <a:rPr lang="en-IN" sz="2800" b="0" i="0" dirty="0">
                <a:solidFill>
                  <a:srgbClr val="00000A"/>
                </a:solidFill>
                <a:effectLst/>
                <a:latin typeface="TimesNewRomanPSMT"/>
              </a:rPr>
              <a:t>Catching, and ignoring signals</a:t>
            </a:r>
            <a:endParaRPr lang="en-IN" sz="6000" dirty="0"/>
          </a:p>
        </p:txBody>
      </p:sp>
      <p:sp>
        <p:nvSpPr>
          <p:cNvPr id="3" name="Content Placeholder 2">
            <a:extLst>
              <a:ext uri="{FF2B5EF4-FFF2-40B4-BE49-F238E27FC236}">
                <a16:creationId xmlns:a16="http://schemas.microsoft.com/office/drawing/2014/main" id="{90622043-F923-9688-F980-E33B9C28FAEA}"/>
              </a:ext>
            </a:extLst>
          </p:cNvPr>
          <p:cNvSpPr>
            <a:spLocks noGrp="1"/>
          </p:cNvSpPr>
          <p:nvPr>
            <p:ph idx="1"/>
          </p:nvPr>
        </p:nvSpPr>
        <p:spPr>
          <a:xfrm>
            <a:off x="256478" y="635620"/>
            <a:ext cx="11935522" cy="6021658"/>
          </a:xfrm>
        </p:spPr>
        <p:txBody>
          <a:bodyPr/>
          <a:lstStyle/>
          <a:p>
            <a:pPr marL="0" indent="0">
              <a:buNone/>
            </a:pPr>
            <a:r>
              <a:rPr lang="en-IN" dirty="0"/>
              <a:t>The </a:t>
            </a:r>
            <a:r>
              <a:rPr lang="en-IN" dirty="0" err="1"/>
              <a:t>sigaction</a:t>
            </a:r>
            <a:r>
              <a:rPr lang="en-IN" dirty="0"/>
              <a:t> system call has the same basic effect as signal system call: to </a:t>
            </a:r>
            <a:r>
              <a:rPr lang="en-IN" b="1" dirty="0"/>
              <a:t>specify how a signal should be handled </a:t>
            </a:r>
            <a:r>
              <a:rPr lang="en-IN" dirty="0"/>
              <a:t>by the process.</a:t>
            </a:r>
          </a:p>
          <a:p>
            <a:pPr marL="0" indent="0">
              <a:buNone/>
            </a:pPr>
            <a:endParaRPr lang="en-IN" dirty="0"/>
          </a:p>
          <a:p>
            <a:pPr marL="0" indent="0">
              <a:buNone/>
            </a:pPr>
            <a:r>
              <a:rPr lang="en-IN" dirty="0"/>
              <a:t>But </a:t>
            </a:r>
            <a:r>
              <a:rPr lang="en-IN" dirty="0" err="1"/>
              <a:t>sigaction</a:t>
            </a:r>
            <a:r>
              <a:rPr lang="en-IN" dirty="0"/>
              <a:t> offers more control over the signal mechanism, at the expense of more complexity. In particular, </a:t>
            </a:r>
            <a:r>
              <a:rPr lang="en-IN" dirty="0" err="1"/>
              <a:t>sigaction</a:t>
            </a:r>
            <a:r>
              <a:rPr lang="en-IN" dirty="0"/>
              <a:t> allows you to </a:t>
            </a:r>
            <a:r>
              <a:rPr lang="en-IN" b="1" dirty="0"/>
              <a:t>specify additional flags to control when the signal is generated </a:t>
            </a:r>
            <a:r>
              <a:rPr lang="en-IN" dirty="0"/>
              <a:t>and how the handler is invoked.</a:t>
            </a:r>
          </a:p>
          <a:p>
            <a:pPr marL="0" indent="0">
              <a:buNone/>
            </a:pPr>
            <a:endParaRPr lang="en-IN" dirty="0"/>
          </a:p>
          <a:p>
            <a:pPr marL="0" indent="0">
              <a:buNone/>
            </a:pPr>
            <a:r>
              <a:rPr lang="en-IN" dirty="0"/>
              <a:t>Hence for reference we can say that </a:t>
            </a:r>
            <a:r>
              <a:rPr lang="en-IN" b="1" dirty="0" err="1"/>
              <a:t>sigaction</a:t>
            </a:r>
            <a:r>
              <a:rPr lang="en-IN" b="1" dirty="0"/>
              <a:t> is more like opensource Linux OS flavours</a:t>
            </a:r>
            <a:r>
              <a:rPr lang="en-IN" dirty="0"/>
              <a:t> more options, more control and complex for normal users than the proprietary stuff.</a:t>
            </a:r>
          </a:p>
        </p:txBody>
      </p:sp>
    </p:spTree>
    <p:extLst>
      <p:ext uri="{BB962C8B-B14F-4D97-AF65-F5344CB8AC3E}">
        <p14:creationId xmlns:p14="http://schemas.microsoft.com/office/powerpoint/2010/main" val="351457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5F5A6-70AC-8DE4-D225-CAC92CA49360}"/>
              </a:ext>
            </a:extLst>
          </p:cNvPr>
          <p:cNvSpPr>
            <a:spLocks noGrp="1"/>
          </p:cNvSpPr>
          <p:nvPr>
            <p:ph idx="1"/>
          </p:nvPr>
        </p:nvSpPr>
        <p:spPr>
          <a:xfrm>
            <a:off x="178419" y="289932"/>
            <a:ext cx="11898351" cy="6333892"/>
          </a:xfrm>
        </p:spPr>
        <p:txBody>
          <a:bodyPr>
            <a:normAutofit/>
          </a:bodyPr>
          <a:lstStyle/>
          <a:p>
            <a:pPr marL="0" indent="0">
              <a:buNone/>
            </a:pPr>
            <a:r>
              <a:rPr lang="en-IN" dirty="0"/>
              <a:t>#include &lt;</a:t>
            </a:r>
            <a:r>
              <a:rPr lang="en-IN" dirty="0" err="1"/>
              <a:t>signal.h</a:t>
            </a:r>
            <a:r>
              <a:rPr lang="en-IN" dirty="0"/>
              <a:t>&gt;</a:t>
            </a:r>
          </a:p>
          <a:p>
            <a:pPr marL="0" indent="0">
              <a:buNone/>
            </a:pPr>
            <a:endParaRPr lang="en-IN" dirty="0"/>
          </a:p>
          <a:p>
            <a:pPr marL="0" indent="0">
              <a:buNone/>
            </a:pPr>
            <a:r>
              <a:rPr lang="en-IN" dirty="0"/>
              <a:t>int </a:t>
            </a:r>
            <a:r>
              <a:rPr lang="en-IN" dirty="0" err="1"/>
              <a:t>sigaction</a:t>
            </a:r>
            <a:r>
              <a:rPr lang="en-IN" dirty="0"/>
              <a:t>(int signum, </a:t>
            </a:r>
            <a:r>
              <a:rPr lang="en-IN" dirty="0" err="1"/>
              <a:t>const</a:t>
            </a:r>
            <a:r>
              <a:rPr lang="en-IN" dirty="0"/>
              <a:t> struct </a:t>
            </a:r>
            <a:r>
              <a:rPr lang="en-IN" dirty="0" err="1"/>
              <a:t>sigaction</a:t>
            </a:r>
            <a:r>
              <a:rPr lang="en-IN" dirty="0"/>
              <a:t> *</a:t>
            </a:r>
            <a:r>
              <a:rPr lang="en-IN" dirty="0" err="1"/>
              <a:t>action,struct</a:t>
            </a:r>
            <a:r>
              <a:rPr lang="en-IN" dirty="0"/>
              <a:t> </a:t>
            </a:r>
            <a:r>
              <a:rPr lang="en-IN" dirty="0" err="1"/>
              <a:t>sigaction</a:t>
            </a:r>
            <a:r>
              <a:rPr lang="en-IN" dirty="0"/>
              <a:t> *</a:t>
            </a:r>
            <a:r>
              <a:rPr lang="en-IN" dirty="0" err="1"/>
              <a:t>oldaction</a:t>
            </a:r>
            <a:r>
              <a:rPr lang="en-IN" dirty="0"/>
              <a:t>);</a:t>
            </a:r>
          </a:p>
          <a:p>
            <a:pPr marL="0" indent="0">
              <a:buNone/>
            </a:pPr>
            <a:endParaRPr lang="en-IN" dirty="0"/>
          </a:p>
          <a:p>
            <a:pPr marL="0" indent="0">
              <a:buNone/>
            </a:pPr>
            <a:r>
              <a:rPr lang="en-IN" dirty="0"/>
              <a:t>signum specifies the </a:t>
            </a:r>
            <a:r>
              <a:rPr lang="en-IN" b="1" dirty="0"/>
              <a:t>signal and can be any valid signal </a:t>
            </a:r>
            <a:r>
              <a:rPr lang="en-IN" dirty="0"/>
              <a:t>except SIGKILL and SIGSTOP.</a:t>
            </a:r>
          </a:p>
          <a:p>
            <a:pPr marL="0" indent="0">
              <a:buNone/>
            </a:pPr>
            <a:endParaRPr lang="en-IN" dirty="0"/>
          </a:p>
          <a:p>
            <a:pPr marL="0" indent="0">
              <a:buNone/>
            </a:pPr>
            <a:r>
              <a:rPr lang="en-IN" dirty="0"/>
              <a:t>The action argument is used to </a:t>
            </a:r>
            <a:r>
              <a:rPr lang="en-IN" b="1" dirty="0"/>
              <a:t>set up a new action </a:t>
            </a:r>
            <a:r>
              <a:rPr lang="en-IN" dirty="0"/>
              <a:t>for the signal signum, while the </a:t>
            </a:r>
            <a:r>
              <a:rPr lang="en-IN" b="1" dirty="0" err="1"/>
              <a:t>oldaction</a:t>
            </a:r>
            <a:r>
              <a:rPr lang="en-IN" dirty="0"/>
              <a:t> argument is used to </a:t>
            </a:r>
            <a:r>
              <a:rPr lang="en-IN" b="1" dirty="0"/>
              <a:t>return information about the action previously associated with this symbol</a:t>
            </a:r>
            <a:r>
              <a:rPr lang="en-IN" dirty="0"/>
              <a:t>. If action is non-null, the new action for signal signum is installed from action. If </a:t>
            </a:r>
            <a:r>
              <a:rPr lang="en-IN" dirty="0" err="1"/>
              <a:t>oldaction</a:t>
            </a:r>
            <a:r>
              <a:rPr lang="en-IN" dirty="0"/>
              <a:t> is non-null, the previous action is saved in </a:t>
            </a:r>
            <a:r>
              <a:rPr lang="en-IN" dirty="0" err="1"/>
              <a:t>oldaction</a:t>
            </a:r>
            <a:r>
              <a:rPr lang="en-IN" dirty="0"/>
              <a:t>.</a:t>
            </a:r>
          </a:p>
        </p:txBody>
      </p:sp>
    </p:spTree>
    <p:extLst>
      <p:ext uri="{BB962C8B-B14F-4D97-AF65-F5344CB8AC3E}">
        <p14:creationId xmlns:p14="http://schemas.microsoft.com/office/powerpoint/2010/main" val="364387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E4AB-6F9C-2AD1-5BFF-6E8C8EA8F8C1}"/>
              </a:ext>
            </a:extLst>
          </p:cNvPr>
          <p:cNvSpPr>
            <a:spLocks noGrp="1"/>
          </p:cNvSpPr>
          <p:nvPr>
            <p:ph type="title"/>
          </p:nvPr>
        </p:nvSpPr>
        <p:spPr>
          <a:xfrm>
            <a:off x="838200" y="0"/>
            <a:ext cx="10515600" cy="448914"/>
          </a:xfrm>
        </p:spPr>
        <p:txBody>
          <a:bodyPr>
            <a:normAutofit fontScale="90000"/>
          </a:bodyPr>
          <a:lstStyle/>
          <a:p>
            <a:pPr algn="ctr"/>
            <a:r>
              <a:rPr lang="en-IN" sz="3200" b="0" i="0" dirty="0">
                <a:solidFill>
                  <a:srgbClr val="00000A"/>
                </a:solidFill>
                <a:effectLst/>
                <a:latin typeface="TimesNewRomanPSMT"/>
              </a:rPr>
              <a:t>Waiting for signals.</a:t>
            </a:r>
            <a:endParaRPr lang="en-IN" sz="6600" dirty="0"/>
          </a:p>
        </p:txBody>
      </p:sp>
      <p:sp>
        <p:nvSpPr>
          <p:cNvPr id="3" name="Content Placeholder 2">
            <a:extLst>
              <a:ext uri="{FF2B5EF4-FFF2-40B4-BE49-F238E27FC236}">
                <a16:creationId xmlns:a16="http://schemas.microsoft.com/office/drawing/2014/main" id="{E0629535-37DF-941D-FD26-7ECD38E4652F}"/>
              </a:ext>
            </a:extLst>
          </p:cNvPr>
          <p:cNvSpPr>
            <a:spLocks noGrp="1"/>
          </p:cNvSpPr>
          <p:nvPr>
            <p:ph idx="1"/>
          </p:nvPr>
        </p:nvSpPr>
        <p:spPr>
          <a:xfrm>
            <a:off x="591015" y="448914"/>
            <a:ext cx="11430000" cy="6264120"/>
          </a:xfrm>
        </p:spPr>
        <p:txBody>
          <a:bodyPr/>
          <a:lstStyle/>
          <a:p>
            <a:pPr marL="0" indent="0">
              <a:buNone/>
            </a:pPr>
            <a:r>
              <a:rPr lang="en-IN" dirty="0"/>
              <a:t>If your program is driven by external events, or uses signals for synchronization, then when it has nothing to do it should probably wait until a signal arrives.</a:t>
            </a:r>
          </a:p>
          <a:p>
            <a:r>
              <a:rPr lang="en-IN" dirty="0"/>
              <a:t>Using pause</a:t>
            </a:r>
          </a:p>
          <a:p>
            <a:r>
              <a:rPr lang="en-IN" dirty="0"/>
              <a:t>Problems with pause</a:t>
            </a:r>
          </a:p>
          <a:p>
            <a:r>
              <a:rPr lang="en-IN" dirty="0"/>
              <a:t>Using </a:t>
            </a:r>
            <a:r>
              <a:rPr lang="en-IN" dirty="0" err="1"/>
              <a:t>sigsuspend</a:t>
            </a:r>
            <a:endParaRPr lang="en-IN" dirty="0"/>
          </a:p>
        </p:txBody>
      </p:sp>
    </p:spTree>
    <p:extLst>
      <p:ext uri="{BB962C8B-B14F-4D97-AF65-F5344CB8AC3E}">
        <p14:creationId xmlns:p14="http://schemas.microsoft.com/office/powerpoint/2010/main" val="415224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2DE-D2A0-BCF8-7246-C2ACE48E14D2}"/>
              </a:ext>
            </a:extLst>
          </p:cNvPr>
          <p:cNvSpPr>
            <a:spLocks noGrp="1"/>
          </p:cNvSpPr>
          <p:nvPr>
            <p:ph type="title"/>
          </p:nvPr>
        </p:nvSpPr>
        <p:spPr>
          <a:xfrm>
            <a:off x="838200" y="86345"/>
            <a:ext cx="10515600" cy="404309"/>
          </a:xfrm>
        </p:spPr>
        <p:txBody>
          <a:bodyPr>
            <a:normAutofit fontScale="90000"/>
          </a:bodyPr>
          <a:lstStyle/>
          <a:p>
            <a:pPr algn="ctr"/>
            <a:r>
              <a:rPr lang="en-IN" dirty="0"/>
              <a:t>Using Pause</a:t>
            </a:r>
          </a:p>
        </p:txBody>
      </p:sp>
      <p:sp>
        <p:nvSpPr>
          <p:cNvPr id="3" name="Content Placeholder 2">
            <a:extLst>
              <a:ext uri="{FF2B5EF4-FFF2-40B4-BE49-F238E27FC236}">
                <a16:creationId xmlns:a16="http://schemas.microsoft.com/office/drawing/2014/main" id="{3E09E27F-66D7-C780-C489-6C890D95C6D5}"/>
              </a:ext>
            </a:extLst>
          </p:cNvPr>
          <p:cNvSpPr>
            <a:spLocks noGrp="1"/>
          </p:cNvSpPr>
          <p:nvPr>
            <p:ph idx="1"/>
          </p:nvPr>
        </p:nvSpPr>
        <p:spPr>
          <a:xfrm>
            <a:off x="245327" y="680224"/>
            <a:ext cx="11653024" cy="5965903"/>
          </a:xfrm>
        </p:spPr>
        <p:txBody>
          <a:bodyPr>
            <a:normAutofit/>
          </a:bodyPr>
          <a:lstStyle/>
          <a:p>
            <a:pPr marL="0" indent="0">
              <a:buNone/>
            </a:pPr>
            <a:r>
              <a:rPr lang="en-IN" dirty="0"/>
              <a:t>The simple way to wait until a signal arrives is to </a:t>
            </a:r>
            <a:r>
              <a:rPr lang="en-IN" b="1" dirty="0"/>
              <a:t>call pause</a:t>
            </a:r>
            <a:r>
              <a:rPr lang="en-IN" dirty="0"/>
              <a:t>. </a:t>
            </a:r>
          </a:p>
          <a:p>
            <a:pPr marL="0" indent="0">
              <a:buNone/>
            </a:pPr>
            <a:endParaRPr lang="en-IN" dirty="0"/>
          </a:p>
          <a:p>
            <a:pPr marL="0" indent="0">
              <a:buNone/>
            </a:pPr>
            <a:r>
              <a:rPr lang="en-IN" dirty="0"/>
              <a:t>Function: int pause (void)</a:t>
            </a:r>
          </a:p>
          <a:p>
            <a:pPr marL="0" indent="0">
              <a:buNone/>
            </a:pPr>
            <a:r>
              <a:rPr lang="en-IN" dirty="0"/>
              <a:t>The pause function </a:t>
            </a:r>
            <a:r>
              <a:rPr lang="en-IN" b="1" dirty="0"/>
              <a:t>suspends program execution until a signal arrives </a:t>
            </a:r>
            <a:r>
              <a:rPr lang="en-IN" dirty="0"/>
              <a:t>whose </a:t>
            </a:r>
            <a:r>
              <a:rPr lang="en-IN" b="1" dirty="0"/>
              <a:t>action is either to execute a handler function, or to terminate the process.</a:t>
            </a:r>
          </a:p>
          <a:p>
            <a:pPr marL="0" indent="0">
              <a:buNone/>
            </a:pPr>
            <a:endParaRPr lang="en-IN" dirty="0"/>
          </a:p>
          <a:p>
            <a:pPr marL="0" indent="0">
              <a:buNone/>
            </a:pPr>
            <a:r>
              <a:rPr lang="en-IN" dirty="0"/>
              <a:t>If the signal causes a handler function to be executed, then pause returns. This is considered an unsuccessful return (since “successful” </a:t>
            </a:r>
            <a:r>
              <a:rPr lang="en-IN" dirty="0" err="1"/>
              <a:t>behavior</a:t>
            </a:r>
            <a:r>
              <a:rPr lang="en-IN" dirty="0"/>
              <a:t> would be to suspend the program forever), so the return value is -1. Even if you specify that other primitives should resume when a system handler returns (see Primitives Interrupted by Signals), this has no effect on pause; it always fails when a signal is handled.</a:t>
            </a:r>
          </a:p>
        </p:txBody>
      </p:sp>
    </p:spTree>
    <p:extLst>
      <p:ext uri="{BB962C8B-B14F-4D97-AF65-F5344CB8AC3E}">
        <p14:creationId xmlns:p14="http://schemas.microsoft.com/office/powerpoint/2010/main" val="333021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B057E-BADE-75FF-463E-E5E898FD4F83}"/>
              </a:ext>
            </a:extLst>
          </p:cNvPr>
          <p:cNvSpPr>
            <a:spLocks noGrp="1"/>
          </p:cNvSpPr>
          <p:nvPr>
            <p:ph type="title"/>
          </p:nvPr>
        </p:nvSpPr>
        <p:spPr>
          <a:xfrm>
            <a:off x="838200" y="0"/>
            <a:ext cx="10515600" cy="504670"/>
          </a:xfrm>
        </p:spPr>
        <p:txBody>
          <a:bodyPr>
            <a:normAutofit fontScale="90000"/>
          </a:bodyPr>
          <a:lstStyle/>
          <a:p>
            <a:pPr algn="ctr"/>
            <a:r>
              <a:rPr lang="en-IN" dirty="0"/>
              <a:t>Problem with Pause</a:t>
            </a:r>
          </a:p>
        </p:txBody>
      </p:sp>
      <p:sp>
        <p:nvSpPr>
          <p:cNvPr id="3" name="Content Placeholder 2">
            <a:extLst>
              <a:ext uri="{FF2B5EF4-FFF2-40B4-BE49-F238E27FC236}">
                <a16:creationId xmlns:a16="http://schemas.microsoft.com/office/drawing/2014/main" id="{41FB0977-C295-AD43-319E-F6E4E570BA40}"/>
              </a:ext>
            </a:extLst>
          </p:cNvPr>
          <p:cNvSpPr>
            <a:spLocks noGrp="1"/>
          </p:cNvSpPr>
          <p:nvPr>
            <p:ph idx="1"/>
          </p:nvPr>
        </p:nvSpPr>
        <p:spPr>
          <a:xfrm>
            <a:off x="144966" y="504670"/>
            <a:ext cx="12047034" cy="6264120"/>
          </a:xfrm>
        </p:spPr>
        <p:txBody>
          <a:bodyPr>
            <a:normAutofit lnSpcReduction="10000"/>
          </a:bodyPr>
          <a:lstStyle/>
          <a:p>
            <a:pPr marL="0" indent="0">
              <a:buNone/>
            </a:pPr>
            <a:r>
              <a:rPr lang="en-IN" sz="3200" dirty="0"/>
              <a:t>The simplicity of pause can conceal serious timing errors that can make </a:t>
            </a:r>
            <a:r>
              <a:rPr lang="en-IN" sz="3200" b="1" dirty="0"/>
              <a:t>a program hang mysteriously</a:t>
            </a:r>
            <a:r>
              <a:rPr lang="en-IN" sz="3200" dirty="0"/>
              <a:t>.</a:t>
            </a:r>
          </a:p>
          <a:p>
            <a:pPr marL="0" indent="0">
              <a:buNone/>
            </a:pPr>
            <a:endParaRPr lang="en-IN" sz="3200" dirty="0"/>
          </a:p>
          <a:p>
            <a:pPr marL="0" indent="0">
              <a:buNone/>
            </a:pPr>
            <a:r>
              <a:rPr lang="en-IN" sz="3200" dirty="0"/>
              <a:t>It is safe to use pause if the </a:t>
            </a:r>
            <a:r>
              <a:rPr lang="en-IN" sz="3200" b="1" dirty="0"/>
              <a:t>real work of your program is done by the signal handlers themselves</a:t>
            </a:r>
            <a:r>
              <a:rPr lang="en-IN" sz="3200" dirty="0"/>
              <a:t>, and the “main program” does nothing but call pause. Each time a signal is delivered, the handler will do the next batch of work that is to be done, and then return, so that the main loop of the program can call pause again.</a:t>
            </a:r>
          </a:p>
          <a:p>
            <a:pPr marL="0" indent="0">
              <a:buNone/>
            </a:pPr>
            <a:endParaRPr lang="en-IN" sz="3200" dirty="0"/>
          </a:p>
          <a:p>
            <a:pPr marL="0" indent="0">
              <a:buNone/>
            </a:pPr>
            <a:r>
              <a:rPr lang="en-IN" sz="3200" dirty="0"/>
              <a:t>You </a:t>
            </a:r>
            <a:r>
              <a:rPr lang="en-IN" sz="3200" b="1" dirty="0"/>
              <a:t>can’t safely use pause to wait until one more signal arrives</a:t>
            </a:r>
            <a:r>
              <a:rPr lang="en-IN" sz="3200" dirty="0"/>
              <a:t>, and then resume real work. Even if you </a:t>
            </a:r>
            <a:r>
              <a:rPr lang="en-IN" sz="3200" b="1" dirty="0"/>
              <a:t>arrange for the signal handler to cooperate by setting a flag,</a:t>
            </a:r>
            <a:r>
              <a:rPr lang="en-IN" sz="3200" dirty="0"/>
              <a:t> you still can’t use pause reliably</a:t>
            </a:r>
          </a:p>
        </p:txBody>
      </p:sp>
    </p:spTree>
    <p:extLst>
      <p:ext uri="{BB962C8B-B14F-4D97-AF65-F5344CB8AC3E}">
        <p14:creationId xmlns:p14="http://schemas.microsoft.com/office/powerpoint/2010/main" val="30342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666C-5843-30C0-142D-26CE8C69DC02}"/>
              </a:ext>
            </a:extLst>
          </p:cNvPr>
          <p:cNvSpPr>
            <a:spLocks noGrp="1"/>
          </p:cNvSpPr>
          <p:nvPr>
            <p:ph type="title"/>
          </p:nvPr>
        </p:nvSpPr>
        <p:spPr>
          <a:xfrm>
            <a:off x="838200" y="8287"/>
            <a:ext cx="10515600" cy="315912"/>
          </a:xfrm>
        </p:spPr>
        <p:txBody>
          <a:bodyPr>
            <a:normAutofit fontScale="90000"/>
          </a:bodyPr>
          <a:lstStyle/>
          <a:p>
            <a:pPr algn="ctr"/>
            <a:r>
              <a:rPr lang="en-IN" dirty="0"/>
              <a:t>Using </a:t>
            </a:r>
            <a:r>
              <a:rPr lang="en-IN" dirty="0" err="1"/>
              <a:t>sigsuspand</a:t>
            </a:r>
            <a:endParaRPr lang="en-IN" dirty="0"/>
          </a:p>
        </p:txBody>
      </p:sp>
      <p:sp>
        <p:nvSpPr>
          <p:cNvPr id="3" name="Content Placeholder 2">
            <a:extLst>
              <a:ext uri="{FF2B5EF4-FFF2-40B4-BE49-F238E27FC236}">
                <a16:creationId xmlns:a16="http://schemas.microsoft.com/office/drawing/2014/main" id="{441AC66A-E5CB-A6BA-ACA6-DD3DE3C4C4C8}"/>
              </a:ext>
            </a:extLst>
          </p:cNvPr>
          <p:cNvSpPr>
            <a:spLocks noGrp="1"/>
          </p:cNvSpPr>
          <p:nvPr>
            <p:ph idx="1"/>
          </p:nvPr>
        </p:nvSpPr>
        <p:spPr>
          <a:xfrm>
            <a:off x="144966" y="324199"/>
            <a:ext cx="11853746" cy="6380548"/>
          </a:xfrm>
        </p:spPr>
        <p:txBody>
          <a:bodyPr>
            <a:noAutofit/>
          </a:bodyPr>
          <a:lstStyle/>
          <a:p>
            <a:pPr marL="0" indent="0">
              <a:buNone/>
            </a:pPr>
            <a:r>
              <a:rPr lang="en-IN" sz="2200" dirty="0"/>
              <a:t>The clean and reliable way to wait for a signal to arrive is to block it and then use </a:t>
            </a:r>
            <a:r>
              <a:rPr lang="en-IN" sz="2200" dirty="0" err="1"/>
              <a:t>sigsuspend</a:t>
            </a:r>
            <a:r>
              <a:rPr lang="en-IN" sz="2200" dirty="0"/>
              <a:t>. By using </a:t>
            </a:r>
            <a:r>
              <a:rPr lang="en-IN" sz="2200" dirty="0" err="1"/>
              <a:t>sigsuspend</a:t>
            </a:r>
            <a:r>
              <a:rPr lang="en-IN" sz="2200" dirty="0"/>
              <a:t> in a loop, you can wait for certain kinds of signals, while letting other kinds of signals be handled by their handlers.</a:t>
            </a:r>
          </a:p>
          <a:p>
            <a:pPr marL="0" indent="0">
              <a:buNone/>
            </a:pPr>
            <a:endParaRPr lang="en-IN" sz="2200" dirty="0"/>
          </a:p>
          <a:p>
            <a:pPr marL="0" indent="0">
              <a:buNone/>
            </a:pPr>
            <a:r>
              <a:rPr lang="en-IN" sz="2200" dirty="0"/>
              <a:t>Function: int </a:t>
            </a:r>
            <a:r>
              <a:rPr lang="en-IN" sz="2200" dirty="0" err="1"/>
              <a:t>sigsuspend</a:t>
            </a:r>
            <a:r>
              <a:rPr lang="en-IN" sz="2200" dirty="0"/>
              <a:t> (</a:t>
            </a:r>
            <a:r>
              <a:rPr lang="en-IN" sz="2200" dirty="0" err="1"/>
              <a:t>const</a:t>
            </a:r>
            <a:r>
              <a:rPr lang="en-IN" sz="2200" dirty="0"/>
              <a:t> </a:t>
            </a:r>
            <a:r>
              <a:rPr lang="en-IN" sz="2200" dirty="0" err="1"/>
              <a:t>sigset_t</a:t>
            </a:r>
            <a:r>
              <a:rPr lang="en-IN" sz="2200" dirty="0"/>
              <a:t> *set)</a:t>
            </a:r>
          </a:p>
          <a:p>
            <a:pPr marL="0" indent="0">
              <a:buNone/>
            </a:pPr>
            <a:r>
              <a:rPr lang="en-IN" sz="2200" dirty="0"/>
              <a:t>This function replaces the process’s signal mask with set and then suspends the process until a signal is delivered whose action is either to terminate the process or invoke a signal handling function. In other words, the program is effectively suspended until one of the signals that is not a member of set arrives.</a:t>
            </a:r>
          </a:p>
          <a:p>
            <a:pPr marL="0" indent="0">
              <a:buNone/>
            </a:pPr>
            <a:endParaRPr lang="en-IN" sz="2200" dirty="0"/>
          </a:p>
          <a:p>
            <a:pPr marL="0" indent="0">
              <a:buNone/>
            </a:pPr>
            <a:r>
              <a:rPr lang="en-IN" sz="2200" dirty="0"/>
              <a:t>If the process is woken up by delivery of a signal that invokes a handler function, and the handler function returns, then </a:t>
            </a:r>
            <a:r>
              <a:rPr lang="en-IN" sz="2200" dirty="0" err="1"/>
              <a:t>sigsuspend</a:t>
            </a:r>
            <a:r>
              <a:rPr lang="en-IN" sz="2200" dirty="0"/>
              <a:t> also returns.</a:t>
            </a:r>
          </a:p>
          <a:p>
            <a:pPr marL="0" indent="0">
              <a:buNone/>
            </a:pPr>
            <a:endParaRPr lang="en-IN" sz="2200" dirty="0"/>
          </a:p>
          <a:p>
            <a:pPr marL="0" indent="0">
              <a:buNone/>
            </a:pPr>
            <a:r>
              <a:rPr lang="en-IN" sz="2200" dirty="0"/>
              <a:t>The mask remains set only as long as </a:t>
            </a:r>
            <a:r>
              <a:rPr lang="en-IN" sz="2200" dirty="0" err="1"/>
              <a:t>sigsuspend</a:t>
            </a:r>
            <a:r>
              <a:rPr lang="en-IN" sz="2200" dirty="0"/>
              <a:t> is waiting. The function </a:t>
            </a:r>
            <a:r>
              <a:rPr lang="en-IN" sz="2200" dirty="0" err="1"/>
              <a:t>sigsuspend</a:t>
            </a:r>
            <a:r>
              <a:rPr lang="en-IN" sz="2200" dirty="0"/>
              <a:t> always restores the previous signal mask when it returns.</a:t>
            </a:r>
          </a:p>
          <a:p>
            <a:pPr marL="0" indent="0">
              <a:buNone/>
            </a:pPr>
            <a:endParaRPr lang="en-IN" sz="2200" dirty="0"/>
          </a:p>
          <a:p>
            <a:pPr marL="0" indent="0">
              <a:buNone/>
            </a:pPr>
            <a:r>
              <a:rPr lang="en-IN" sz="2200" dirty="0"/>
              <a:t>The return value and error conditions are the same as for pause.</a:t>
            </a:r>
          </a:p>
        </p:txBody>
      </p:sp>
    </p:spTree>
    <p:extLst>
      <p:ext uri="{BB962C8B-B14F-4D97-AF65-F5344CB8AC3E}">
        <p14:creationId xmlns:p14="http://schemas.microsoft.com/office/powerpoint/2010/main" val="159409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FE89-B933-6C06-E6AB-58BC5BF562CB}"/>
              </a:ext>
            </a:extLst>
          </p:cNvPr>
          <p:cNvSpPr>
            <a:spLocks noGrp="1"/>
          </p:cNvSpPr>
          <p:nvPr>
            <p:ph type="title"/>
          </p:nvPr>
        </p:nvSpPr>
        <p:spPr>
          <a:xfrm>
            <a:off x="838200" y="64855"/>
            <a:ext cx="10515600" cy="616182"/>
          </a:xfrm>
        </p:spPr>
        <p:txBody>
          <a:bodyPr>
            <a:normAutofit fontScale="90000"/>
          </a:bodyPr>
          <a:lstStyle/>
          <a:p>
            <a:pPr algn="ctr"/>
            <a:r>
              <a:rPr lang="en-IN" dirty="0"/>
              <a:t>Stopping a process</a:t>
            </a:r>
          </a:p>
        </p:txBody>
      </p:sp>
      <p:sp>
        <p:nvSpPr>
          <p:cNvPr id="3" name="Content Placeholder 2">
            <a:extLst>
              <a:ext uri="{FF2B5EF4-FFF2-40B4-BE49-F238E27FC236}">
                <a16:creationId xmlns:a16="http://schemas.microsoft.com/office/drawing/2014/main" id="{50E09EAE-E91D-7F43-4382-A67B6B847790}"/>
              </a:ext>
            </a:extLst>
          </p:cNvPr>
          <p:cNvSpPr>
            <a:spLocks noGrp="1"/>
          </p:cNvSpPr>
          <p:nvPr>
            <p:ph idx="1"/>
          </p:nvPr>
        </p:nvSpPr>
        <p:spPr>
          <a:xfrm>
            <a:off x="289932" y="681036"/>
            <a:ext cx="11742234" cy="6112109"/>
          </a:xfrm>
        </p:spPr>
        <p:txBody>
          <a:bodyPr>
            <a:normAutofit fontScale="85000" lnSpcReduction="20000"/>
          </a:bodyPr>
          <a:lstStyle/>
          <a:p>
            <a:pPr marL="0" indent="0">
              <a:buNone/>
            </a:pPr>
            <a:r>
              <a:rPr lang="en-IN" dirty="0"/>
              <a:t>When running in foreground, hitting Ctrl + c (interrupt character) will exit the command. For processes running in background kill command can be used if it’s </a:t>
            </a:r>
            <a:r>
              <a:rPr lang="en-IN" dirty="0" err="1"/>
              <a:t>pid</a:t>
            </a:r>
            <a:r>
              <a:rPr lang="en-IN" dirty="0"/>
              <a:t> is known. </a:t>
            </a:r>
          </a:p>
          <a:p>
            <a:pPr marL="0" indent="0">
              <a:buNone/>
            </a:pPr>
            <a:endParaRPr lang="en-IN" dirty="0"/>
          </a:p>
          <a:p>
            <a:pPr marL="0" indent="0">
              <a:buNone/>
            </a:pPr>
            <a:r>
              <a:rPr lang="en-IN" dirty="0"/>
              <a:t>$ </a:t>
            </a:r>
            <a:r>
              <a:rPr lang="en-IN" dirty="0" err="1"/>
              <a:t>ps</a:t>
            </a:r>
            <a:r>
              <a:rPr lang="en-IN" dirty="0"/>
              <a:t> –f</a:t>
            </a:r>
          </a:p>
          <a:p>
            <a:pPr marL="0" indent="0">
              <a:buNone/>
            </a:pPr>
            <a:endParaRPr lang="en-IN" dirty="0"/>
          </a:p>
          <a:p>
            <a:pPr marL="0" indent="0">
              <a:buNone/>
            </a:pPr>
            <a:r>
              <a:rPr lang="en-IN" dirty="0"/>
              <a:t>UID      PID  PPID C STIME    TTY        TIME CMD</a:t>
            </a:r>
          </a:p>
          <a:p>
            <a:pPr marL="0" indent="0">
              <a:buNone/>
            </a:pPr>
            <a:r>
              <a:rPr lang="en-IN" dirty="0"/>
              <a:t>52471     19     1 0 07:20    pts/1  00:00:00      </a:t>
            </a:r>
            <a:r>
              <a:rPr lang="en-IN" dirty="0" err="1"/>
              <a:t>sh</a:t>
            </a:r>
            <a:endParaRPr lang="en-IN" dirty="0"/>
          </a:p>
          <a:p>
            <a:pPr marL="0" indent="0">
              <a:buNone/>
            </a:pPr>
            <a:r>
              <a:rPr lang="en-IN" dirty="0"/>
              <a:t>52471     25    19 0 08:04    pts/1  00:00:00      </a:t>
            </a:r>
            <a:r>
              <a:rPr lang="en-IN" dirty="0" err="1"/>
              <a:t>ps</a:t>
            </a:r>
            <a:r>
              <a:rPr lang="en-IN" dirty="0"/>
              <a:t> –f</a:t>
            </a:r>
          </a:p>
          <a:p>
            <a:pPr marL="0" indent="0">
              <a:buNone/>
            </a:pPr>
            <a:endParaRPr lang="en-IN" dirty="0"/>
          </a:p>
          <a:p>
            <a:pPr marL="0" indent="0">
              <a:buNone/>
            </a:pPr>
            <a:r>
              <a:rPr lang="en-IN" dirty="0"/>
              <a:t>$ kill 19</a:t>
            </a:r>
          </a:p>
          <a:p>
            <a:pPr marL="0" indent="0">
              <a:buNone/>
            </a:pPr>
            <a:r>
              <a:rPr lang="en-IN" dirty="0"/>
              <a:t>Terminated</a:t>
            </a:r>
          </a:p>
          <a:p>
            <a:pPr marL="0" indent="0">
              <a:buNone/>
            </a:pPr>
            <a:r>
              <a:rPr lang="en-IN" dirty="0"/>
              <a:t>If a process ignores a regular kill command, you can use kill -9 followed by the process ID. </a:t>
            </a:r>
          </a:p>
          <a:p>
            <a:pPr marL="0" indent="0">
              <a:buNone/>
            </a:pPr>
            <a:endParaRPr lang="en-IN" dirty="0"/>
          </a:p>
          <a:p>
            <a:pPr marL="0" indent="0">
              <a:buNone/>
            </a:pPr>
            <a:r>
              <a:rPr lang="en-IN" dirty="0"/>
              <a:t>$ kill -9 19</a:t>
            </a:r>
          </a:p>
          <a:p>
            <a:pPr marL="0" indent="0">
              <a:buNone/>
            </a:pPr>
            <a:r>
              <a:rPr lang="en-IN" dirty="0"/>
              <a:t>Terminated</a:t>
            </a:r>
          </a:p>
        </p:txBody>
      </p:sp>
    </p:spTree>
    <p:extLst>
      <p:ext uri="{BB962C8B-B14F-4D97-AF65-F5344CB8AC3E}">
        <p14:creationId xmlns:p14="http://schemas.microsoft.com/office/powerpoint/2010/main" val="16351703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9EB9-DE2B-550D-CAE5-5ED9C9F81BFC}"/>
              </a:ext>
            </a:extLst>
          </p:cNvPr>
          <p:cNvSpPr>
            <a:spLocks noGrp="1"/>
          </p:cNvSpPr>
          <p:nvPr>
            <p:ph type="title"/>
          </p:nvPr>
        </p:nvSpPr>
        <p:spPr>
          <a:xfrm>
            <a:off x="838200" y="0"/>
            <a:ext cx="10515600" cy="683090"/>
          </a:xfrm>
        </p:spPr>
        <p:txBody>
          <a:bodyPr>
            <a:normAutofit fontScale="90000"/>
          </a:bodyPr>
          <a:lstStyle/>
          <a:p>
            <a:pPr algn="ctr"/>
            <a:r>
              <a:rPr lang="en-IN" dirty="0"/>
              <a:t>What are Linux Sockets?</a:t>
            </a:r>
          </a:p>
        </p:txBody>
      </p:sp>
      <p:sp>
        <p:nvSpPr>
          <p:cNvPr id="3" name="Content Placeholder 2">
            <a:extLst>
              <a:ext uri="{FF2B5EF4-FFF2-40B4-BE49-F238E27FC236}">
                <a16:creationId xmlns:a16="http://schemas.microsoft.com/office/drawing/2014/main" id="{35E724BF-75E2-70B7-5282-33A3619BCC8D}"/>
              </a:ext>
            </a:extLst>
          </p:cNvPr>
          <p:cNvSpPr>
            <a:spLocks noGrp="1"/>
          </p:cNvSpPr>
          <p:nvPr>
            <p:ph idx="1"/>
          </p:nvPr>
        </p:nvSpPr>
        <p:spPr>
          <a:xfrm>
            <a:off x="457200" y="683090"/>
            <a:ext cx="11396546" cy="5918432"/>
          </a:xfrm>
        </p:spPr>
        <p:txBody>
          <a:bodyPr/>
          <a:lstStyle/>
          <a:p>
            <a:pPr marL="0" indent="0">
              <a:buNone/>
            </a:pPr>
            <a:r>
              <a:rPr lang="en-IN" dirty="0"/>
              <a:t>Sockets are Linux file descriptors that serve as the </a:t>
            </a:r>
            <a:r>
              <a:rPr lang="en-IN" b="1" dirty="0"/>
              <a:t>communication end-points</a:t>
            </a:r>
            <a:r>
              <a:rPr lang="en-IN" dirty="0"/>
              <a:t> for processes running on that device. Each Linux socket consists of the </a:t>
            </a:r>
            <a:r>
              <a:rPr lang="en-IN" b="1" dirty="0"/>
              <a:t>device's IP address and a selected port number</a:t>
            </a:r>
            <a:r>
              <a:rPr lang="en-IN" dirty="0"/>
              <a:t>.</a:t>
            </a:r>
          </a:p>
          <a:p>
            <a:pPr marL="0" indent="0">
              <a:buNone/>
            </a:pPr>
            <a:endParaRPr lang="en-IN" dirty="0"/>
          </a:p>
          <a:p>
            <a:pPr marL="0" indent="0">
              <a:buNone/>
            </a:pPr>
            <a:r>
              <a:rPr lang="en-IN" dirty="0"/>
              <a:t>A socket connection is a </a:t>
            </a:r>
            <a:r>
              <a:rPr lang="en-IN" b="1" dirty="0"/>
              <a:t>bidirectional communication pipe </a:t>
            </a:r>
            <a:r>
              <a:rPr lang="en-IN" dirty="0"/>
              <a:t>that allows two processes to exchange information within a network.</a:t>
            </a:r>
          </a:p>
        </p:txBody>
      </p:sp>
    </p:spTree>
    <p:extLst>
      <p:ext uri="{BB962C8B-B14F-4D97-AF65-F5344CB8AC3E}">
        <p14:creationId xmlns:p14="http://schemas.microsoft.com/office/powerpoint/2010/main" val="220607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5ED1-17E0-5628-9FCC-5EC3DD313495}"/>
              </a:ext>
            </a:extLst>
          </p:cNvPr>
          <p:cNvSpPr>
            <a:spLocks noGrp="1"/>
          </p:cNvSpPr>
          <p:nvPr>
            <p:ph type="title"/>
          </p:nvPr>
        </p:nvSpPr>
        <p:spPr>
          <a:xfrm>
            <a:off x="838200" y="109460"/>
            <a:ext cx="10515600" cy="571577"/>
          </a:xfrm>
        </p:spPr>
        <p:txBody>
          <a:bodyPr>
            <a:normAutofit fontScale="90000"/>
          </a:bodyPr>
          <a:lstStyle/>
          <a:p>
            <a:pPr algn="ctr"/>
            <a:r>
              <a:rPr lang="en-IN" dirty="0"/>
              <a:t>Types of Linux Sockets</a:t>
            </a:r>
          </a:p>
        </p:txBody>
      </p:sp>
      <p:sp>
        <p:nvSpPr>
          <p:cNvPr id="3" name="Content Placeholder 2">
            <a:extLst>
              <a:ext uri="{FF2B5EF4-FFF2-40B4-BE49-F238E27FC236}">
                <a16:creationId xmlns:a16="http://schemas.microsoft.com/office/drawing/2014/main" id="{4C609D7D-9E41-A822-F8CE-82ADBA6A9A81}"/>
              </a:ext>
            </a:extLst>
          </p:cNvPr>
          <p:cNvSpPr>
            <a:spLocks noGrp="1"/>
          </p:cNvSpPr>
          <p:nvPr>
            <p:ph idx="1"/>
          </p:nvPr>
        </p:nvSpPr>
        <p:spPr>
          <a:xfrm>
            <a:off x="579863" y="791737"/>
            <a:ext cx="10773937" cy="5385226"/>
          </a:xfrm>
        </p:spPr>
        <p:txBody>
          <a:bodyPr>
            <a:normAutofit/>
          </a:bodyPr>
          <a:lstStyle/>
          <a:p>
            <a:pPr marL="0" indent="0">
              <a:buNone/>
            </a:pPr>
            <a:r>
              <a:rPr lang="en-IN" dirty="0"/>
              <a:t>There are four main types of Linux sockets.</a:t>
            </a:r>
          </a:p>
          <a:p>
            <a:pPr marL="0" indent="0">
              <a:buNone/>
            </a:pPr>
            <a:endParaRPr lang="en-IN" dirty="0"/>
          </a:p>
          <a:p>
            <a:r>
              <a:rPr lang="en-IN" b="1" dirty="0"/>
              <a:t>Stream-oriented sockets </a:t>
            </a:r>
            <a:r>
              <a:rPr lang="en-IN" dirty="0"/>
              <a:t>provide a </a:t>
            </a:r>
            <a:r>
              <a:rPr lang="en-IN" b="1" dirty="0"/>
              <a:t>reliable, connection-based</a:t>
            </a:r>
            <a:r>
              <a:rPr lang="en-IN" dirty="0"/>
              <a:t> communication channel.</a:t>
            </a:r>
          </a:p>
          <a:p>
            <a:r>
              <a:rPr lang="en-IN" b="1" dirty="0"/>
              <a:t>Datagram-oriented sockets </a:t>
            </a:r>
            <a:r>
              <a:rPr lang="en-IN" dirty="0"/>
              <a:t>offer a </a:t>
            </a:r>
            <a:r>
              <a:rPr lang="en-IN" b="1" dirty="0"/>
              <a:t>connectionless UDP-based </a:t>
            </a:r>
            <a:r>
              <a:rPr lang="en-IN" dirty="0"/>
              <a:t>channel.</a:t>
            </a:r>
          </a:p>
          <a:p>
            <a:r>
              <a:rPr lang="en-IN" b="1" dirty="0"/>
              <a:t>Raw sockets </a:t>
            </a:r>
            <a:r>
              <a:rPr lang="en-IN" dirty="0"/>
              <a:t>allow </a:t>
            </a:r>
            <a:r>
              <a:rPr lang="en-IN" b="1" dirty="0"/>
              <a:t>direct access </a:t>
            </a:r>
            <a:r>
              <a:rPr lang="en-IN" dirty="0"/>
              <a:t>to the underlying networking protocols.</a:t>
            </a:r>
          </a:p>
          <a:p>
            <a:r>
              <a:rPr lang="en-IN" b="1" dirty="0"/>
              <a:t>Sequenced packet sockets </a:t>
            </a:r>
            <a:r>
              <a:rPr lang="en-IN" dirty="0"/>
              <a:t>guarantee that the </a:t>
            </a:r>
            <a:r>
              <a:rPr lang="en-IN" b="1" dirty="0"/>
              <a:t>sent packets will arrive in the original order.</a:t>
            </a:r>
          </a:p>
        </p:txBody>
      </p:sp>
    </p:spTree>
    <p:extLst>
      <p:ext uri="{BB962C8B-B14F-4D97-AF65-F5344CB8AC3E}">
        <p14:creationId xmlns:p14="http://schemas.microsoft.com/office/powerpoint/2010/main" val="2891352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CFDC-818E-77A3-2240-E7225D1DD798}"/>
              </a:ext>
            </a:extLst>
          </p:cNvPr>
          <p:cNvSpPr>
            <a:spLocks noGrp="1"/>
          </p:cNvSpPr>
          <p:nvPr>
            <p:ph type="title"/>
          </p:nvPr>
        </p:nvSpPr>
        <p:spPr>
          <a:xfrm>
            <a:off x="838200" y="165216"/>
            <a:ext cx="10515600" cy="515821"/>
          </a:xfrm>
        </p:spPr>
        <p:txBody>
          <a:bodyPr>
            <a:normAutofit fontScale="90000"/>
          </a:bodyPr>
          <a:lstStyle/>
          <a:p>
            <a:pPr algn="ctr"/>
            <a:r>
              <a:rPr lang="en-IN" dirty="0"/>
              <a:t>Stream-Oriented Sockets</a:t>
            </a:r>
          </a:p>
        </p:txBody>
      </p:sp>
      <p:sp>
        <p:nvSpPr>
          <p:cNvPr id="3" name="Content Placeholder 2">
            <a:extLst>
              <a:ext uri="{FF2B5EF4-FFF2-40B4-BE49-F238E27FC236}">
                <a16:creationId xmlns:a16="http://schemas.microsoft.com/office/drawing/2014/main" id="{1F9FF60A-410B-8A40-1D4E-AD1B0FB3B32B}"/>
              </a:ext>
            </a:extLst>
          </p:cNvPr>
          <p:cNvSpPr>
            <a:spLocks noGrp="1"/>
          </p:cNvSpPr>
          <p:nvPr>
            <p:ph idx="1"/>
          </p:nvPr>
        </p:nvSpPr>
        <p:spPr>
          <a:xfrm>
            <a:off x="423746" y="791737"/>
            <a:ext cx="10930054" cy="5385226"/>
          </a:xfrm>
        </p:spPr>
        <p:txBody>
          <a:bodyPr>
            <a:normAutofit lnSpcReduction="10000"/>
          </a:bodyPr>
          <a:lstStyle/>
          <a:p>
            <a:pPr marL="0" indent="0">
              <a:buNone/>
            </a:pPr>
            <a:r>
              <a:rPr lang="en-IN" dirty="0"/>
              <a:t>Stream-oriented sockets are mainly </a:t>
            </a:r>
            <a:r>
              <a:rPr lang="en-IN" b="1" dirty="0"/>
              <a:t>used in TCP/IP communication</a:t>
            </a:r>
            <a:r>
              <a:rPr lang="en-IN" dirty="0"/>
              <a:t>. Since TCP is a connection-oriented protocol, the stream sockets establish a persistent connection between two communicating processes.</a:t>
            </a:r>
          </a:p>
          <a:p>
            <a:pPr marL="0" indent="0">
              <a:buNone/>
            </a:pPr>
            <a:endParaRPr lang="en-IN" dirty="0"/>
          </a:p>
          <a:p>
            <a:pPr marL="0" indent="0">
              <a:buNone/>
            </a:pPr>
            <a:r>
              <a:rPr lang="en-IN" dirty="0"/>
              <a:t>The data packets sent over stream sockets </a:t>
            </a:r>
            <a:r>
              <a:rPr lang="en-IN" b="1" dirty="0"/>
              <a:t>arrive reliably and in the correct order,</a:t>
            </a:r>
            <a:r>
              <a:rPr lang="en-IN" dirty="0"/>
              <a:t> making this socket type </a:t>
            </a:r>
            <a:r>
              <a:rPr lang="en-IN" b="1" dirty="0"/>
              <a:t>suitable for web and email servers.</a:t>
            </a:r>
          </a:p>
          <a:p>
            <a:pPr marL="0" indent="0">
              <a:buNone/>
            </a:pPr>
            <a:endParaRPr lang="en-IN" dirty="0"/>
          </a:p>
          <a:p>
            <a:pPr marL="0" indent="0">
              <a:buNone/>
            </a:pPr>
            <a:r>
              <a:rPr lang="en-IN" dirty="0"/>
              <a:t>You can list the currently listening TCP sockets on Linux with the ss command:</a:t>
            </a:r>
          </a:p>
          <a:p>
            <a:pPr marL="0" indent="0">
              <a:buNone/>
            </a:pPr>
            <a:endParaRPr lang="en-IN" dirty="0"/>
          </a:p>
          <a:p>
            <a:pPr marL="0" indent="0">
              <a:buNone/>
            </a:pPr>
            <a:r>
              <a:rPr lang="en-IN" dirty="0"/>
              <a:t>ss -</a:t>
            </a:r>
            <a:r>
              <a:rPr lang="en-IN" dirty="0" err="1"/>
              <a:t>tln</a:t>
            </a:r>
            <a:endParaRPr lang="en-IN" dirty="0"/>
          </a:p>
        </p:txBody>
      </p:sp>
    </p:spTree>
    <p:extLst>
      <p:ext uri="{BB962C8B-B14F-4D97-AF65-F5344CB8AC3E}">
        <p14:creationId xmlns:p14="http://schemas.microsoft.com/office/powerpoint/2010/main" val="236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5771A-82FD-F210-AC8C-A66540F3AFC7}"/>
              </a:ext>
            </a:extLst>
          </p:cNvPr>
          <p:cNvSpPr>
            <a:spLocks noGrp="1"/>
          </p:cNvSpPr>
          <p:nvPr>
            <p:ph type="title"/>
          </p:nvPr>
        </p:nvSpPr>
        <p:spPr>
          <a:xfrm>
            <a:off x="838200" y="120611"/>
            <a:ext cx="10515600" cy="560426"/>
          </a:xfrm>
        </p:spPr>
        <p:txBody>
          <a:bodyPr>
            <a:normAutofit fontScale="90000"/>
          </a:bodyPr>
          <a:lstStyle/>
          <a:p>
            <a:pPr algn="ctr"/>
            <a:r>
              <a:rPr lang="en-IN" dirty="0"/>
              <a:t>Datagram-Oriented Sockets</a:t>
            </a:r>
          </a:p>
        </p:txBody>
      </p:sp>
      <p:sp>
        <p:nvSpPr>
          <p:cNvPr id="3" name="Content Placeholder 2">
            <a:extLst>
              <a:ext uri="{FF2B5EF4-FFF2-40B4-BE49-F238E27FC236}">
                <a16:creationId xmlns:a16="http://schemas.microsoft.com/office/drawing/2014/main" id="{71C05011-E39D-F6C6-4BA7-81F79BF78213}"/>
              </a:ext>
            </a:extLst>
          </p:cNvPr>
          <p:cNvSpPr>
            <a:spLocks noGrp="1"/>
          </p:cNvSpPr>
          <p:nvPr>
            <p:ph idx="1"/>
          </p:nvPr>
        </p:nvSpPr>
        <p:spPr>
          <a:xfrm>
            <a:off x="434898" y="681037"/>
            <a:ext cx="10918902" cy="5495926"/>
          </a:xfrm>
        </p:spPr>
        <p:txBody>
          <a:bodyPr>
            <a:normAutofit fontScale="92500" lnSpcReduction="20000"/>
          </a:bodyPr>
          <a:lstStyle/>
          <a:p>
            <a:pPr marL="0" indent="0">
              <a:buNone/>
            </a:pPr>
            <a:r>
              <a:rPr lang="en-IN" dirty="0"/>
              <a:t>Datagram-oriented sockets support the </a:t>
            </a:r>
            <a:r>
              <a:rPr lang="en-IN" b="1" dirty="0"/>
              <a:t>connectionless UDP </a:t>
            </a:r>
            <a:r>
              <a:rPr lang="en-IN" dirty="0"/>
              <a:t>(User Datagram Protocol). Unlike stream sockets, datagram sockets </a:t>
            </a:r>
            <a:r>
              <a:rPr lang="en-IN" b="1" dirty="0"/>
              <a:t>do not establish a permanent connection</a:t>
            </a:r>
            <a:r>
              <a:rPr lang="en-IN" dirty="0"/>
              <a:t> between two interacting processes. Instead, each packet is an </a:t>
            </a:r>
            <a:r>
              <a:rPr lang="en-IN" b="1" dirty="0"/>
              <a:t>independent datagram</a:t>
            </a:r>
            <a:r>
              <a:rPr lang="en-IN" dirty="0"/>
              <a:t>, a self-contained message whose </a:t>
            </a:r>
            <a:r>
              <a:rPr lang="en-IN" b="1" dirty="0"/>
              <a:t>arrival or integrity is not guaranteed.</a:t>
            </a:r>
          </a:p>
          <a:p>
            <a:pPr marL="0" indent="0">
              <a:buNone/>
            </a:pPr>
            <a:endParaRPr lang="en-IN" dirty="0"/>
          </a:p>
          <a:p>
            <a:pPr marL="0" indent="0">
              <a:buNone/>
            </a:pPr>
            <a:r>
              <a:rPr lang="en-IN" dirty="0"/>
              <a:t>Applications usually employ datagram-oriented UDP sockets when they require </a:t>
            </a:r>
            <a:r>
              <a:rPr lang="en-IN" b="1" dirty="0"/>
              <a:t>low overhead or real-time communication</a:t>
            </a:r>
            <a:r>
              <a:rPr lang="en-IN" dirty="0"/>
              <a:t>. For example, online gaming and VoIP use UDP because they prioritize the </a:t>
            </a:r>
            <a:r>
              <a:rPr lang="en-IN" b="1" dirty="0"/>
              <a:t>speed of information exchange over the integrity of the information</a:t>
            </a:r>
            <a:r>
              <a:rPr lang="en-IN" dirty="0"/>
              <a:t>.</a:t>
            </a:r>
          </a:p>
          <a:p>
            <a:pPr marL="0" indent="0">
              <a:buNone/>
            </a:pPr>
            <a:endParaRPr lang="en-IN" dirty="0"/>
          </a:p>
          <a:p>
            <a:pPr marL="0" indent="0">
              <a:buNone/>
            </a:pPr>
            <a:r>
              <a:rPr lang="en-IN" dirty="0"/>
              <a:t>The following ss command shows the active datagram-oriented UDP sockets on a Linux system:</a:t>
            </a:r>
          </a:p>
          <a:p>
            <a:pPr marL="0" indent="0">
              <a:buNone/>
            </a:pPr>
            <a:endParaRPr lang="en-IN" dirty="0"/>
          </a:p>
          <a:p>
            <a:pPr marL="0" indent="0">
              <a:buNone/>
            </a:pPr>
            <a:r>
              <a:rPr lang="en-IN" dirty="0"/>
              <a:t>ss -</a:t>
            </a:r>
            <a:r>
              <a:rPr lang="en-IN" dirty="0" err="1"/>
              <a:t>uln</a:t>
            </a:r>
            <a:endParaRPr lang="en-IN" dirty="0"/>
          </a:p>
        </p:txBody>
      </p:sp>
    </p:spTree>
    <p:extLst>
      <p:ext uri="{BB962C8B-B14F-4D97-AF65-F5344CB8AC3E}">
        <p14:creationId xmlns:p14="http://schemas.microsoft.com/office/powerpoint/2010/main" val="307632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0E0A-4491-9AC2-DA3B-80F44A4C3F32}"/>
              </a:ext>
            </a:extLst>
          </p:cNvPr>
          <p:cNvSpPr>
            <a:spLocks noGrp="1"/>
          </p:cNvSpPr>
          <p:nvPr>
            <p:ph type="title"/>
          </p:nvPr>
        </p:nvSpPr>
        <p:spPr>
          <a:xfrm>
            <a:off x="838200" y="87157"/>
            <a:ext cx="10515600" cy="593880"/>
          </a:xfrm>
        </p:spPr>
        <p:txBody>
          <a:bodyPr>
            <a:normAutofit fontScale="90000"/>
          </a:bodyPr>
          <a:lstStyle/>
          <a:p>
            <a:pPr algn="ctr"/>
            <a:r>
              <a:rPr lang="en-IN" dirty="0"/>
              <a:t>Raw Sockets</a:t>
            </a:r>
          </a:p>
        </p:txBody>
      </p:sp>
      <p:sp>
        <p:nvSpPr>
          <p:cNvPr id="3" name="Content Placeholder 2">
            <a:extLst>
              <a:ext uri="{FF2B5EF4-FFF2-40B4-BE49-F238E27FC236}">
                <a16:creationId xmlns:a16="http://schemas.microsoft.com/office/drawing/2014/main" id="{11299400-1372-4C71-DB60-567C3024146A}"/>
              </a:ext>
            </a:extLst>
          </p:cNvPr>
          <p:cNvSpPr>
            <a:spLocks noGrp="1"/>
          </p:cNvSpPr>
          <p:nvPr>
            <p:ph idx="1"/>
          </p:nvPr>
        </p:nvSpPr>
        <p:spPr>
          <a:xfrm>
            <a:off x="367990" y="681037"/>
            <a:ext cx="10985810" cy="5495926"/>
          </a:xfrm>
        </p:spPr>
        <p:txBody>
          <a:bodyPr>
            <a:normAutofit/>
          </a:bodyPr>
          <a:lstStyle/>
          <a:p>
            <a:pPr marL="0" indent="0">
              <a:buNone/>
            </a:pPr>
            <a:r>
              <a:rPr lang="en-IN" dirty="0"/>
              <a:t>Raw sockets allow processes to </a:t>
            </a:r>
            <a:r>
              <a:rPr lang="en-IN" b="1" dirty="0"/>
              <a:t>access the underlying communication protocols directly.</a:t>
            </a:r>
            <a:r>
              <a:rPr lang="en-IN" dirty="0"/>
              <a:t> This property enables processes to </a:t>
            </a:r>
            <a:r>
              <a:rPr lang="en-IN" b="1" dirty="0"/>
              <a:t>avoid transport-layer formatting </a:t>
            </a:r>
            <a:r>
              <a:rPr lang="en-IN" dirty="0"/>
              <a:t>associated with a protocol and exchange the data at the lowest level.</a:t>
            </a:r>
          </a:p>
          <a:p>
            <a:pPr marL="0" indent="0">
              <a:buNone/>
            </a:pPr>
            <a:endParaRPr lang="en-IN" dirty="0"/>
          </a:p>
          <a:p>
            <a:pPr marL="0" indent="0">
              <a:buNone/>
            </a:pPr>
            <a:r>
              <a:rPr lang="en-IN" dirty="0"/>
              <a:t>Network applications that </a:t>
            </a:r>
            <a:r>
              <a:rPr lang="en-IN" b="1" dirty="0"/>
              <a:t>need a high level of control over communication,</a:t>
            </a:r>
            <a:r>
              <a:rPr lang="en-IN" dirty="0"/>
              <a:t> such as ping and traceroute, require raw sockets to function correctly. However, since </a:t>
            </a:r>
            <a:r>
              <a:rPr lang="en-IN" b="1" dirty="0"/>
              <a:t>raw sockets provide easy access </a:t>
            </a:r>
            <a:r>
              <a:rPr lang="en-IN" dirty="0"/>
              <a:t>to the link layer, their </a:t>
            </a:r>
            <a:r>
              <a:rPr lang="en-IN" b="1" dirty="0"/>
              <a:t>extensive use can be a security concern</a:t>
            </a:r>
            <a:r>
              <a:rPr lang="en-IN" dirty="0"/>
              <a:t>.</a:t>
            </a:r>
          </a:p>
        </p:txBody>
      </p:sp>
    </p:spTree>
    <p:extLst>
      <p:ext uri="{BB962C8B-B14F-4D97-AF65-F5344CB8AC3E}">
        <p14:creationId xmlns:p14="http://schemas.microsoft.com/office/powerpoint/2010/main" val="409771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DE7B0-3F5F-482D-BD83-15BBCFB058DA}"/>
              </a:ext>
            </a:extLst>
          </p:cNvPr>
          <p:cNvSpPr>
            <a:spLocks noGrp="1"/>
          </p:cNvSpPr>
          <p:nvPr>
            <p:ph type="title"/>
          </p:nvPr>
        </p:nvSpPr>
        <p:spPr>
          <a:xfrm>
            <a:off x="838200" y="98308"/>
            <a:ext cx="10515600" cy="582729"/>
          </a:xfrm>
        </p:spPr>
        <p:txBody>
          <a:bodyPr>
            <a:normAutofit fontScale="90000"/>
          </a:bodyPr>
          <a:lstStyle/>
          <a:p>
            <a:pPr algn="ctr"/>
            <a:r>
              <a:rPr lang="en-IN" dirty="0"/>
              <a:t>Sequenced Sockets</a:t>
            </a:r>
          </a:p>
        </p:txBody>
      </p:sp>
      <p:sp>
        <p:nvSpPr>
          <p:cNvPr id="3" name="Content Placeholder 2">
            <a:extLst>
              <a:ext uri="{FF2B5EF4-FFF2-40B4-BE49-F238E27FC236}">
                <a16:creationId xmlns:a16="http://schemas.microsoft.com/office/drawing/2014/main" id="{4F49799F-B373-6472-4B10-BA2C2599AB38}"/>
              </a:ext>
            </a:extLst>
          </p:cNvPr>
          <p:cNvSpPr>
            <a:spLocks noGrp="1"/>
          </p:cNvSpPr>
          <p:nvPr>
            <p:ph idx="1"/>
          </p:nvPr>
        </p:nvSpPr>
        <p:spPr>
          <a:xfrm>
            <a:off x="490654" y="681037"/>
            <a:ext cx="10863146" cy="5495926"/>
          </a:xfrm>
        </p:spPr>
        <p:txBody>
          <a:bodyPr>
            <a:normAutofit/>
          </a:bodyPr>
          <a:lstStyle/>
          <a:p>
            <a:pPr marL="0" indent="0">
              <a:buNone/>
            </a:pPr>
            <a:r>
              <a:rPr lang="en-IN" dirty="0"/>
              <a:t>Sequenced sockets allow processes to manage incoming packets at the network layer before the packets move to the transport layer. They offer a middle-ground solution between stream and datagram-oriented sockets.</a:t>
            </a:r>
          </a:p>
          <a:p>
            <a:pPr marL="0" indent="0">
              <a:buNone/>
            </a:pPr>
            <a:endParaRPr lang="en-IN" dirty="0"/>
          </a:p>
          <a:p>
            <a:pPr marL="0" indent="0">
              <a:buNone/>
            </a:pPr>
            <a:r>
              <a:rPr lang="en-IN" dirty="0"/>
              <a:t>Like stream-oriented sockets, </a:t>
            </a:r>
            <a:r>
              <a:rPr lang="en-IN" b="1" dirty="0"/>
              <a:t>sequenced sockets are connection-oriented.</a:t>
            </a:r>
          </a:p>
          <a:p>
            <a:pPr marL="0" indent="0">
              <a:buNone/>
            </a:pPr>
            <a:r>
              <a:rPr lang="en-IN" dirty="0"/>
              <a:t>On the other hand, they offer </a:t>
            </a:r>
            <a:r>
              <a:rPr lang="en-IN" b="1" dirty="0"/>
              <a:t>datagram-like delineated packet boundaries.</a:t>
            </a:r>
          </a:p>
        </p:txBody>
      </p:sp>
    </p:spTree>
    <p:extLst>
      <p:ext uri="{BB962C8B-B14F-4D97-AF65-F5344CB8AC3E}">
        <p14:creationId xmlns:p14="http://schemas.microsoft.com/office/powerpoint/2010/main" val="178047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17FE-A3DB-D5A9-E3BB-EED4F4B4CC7B}"/>
              </a:ext>
            </a:extLst>
          </p:cNvPr>
          <p:cNvSpPr>
            <a:spLocks noGrp="1"/>
          </p:cNvSpPr>
          <p:nvPr>
            <p:ph type="title"/>
          </p:nvPr>
        </p:nvSpPr>
        <p:spPr>
          <a:xfrm>
            <a:off x="838200" y="0"/>
            <a:ext cx="10515600" cy="560426"/>
          </a:xfrm>
        </p:spPr>
        <p:txBody>
          <a:bodyPr>
            <a:normAutofit fontScale="90000"/>
          </a:bodyPr>
          <a:lstStyle/>
          <a:p>
            <a:pPr algn="ctr"/>
            <a:r>
              <a:rPr lang="en-IN" dirty="0"/>
              <a:t>How Sockets Work in Linux</a:t>
            </a:r>
          </a:p>
        </p:txBody>
      </p:sp>
      <p:sp>
        <p:nvSpPr>
          <p:cNvPr id="3" name="Content Placeholder 2">
            <a:extLst>
              <a:ext uri="{FF2B5EF4-FFF2-40B4-BE49-F238E27FC236}">
                <a16:creationId xmlns:a16="http://schemas.microsoft.com/office/drawing/2014/main" id="{461ADF9B-9B08-F626-5A5B-BBD2E3737FAA}"/>
              </a:ext>
            </a:extLst>
          </p:cNvPr>
          <p:cNvSpPr>
            <a:spLocks noGrp="1"/>
          </p:cNvSpPr>
          <p:nvPr>
            <p:ph idx="1"/>
          </p:nvPr>
        </p:nvSpPr>
        <p:spPr>
          <a:xfrm>
            <a:off x="512956" y="560426"/>
            <a:ext cx="11463454" cy="5896130"/>
          </a:xfrm>
        </p:spPr>
        <p:txBody>
          <a:bodyPr>
            <a:normAutofit lnSpcReduction="10000"/>
          </a:bodyPr>
          <a:lstStyle/>
          <a:p>
            <a:pPr marL="0" indent="0" algn="just">
              <a:buNone/>
            </a:pPr>
            <a:r>
              <a:rPr lang="en-IN" dirty="0"/>
              <a:t>Each Linux socket uses a </a:t>
            </a:r>
            <a:r>
              <a:rPr lang="en-IN" b="1" dirty="0"/>
              <a:t>specific domain and type</a:t>
            </a:r>
            <a:r>
              <a:rPr lang="en-IN" dirty="0"/>
              <a:t>. The domain </a:t>
            </a:r>
            <a:r>
              <a:rPr lang="en-IN" b="1" dirty="0"/>
              <a:t>determines the protocol family the socket will use</a:t>
            </a:r>
            <a:r>
              <a:rPr lang="en-IN" dirty="0"/>
              <a:t>, such as IPv4 or IPv6. The socket type specifies whether the socket will support reliable </a:t>
            </a:r>
            <a:r>
              <a:rPr lang="en-IN" b="1" dirty="0"/>
              <a:t>two-way communication (e.g., TCP) or one-way communication</a:t>
            </a:r>
            <a:r>
              <a:rPr lang="en-IN" dirty="0"/>
              <a:t> with best-effort delivery (e.g., UDP).</a:t>
            </a:r>
          </a:p>
          <a:p>
            <a:pPr marL="0" indent="0">
              <a:buNone/>
            </a:pPr>
            <a:endParaRPr lang="en-IN" dirty="0"/>
          </a:p>
          <a:p>
            <a:pPr marL="0" indent="0">
              <a:buNone/>
            </a:pPr>
            <a:r>
              <a:rPr lang="en-IN" dirty="0"/>
              <a:t>Sockets </a:t>
            </a:r>
            <a:r>
              <a:rPr lang="en-IN" b="1" dirty="0"/>
              <a:t>perform all the communication </a:t>
            </a:r>
            <a:r>
              <a:rPr lang="en-IN" dirty="0"/>
              <a:t>functions through the socket API. </a:t>
            </a:r>
            <a:r>
              <a:rPr lang="en-IN" b="1" dirty="0"/>
              <a:t>Using API calls</a:t>
            </a:r>
            <a:r>
              <a:rPr lang="en-IN" dirty="0"/>
              <a:t>, users can:</a:t>
            </a:r>
          </a:p>
          <a:p>
            <a:pPr marL="0" indent="0">
              <a:buNone/>
            </a:pPr>
            <a:endParaRPr lang="en-IN" dirty="0"/>
          </a:p>
          <a:p>
            <a:r>
              <a:rPr lang="en-IN" dirty="0"/>
              <a:t>Establish and manage connections with other systems.</a:t>
            </a:r>
          </a:p>
          <a:p>
            <a:r>
              <a:rPr lang="en-IN" dirty="0"/>
              <a:t>Obtain information about relevant network resources.</a:t>
            </a:r>
          </a:p>
          <a:p>
            <a:r>
              <a:rPr lang="en-IN" dirty="0"/>
              <a:t>Transfer data to and from the machine.</a:t>
            </a:r>
          </a:p>
          <a:p>
            <a:r>
              <a:rPr lang="en-IN" dirty="0"/>
              <a:t>Perform system functions.</a:t>
            </a:r>
          </a:p>
          <a:p>
            <a:r>
              <a:rPr lang="en-IN" dirty="0"/>
              <a:t>Stop the socket connections.</a:t>
            </a:r>
          </a:p>
          <a:p>
            <a:pPr marL="0" indent="0">
              <a:buNone/>
            </a:pPr>
            <a:endParaRPr lang="en-IN" dirty="0"/>
          </a:p>
        </p:txBody>
      </p:sp>
    </p:spTree>
    <p:extLst>
      <p:ext uri="{BB962C8B-B14F-4D97-AF65-F5344CB8AC3E}">
        <p14:creationId xmlns:p14="http://schemas.microsoft.com/office/powerpoint/2010/main" val="2330925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39F945-B2A3-5B72-D246-1017C99FBC09}"/>
              </a:ext>
            </a:extLst>
          </p:cNvPr>
          <p:cNvSpPr>
            <a:spLocks noGrp="1"/>
          </p:cNvSpPr>
          <p:nvPr>
            <p:ph idx="1"/>
          </p:nvPr>
        </p:nvSpPr>
        <p:spPr>
          <a:xfrm>
            <a:off x="245327" y="144966"/>
            <a:ext cx="11108473" cy="6031997"/>
          </a:xfrm>
        </p:spPr>
        <p:txBody>
          <a:bodyPr>
            <a:normAutofit fontScale="92500" lnSpcReduction="20000"/>
          </a:bodyPr>
          <a:lstStyle/>
          <a:p>
            <a:pPr marL="0" indent="0">
              <a:buNone/>
            </a:pPr>
            <a:r>
              <a:rPr lang="en-IN" dirty="0"/>
              <a:t>On the server side:</a:t>
            </a:r>
          </a:p>
          <a:p>
            <a:pPr marL="0" indent="0">
              <a:buNone/>
            </a:pPr>
            <a:endParaRPr lang="en-IN" dirty="0"/>
          </a:p>
          <a:p>
            <a:r>
              <a:rPr lang="en-IN" dirty="0"/>
              <a:t>bind() - </a:t>
            </a:r>
            <a:r>
              <a:rPr lang="en-IN" b="1" dirty="0"/>
              <a:t>Binds a socket </a:t>
            </a:r>
            <a:r>
              <a:rPr lang="en-IN" dirty="0"/>
              <a:t>to a network address and port.</a:t>
            </a:r>
          </a:p>
          <a:p>
            <a:r>
              <a:rPr lang="en-IN" dirty="0"/>
              <a:t>listen() - </a:t>
            </a:r>
            <a:r>
              <a:rPr lang="en-IN" b="1" dirty="0"/>
              <a:t>Tells the server to wait for incoming connections </a:t>
            </a:r>
            <a:r>
              <a:rPr lang="en-IN" dirty="0"/>
              <a:t>to the specified network location.</a:t>
            </a:r>
          </a:p>
          <a:p>
            <a:r>
              <a:rPr lang="en-IN" dirty="0"/>
              <a:t>accept() - </a:t>
            </a:r>
            <a:r>
              <a:rPr lang="en-IN" b="1" dirty="0"/>
              <a:t>Receives the client connections</a:t>
            </a:r>
            <a:r>
              <a:rPr lang="en-IN" dirty="0"/>
              <a:t>.</a:t>
            </a:r>
          </a:p>
          <a:p>
            <a:r>
              <a:rPr lang="en-IN" dirty="0"/>
              <a:t>read() and write() - </a:t>
            </a:r>
            <a:r>
              <a:rPr lang="en-IN" b="1" dirty="0"/>
              <a:t>Communicate with the remote endpoint </a:t>
            </a:r>
            <a:r>
              <a:rPr lang="en-IN" dirty="0"/>
              <a:t>once the server establishes the communication and </a:t>
            </a:r>
            <a:r>
              <a:rPr lang="en-IN" b="1" dirty="0"/>
              <a:t>creates a new socket for the client.</a:t>
            </a:r>
          </a:p>
          <a:p>
            <a:pPr marL="0" indent="0">
              <a:buNone/>
            </a:pPr>
            <a:r>
              <a:rPr lang="en-IN" dirty="0"/>
              <a:t>On the client side:</a:t>
            </a:r>
          </a:p>
          <a:p>
            <a:pPr marL="0" indent="0">
              <a:buNone/>
            </a:pPr>
            <a:endParaRPr lang="en-IN" dirty="0"/>
          </a:p>
          <a:p>
            <a:r>
              <a:rPr lang="en-IN" dirty="0"/>
              <a:t>connect() - </a:t>
            </a:r>
            <a:r>
              <a:rPr lang="en-IN" b="1" dirty="0"/>
              <a:t>Connects with the server process</a:t>
            </a:r>
            <a:r>
              <a:rPr lang="en-IN" dirty="0"/>
              <a:t>. Takes the address of the remote server socket as an argument.</a:t>
            </a:r>
          </a:p>
          <a:p>
            <a:r>
              <a:rPr lang="en-IN" dirty="0"/>
              <a:t>send() and </a:t>
            </a:r>
            <a:r>
              <a:rPr lang="en-IN" dirty="0" err="1"/>
              <a:t>recv</a:t>
            </a:r>
            <a:r>
              <a:rPr lang="en-IN" dirty="0"/>
              <a:t>() - </a:t>
            </a:r>
            <a:r>
              <a:rPr lang="en-IN" b="1" dirty="0"/>
              <a:t>Send and receive data</a:t>
            </a:r>
            <a:r>
              <a:rPr lang="en-IN" dirty="0"/>
              <a:t>, respectively.</a:t>
            </a:r>
          </a:p>
          <a:p>
            <a:r>
              <a:rPr lang="en-IN" dirty="0"/>
              <a:t>close() </a:t>
            </a:r>
            <a:r>
              <a:rPr lang="en-IN" b="1" dirty="0"/>
              <a:t>- Ends the connection </a:t>
            </a:r>
            <a:r>
              <a:rPr lang="en-IN" dirty="0"/>
              <a:t>between the client and the server.</a:t>
            </a:r>
          </a:p>
        </p:txBody>
      </p:sp>
    </p:spTree>
    <p:extLst>
      <p:ext uri="{BB962C8B-B14F-4D97-AF65-F5344CB8AC3E}">
        <p14:creationId xmlns:p14="http://schemas.microsoft.com/office/powerpoint/2010/main" val="3845954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diagram showing how stream sockets work.">
            <a:extLst>
              <a:ext uri="{FF2B5EF4-FFF2-40B4-BE49-F238E27FC236}">
                <a16:creationId xmlns:a16="http://schemas.microsoft.com/office/drawing/2014/main" id="{4836538F-352A-F87E-3B2A-4711DC685F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765977"/>
            <a:ext cx="10905066" cy="332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79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3FF4-FD78-3E54-8678-9A7B694E601C}"/>
              </a:ext>
            </a:extLst>
          </p:cNvPr>
          <p:cNvSpPr>
            <a:spLocks noGrp="1"/>
          </p:cNvSpPr>
          <p:nvPr>
            <p:ph type="title"/>
          </p:nvPr>
        </p:nvSpPr>
        <p:spPr>
          <a:xfrm>
            <a:off x="838200" y="108647"/>
            <a:ext cx="10515600" cy="437763"/>
          </a:xfrm>
        </p:spPr>
        <p:txBody>
          <a:bodyPr>
            <a:normAutofit fontScale="90000"/>
          </a:bodyPr>
          <a:lstStyle/>
          <a:p>
            <a:pPr algn="ctr"/>
            <a:r>
              <a:rPr lang="en-IN" dirty="0"/>
              <a:t>Remote Procedure Call</a:t>
            </a:r>
          </a:p>
        </p:txBody>
      </p:sp>
      <p:sp>
        <p:nvSpPr>
          <p:cNvPr id="3" name="Content Placeholder 2">
            <a:extLst>
              <a:ext uri="{FF2B5EF4-FFF2-40B4-BE49-F238E27FC236}">
                <a16:creationId xmlns:a16="http://schemas.microsoft.com/office/drawing/2014/main" id="{2AE59F67-72B4-1616-A1E7-BBC7C4BADB1A}"/>
              </a:ext>
            </a:extLst>
          </p:cNvPr>
          <p:cNvSpPr>
            <a:spLocks noGrp="1"/>
          </p:cNvSpPr>
          <p:nvPr>
            <p:ph idx="1"/>
          </p:nvPr>
        </p:nvSpPr>
        <p:spPr>
          <a:xfrm>
            <a:off x="379141" y="691376"/>
            <a:ext cx="10974659" cy="5485587"/>
          </a:xfrm>
        </p:spPr>
        <p:txBody>
          <a:bodyPr/>
          <a:lstStyle/>
          <a:p>
            <a:pPr marL="0" indent="0">
              <a:buNone/>
            </a:pPr>
            <a:r>
              <a:rPr lang="en-IN" dirty="0"/>
              <a:t>Remote Procedure Call (RPC) is a powerful technique for </a:t>
            </a:r>
            <a:r>
              <a:rPr lang="en-IN" b="1" dirty="0"/>
              <a:t>constructing distributed, client-server-based applications</a:t>
            </a:r>
            <a:r>
              <a:rPr lang="en-IN" dirty="0"/>
              <a:t>. </a:t>
            </a:r>
          </a:p>
          <a:p>
            <a:pPr marL="0" indent="0">
              <a:buNone/>
            </a:pPr>
            <a:r>
              <a:rPr lang="en-IN" dirty="0"/>
              <a:t>It is based on </a:t>
            </a:r>
            <a:r>
              <a:rPr lang="en-IN" b="1" dirty="0"/>
              <a:t>extending the conventional local procedure calling </a:t>
            </a:r>
            <a:r>
              <a:rPr lang="en-IN" dirty="0"/>
              <a:t>so that the </a:t>
            </a:r>
            <a:r>
              <a:rPr lang="en-IN" b="1" dirty="0"/>
              <a:t>called procedure need not exist in the same address space </a:t>
            </a:r>
            <a:r>
              <a:rPr lang="en-IN" dirty="0"/>
              <a:t>as the calling procedure. </a:t>
            </a:r>
          </a:p>
          <a:p>
            <a:pPr marL="0" indent="0">
              <a:buNone/>
            </a:pPr>
            <a:r>
              <a:rPr lang="en-IN" dirty="0"/>
              <a:t>The two processes may be on the same system, or they may be on different systems with a network connecting them. </a:t>
            </a:r>
          </a:p>
        </p:txBody>
      </p:sp>
    </p:spTree>
    <p:extLst>
      <p:ext uri="{BB962C8B-B14F-4D97-AF65-F5344CB8AC3E}">
        <p14:creationId xmlns:p14="http://schemas.microsoft.com/office/powerpoint/2010/main" val="358266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9E90-3B9B-65CC-323F-F2A51D48DD9B}"/>
              </a:ext>
            </a:extLst>
          </p:cNvPr>
          <p:cNvSpPr>
            <a:spLocks noGrp="1"/>
          </p:cNvSpPr>
          <p:nvPr>
            <p:ph type="title"/>
          </p:nvPr>
        </p:nvSpPr>
        <p:spPr>
          <a:xfrm>
            <a:off x="838200" y="209821"/>
            <a:ext cx="10515600" cy="471216"/>
          </a:xfrm>
        </p:spPr>
        <p:txBody>
          <a:bodyPr>
            <a:normAutofit fontScale="90000"/>
          </a:bodyPr>
          <a:lstStyle/>
          <a:p>
            <a:pPr algn="ctr"/>
            <a:r>
              <a:rPr lang="en-IN" b="1" i="0" dirty="0">
                <a:solidFill>
                  <a:srgbClr val="273239"/>
                </a:solidFill>
                <a:effectLst/>
                <a:highlight>
                  <a:srgbClr val="FFFFFF"/>
                </a:highlight>
                <a:latin typeface="Nunito" pitchFamily="2" charset="0"/>
              </a:rPr>
              <a:t>Types of Processes</a:t>
            </a:r>
            <a:endParaRPr lang="en-IN" dirty="0"/>
          </a:p>
        </p:txBody>
      </p:sp>
      <p:sp>
        <p:nvSpPr>
          <p:cNvPr id="3" name="Content Placeholder 2">
            <a:extLst>
              <a:ext uri="{FF2B5EF4-FFF2-40B4-BE49-F238E27FC236}">
                <a16:creationId xmlns:a16="http://schemas.microsoft.com/office/drawing/2014/main" id="{B3B4C9B2-3E96-B5B2-CB44-12E6E79BB347}"/>
              </a:ext>
            </a:extLst>
          </p:cNvPr>
          <p:cNvSpPr>
            <a:spLocks noGrp="1"/>
          </p:cNvSpPr>
          <p:nvPr>
            <p:ph idx="1"/>
          </p:nvPr>
        </p:nvSpPr>
        <p:spPr>
          <a:xfrm>
            <a:off x="379141" y="681037"/>
            <a:ext cx="11641874" cy="5967142"/>
          </a:xfrm>
        </p:spPr>
        <p:txBody>
          <a:bodyPr vert="horz" lIns="91440" tIns="45720" rIns="91440" bIns="45720" rtlCol="0" anchor="t">
            <a:normAutofit fontScale="92500" lnSpcReduction="20000"/>
          </a:bodyPr>
          <a:lstStyle/>
          <a:p>
            <a:pPr marL="0" indent="0">
              <a:buNone/>
            </a:pPr>
            <a:r>
              <a:rPr lang="en-IN" b="1" dirty="0">
                <a:solidFill>
                  <a:srgbClr val="273239"/>
                </a:solidFill>
                <a:highlight>
                  <a:srgbClr val="FFFFFF"/>
                </a:highlight>
                <a:latin typeface="Nunito"/>
              </a:rPr>
              <a:t>Parent and Child process :</a:t>
            </a:r>
            <a:r>
              <a:rPr lang="en-IN" dirty="0">
                <a:solidFill>
                  <a:srgbClr val="273239"/>
                </a:solidFill>
                <a:highlight>
                  <a:srgbClr val="FFFFFF"/>
                </a:highlight>
                <a:latin typeface="Nunito"/>
              </a:rPr>
              <a:t> The 2nd and 3rd column of the </a:t>
            </a:r>
            <a:r>
              <a:rPr lang="en-IN" err="1">
                <a:solidFill>
                  <a:srgbClr val="273239"/>
                </a:solidFill>
                <a:highlight>
                  <a:srgbClr val="FFFFFF"/>
                </a:highlight>
                <a:latin typeface="Nunito"/>
              </a:rPr>
              <a:t>ps</a:t>
            </a:r>
            <a:r>
              <a:rPr lang="en-IN" dirty="0">
                <a:solidFill>
                  <a:srgbClr val="273239"/>
                </a:solidFill>
                <a:highlight>
                  <a:srgbClr val="FFFFFF"/>
                </a:highlight>
                <a:latin typeface="Nunito"/>
              </a:rPr>
              <a:t> –f command shows process id and parent’s process id number. For each user process, there’s a parent process in the system, with most of the commands having shell as their parent.</a:t>
            </a:r>
            <a:endParaRPr lang="en-US"/>
          </a:p>
          <a:p>
            <a:pPr marL="0" indent="0">
              <a:buNone/>
            </a:pPr>
            <a:r>
              <a:rPr lang="en-IN" b="1" dirty="0">
                <a:solidFill>
                  <a:srgbClr val="273239"/>
                </a:solidFill>
                <a:highlight>
                  <a:srgbClr val="FFFFFF"/>
                </a:highlight>
                <a:latin typeface="Nunito"/>
              </a:rPr>
              <a:t>Zombie and Orphan process : </a:t>
            </a:r>
            <a:r>
              <a:rPr lang="en-IN" dirty="0">
                <a:solidFill>
                  <a:srgbClr val="273239"/>
                </a:solidFill>
                <a:highlight>
                  <a:srgbClr val="FFFFFF"/>
                </a:highlight>
                <a:latin typeface="Nunito"/>
              </a:rPr>
              <a:t>After completing its execution a child process is terminated or killed and SIGCHLD updates the parent process about the termination and thus can continue the task assigned to it. But at times when the parent process is killed before the termination of the child process, the child processes become orphan processes, with the parent of all processes “</a:t>
            </a:r>
            <a:r>
              <a:rPr lang="en-IN" err="1">
                <a:solidFill>
                  <a:srgbClr val="273239"/>
                </a:solidFill>
                <a:highlight>
                  <a:srgbClr val="FFFFFF"/>
                </a:highlight>
                <a:latin typeface="Nunito"/>
              </a:rPr>
              <a:t>init</a:t>
            </a:r>
            <a:r>
              <a:rPr lang="en-IN" dirty="0">
                <a:solidFill>
                  <a:srgbClr val="273239"/>
                </a:solidFill>
                <a:highlight>
                  <a:srgbClr val="FFFFFF"/>
                </a:highlight>
                <a:latin typeface="Nunito"/>
              </a:rPr>
              <a:t>” process, becomes their new </a:t>
            </a:r>
            <a:r>
              <a:rPr lang="en-IN" err="1">
                <a:solidFill>
                  <a:srgbClr val="273239"/>
                </a:solidFill>
                <a:highlight>
                  <a:srgbClr val="FFFFFF"/>
                </a:highlight>
                <a:latin typeface="Nunito"/>
              </a:rPr>
              <a:t>pid</a:t>
            </a:r>
            <a:r>
              <a:rPr lang="en-IN" dirty="0">
                <a:solidFill>
                  <a:srgbClr val="273239"/>
                </a:solidFill>
                <a:highlight>
                  <a:srgbClr val="FFFFFF"/>
                </a:highlight>
                <a:latin typeface="Nunito"/>
              </a:rPr>
              <a:t>. </a:t>
            </a:r>
            <a:br>
              <a:rPr lang="en-IN" dirty="0">
                <a:highlight>
                  <a:srgbClr val="FFFFFF"/>
                </a:highlight>
                <a:latin typeface="Nunito"/>
              </a:rPr>
            </a:br>
            <a:r>
              <a:rPr lang="en-IN" b="1" dirty="0">
                <a:solidFill>
                  <a:srgbClr val="273239"/>
                </a:solidFill>
                <a:highlight>
                  <a:srgbClr val="FFFFFF"/>
                </a:highlight>
                <a:latin typeface="Nunito"/>
              </a:rPr>
              <a:t>A process which is killed but still shows its entry in the process status or the process table is called a zombie process</a:t>
            </a:r>
            <a:r>
              <a:rPr lang="en-IN" dirty="0">
                <a:solidFill>
                  <a:srgbClr val="273239"/>
                </a:solidFill>
                <a:highlight>
                  <a:srgbClr val="FFFFFF"/>
                </a:highlight>
                <a:latin typeface="Nunito"/>
              </a:rPr>
              <a:t>, they are dead and are not used.</a:t>
            </a:r>
            <a:endParaRPr lang="en-IN"/>
          </a:p>
          <a:p>
            <a:pPr marL="0" indent="0">
              <a:buNone/>
            </a:pPr>
            <a:r>
              <a:rPr lang="en-IN" b="1" dirty="0">
                <a:solidFill>
                  <a:srgbClr val="273239"/>
                </a:solidFill>
                <a:highlight>
                  <a:srgbClr val="FFFFFF"/>
                </a:highlight>
                <a:latin typeface="Nunito"/>
              </a:rPr>
              <a:t>Daemon process : </a:t>
            </a:r>
            <a:r>
              <a:rPr lang="en-IN" dirty="0">
                <a:solidFill>
                  <a:srgbClr val="273239"/>
                </a:solidFill>
                <a:highlight>
                  <a:srgbClr val="FFFFFF"/>
                </a:highlight>
                <a:latin typeface="Nunito"/>
              </a:rPr>
              <a:t>They are </a:t>
            </a:r>
            <a:r>
              <a:rPr lang="en-IN" b="1" dirty="0">
                <a:solidFill>
                  <a:srgbClr val="273239"/>
                </a:solidFill>
                <a:highlight>
                  <a:srgbClr val="FFFFFF"/>
                </a:highlight>
                <a:latin typeface="Nunito"/>
              </a:rPr>
              <a:t>system-related background processes that often run with the permissions of root and services requests from other processes</a:t>
            </a:r>
            <a:r>
              <a:rPr lang="en-IN" dirty="0">
                <a:solidFill>
                  <a:srgbClr val="273239"/>
                </a:solidFill>
                <a:highlight>
                  <a:srgbClr val="FFFFFF"/>
                </a:highlight>
                <a:latin typeface="Nunito"/>
              </a:rPr>
              <a:t>, they most of the time run in the background and wait for processes it can work along with for ex print daemon. </a:t>
            </a:r>
            <a:br>
              <a:rPr lang="en-IN" dirty="0">
                <a:highlight>
                  <a:srgbClr val="FFFFFF"/>
                </a:highlight>
                <a:latin typeface="Nunito"/>
              </a:rPr>
            </a:br>
            <a:r>
              <a:rPr lang="en-IN" dirty="0">
                <a:solidFill>
                  <a:srgbClr val="273239"/>
                </a:solidFill>
                <a:highlight>
                  <a:srgbClr val="FFFFFF"/>
                </a:highlight>
                <a:latin typeface="Nunito"/>
              </a:rPr>
              <a:t>When </a:t>
            </a:r>
            <a:r>
              <a:rPr lang="en-IN" err="1">
                <a:solidFill>
                  <a:srgbClr val="273239"/>
                </a:solidFill>
                <a:highlight>
                  <a:srgbClr val="FFFFFF"/>
                </a:highlight>
                <a:latin typeface="Nunito"/>
              </a:rPr>
              <a:t>ps</a:t>
            </a:r>
            <a:r>
              <a:rPr lang="en-IN" dirty="0">
                <a:solidFill>
                  <a:srgbClr val="273239"/>
                </a:solidFill>
                <a:highlight>
                  <a:srgbClr val="FFFFFF"/>
                </a:highlight>
                <a:latin typeface="Nunito"/>
              </a:rPr>
              <a:t> –</a:t>
            </a:r>
            <a:r>
              <a:rPr lang="en-IN" err="1">
                <a:solidFill>
                  <a:srgbClr val="273239"/>
                </a:solidFill>
                <a:highlight>
                  <a:srgbClr val="FFFFFF"/>
                </a:highlight>
                <a:latin typeface="Nunito"/>
              </a:rPr>
              <a:t>ef</a:t>
            </a:r>
            <a:r>
              <a:rPr lang="en-IN" dirty="0">
                <a:solidFill>
                  <a:srgbClr val="273239"/>
                </a:solidFill>
                <a:highlight>
                  <a:srgbClr val="FFFFFF"/>
                </a:highlight>
                <a:latin typeface="Nunito"/>
              </a:rPr>
              <a:t> is executed, the process with ? in the </a:t>
            </a:r>
            <a:r>
              <a:rPr lang="en-IN" err="1">
                <a:solidFill>
                  <a:srgbClr val="273239"/>
                </a:solidFill>
                <a:highlight>
                  <a:srgbClr val="FFFFFF"/>
                </a:highlight>
                <a:latin typeface="Nunito"/>
              </a:rPr>
              <a:t>tty</a:t>
            </a:r>
            <a:r>
              <a:rPr lang="en-IN" dirty="0">
                <a:solidFill>
                  <a:srgbClr val="273239"/>
                </a:solidFill>
                <a:highlight>
                  <a:srgbClr val="FFFFFF"/>
                </a:highlight>
                <a:latin typeface="Nunito"/>
              </a:rPr>
              <a:t> field are daemon processes.</a:t>
            </a:r>
            <a:endParaRPr lang="en-IN"/>
          </a:p>
          <a:p>
            <a:pPr marL="0" indent="0">
              <a:buNone/>
            </a:pPr>
            <a:endParaRPr lang="en-IN" dirty="0"/>
          </a:p>
        </p:txBody>
      </p:sp>
    </p:spTree>
    <p:extLst>
      <p:ext uri="{BB962C8B-B14F-4D97-AF65-F5344CB8AC3E}">
        <p14:creationId xmlns:p14="http://schemas.microsoft.com/office/powerpoint/2010/main" val="252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Working of RPC">
            <a:extLst>
              <a:ext uri="{FF2B5EF4-FFF2-40B4-BE49-F238E27FC236}">
                <a16:creationId xmlns:a16="http://schemas.microsoft.com/office/drawing/2014/main" id="{1E7BA9F7-E965-6CB4-D727-1BD40D890ED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603168" y="643466"/>
            <a:ext cx="6985664"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69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60DB-D49B-7DEF-004D-48A6AF0D2A48}"/>
              </a:ext>
            </a:extLst>
          </p:cNvPr>
          <p:cNvSpPr>
            <a:spLocks noGrp="1"/>
          </p:cNvSpPr>
          <p:nvPr>
            <p:ph type="title"/>
          </p:nvPr>
        </p:nvSpPr>
        <p:spPr>
          <a:xfrm>
            <a:off x="737839" y="142102"/>
            <a:ext cx="10515600" cy="315912"/>
          </a:xfrm>
        </p:spPr>
        <p:txBody>
          <a:bodyPr>
            <a:normAutofit fontScale="90000"/>
          </a:bodyPr>
          <a:lstStyle/>
          <a:p>
            <a:pPr algn="ctr"/>
            <a:r>
              <a:rPr lang="en-IN" dirty="0"/>
              <a:t>Types of RPC</a:t>
            </a:r>
          </a:p>
        </p:txBody>
      </p:sp>
      <p:sp>
        <p:nvSpPr>
          <p:cNvPr id="3" name="Content Placeholder 2">
            <a:extLst>
              <a:ext uri="{FF2B5EF4-FFF2-40B4-BE49-F238E27FC236}">
                <a16:creationId xmlns:a16="http://schemas.microsoft.com/office/drawing/2014/main" id="{6CA0594A-88E0-46C1-E76D-E6A6549313D4}"/>
              </a:ext>
            </a:extLst>
          </p:cNvPr>
          <p:cNvSpPr>
            <a:spLocks noGrp="1"/>
          </p:cNvSpPr>
          <p:nvPr>
            <p:ph idx="1"/>
          </p:nvPr>
        </p:nvSpPr>
        <p:spPr>
          <a:xfrm>
            <a:off x="490654" y="458014"/>
            <a:ext cx="10863146" cy="5718949"/>
          </a:xfrm>
        </p:spPr>
        <p:txBody>
          <a:bodyPr>
            <a:normAutofit fontScale="85000" lnSpcReduction="20000"/>
          </a:bodyPr>
          <a:lstStyle/>
          <a:p>
            <a:pPr marL="0" indent="0">
              <a:buNone/>
            </a:pPr>
            <a:r>
              <a:rPr lang="en-IN" dirty="0"/>
              <a:t>Callback RPC</a:t>
            </a:r>
          </a:p>
          <a:p>
            <a:pPr marL="0" indent="0">
              <a:buNone/>
            </a:pPr>
            <a:r>
              <a:rPr lang="en-IN" dirty="0"/>
              <a:t>Callback RPC allows processes to </a:t>
            </a:r>
            <a:r>
              <a:rPr lang="en-IN" b="1" dirty="0"/>
              <a:t>act as both clients and servers</a:t>
            </a:r>
            <a:r>
              <a:rPr lang="en-IN" dirty="0"/>
              <a:t>. It helps with remote processing of interactive applications. The </a:t>
            </a:r>
            <a:r>
              <a:rPr lang="en-IN" b="1" dirty="0"/>
              <a:t>server gets a handle to the client,</a:t>
            </a:r>
            <a:r>
              <a:rPr lang="en-IN" dirty="0"/>
              <a:t> and the </a:t>
            </a:r>
            <a:r>
              <a:rPr lang="en-IN" b="1" dirty="0"/>
              <a:t>client waits during the callback</a:t>
            </a:r>
            <a:r>
              <a:rPr lang="en-IN" dirty="0"/>
              <a:t>. This type of RPC </a:t>
            </a:r>
            <a:r>
              <a:rPr lang="en-IN" b="1" dirty="0"/>
              <a:t>manages callback deadlocks and enables peer-to-peer communication </a:t>
            </a:r>
            <a:r>
              <a:rPr lang="en-IN" dirty="0"/>
              <a:t>between processes.</a:t>
            </a:r>
          </a:p>
          <a:p>
            <a:pPr marL="0" indent="0">
              <a:buNone/>
            </a:pPr>
            <a:endParaRPr lang="en-IN" dirty="0"/>
          </a:p>
          <a:p>
            <a:pPr marL="0" indent="0">
              <a:buNone/>
            </a:pPr>
            <a:r>
              <a:rPr lang="en-IN" dirty="0"/>
              <a:t>Broadcast RPC</a:t>
            </a:r>
          </a:p>
          <a:p>
            <a:pPr marL="0" indent="0">
              <a:buNone/>
            </a:pPr>
            <a:r>
              <a:rPr lang="en-IN" dirty="0"/>
              <a:t>In Broadcast RPC, a </a:t>
            </a:r>
            <a:r>
              <a:rPr lang="en-IN" b="1" dirty="0"/>
              <a:t>client’s request is sent to all servers on the network that can handle it</a:t>
            </a:r>
            <a:r>
              <a:rPr lang="en-IN" dirty="0"/>
              <a:t>. This type of RPC lets you </a:t>
            </a:r>
            <a:r>
              <a:rPr lang="en-IN" b="1" dirty="0"/>
              <a:t>specify that a client’s message should be broadcast</a:t>
            </a:r>
            <a:r>
              <a:rPr lang="en-IN" dirty="0"/>
              <a:t>. You can set up special broadcast ports. Broadcast RPC helps reduce the load on the network.</a:t>
            </a:r>
          </a:p>
          <a:p>
            <a:pPr marL="0" indent="0">
              <a:buNone/>
            </a:pPr>
            <a:endParaRPr lang="en-IN" dirty="0"/>
          </a:p>
          <a:p>
            <a:pPr marL="0" indent="0">
              <a:buNone/>
            </a:pPr>
            <a:r>
              <a:rPr lang="en-IN" dirty="0"/>
              <a:t>Batch-mode RPC</a:t>
            </a:r>
          </a:p>
          <a:p>
            <a:pPr marL="0" indent="0">
              <a:buNone/>
            </a:pPr>
            <a:r>
              <a:rPr lang="en-IN" dirty="0"/>
              <a:t>Batch-mode </a:t>
            </a:r>
            <a:r>
              <a:rPr lang="en-IN" b="1" dirty="0"/>
              <a:t>RPC collects multiple RPC requests on the client side and sends them to the server in one batch.</a:t>
            </a:r>
            <a:r>
              <a:rPr lang="en-IN" dirty="0"/>
              <a:t> This </a:t>
            </a:r>
            <a:r>
              <a:rPr lang="en-IN" b="1" dirty="0"/>
              <a:t>reduces the overhead </a:t>
            </a:r>
            <a:r>
              <a:rPr lang="en-IN" dirty="0"/>
              <a:t>of sending many separate requests. Batch-mode RPC works best for applications that don’t need to make calls very often. It requires a reliable way to send data.</a:t>
            </a:r>
          </a:p>
        </p:txBody>
      </p:sp>
    </p:spTree>
    <p:extLst>
      <p:ext uri="{BB962C8B-B14F-4D97-AF65-F5344CB8AC3E}">
        <p14:creationId xmlns:p14="http://schemas.microsoft.com/office/powerpoint/2010/main" val="170272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PC working">
            <a:extLst>
              <a:ext uri="{FF2B5EF4-FFF2-40B4-BE49-F238E27FC236}">
                <a16:creationId xmlns:a16="http://schemas.microsoft.com/office/drawing/2014/main" id="{423A6B80-8CBC-2677-711D-A2ED1414D7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8800" y="0"/>
            <a:ext cx="59944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28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endParaRPr lang="en-IN" dirty="0"/>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lstStyle/>
          <a:p>
            <a:pPr marL="0" indent="0">
              <a:buNone/>
            </a:pPr>
            <a:endParaRPr lang="en-IN" dirty="0"/>
          </a:p>
        </p:txBody>
      </p:sp>
    </p:spTree>
    <p:extLst>
      <p:ext uri="{BB962C8B-B14F-4D97-AF65-F5344CB8AC3E}">
        <p14:creationId xmlns:p14="http://schemas.microsoft.com/office/powerpoint/2010/main" val="88997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Network File System (NFS)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lstStyle/>
          <a:p>
            <a:pPr marL="0" indent="0">
              <a:buNone/>
            </a:pPr>
            <a:r>
              <a:rPr lang="en-IN" dirty="0"/>
              <a:t>Network File System (NFS) is a networking protocol for distributed file sharing. </a:t>
            </a:r>
          </a:p>
          <a:p>
            <a:pPr marL="0" indent="0">
              <a:buNone/>
            </a:pPr>
            <a:r>
              <a:rPr lang="en-IN" dirty="0"/>
              <a:t>NFS is a network file sharing protocol that defines the way files are stored and retrieved from </a:t>
            </a:r>
            <a:r>
              <a:rPr lang="en-IN" b="1" dirty="0"/>
              <a:t>storage devices across networks</a:t>
            </a:r>
            <a:r>
              <a:rPr lang="en-IN" dirty="0"/>
              <a:t>.</a:t>
            </a:r>
          </a:p>
          <a:p>
            <a:r>
              <a:rPr lang="en-IN" dirty="0"/>
              <a:t>Hewlett Packard Enterprise HP-UX</a:t>
            </a:r>
          </a:p>
          <a:p>
            <a:r>
              <a:rPr lang="en-IN" dirty="0"/>
              <a:t>IBM AIX</a:t>
            </a:r>
          </a:p>
          <a:p>
            <a:r>
              <a:rPr lang="en-IN" dirty="0"/>
              <a:t>Microsoft Windows</a:t>
            </a:r>
          </a:p>
          <a:p>
            <a:r>
              <a:rPr lang="en-IN" dirty="0"/>
              <a:t>Linux</a:t>
            </a:r>
          </a:p>
          <a:p>
            <a:r>
              <a:rPr lang="en-IN" dirty="0"/>
              <a:t>Oracle Solaris</a:t>
            </a:r>
          </a:p>
          <a:p>
            <a:pPr marL="0" indent="0">
              <a:buNone/>
            </a:pPr>
            <a:r>
              <a:rPr lang="en-IN" dirty="0"/>
              <a:t>NFS is an application layer protocol</a:t>
            </a:r>
          </a:p>
          <a:p>
            <a:pPr marL="0" indent="0">
              <a:buNone/>
            </a:pPr>
            <a:r>
              <a:rPr lang="en-IN" dirty="0"/>
              <a:t>NFS is implemented on systems running the TCP/IP protocol suite.</a:t>
            </a:r>
          </a:p>
          <a:p>
            <a:pPr marL="0" indent="0">
              <a:buNone/>
            </a:pPr>
            <a:r>
              <a:rPr lang="en-IN" dirty="0"/>
              <a:t>NFS now supports both the Transmission Control Protocol (TCP) and UDP. </a:t>
            </a:r>
          </a:p>
        </p:txBody>
      </p:sp>
    </p:spTree>
    <p:extLst>
      <p:ext uri="{BB962C8B-B14F-4D97-AF65-F5344CB8AC3E}">
        <p14:creationId xmlns:p14="http://schemas.microsoft.com/office/powerpoint/2010/main" val="229627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The process of setting up NFS service</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lstStyle/>
          <a:p>
            <a:pPr marL="0" indent="0">
              <a:buNone/>
            </a:pPr>
            <a:r>
              <a:rPr lang="en-IN" dirty="0"/>
              <a:t>The process of setting up NFS service includes the following three steps, whether on an enterprise file server or on a local workstation:</a:t>
            </a:r>
          </a:p>
          <a:p>
            <a:pPr marL="0" indent="0">
              <a:buNone/>
            </a:pPr>
            <a:endParaRPr lang="en-IN" dirty="0"/>
          </a:p>
          <a:p>
            <a:pPr marL="0" indent="0">
              <a:buNone/>
            </a:pPr>
            <a:r>
              <a:rPr lang="en-IN" dirty="0"/>
              <a:t>Verify that </a:t>
            </a:r>
            <a:r>
              <a:rPr lang="en-IN" dirty="0" err="1"/>
              <a:t>rpc.mountd</a:t>
            </a:r>
            <a:r>
              <a:rPr lang="en-IN" dirty="0"/>
              <a:t> or just </a:t>
            </a:r>
            <a:r>
              <a:rPr lang="en-IN" dirty="0" err="1"/>
              <a:t>mountd</a:t>
            </a:r>
            <a:r>
              <a:rPr lang="en-IN" dirty="0"/>
              <a:t> is installed and working. This is the NFS daemon -- the program that listens to the network for NFS requests.</a:t>
            </a:r>
          </a:p>
          <a:p>
            <a:pPr marL="0" indent="0">
              <a:buNone/>
            </a:pPr>
            <a:r>
              <a:rPr lang="en-IN" dirty="0"/>
              <a:t>Create or choose a shared directory on the server. This is the NFS mount point. Using the mount point and the server host name or address uniquely identifies the NFS resource.</a:t>
            </a:r>
          </a:p>
          <a:p>
            <a:pPr marL="0" indent="0">
              <a:buNone/>
            </a:pPr>
            <a:r>
              <a:rPr lang="en-IN" dirty="0"/>
              <a:t>Configure permissions on the NFS server to enable authorized users to read, write and execute files in the file system.</a:t>
            </a:r>
          </a:p>
          <a:p>
            <a:pPr marL="0" indent="0">
              <a:buNone/>
            </a:pPr>
            <a:endParaRPr lang="en-IN" dirty="0"/>
          </a:p>
        </p:txBody>
      </p:sp>
    </p:spTree>
    <p:extLst>
      <p:ext uri="{BB962C8B-B14F-4D97-AF65-F5344CB8AC3E}">
        <p14:creationId xmlns:p14="http://schemas.microsoft.com/office/powerpoint/2010/main" val="765072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tabLst>
                <a:tab pos="5207000" algn="l"/>
              </a:tabLst>
            </a:pPr>
            <a:r>
              <a:rPr lang="en-IN" dirty="0"/>
              <a:t>Benefits of NFS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rmAutofit fontScale="92500"/>
          </a:bodyPr>
          <a:lstStyle/>
          <a:p>
            <a:pPr marL="0" indent="0">
              <a:buNone/>
            </a:pPr>
            <a:r>
              <a:rPr lang="en-IN" dirty="0"/>
              <a:t>Mature. NFS is a mature protocol, which means most aspects of </a:t>
            </a:r>
            <a:r>
              <a:rPr lang="en-IN" b="1" dirty="0"/>
              <a:t>implementing, securing and using it are well understood</a:t>
            </a:r>
            <a:r>
              <a:rPr lang="en-IN" dirty="0"/>
              <a:t>, as are its potential weaknesses.</a:t>
            </a:r>
          </a:p>
          <a:p>
            <a:pPr marL="0" indent="0">
              <a:buNone/>
            </a:pPr>
            <a:r>
              <a:rPr lang="en-IN" dirty="0"/>
              <a:t>Open. NFS is an open protocol, with its continued development documented in internet specifications as a free and open network protocol.</a:t>
            </a:r>
          </a:p>
          <a:p>
            <a:pPr marL="0" indent="0">
              <a:buNone/>
            </a:pPr>
            <a:r>
              <a:rPr lang="en-IN" dirty="0"/>
              <a:t>Cost-effective. NFS is a low-cost solution for network file sharing that is easy to set up because it uses the existing network infrastructure.</a:t>
            </a:r>
          </a:p>
          <a:p>
            <a:pPr marL="0" indent="0">
              <a:buNone/>
            </a:pPr>
            <a:r>
              <a:rPr lang="en-IN" dirty="0"/>
              <a:t>Centrally managed. NFS's centralized management </a:t>
            </a:r>
            <a:r>
              <a:rPr lang="en-IN" b="1" dirty="0"/>
              <a:t>decreases the need for added software and disk space </a:t>
            </a:r>
            <a:r>
              <a:rPr lang="en-IN" dirty="0"/>
              <a:t>on individual user systems.</a:t>
            </a:r>
          </a:p>
          <a:p>
            <a:pPr marL="0" indent="0">
              <a:buNone/>
            </a:pPr>
            <a:r>
              <a:rPr lang="en-IN" dirty="0"/>
              <a:t>User-friendly. The protocol is </a:t>
            </a:r>
            <a:r>
              <a:rPr lang="en-IN" b="1" dirty="0"/>
              <a:t>easy to use and enables users to access remote files on remote hosts </a:t>
            </a:r>
            <a:r>
              <a:rPr lang="en-IN" dirty="0"/>
              <a:t>in the same way they access local ones.</a:t>
            </a:r>
          </a:p>
          <a:p>
            <a:pPr marL="0" indent="0">
              <a:buNone/>
            </a:pPr>
            <a:r>
              <a:rPr lang="en-IN" dirty="0"/>
              <a:t>Distributed. NFS can be used as a distributed file system, </a:t>
            </a:r>
            <a:r>
              <a:rPr lang="en-IN" b="1" dirty="0"/>
              <a:t>reducing the need for removable media </a:t>
            </a:r>
            <a:r>
              <a:rPr lang="en-IN" dirty="0"/>
              <a:t>storage devices.</a:t>
            </a:r>
          </a:p>
          <a:p>
            <a:pPr marL="0" indent="0">
              <a:buNone/>
            </a:pPr>
            <a:r>
              <a:rPr lang="en-IN" dirty="0"/>
              <a:t>Secure. With NFS, there is less removeable media like CDs, DVDs, Blu-ray disks, diskettes and USB drives in circulation, making the system more secure.</a:t>
            </a:r>
          </a:p>
        </p:txBody>
      </p:sp>
    </p:spTree>
    <p:extLst>
      <p:ext uri="{BB962C8B-B14F-4D97-AF65-F5344CB8AC3E}">
        <p14:creationId xmlns:p14="http://schemas.microsoft.com/office/powerpoint/2010/main" val="1980495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Disadvantages of NFS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lstStyle/>
          <a:p>
            <a:pPr marL="0" indent="0">
              <a:buNone/>
            </a:pPr>
            <a:r>
              <a:rPr lang="en-IN" dirty="0"/>
              <a:t>Some of the drawbacks of using NFS include the following:</a:t>
            </a:r>
          </a:p>
          <a:p>
            <a:pPr marL="0" indent="0">
              <a:buNone/>
            </a:pPr>
            <a:endParaRPr lang="en-IN" dirty="0"/>
          </a:p>
          <a:p>
            <a:pPr marL="0" indent="0">
              <a:buNone/>
            </a:pPr>
            <a:r>
              <a:rPr lang="en-IN" b="1" dirty="0"/>
              <a:t>Dependence on RPCs </a:t>
            </a:r>
            <a:r>
              <a:rPr lang="en-IN" dirty="0"/>
              <a:t>makes NFS inherently insecure and should only be </a:t>
            </a:r>
            <a:r>
              <a:rPr lang="en-IN" b="1" dirty="0"/>
              <a:t>used on a trusted network behind a firewall</a:t>
            </a:r>
            <a:r>
              <a:rPr lang="en-IN" dirty="0"/>
              <a:t>. Otherwise, NFS will be vulnerable to internet threats.</a:t>
            </a:r>
          </a:p>
          <a:p>
            <a:pPr marL="0" indent="0">
              <a:buNone/>
            </a:pPr>
            <a:r>
              <a:rPr lang="en-IN" dirty="0"/>
              <a:t>Some reviews of NFSv4 and NFSv4.1 suggest that these versions have </a:t>
            </a:r>
            <a:r>
              <a:rPr lang="en-IN" b="1" dirty="0"/>
              <a:t>limited bandwidth and scalability </a:t>
            </a:r>
            <a:r>
              <a:rPr lang="en-IN" dirty="0"/>
              <a:t>and that NFS </a:t>
            </a:r>
            <a:r>
              <a:rPr lang="en-IN" b="1" dirty="0"/>
              <a:t>slows down during heavy network traffic</a:t>
            </a:r>
            <a:r>
              <a:rPr lang="en-IN" dirty="0"/>
              <a:t>. The bandwidth and scalability issue is reported to have improved with NFSv4.2.</a:t>
            </a:r>
          </a:p>
        </p:txBody>
      </p:sp>
    </p:spTree>
    <p:extLst>
      <p:ext uri="{BB962C8B-B14F-4D97-AF65-F5344CB8AC3E}">
        <p14:creationId xmlns:p14="http://schemas.microsoft.com/office/powerpoint/2010/main" val="422362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5834-CCB2-2D7D-EBB5-ED309B6EF7A1}"/>
              </a:ext>
            </a:extLst>
          </p:cNvPr>
          <p:cNvSpPr>
            <a:spLocks noGrp="1"/>
          </p:cNvSpPr>
          <p:nvPr>
            <p:ph type="title"/>
          </p:nvPr>
        </p:nvSpPr>
        <p:spPr>
          <a:xfrm>
            <a:off x="838200" y="53703"/>
            <a:ext cx="10515600" cy="627334"/>
          </a:xfrm>
        </p:spPr>
        <p:txBody>
          <a:bodyPr>
            <a:normAutofit fontScale="90000"/>
          </a:bodyPr>
          <a:lstStyle/>
          <a:p>
            <a:pPr algn="ctr"/>
            <a:r>
              <a:rPr lang="en-IN" dirty="0"/>
              <a:t>Class Task</a:t>
            </a:r>
          </a:p>
        </p:txBody>
      </p:sp>
      <p:sp>
        <p:nvSpPr>
          <p:cNvPr id="3" name="Content Placeholder 2">
            <a:extLst>
              <a:ext uri="{FF2B5EF4-FFF2-40B4-BE49-F238E27FC236}">
                <a16:creationId xmlns:a16="http://schemas.microsoft.com/office/drawing/2014/main" id="{20AFEC19-9436-A2BC-19A1-38D34A0EC7D7}"/>
              </a:ext>
            </a:extLst>
          </p:cNvPr>
          <p:cNvSpPr>
            <a:spLocks noGrp="1"/>
          </p:cNvSpPr>
          <p:nvPr>
            <p:ph idx="1"/>
          </p:nvPr>
        </p:nvSpPr>
        <p:spPr>
          <a:xfrm>
            <a:off x="301083" y="780585"/>
            <a:ext cx="11764537" cy="5832088"/>
          </a:xfrm>
        </p:spPr>
        <p:txBody>
          <a:bodyPr>
            <a:normAutofit fontScale="47500" lnSpcReduction="20000"/>
          </a:bodyPr>
          <a:lstStyle/>
          <a:p>
            <a:pPr marL="0" indent="0">
              <a:buNone/>
            </a:pPr>
            <a:r>
              <a:rPr lang="en-IN" dirty="0"/>
              <a:t>Task Description:</a:t>
            </a:r>
          </a:p>
          <a:p>
            <a:pPr marL="0" indent="0">
              <a:buNone/>
            </a:pPr>
            <a:r>
              <a:rPr lang="en-IN" b="1" dirty="0"/>
              <a:t>1. **Directory and File Management**</a:t>
            </a:r>
          </a:p>
          <a:p>
            <a:pPr marL="0" indent="0">
              <a:buNone/>
            </a:pPr>
            <a:r>
              <a:rPr lang="en-IN" b="1" dirty="0"/>
              <a:t>   - Create a directory named `project` in your home directory.</a:t>
            </a:r>
          </a:p>
          <a:p>
            <a:pPr marL="0" indent="0">
              <a:buNone/>
            </a:pPr>
            <a:r>
              <a:rPr lang="en-IN" b="1" dirty="0"/>
              <a:t>   - Inside the `project` directory, create three subdirectories named `docs`, `scripts`, and `data`.</a:t>
            </a:r>
          </a:p>
          <a:p>
            <a:pPr marL="0" indent="0">
              <a:buNone/>
            </a:pPr>
            <a:r>
              <a:rPr lang="en-IN" b="1" dirty="0"/>
              <a:t>   - Create an empty file named `README.md` inside the `docs` directory.</a:t>
            </a:r>
          </a:p>
          <a:p>
            <a:pPr marL="0" indent="0">
              <a:buNone/>
            </a:pPr>
            <a:r>
              <a:rPr lang="en-IN" b="1" dirty="0"/>
              <a:t>   - Create a text file named `info.txt` with the following content inside the `data` directory:</a:t>
            </a:r>
          </a:p>
          <a:p>
            <a:pPr marL="457200" lvl="1" indent="0">
              <a:buNone/>
            </a:pPr>
            <a:r>
              <a:rPr lang="en-IN" b="1" dirty="0"/>
              <a:t>     Project Name: My Project</a:t>
            </a:r>
          </a:p>
          <a:p>
            <a:pPr marL="457200" lvl="1" indent="0">
              <a:buNone/>
            </a:pPr>
            <a:r>
              <a:rPr lang="en-IN" b="1" dirty="0"/>
              <a:t>     Version: 1.0</a:t>
            </a:r>
          </a:p>
          <a:p>
            <a:pPr marL="457200" lvl="1" indent="0">
              <a:buNone/>
            </a:pPr>
            <a:r>
              <a:rPr lang="en-IN" b="1" dirty="0"/>
              <a:t>     Description: This is a sample project.</a:t>
            </a:r>
          </a:p>
          <a:p>
            <a:pPr marL="457200" lvl="1" indent="0">
              <a:buNone/>
            </a:pPr>
            <a:r>
              <a:rPr lang="en-IN" b="1" dirty="0"/>
              <a:t>     ```</a:t>
            </a:r>
          </a:p>
          <a:p>
            <a:pPr marL="0" indent="0">
              <a:buNone/>
            </a:pPr>
            <a:r>
              <a:rPr lang="en-IN" b="1" dirty="0"/>
              <a:t>2. **File and Directory Operations**</a:t>
            </a:r>
          </a:p>
          <a:p>
            <a:pPr marL="0" indent="0">
              <a:buNone/>
            </a:pPr>
            <a:r>
              <a:rPr lang="en-IN" b="1" dirty="0"/>
              <a:t>   - Copy the `info.txt` file from the `data` directory to the `docs` directory.</a:t>
            </a:r>
          </a:p>
          <a:p>
            <a:pPr marL="0" indent="0">
              <a:buNone/>
            </a:pPr>
            <a:r>
              <a:rPr lang="en-IN" b="1" dirty="0"/>
              <a:t>   - Rename the `info.txt` file in the `docs` directory to `project_info.txt`.</a:t>
            </a:r>
          </a:p>
          <a:p>
            <a:pPr marL="0" indent="0">
              <a:buNone/>
            </a:pPr>
            <a:r>
              <a:rPr lang="en-IN" b="1" dirty="0"/>
              <a:t>   - Move the `README.md` file from the `docs` directory to the `scripts` directory.</a:t>
            </a:r>
          </a:p>
          <a:p>
            <a:pPr marL="0" indent="0">
              <a:buNone/>
            </a:pPr>
            <a:r>
              <a:rPr lang="en-IN" b="1" dirty="0"/>
              <a:t>   - Delete the `data` directory and its contents.</a:t>
            </a:r>
          </a:p>
          <a:p>
            <a:pPr marL="0" indent="0">
              <a:buNone/>
            </a:pPr>
            <a:r>
              <a:rPr lang="en-IN" b="1" dirty="0"/>
              <a:t>3. **Permissions and Ownership**</a:t>
            </a:r>
          </a:p>
          <a:p>
            <a:pPr marL="0" indent="0">
              <a:buNone/>
            </a:pPr>
            <a:r>
              <a:rPr lang="en-IN" b="1" dirty="0"/>
              <a:t>   - Change the permissions of the `project` directory so that only the owner has read, write, and execute permissions, and others have no permissions.</a:t>
            </a:r>
          </a:p>
          <a:p>
            <a:pPr marL="0" indent="0">
              <a:buNone/>
            </a:pPr>
            <a:r>
              <a:rPr lang="en-IN" b="1" dirty="0"/>
              <a:t>   - Change the ownership of the `project` directory to a user named `</a:t>
            </a:r>
            <a:r>
              <a:rPr lang="en-IN" b="1" dirty="0" err="1"/>
              <a:t>newowner</a:t>
            </a:r>
            <a:r>
              <a:rPr lang="en-IN" b="1" dirty="0"/>
              <a:t>` (make sure the `</a:t>
            </a:r>
            <a:r>
              <a:rPr lang="en-IN" b="1" dirty="0" err="1"/>
              <a:t>newowner</a:t>
            </a:r>
            <a:r>
              <a:rPr lang="en-IN" b="1" dirty="0"/>
              <a:t>` user exists on the system).</a:t>
            </a:r>
          </a:p>
          <a:p>
            <a:pPr marL="0" indent="0">
              <a:buNone/>
            </a:pPr>
            <a:r>
              <a:rPr lang="en-IN" b="1" dirty="0"/>
              <a:t>4. **Using `find` and `grep` Commands**</a:t>
            </a:r>
          </a:p>
          <a:p>
            <a:pPr marL="0" indent="0">
              <a:buNone/>
            </a:pPr>
            <a:r>
              <a:rPr lang="en-IN" b="1" dirty="0"/>
              <a:t>   - Find all files within the `project` directory and its subdirectories that have been modified in the last 24 hours.</a:t>
            </a:r>
          </a:p>
          <a:p>
            <a:pPr marL="0" indent="0">
              <a:buNone/>
            </a:pPr>
            <a:r>
              <a:rPr lang="en-IN" b="1" dirty="0"/>
              <a:t>   - Search for the term "Project" within the `project_info.txt` file and display the line(s) containing it.</a:t>
            </a:r>
            <a:endParaRPr lang="en-IN" dirty="0"/>
          </a:p>
        </p:txBody>
      </p:sp>
    </p:spTree>
    <p:extLst>
      <p:ext uri="{BB962C8B-B14F-4D97-AF65-F5344CB8AC3E}">
        <p14:creationId xmlns:p14="http://schemas.microsoft.com/office/powerpoint/2010/main" val="3710952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5834-CCB2-2D7D-EBB5-ED309B6EF7A1}"/>
              </a:ext>
            </a:extLst>
          </p:cNvPr>
          <p:cNvSpPr>
            <a:spLocks noGrp="1"/>
          </p:cNvSpPr>
          <p:nvPr>
            <p:ph type="title"/>
          </p:nvPr>
        </p:nvSpPr>
        <p:spPr>
          <a:xfrm>
            <a:off x="838200" y="53703"/>
            <a:ext cx="10515600" cy="627334"/>
          </a:xfrm>
        </p:spPr>
        <p:txBody>
          <a:bodyPr>
            <a:normAutofit fontScale="90000"/>
          </a:bodyPr>
          <a:lstStyle/>
          <a:p>
            <a:pPr algn="ctr"/>
            <a:r>
              <a:rPr lang="en-IN" dirty="0"/>
              <a:t>Solution</a:t>
            </a:r>
          </a:p>
        </p:txBody>
      </p:sp>
      <p:sp>
        <p:nvSpPr>
          <p:cNvPr id="3" name="Content Placeholder 2">
            <a:extLst>
              <a:ext uri="{FF2B5EF4-FFF2-40B4-BE49-F238E27FC236}">
                <a16:creationId xmlns:a16="http://schemas.microsoft.com/office/drawing/2014/main" id="{20AFEC19-9436-A2BC-19A1-38D34A0EC7D7}"/>
              </a:ext>
            </a:extLst>
          </p:cNvPr>
          <p:cNvSpPr>
            <a:spLocks noGrp="1"/>
          </p:cNvSpPr>
          <p:nvPr>
            <p:ph idx="1"/>
          </p:nvPr>
        </p:nvSpPr>
        <p:spPr>
          <a:xfrm>
            <a:off x="301083" y="780585"/>
            <a:ext cx="11764537" cy="5832088"/>
          </a:xfrm>
        </p:spPr>
        <p:txBody>
          <a:bodyPr>
            <a:normAutofit fontScale="55000" lnSpcReduction="20000"/>
          </a:bodyPr>
          <a:lstStyle/>
          <a:p>
            <a:pPr marL="0" indent="0">
              <a:buNone/>
            </a:pPr>
            <a:r>
              <a:rPr lang="en-IN" dirty="0"/>
              <a:t>Directory and File Management</a:t>
            </a:r>
          </a:p>
          <a:p>
            <a:pPr marL="0" indent="0">
              <a:buNone/>
            </a:pPr>
            <a:r>
              <a:rPr lang="en-IN" dirty="0" err="1"/>
              <a:t>mkdir</a:t>
            </a:r>
            <a:r>
              <a:rPr lang="en-IN" dirty="0"/>
              <a:t> ~/project</a:t>
            </a:r>
          </a:p>
          <a:p>
            <a:pPr marL="0" indent="0">
              <a:buNone/>
            </a:pPr>
            <a:r>
              <a:rPr lang="en-IN" dirty="0"/>
              <a:t>cd ~/project</a:t>
            </a:r>
          </a:p>
          <a:p>
            <a:pPr marL="0" indent="0">
              <a:buNone/>
            </a:pPr>
            <a:r>
              <a:rPr lang="en-IN" dirty="0" err="1"/>
              <a:t>mkdir</a:t>
            </a:r>
            <a:r>
              <a:rPr lang="en-IN" dirty="0"/>
              <a:t> docs scripts data</a:t>
            </a:r>
          </a:p>
          <a:p>
            <a:pPr marL="0" indent="0">
              <a:buNone/>
            </a:pPr>
            <a:r>
              <a:rPr lang="en-IN" dirty="0"/>
              <a:t>touch docs/README.md</a:t>
            </a:r>
          </a:p>
          <a:p>
            <a:pPr marL="0" indent="0">
              <a:buNone/>
            </a:pPr>
            <a:r>
              <a:rPr lang="en-IN" dirty="0"/>
              <a:t>echo -e "Project Name: My Project\</a:t>
            </a:r>
            <a:r>
              <a:rPr lang="en-IN" dirty="0" err="1"/>
              <a:t>nVersion</a:t>
            </a:r>
            <a:r>
              <a:rPr lang="en-IN" dirty="0"/>
              <a:t>: 1.0\</a:t>
            </a:r>
            <a:r>
              <a:rPr lang="en-IN" dirty="0" err="1"/>
              <a:t>nDescription</a:t>
            </a:r>
            <a:r>
              <a:rPr lang="en-IN" dirty="0"/>
              <a:t>: This is a sample project." &gt; data/info.txt</a:t>
            </a:r>
          </a:p>
          <a:p>
            <a:pPr marL="0" indent="0">
              <a:buNone/>
            </a:pPr>
            <a:endParaRPr lang="en-IN" dirty="0"/>
          </a:p>
          <a:p>
            <a:pPr marL="0" indent="0">
              <a:buNone/>
            </a:pPr>
            <a:r>
              <a:rPr lang="en-IN" dirty="0"/>
              <a:t>File and Directory Operations</a:t>
            </a:r>
          </a:p>
          <a:p>
            <a:pPr marL="0" indent="0">
              <a:buNone/>
            </a:pPr>
            <a:r>
              <a:rPr lang="en-IN" dirty="0"/>
              <a:t>cp data/info.txt docs/</a:t>
            </a:r>
          </a:p>
          <a:p>
            <a:pPr marL="0" indent="0">
              <a:buNone/>
            </a:pPr>
            <a:r>
              <a:rPr lang="en-IN" dirty="0"/>
              <a:t>mv docs/info.txt docs/project_info.txt</a:t>
            </a:r>
          </a:p>
          <a:p>
            <a:pPr marL="0" indent="0">
              <a:buNone/>
            </a:pPr>
            <a:r>
              <a:rPr lang="en-IN" dirty="0"/>
              <a:t>mv docs/README.md scripts/</a:t>
            </a:r>
          </a:p>
          <a:p>
            <a:pPr marL="0" indent="0">
              <a:buNone/>
            </a:pPr>
            <a:r>
              <a:rPr lang="en-IN" dirty="0"/>
              <a:t>rm -r data</a:t>
            </a:r>
          </a:p>
          <a:p>
            <a:pPr marL="0" indent="0">
              <a:buNone/>
            </a:pPr>
            <a:endParaRPr lang="en-IN" dirty="0"/>
          </a:p>
          <a:p>
            <a:pPr marL="0" indent="0">
              <a:buNone/>
            </a:pPr>
            <a:r>
              <a:rPr lang="en-IN" dirty="0"/>
              <a:t>Permissions and Ownership</a:t>
            </a:r>
          </a:p>
          <a:p>
            <a:pPr marL="0" indent="0">
              <a:buNone/>
            </a:pPr>
            <a:r>
              <a:rPr lang="en-IN" dirty="0" err="1"/>
              <a:t>chmod</a:t>
            </a:r>
            <a:r>
              <a:rPr lang="en-IN" dirty="0"/>
              <a:t> 700 ~/project</a:t>
            </a:r>
          </a:p>
          <a:p>
            <a:pPr marL="0" indent="0">
              <a:buNone/>
            </a:pPr>
            <a:r>
              <a:rPr lang="en-IN" dirty="0" err="1"/>
              <a:t>sudo</a:t>
            </a:r>
            <a:r>
              <a:rPr lang="en-IN" dirty="0"/>
              <a:t> </a:t>
            </a:r>
            <a:r>
              <a:rPr lang="en-IN" dirty="0" err="1"/>
              <a:t>chown</a:t>
            </a:r>
            <a:r>
              <a:rPr lang="en-IN" dirty="0"/>
              <a:t> </a:t>
            </a:r>
            <a:r>
              <a:rPr lang="en-IN" dirty="0" err="1"/>
              <a:t>newowner:newowner</a:t>
            </a:r>
            <a:r>
              <a:rPr lang="en-IN" dirty="0"/>
              <a:t> ~/project</a:t>
            </a:r>
          </a:p>
          <a:p>
            <a:pPr marL="0" indent="0">
              <a:buNone/>
            </a:pPr>
            <a:endParaRPr lang="en-IN" dirty="0"/>
          </a:p>
          <a:p>
            <a:pPr marL="0" indent="0">
              <a:buNone/>
            </a:pPr>
            <a:r>
              <a:rPr lang="en-IN" dirty="0"/>
              <a:t>Using find and grep Commands</a:t>
            </a:r>
          </a:p>
          <a:p>
            <a:pPr marL="0" indent="0">
              <a:buNone/>
            </a:pPr>
            <a:r>
              <a:rPr lang="en-IN" dirty="0"/>
              <a:t>find ~/project -type f -</a:t>
            </a:r>
            <a:r>
              <a:rPr lang="en-IN" dirty="0" err="1"/>
              <a:t>mtime</a:t>
            </a:r>
            <a:r>
              <a:rPr lang="en-IN" dirty="0"/>
              <a:t> -1</a:t>
            </a:r>
          </a:p>
          <a:p>
            <a:pPr marL="0" indent="0">
              <a:buNone/>
            </a:pPr>
            <a:r>
              <a:rPr lang="en-IN" dirty="0"/>
              <a:t>grep "Project" docs/project_info.txt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736725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B91EE-2FB7-103E-0279-CCC2E9DAF2C5}"/>
              </a:ext>
            </a:extLst>
          </p:cNvPr>
          <p:cNvSpPr>
            <a:spLocks noGrp="1"/>
          </p:cNvSpPr>
          <p:nvPr>
            <p:ph type="title"/>
          </p:nvPr>
        </p:nvSpPr>
        <p:spPr>
          <a:xfrm>
            <a:off x="838200" y="142101"/>
            <a:ext cx="10515600" cy="906114"/>
          </a:xfrm>
        </p:spPr>
        <p:txBody>
          <a:bodyPr/>
          <a:lstStyle/>
          <a:p>
            <a:r>
              <a:rPr lang="en-IN" b="1" i="0">
                <a:solidFill>
                  <a:srgbClr val="273239"/>
                </a:solidFill>
                <a:effectLst/>
                <a:highlight>
                  <a:srgbClr val="FFFFFF"/>
                </a:highlight>
                <a:latin typeface="Nunito" pitchFamily="2" charset="0"/>
              </a:rPr>
              <a:t>What is the File Descriptor?</a:t>
            </a:r>
            <a:endParaRPr lang="en-IN" dirty="0"/>
          </a:p>
        </p:txBody>
      </p:sp>
      <p:sp>
        <p:nvSpPr>
          <p:cNvPr id="3" name="Content Placeholder 2">
            <a:extLst>
              <a:ext uri="{FF2B5EF4-FFF2-40B4-BE49-F238E27FC236}">
                <a16:creationId xmlns:a16="http://schemas.microsoft.com/office/drawing/2014/main" id="{CB5F7BB1-0AA0-A42C-82EC-21DA6C96F77E}"/>
              </a:ext>
            </a:extLst>
          </p:cNvPr>
          <p:cNvSpPr>
            <a:spLocks noGrp="1"/>
          </p:cNvSpPr>
          <p:nvPr>
            <p:ph idx="1"/>
          </p:nvPr>
        </p:nvSpPr>
        <p:spPr>
          <a:xfrm>
            <a:off x="557561" y="780585"/>
            <a:ext cx="11508059" cy="5935314"/>
          </a:xfrm>
        </p:spPr>
        <p:txBody>
          <a:bodyPr/>
          <a:lstStyle/>
          <a:p>
            <a:pPr algn="l" rtl="0" fontAlgn="base"/>
            <a:r>
              <a:rPr lang="en-IN" b="0" i="0" dirty="0">
                <a:solidFill>
                  <a:srgbClr val="273239"/>
                </a:solidFill>
                <a:effectLst/>
                <a:highlight>
                  <a:srgbClr val="FFFFFF"/>
                </a:highlight>
                <a:latin typeface="Nunito" pitchFamily="2" charset="0"/>
              </a:rPr>
              <a:t>The file descriptor is an integer that uniquely identifies an open file of the process.</a:t>
            </a:r>
          </a:p>
          <a:p>
            <a:pPr algn="l" rtl="0" fontAlgn="base"/>
            <a:r>
              <a:rPr lang="en-IN" b="1" i="0" dirty="0">
                <a:solidFill>
                  <a:srgbClr val="273239"/>
                </a:solidFill>
                <a:effectLst/>
                <a:highlight>
                  <a:srgbClr val="FFFFFF"/>
                </a:highlight>
                <a:latin typeface="Nunito" pitchFamily="2" charset="0"/>
              </a:rPr>
              <a:t>File Descriptor table: A file</a:t>
            </a:r>
            <a:r>
              <a:rPr lang="en-IN" b="0" i="0" dirty="0">
                <a:solidFill>
                  <a:srgbClr val="273239"/>
                </a:solidFill>
                <a:effectLst/>
                <a:highlight>
                  <a:srgbClr val="FFFFFF"/>
                </a:highlight>
                <a:latin typeface="Nunito" pitchFamily="2" charset="0"/>
              </a:rPr>
              <a:t> descriptor table is the </a:t>
            </a:r>
            <a:r>
              <a:rPr lang="en-IN" b="1" i="0" dirty="0">
                <a:solidFill>
                  <a:srgbClr val="273239"/>
                </a:solidFill>
                <a:effectLst/>
                <a:highlight>
                  <a:srgbClr val="FFFFFF"/>
                </a:highlight>
                <a:latin typeface="Nunito" pitchFamily="2" charset="0"/>
              </a:rPr>
              <a:t>collection of integer array </a:t>
            </a:r>
            <a:r>
              <a:rPr lang="en-IN" b="0" i="0" dirty="0">
                <a:solidFill>
                  <a:srgbClr val="273239"/>
                </a:solidFill>
                <a:effectLst/>
                <a:highlight>
                  <a:srgbClr val="FFFFFF"/>
                </a:highlight>
                <a:latin typeface="Nunito" pitchFamily="2" charset="0"/>
              </a:rPr>
              <a:t>indices that are file descriptors in which </a:t>
            </a:r>
            <a:r>
              <a:rPr lang="en-IN" b="1" dirty="0">
                <a:solidFill>
                  <a:srgbClr val="273239"/>
                </a:solidFill>
                <a:effectLst/>
                <a:highlight>
                  <a:srgbClr val="FFFFFF"/>
                </a:highlight>
                <a:latin typeface="Nunito" pitchFamily="2" charset="0"/>
              </a:rPr>
              <a:t>elements are pointers to file table entries</a:t>
            </a:r>
            <a:r>
              <a:rPr lang="en-IN" b="0" i="0" dirty="0">
                <a:solidFill>
                  <a:srgbClr val="273239"/>
                </a:solidFill>
                <a:effectLst/>
                <a:highlight>
                  <a:srgbClr val="FFFFFF"/>
                </a:highlight>
                <a:latin typeface="Nunito" pitchFamily="2" charset="0"/>
              </a:rPr>
              <a:t>. One unique file descriptors table is provided in the operating system for each process.</a:t>
            </a:r>
          </a:p>
          <a:p>
            <a:pPr algn="l" rtl="0" fontAlgn="base"/>
            <a:r>
              <a:rPr lang="en-IN" b="1" i="0" dirty="0">
                <a:solidFill>
                  <a:srgbClr val="273239"/>
                </a:solidFill>
                <a:effectLst/>
                <a:highlight>
                  <a:srgbClr val="FFFFFF"/>
                </a:highlight>
                <a:latin typeface="Nunito" pitchFamily="2" charset="0"/>
              </a:rPr>
              <a:t>File Table Entry:</a:t>
            </a:r>
            <a:r>
              <a:rPr lang="en-IN" b="0" i="0" dirty="0">
                <a:solidFill>
                  <a:srgbClr val="273239"/>
                </a:solidFill>
                <a:effectLst/>
                <a:highlight>
                  <a:srgbClr val="FFFFFF"/>
                </a:highlight>
                <a:latin typeface="Nunito" pitchFamily="2" charset="0"/>
              </a:rPr>
              <a:t> File table entries are a structure In-memory surrogate for an open file, which is created when processing a request to open the file and these entries maintain file position.</a:t>
            </a:r>
          </a:p>
          <a:p>
            <a:endParaRPr lang="en-IN" dirty="0"/>
          </a:p>
        </p:txBody>
      </p:sp>
      <p:pic>
        <p:nvPicPr>
          <p:cNvPr id="3074" name="Picture 2" descr="File Table Entry in C">
            <a:extLst>
              <a:ext uri="{FF2B5EF4-FFF2-40B4-BE49-F238E27FC236}">
                <a16:creationId xmlns:a16="http://schemas.microsoft.com/office/drawing/2014/main" id="{9B68B826-73BB-671F-2730-FDFA65E763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319" y="4616605"/>
            <a:ext cx="8674719" cy="2241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140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Thread Basics: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vert="horz" lIns="91440" tIns="45720" rIns="91440" bIns="45720" rtlCol="0" anchor="t">
            <a:normAutofit fontScale="92500" lnSpcReduction="10000"/>
          </a:bodyPr>
          <a:lstStyle/>
          <a:p>
            <a:pPr marL="0" indent="0">
              <a:spcBef>
                <a:spcPts val="0"/>
              </a:spcBef>
              <a:buNone/>
            </a:pPr>
            <a:r>
              <a:rPr lang="en-IN" dirty="0">
                <a:ea typeface="+mn-lt"/>
                <a:cs typeface="+mn-lt"/>
              </a:rPr>
              <a:t>Thread operations include thread creation, termination, synchronization (</a:t>
            </a:r>
            <a:r>
              <a:rPr lang="en-IN" err="1">
                <a:ea typeface="+mn-lt"/>
                <a:cs typeface="+mn-lt"/>
              </a:rPr>
              <a:t>joins,blocking</a:t>
            </a:r>
            <a:r>
              <a:rPr lang="en-IN" dirty="0">
                <a:ea typeface="+mn-lt"/>
                <a:cs typeface="+mn-lt"/>
              </a:rPr>
              <a:t>), scheduling, data management and process interaction.</a:t>
            </a:r>
            <a:endParaRPr lang="en-US"/>
          </a:p>
          <a:p>
            <a:pPr marL="0" indent="0">
              <a:spcBef>
                <a:spcPts val="0"/>
              </a:spcBef>
              <a:buNone/>
            </a:pPr>
            <a:r>
              <a:rPr lang="en-IN" dirty="0">
                <a:ea typeface="+mn-lt"/>
                <a:cs typeface="+mn-lt"/>
              </a:rPr>
              <a:t>A thread does not maintain a list of created threads, nor does it know the thread that created it.</a:t>
            </a:r>
            <a:endParaRPr lang="en-IN"/>
          </a:p>
          <a:p>
            <a:pPr marL="0" indent="0">
              <a:spcBef>
                <a:spcPts val="0"/>
              </a:spcBef>
              <a:buNone/>
            </a:pPr>
            <a:r>
              <a:rPr lang="en-IN" dirty="0">
                <a:ea typeface="+mn-lt"/>
                <a:cs typeface="+mn-lt"/>
              </a:rPr>
              <a:t>All threads within a process share the same address space.</a:t>
            </a:r>
            <a:endParaRPr lang="en-IN"/>
          </a:p>
          <a:p>
            <a:pPr marL="0" indent="0">
              <a:spcBef>
                <a:spcPts val="0"/>
              </a:spcBef>
              <a:buNone/>
            </a:pPr>
            <a:r>
              <a:rPr lang="en-IN" dirty="0">
                <a:ea typeface="+mn-lt"/>
                <a:cs typeface="+mn-lt"/>
              </a:rPr>
              <a:t>Threads in the same process share:</a:t>
            </a:r>
            <a:endParaRPr lang="en-IN"/>
          </a:p>
          <a:p>
            <a:pPr marL="457200" lvl="1" indent="0">
              <a:spcBef>
                <a:spcPts val="0"/>
              </a:spcBef>
              <a:buNone/>
            </a:pPr>
            <a:r>
              <a:rPr lang="en-IN" dirty="0">
                <a:ea typeface="+mn-lt"/>
                <a:cs typeface="+mn-lt"/>
              </a:rPr>
              <a:t>Process instructions</a:t>
            </a:r>
            <a:endParaRPr lang="en-IN"/>
          </a:p>
          <a:p>
            <a:pPr marL="457200" lvl="1" indent="0">
              <a:spcBef>
                <a:spcPts val="0"/>
              </a:spcBef>
              <a:buNone/>
            </a:pPr>
            <a:r>
              <a:rPr lang="en-IN" dirty="0">
                <a:ea typeface="+mn-lt"/>
                <a:cs typeface="+mn-lt"/>
              </a:rPr>
              <a:t>Most data</a:t>
            </a:r>
            <a:endParaRPr lang="en-IN"/>
          </a:p>
          <a:p>
            <a:pPr marL="457200" lvl="1" indent="0">
              <a:spcBef>
                <a:spcPts val="0"/>
              </a:spcBef>
              <a:buNone/>
            </a:pPr>
            <a:r>
              <a:rPr lang="en-IN" dirty="0">
                <a:ea typeface="+mn-lt"/>
                <a:cs typeface="+mn-lt"/>
              </a:rPr>
              <a:t>open files (descriptors)</a:t>
            </a:r>
            <a:endParaRPr lang="en-IN"/>
          </a:p>
          <a:p>
            <a:pPr marL="457200" lvl="1" indent="0">
              <a:spcBef>
                <a:spcPts val="0"/>
              </a:spcBef>
              <a:buNone/>
            </a:pPr>
            <a:r>
              <a:rPr lang="en-IN" dirty="0">
                <a:ea typeface="+mn-lt"/>
                <a:cs typeface="+mn-lt"/>
              </a:rPr>
              <a:t>signals and signal handlers</a:t>
            </a:r>
            <a:endParaRPr lang="en-IN"/>
          </a:p>
          <a:p>
            <a:pPr marL="457200" lvl="1" indent="0">
              <a:spcBef>
                <a:spcPts val="0"/>
              </a:spcBef>
              <a:buNone/>
            </a:pPr>
            <a:r>
              <a:rPr lang="en-IN" dirty="0">
                <a:ea typeface="+mn-lt"/>
                <a:cs typeface="+mn-lt"/>
              </a:rPr>
              <a:t>current working directory</a:t>
            </a:r>
            <a:endParaRPr lang="en-IN"/>
          </a:p>
          <a:p>
            <a:pPr marL="457200" lvl="1" indent="0">
              <a:spcBef>
                <a:spcPts val="0"/>
              </a:spcBef>
              <a:buNone/>
            </a:pPr>
            <a:r>
              <a:rPr lang="en-IN" dirty="0">
                <a:ea typeface="+mn-lt"/>
                <a:cs typeface="+mn-lt"/>
              </a:rPr>
              <a:t>User and group id</a:t>
            </a:r>
            <a:endParaRPr lang="en-IN"/>
          </a:p>
          <a:p>
            <a:pPr marL="0" indent="0">
              <a:spcBef>
                <a:spcPts val="0"/>
              </a:spcBef>
              <a:buNone/>
            </a:pPr>
            <a:r>
              <a:rPr lang="en-IN" dirty="0">
                <a:ea typeface="+mn-lt"/>
                <a:cs typeface="+mn-lt"/>
              </a:rPr>
              <a:t>Each thread has a unique:</a:t>
            </a:r>
            <a:endParaRPr lang="en-IN" dirty="0"/>
          </a:p>
          <a:p>
            <a:pPr marL="457200" lvl="1" indent="0">
              <a:spcBef>
                <a:spcPts val="0"/>
              </a:spcBef>
              <a:buNone/>
            </a:pPr>
            <a:r>
              <a:rPr lang="en-IN" dirty="0"/>
              <a:t>Thread ID</a:t>
            </a:r>
            <a:endParaRPr lang="en-IN"/>
          </a:p>
          <a:p>
            <a:pPr marL="457200" lvl="1" indent="0">
              <a:spcBef>
                <a:spcPts val="0"/>
              </a:spcBef>
              <a:buNone/>
            </a:pPr>
            <a:r>
              <a:rPr lang="en-IN" dirty="0"/>
              <a:t>set of registers, stack pointer</a:t>
            </a:r>
            <a:endParaRPr lang="en-IN"/>
          </a:p>
          <a:p>
            <a:pPr marL="457200" lvl="1" indent="0">
              <a:spcBef>
                <a:spcPts val="0"/>
              </a:spcBef>
              <a:buNone/>
            </a:pPr>
            <a:r>
              <a:rPr lang="en-IN" dirty="0"/>
              <a:t>stack for local variables, return addresses</a:t>
            </a:r>
            <a:endParaRPr lang="en-IN"/>
          </a:p>
          <a:p>
            <a:pPr marL="457200" lvl="1" indent="0">
              <a:spcBef>
                <a:spcPts val="0"/>
              </a:spcBef>
              <a:buNone/>
            </a:pPr>
            <a:r>
              <a:rPr lang="en-IN" dirty="0"/>
              <a:t>signal mask</a:t>
            </a:r>
            <a:endParaRPr lang="en-IN"/>
          </a:p>
          <a:p>
            <a:pPr marL="457200" lvl="1" indent="0">
              <a:spcBef>
                <a:spcPts val="0"/>
              </a:spcBef>
              <a:buNone/>
            </a:pPr>
            <a:r>
              <a:rPr lang="en-IN" dirty="0"/>
              <a:t>priority</a:t>
            </a:r>
            <a:endParaRPr lang="en-IN"/>
          </a:p>
          <a:p>
            <a:pPr marL="457200" lvl="1" indent="0">
              <a:spcBef>
                <a:spcPts val="0"/>
              </a:spcBef>
              <a:buNone/>
            </a:pPr>
            <a:r>
              <a:rPr lang="en-IN" dirty="0"/>
              <a:t>Return value: </a:t>
            </a:r>
            <a:r>
              <a:rPr lang="en-IN" err="1"/>
              <a:t>errno</a:t>
            </a:r>
            <a:endParaRPr lang="en-IN"/>
          </a:p>
          <a:p>
            <a:pPr marL="0" indent="0">
              <a:spcBef>
                <a:spcPts val="0"/>
              </a:spcBef>
              <a:buNone/>
            </a:pPr>
            <a:r>
              <a:rPr lang="en-IN" err="1"/>
              <a:t>pthread</a:t>
            </a:r>
            <a:r>
              <a:rPr lang="en-IN" dirty="0"/>
              <a:t> functions return "0" if OK.</a:t>
            </a:r>
            <a:endParaRPr lang="en-IN"/>
          </a:p>
        </p:txBody>
      </p:sp>
    </p:spTree>
    <p:extLst>
      <p:ext uri="{BB962C8B-B14F-4D97-AF65-F5344CB8AC3E}">
        <p14:creationId xmlns:p14="http://schemas.microsoft.com/office/powerpoint/2010/main" val="1887096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500"/>
                                        <p:tgtEl>
                                          <p:spTgt spid="3">
                                            <p:txEl>
                                              <p:pRg st="10" end="10"/>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fade">
                                      <p:cBhvr>
                                        <p:cTn id="55" dur="500"/>
                                        <p:tgtEl>
                                          <p:spTgt spid="3">
                                            <p:txEl>
                                              <p:pRg st="12" end="12"/>
                                            </p:txEl>
                                          </p:spTgt>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
                                            <p:txEl>
                                              <p:pRg st="13" end="13"/>
                                            </p:txEl>
                                          </p:spTgt>
                                        </p:tgtEl>
                                        <p:attrNameLst>
                                          <p:attrName>style.visibility</p:attrName>
                                        </p:attrNameLst>
                                      </p:cBhvr>
                                      <p:to>
                                        <p:strVal val="visible"/>
                                      </p:to>
                                    </p:set>
                                    <p:animEffect transition="in" filter="fade">
                                      <p:cBhvr>
                                        <p:cTn id="58" dur="500"/>
                                        <p:tgtEl>
                                          <p:spTgt spid="3">
                                            <p:txEl>
                                              <p:pRg st="13" end="13"/>
                                            </p:txEl>
                                          </p:spTgt>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7" end="17"/>
                                            </p:txEl>
                                          </p:spTgt>
                                        </p:tgtEl>
                                        <p:attrNameLst>
                                          <p:attrName>style.visibility</p:attrName>
                                        </p:attrNameLst>
                                      </p:cBhvr>
                                      <p:to>
                                        <p:strVal val="visible"/>
                                      </p:to>
                                    </p:set>
                                    <p:animEffect transition="in" filter="fade">
                                      <p:cBhvr>
                                        <p:cTn id="72"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The POSIX Threads API</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rmAutofit/>
          </a:bodyPr>
          <a:lstStyle/>
          <a:p>
            <a:pPr marL="0" indent="0">
              <a:buNone/>
            </a:pPr>
            <a:r>
              <a:rPr lang="en-IN" dirty="0"/>
              <a:t>The POSIX Thread API was the result of a standardization effort to make </a:t>
            </a:r>
            <a:r>
              <a:rPr lang="en-IN" b="1" dirty="0"/>
              <a:t>multi-threaded programs portable </a:t>
            </a:r>
            <a:r>
              <a:rPr lang="en-IN" dirty="0"/>
              <a:t>among different computer vendors</a:t>
            </a:r>
          </a:p>
          <a:p>
            <a:pPr marL="0" indent="0">
              <a:buNone/>
            </a:pPr>
            <a:r>
              <a:rPr lang="en-IN" dirty="0"/>
              <a:t>Before the POSIX standard, each computer vendor would implement its own thread library and the resulting programs were </a:t>
            </a:r>
            <a:r>
              <a:rPr lang="en-IN" b="1" dirty="0"/>
              <a:t>not portable </a:t>
            </a:r>
            <a:r>
              <a:rPr lang="en-IN" dirty="0"/>
              <a:t>across different computer systems.</a:t>
            </a:r>
          </a:p>
          <a:p>
            <a:pPr marL="0" indent="0">
              <a:buNone/>
            </a:pPr>
            <a:r>
              <a:rPr lang="en-IN" dirty="0"/>
              <a:t>To use the POSIX threads (or "</a:t>
            </a:r>
            <a:r>
              <a:rPr lang="en-IN" dirty="0" err="1"/>
              <a:t>pthreads</a:t>
            </a:r>
            <a:r>
              <a:rPr lang="en-IN" dirty="0"/>
              <a:t>" for short), include the header file:</a:t>
            </a:r>
          </a:p>
          <a:p>
            <a:pPr marL="0" indent="0">
              <a:buNone/>
            </a:pPr>
            <a:r>
              <a:rPr lang="en-IN" dirty="0"/>
              <a:t>   #include &lt;</a:t>
            </a:r>
            <a:r>
              <a:rPr lang="en-IN" dirty="0" err="1"/>
              <a:t>pthread.h</a:t>
            </a:r>
            <a:r>
              <a:rPr lang="en-IN" dirty="0"/>
              <a:t>&gt;     </a:t>
            </a:r>
          </a:p>
          <a:p>
            <a:pPr marL="0" indent="0">
              <a:buNone/>
            </a:pPr>
            <a:r>
              <a:rPr lang="en-IN" dirty="0"/>
              <a:t>And use the compiler options:</a:t>
            </a:r>
          </a:p>
          <a:p>
            <a:pPr marL="0" indent="0">
              <a:buNone/>
            </a:pPr>
            <a:r>
              <a:rPr lang="en-IN" dirty="0"/>
              <a:t>   cc -</a:t>
            </a:r>
            <a:r>
              <a:rPr lang="en-IN" dirty="0" err="1"/>
              <a:t>mt</a:t>
            </a:r>
            <a:r>
              <a:rPr lang="en-IN" dirty="0"/>
              <a:t> [other flags] file...   -</a:t>
            </a:r>
            <a:r>
              <a:rPr lang="en-IN" dirty="0" err="1"/>
              <a:t>lpthread</a:t>
            </a:r>
            <a:r>
              <a:rPr lang="en-IN" dirty="0"/>
              <a:t> [other libraries]   </a:t>
            </a:r>
          </a:p>
          <a:p>
            <a:pPr marL="0" indent="0">
              <a:buNone/>
            </a:pPr>
            <a:r>
              <a:rPr lang="en-IN" dirty="0"/>
              <a:t> </a:t>
            </a:r>
            <a:r>
              <a:rPr lang="en-IN" dirty="0" err="1"/>
              <a:t>PThreads</a:t>
            </a:r>
            <a:r>
              <a:rPr lang="en-IN" dirty="0"/>
              <a:t> is a C-library</a:t>
            </a:r>
          </a:p>
          <a:p>
            <a:pPr marL="0" indent="0">
              <a:buNone/>
            </a:pPr>
            <a:endParaRPr lang="en-IN" dirty="0"/>
          </a:p>
        </p:txBody>
      </p:sp>
    </p:spTree>
    <p:extLst>
      <p:ext uri="{BB962C8B-B14F-4D97-AF65-F5344CB8AC3E}">
        <p14:creationId xmlns:p14="http://schemas.microsoft.com/office/powerpoint/2010/main" val="267507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Creating Threads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lstStyle/>
          <a:p>
            <a:pPr marL="0" indent="0">
              <a:buNone/>
            </a:pPr>
            <a:r>
              <a:rPr lang="en-IN" dirty="0"/>
              <a:t>Method signature:</a:t>
            </a:r>
          </a:p>
          <a:p>
            <a:pPr marL="0" indent="0">
              <a:buNone/>
            </a:pPr>
            <a:r>
              <a:rPr lang="en-IN" dirty="0"/>
              <a:t>  int </a:t>
            </a:r>
            <a:r>
              <a:rPr lang="en-IN" dirty="0" err="1"/>
              <a:t>pthread_create</a:t>
            </a:r>
            <a:r>
              <a:rPr lang="en-IN" dirty="0"/>
              <a:t>(</a:t>
            </a:r>
            <a:r>
              <a:rPr lang="en-IN" dirty="0" err="1"/>
              <a:t>pthread_t</a:t>
            </a:r>
            <a:r>
              <a:rPr lang="en-IN" dirty="0"/>
              <a:t> *thread,  </a:t>
            </a:r>
          </a:p>
          <a:p>
            <a:pPr marL="0" indent="0">
              <a:buNone/>
            </a:pPr>
            <a:r>
              <a:rPr lang="en-IN" dirty="0"/>
              <a:t>		     </a:t>
            </a:r>
            <a:r>
              <a:rPr lang="en-IN" dirty="0" err="1"/>
              <a:t>const</a:t>
            </a:r>
            <a:r>
              <a:rPr lang="en-IN" dirty="0"/>
              <a:t>  </a:t>
            </a:r>
            <a:r>
              <a:rPr lang="en-IN" dirty="0" err="1"/>
              <a:t>pthread_attr_t</a:t>
            </a:r>
            <a:r>
              <a:rPr lang="en-IN" dirty="0"/>
              <a:t> *</a:t>
            </a:r>
            <a:r>
              <a:rPr lang="en-IN" dirty="0" err="1"/>
              <a:t>attr</a:t>
            </a:r>
            <a:r>
              <a:rPr lang="en-IN" dirty="0"/>
              <a:t>, </a:t>
            </a:r>
          </a:p>
          <a:p>
            <a:pPr marL="0" indent="0">
              <a:buNone/>
            </a:pPr>
            <a:r>
              <a:rPr lang="en-IN" dirty="0"/>
              <a:t>		     void *(*</a:t>
            </a:r>
            <a:r>
              <a:rPr lang="en-IN" dirty="0" err="1"/>
              <a:t>start_routine</a:t>
            </a:r>
            <a:r>
              <a:rPr lang="en-IN" dirty="0"/>
              <a:t>, void*),</a:t>
            </a:r>
          </a:p>
          <a:p>
            <a:pPr marL="0" indent="0">
              <a:buNone/>
            </a:pPr>
            <a:r>
              <a:rPr lang="en-IN" dirty="0"/>
              <a:t>		     void *</a:t>
            </a:r>
            <a:r>
              <a:rPr lang="en-IN" dirty="0" err="1"/>
              <a:t>arg</a:t>
            </a:r>
            <a:r>
              <a:rPr lang="en-IN" dirty="0"/>
              <a:t>);</a:t>
            </a:r>
          </a:p>
        </p:txBody>
      </p:sp>
    </p:spTree>
    <p:extLst>
      <p:ext uri="{BB962C8B-B14F-4D97-AF65-F5344CB8AC3E}">
        <p14:creationId xmlns:p14="http://schemas.microsoft.com/office/powerpoint/2010/main" val="1361133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Input Parameters: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400" dirty="0" err="1"/>
              <a:t>attr</a:t>
            </a:r>
            <a:r>
              <a:rPr lang="en-IN" sz="2400" dirty="0"/>
              <a:t> = attributes of the created thread</a:t>
            </a:r>
          </a:p>
          <a:p>
            <a:pPr marL="457200" lvl="1" indent="0">
              <a:spcBef>
                <a:spcPts val="0"/>
              </a:spcBef>
              <a:buNone/>
            </a:pPr>
            <a:r>
              <a:rPr lang="en-IN" sz="2000" dirty="0"/>
              <a:t>Threads have a number of properties.</a:t>
            </a:r>
          </a:p>
          <a:p>
            <a:pPr marL="457200" lvl="1" indent="0">
              <a:spcBef>
                <a:spcPts val="0"/>
              </a:spcBef>
              <a:buNone/>
            </a:pPr>
            <a:r>
              <a:rPr lang="en-IN" sz="2000" dirty="0"/>
              <a:t>This variable is used to specify thread properties</a:t>
            </a:r>
          </a:p>
          <a:p>
            <a:pPr marL="457200" lvl="1" indent="0">
              <a:spcBef>
                <a:spcPts val="0"/>
              </a:spcBef>
              <a:buNone/>
            </a:pPr>
            <a:r>
              <a:rPr lang="en-IN" sz="2000" dirty="0"/>
              <a:t>It is a bit variable: each bit in this variable denotes some property.</a:t>
            </a:r>
          </a:p>
          <a:p>
            <a:pPr marL="457200" lvl="1" indent="0">
              <a:spcBef>
                <a:spcPts val="0"/>
              </a:spcBef>
              <a:buNone/>
            </a:pPr>
            <a:r>
              <a:rPr lang="en-IN" sz="2000" dirty="0"/>
              <a:t>The property bits are set using the </a:t>
            </a:r>
            <a:r>
              <a:rPr lang="en-IN" sz="2000" dirty="0" err="1"/>
              <a:t>pthread_attr_init</a:t>
            </a:r>
            <a:r>
              <a:rPr lang="en-IN" sz="2000" dirty="0"/>
              <a:t>() function</a:t>
            </a:r>
          </a:p>
          <a:p>
            <a:pPr marL="0" indent="0">
              <a:spcBef>
                <a:spcPts val="0"/>
              </a:spcBef>
              <a:buNone/>
            </a:pPr>
            <a:r>
              <a:rPr lang="en-IN" sz="2400" dirty="0" err="1"/>
              <a:t>start_routine</a:t>
            </a:r>
            <a:r>
              <a:rPr lang="en-IN" sz="2400" dirty="0"/>
              <a:t> = starting location of the execution of the new thread (it is a function)</a:t>
            </a:r>
          </a:p>
          <a:p>
            <a:pPr marL="457200" lvl="1" indent="0">
              <a:spcBef>
                <a:spcPts val="0"/>
              </a:spcBef>
              <a:buNone/>
            </a:pPr>
            <a:r>
              <a:rPr lang="en-IN" sz="2000" dirty="0"/>
              <a:t>This is function that the new thread will execute (but the execution need not be limited to just this function, because a function can call other functions...)</a:t>
            </a:r>
          </a:p>
          <a:p>
            <a:pPr marL="457200" lvl="1" indent="0">
              <a:spcBef>
                <a:spcPts val="0"/>
              </a:spcBef>
              <a:buNone/>
            </a:pPr>
            <a:r>
              <a:rPr lang="en-IN" sz="2000" dirty="0"/>
              <a:t>The function can have one parameter (passed by reference) and can return a value</a:t>
            </a:r>
          </a:p>
          <a:p>
            <a:pPr marL="0" indent="0">
              <a:spcBef>
                <a:spcPts val="0"/>
              </a:spcBef>
              <a:buNone/>
            </a:pPr>
            <a:r>
              <a:rPr lang="en-IN" sz="2400" dirty="0" err="1"/>
              <a:t>arg</a:t>
            </a:r>
            <a:r>
              <a:rPr lang="en-IN" sz="2400" dirty="0"/>
              <a:t> = argument for the </a:t>
            </a:r>
            <a:r>
              <a:rPr lang="en-IN" sz="2400" dirty="0" err="1"/>
              <a:t>start_routine</a:t>
            </a:r>
            <a:r>
              <a:rPr lang="en-IN" sz="2400" dirty="0"/>
              <a:t> function</a:t>
            </a:r>
          </a:p>
          <a:p>
            <a:pPr marL="457200" lvl="1" indent="0">
              <a:spcBef>
                <a:spcPts val="0"/>
              </a:spcBef>
              <a:buNone/>
            </a:pPr>
            <a:r>
              <a:rPr lang="en-IN" sz="2000" dirty="0"/>
              <a:t>This is parameter for the function </a:t>
            </a:r>
            <a:r>
              <a:rPr lang="en-IN" sz="2000" dirty="0" err="1"/>
              <a:t>start_routine</a:t>
            </a:r>
            <a:r>
              <a:rPr lang="en-IN" sz="2000" dirty="0"/>
              <a:t> that the new thread will execute.</a:t>
            </a:r>
          </a:p>
          <a:p>
            <a:pPr marL="457200" lvl="1" indent="0">
              <a:spcBef>
                <a:spcPts val="0"/>
              </a:spcBef>
              <a:buNone/>
            </a:pPr>
            <a:r>
              <a:rPr lang="en-IN" sz="2000" dirty="0"/>
              <a:t>Remember that you must pass the address of the variable !!!</a:t>
            </a:r>
          </a:p>
          <a:p>
            <a:pPr marL="0" indent="0">
              <a:spcBef>
                <a:spcPts val="0"/>
              </a:spcBef>
              <a:buNone/>
            </a:pPr>
            <a:r>
              <a:rPr lang="en-IN" sz="2400" dirty="0"/>
              <a:t>Output Parameters:</a:t>
            </a:r>
          </a:p>
          <a:p>
            <a:pPr marL="457200" lvl="1" indent="0">
              <a:spcBef>
                <a:spcPts val="0"/>
              </a:spcBef>
              <a:buNone/>
            </a:pPr>
            <a:r>
              <a:rPr lang="en-IN" sz="2000" dirty="0"/>
              <a:t>thread = thread ID.</a:t>
            </a:r>
          </a:p>
          <a:p>
            <a:pPr marL="914400" lvl="2" indent="0">
              <a:spcBef>
                <a:spcPts val="0"/>
              </a:spcBef>
              <a:buNone/>
            </a:pPr>
            <a:r>
              <a:rPr lang="en-IN" sz="1800" dirty="0"/>
              <a:t>Output only parameter.</a:t>
            </a:r>
          </a:p>
          <a:p>
            <a:pPr marL="914400" lvl="2" indent="0">
              <a:spcBef>
                <a:spcPts val="0"/>
              </a:spcBef>
              <a:buNone/>
            </a:pPr>
            <a:r>
              <a:rPr lang="en-IN" sz="1800" dirty="0"/>
              <a:t>Upon successful completion, </a:t>
            </a:r>
            <a:r>
              <a:rPr lang="en-IN" sz="1800" dirty="0" err="1"/>
              <a:t>pthread_create</a:t>
            </a:r>
            <a:r>
              <a:rPr lang="en-IN" sz="1800" dirty="0"/>
              <a:t>() stores the ID of the created thread in the location referenced by the variable thread.</a:t>
            </a:r>
          </a:p>
          <a:p>
            <a:pPr marL="0" indent="0">
              <a:spcBef>
                <a:spcPts val="0"/>
              </a:spcBef>
              <a:buNone/>
            </a:pPr>
            <a:r>
              <a:rPr lang="en-IN" sz="2400" dirty="0"/>
              <a:t>Return value:</a:t>
            </a:r>
          </a:p>
          <a:p>
            <a:pPr marL="457200" lvl="1" indent="0">
              <a:spcBef>
                <a:spcPts val="0"/>
              </a:spcBef>
              <a:buNone/>
            </a:pPr>
            <a:r>
              <a:rPr lang="en-IN" sz="2000" dirty="0" err="1"/>
              <a:t>pthread_create</a:t>
            </a:r>
            <a:r>
              <a:rPr lang="en-IN" sz="2000" dirty="0"/>
              <a:t>() returns 0 if successful</a:t>
            </a:r>
          </a:p>
          <a:p>
            <a:pPr marL="457200" lvl="1" indent="0">
              <a:spcBef>
                <a:spcPts val="0"/>
              </a:spcBef>
              <a:buNone/>
            </a:pPr>
            <a:r>
              <a:rPr lang="en-IN" sz="2000" dirty="0" err="1"/>
              <a:t>pthread_create</a:t>
            </a:r>
            <a:r>
              <a:rPr lang="en-IN" sz="2000" dirty="0"/>
              <a:t>() returns a non-zero error code upon </a:t>
            </a:r>
            <a:r>
              <a:rPr lang="en-IN" sz="2000" dirty="0" err="1"/>
              <a:t>failre</a:t>
            </a:r>
            <a:endParaRPr lang="en-IN" sz="2000" dirty="0"/>
          </a:p>
          <a:p>
            <a:pPr marL="457200" lvl="1" indent="0">
              <a:spcBef>
                <a:spcPts val="0"/>
              </a:spcBef>
              <a:buNone/>
            </a:pPr>
            <a:r>
              <a:rPr lang="en-IN" sz="2000" dirty="0"/>
              <a:t>(see "man </a:t>
            </a:r>
            <a:r>
              <a:rPr lang="en-IN" sz="2000" dirty="0" err="1"/>
              <a:t>errno</a:t>
            </a:r>
            <a:r>
              <a:rPr lang="en-IN" sz="2000" dirty="0"/>
              <a:t>" for detail on how to get to the meaning of the error)</a:t>
            </a:r>
          </a:p>
          <a:p>
            <a:pPr marL="0" indent="0">
              <a:spcBef>
                <a:spcPts val="0"/>
              </a:spcBef>
              <a:buNone/>
            </a:pPr>
            <a:endParaRPr lang="en-IN" sz="2400" dirty="0"/>
          </a:p>
          <a:p>
            <a:pPr marL="0" indent="0">
              <a:spcBef>
                <a:spcPts val="0"/>
              </a:spcBef>
              <a:buNone/>
            </a:pPr>
            <a:endParaRPr lang="en-IN" sz="2400" dirty="0"/>
          </a:p>
        </p:txBody>
      </p:sp>
    </p:spTree>
    <p:extLst>
      <p:ext uri="{BB962C8B-B14F-4D97-AF65-F5344CB8AC3E}">
        <p14:creationId xmlns:p14="http://schemas.microsoft.com/office/powerpoint/2010/main" val="290764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animEffect transition="in" filter="fade">
                                      <p:cBhvr>
                                        <p:cTn id="53" dur="500"/>
                                        <p:tgtEl>
                                          <p:spTgt spid="3">
                                            <p:txEl>
                                              <p:pRg st="12" end="12"/>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animEffect transition="in" filter="fade">
                                      <p:cBhvr>
                                        <p:cTn id="59" dur="500"/>
                                        <p:tgtEl>
                                          <p:spTgt spid="3">
                                            <p:txEl>
                                              <p:pRg st="14" end="1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
                                            <p:txEl>
                                              <p:pRg st="15" end="15"/>
                                            </p:txEl>
                                          </p:spTgt>
                                        </p:tgtEl>
                                        <p:attrNameLst>
                                          <p:attrName>style.visibility</p:attrName>
                                        </p:attrNameLst>
                                      </p:cBhvr>
                                      <p:to>
                                        <p:strVal val="visible"/>
                                      </p:to>
                                    </p:set>
                                    <p:animEffect transition="in" filter="fade">
                                      <p:cBhvr>
                                        <p:cTn id="64" dur="500"/>
                                        <p:tgtEl>
                                          <p:spTgt spid="3">
                                            <p:txEl>
                                              <p:pRg st="15" end="15"/>
                                            </p:txEl>
                                          </p:spTgt>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
                                            <p:txEl>
                                              <p:pRg st="16" end="16"/>
                                            </p:txEl>
                                          </p:spTgt>
                                        </p:tgtEl>
                                        <p:attrNameLst>
                                          <p:attrName>style.visibility</p:attrName>
                                        </p:attrNameLst>
                                      </p:cBhvr>
                                      <p:to>
                                        <p:strVal val="visible"/>
                                      </p:to>
                                    </p:set>
                                    <p:animEffect transition="in" filter="fade">
                                      <p:cBhvr>
                                        <p:cTn id="67" dur="500"/>
                                        <p:tgtEl>
                                          <p:spTgt spid="3">
                                            <p:txEl>
                                              <p:pRg st="16" end="16"/>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
                                            <p:txEl>
                                              <p:pRg st="17" end="17"/>
                                            </p:txEl>
                                          </p:spTgt>
                                        </p:tgtEl>
                                        <p:attrNameLst>
                                          <p:attrName>style.visibility</p:attrName>
                                        </p:attrNameLst>
                                      </p:cBhvr>
                                      <p:to>
                                        <p:strVal val="visible"/>
                                      </p:to>
                                    </p:set>
                                    <p:animEffect transition="in" filter="fade">
                                      <p:cBhvr>
                                        <p:cTn id="70" dur="500"/>
                                        <p:tgtEl>
                                          <p:spTgt spid="3">
                                            <p:txEl>
                                              <p:pRg st="17" end="17"/>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
                                            <p:txEl>
                                              <p:pRg st="18" end="18"/>
                                            </p:txEl>
                                          </p:spTgt>
                                        </p:tgtEl>
                                        <p:attrNameLst>
                                          <p:attrName>style.visibility</p:attrName>
                                        </p:attrNameLst>
                                      </p:cBhvr>
                                      <p:to>
                                        <p:strVal val="visible"/>
                                      </p:to>
                                    </p:set>
                                    <p:animEffect transition="in" filter="fade">
                                      <p:cBhvr>
                                        <p:cTn id="7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Example:</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400" dirty="0"/>
              <a:t>#include &lt;</a:t>
            </a:r>
            <a:r>
              <a:rPr lang="en-IN" sz="2400" dirty="0" err="1"/>
              <a:t>stdio.h</a:t>
            </a:r>
            <a:r>
              <a:rPr lang="en-IN" sz="2400" dirty="0"/>
              <a:t>&gt;</a:t>
            </a:r>
          </a:p>
          <a:p>
            <a:pPr marL="0" indent="0">
              <a:spcBef>
                <a:spcPts val="0"/>
              </a:spcBef>
              <a:buNone/>
            </a:pPr>
            <a:r>
              <a:rPr lang="en-IN" sz="2400" dirty="0"/>
              <a:t>#include &lt;</a:t>
            </a:r>
            <a:r>
              <a:rPr lang="en-IN" sz="2400" dirty="0" err="1"/>
              <a:t>stdlib.h</a:t>
            </a:r>
            <a:r>
              <a:rPr lang="en-IN" sz="2400" dirty="0"/>
              <a:t>&gt;</a:t>
            </a:r>
          </a:p>
          <a:p>
            <a:pPr marL="0" indent="0">
              <a:spcBef>
                <a:spcPts val="0"/>
              </a:spcBef>
              <a:buNone/>
            </a:pPr>
            <a:r>
              <a:rPr lang="en-IN" sz="2400" dirty="0"/>
              <a:t>#include &lt;</a:t>
            </a:r>
            <a:r>
              <a:rPr lang="en-IN" sz="2400" dirty="0" err="1"/>
              <a:t>pthread.h</a:t>
            </a:r>
            <a:r>
              <a:rPr lang="en-IN" sz="2400" dirty="0"/>
              <a:t>&gt;</a:t>
            </a:r>
          </a:p>
          <a:p>
            <a:pPr marL="0" indent="0">
              <a:spcBef>
                <a:spcPts val="0"/>
              </a:spcBef>
              <a:buNone/>
            </a:pPr>
            <a:endParaRPr lang="en-IN" sz="2400" dirty="0"/>
          </a:p>
          <a:p>
            <a:pPr marL="0" indent="0">
              <a:spcBef>
                <a:spcPts val="0"/>
              </a:spcBef>
              <a:buNone/>
            </a:pPr>
            <a:r>
              <a:rPr lang="en-IN" sz="2400" dirty="0"/>
              <a:t>void *</a:t>
            </a:r>
            <a:r>
              <a:rPr lang="en-IN" sz="2400" dirty="0" err="1"/>
              <a:t>print_message_function</a:t>
            </a:r>
            <a:r>
              <a:rPr lang="en-IN" sz="2400" dirty="0"/>
              <a:t>( void *</a:t>
            </a:r>
            <a:r>
              <a:rPr lang="en-IN" sz="2400" dirty="0" err="1"/>
              <a:t>ptr</a:t>
            </a:r>
            <a:r>
              <a:rPr lang="en-IN" sz="2400" dirty="0"/>
              <a:t> );</a:t>
            </a:r>
          </a:p>
          <a:p>
            <a:pPr marL="0" indent="0">
              <a:spcBef>
                <a:spcPts val="0"/>
              </a:spcBef>
              <a:buNone/>
            </a:pPr>
            <a:r>
              <a:rPr lang="en-IN" sz="2400" dirty="0"/>
              <a:t>main()</a:t>
            </a:r>
          </a:p>
          <a:p>
            <a:pPr marL="0" indent="0">
              <a:spcBef>
                <a:spcPts val="0"/>
              </a:spcBef>
              <a:buNone/>
            </a:pPr>
            <a:r>
              <a:rPr lang="en-IN" sz="2400" dirty="0"/>
              <a:t>{</a:t>
            </a:r>
          </a:p>
          <a:p>
            <a:pPr marL="0" indent="0">
              <a:spcBef>
                <a:spcPts val="0"/>
              </a:spcBef>
              <a:buNone/>
            </a:pPr>
            <a:r>
              <a:rPr lang="en-IN" sz="2400" dirty="0"/>
              <a:t>     </a:t>
            </a:r>
            <a:r>
              <a:rPr lang="en-IN" sz="2400" dirty="0" err="1"/>
              <a:t>pthread_t</a:t>
            </a:r>
            <a:r>
              <a:rPr lang="en-IN" sz="2400" dirty="0"/>
              <a:t> thread1, thread2;</a:t>
            </a:r>
          </a:p>
          <a:p>
            <a:pPr marL="0" indent="0">
              <a:spcBef>
                <a:spcPts val="0"/>
              </a:spcBef>
              <a:buNone/>
            </a:pPr>
            <a:r>
              <a:rPr lang="en-IN" sz="2400" dirty="0"/>
              <a:t>     char *message1 = "Thread 1";</a:t>
            </a:r>
          </a:p>
          <a:p>
            <a:pPr marL="0" indent="0">
              <a:spcBef>
                <a:spcPts val="0"/>
              </a:spcBef>
              <a:buNone/>
            </a:pPr>
            <a:r>
              <a:rPr lang="en-IN" sz="2400" dirty="0"/>
              <a:t>     char *message2 = "Thread 2";</a:t>
            </a:r>
          </a:p>
          <a:p>
            <a:pPr marL="0" indent="0">
              <a:spcBef>
                <a:spcPts val="0"/>
              </a:spcBef>
              <a:buNone/>
            </a:pPr>
            <a:r>
              <a:rPr lang="en-IN" sz="2400" dirty="0"/>
              <a:t>     int  iret1, iret2;</a:t>
            </a:r>
          </a:p>
          <a:p>
            <a:pPr marL="0" indent="0">
              <a:spcBef>
                <a:spcPts val="0"/>
              </a:spcBef>
              <a:buNone/>
            </a:pPr>
            <a:endParaRPr lang="en-IN" sz="2400" dirty="0"/>
          </a:p>
          <a:p>
            <a:pPr marL="0" indent="0">
              <a:spcBef>
                <a:spcPts val="0"/>
              </a:spcBef>
              <a:buNone/>
            </a:pPr>
            <a:r>
              <a:rPr lang="en-IN" sz="2400" dirty="0"/>
              <a:t>    /* Create independent threads each of which will execute function */</a:t>
            </a:r>
          </a:p>
          <a:p>
            <a:pPr marL="0" indent="0">
              <a:spcBef>
                <a:spcPts val="0"/>
              </a:spcBef>
              <a:buNone/>
            </a:pPr>
            <a:endParaRPr lang="en-IN" sz="2400" dirty="0"/>
          </a:p>
          <a:p>
            <a:pPr marL="0" indent="0">
              <a:spcBef>
                <a:spcPts val="0"/>
              </a:spcBef>
              <a:buNone/>
            </a:pPr>
            <a:r>
              <a:rPr lang="en-IN" sz="2400" dirty="0"/>
              <a:t>     iret1 = </a:t>
            </a:r>
            <a:r>
              <a:rPr lang="en-IN" sz="2400" dirty="0" err="1"/>
              <a:t>pthread_create</a:t>
            </a:r>
            <a:r>
              <a:rPr lang="en-IN" sz="2400" dirty="0"/>
              <a:t>( &amp;thread1, NULL, </a:t>
            </a:r>
            <a:r>
              <a:rPr lang="en-IN" sz="2400" dirty="0" err="1"/>
              <a:t>print_message_function</a:t>
            </a:r>
            <a:r>
              <a:rPr lang="en-IN" sz="2400" dirty="0"/>
              <a:t>, (void*) message1);</a:t>
            </a:r>
          </a:p>
          <a:p>
            <a:pPr marL="0" indent="0">
              <a:spcBef>
                <a:spcPts val="0"/>
              </a:spcBef>
              <a:buNone/>
            </a:pPr>
            <a:r>
              <a:rPr lang="en-IN" sz="2400" dirty="0"/>
              <a:t>     iret2 = </a:t>
            </a:r>
            <a:r>
              <a:rPr lang="en-IN" sz="2400" dirty="0" err="1"/>
              <a:t>pthread_create</a:t>
            </a:r>
            <a:r>
              <a:rPr lang="en-IN" sz="2400" dirty="0"/>
              <a:t>( &amp;thread2, NULL, </a:t>
            </a:r>
            <a:r>
              <a:rPr lang="en-IN" sz="2400" dirty="0" err="1"/>
              <a:t>print_message_function</a:t>
            </a:r>
            <a:r>
              <a:rPr lang="en-IN" sz="2400" dirty="0"/>
              <a:t>, (void*) message2);</a:t>
            </a:r>
          </a:p>
          <a:p>
            <a:pPr marL="0" indent="0">
              <a:spcBef>
                <a:spcPts val="0"/>
              </a:spcBef>
              <a:buNone/>
            </a:pPr>
            <a:endParaRPr lang="en-IN" sz="2400" dirty="0"/>
          </a:p>
          <a:p>
            <a:pPr marL="0" indent="0">
              <a:spcBef>
                <a:spcPts val="0"/>
              </a:spcBef>
              <a:buNone/>
            </a:pPr>
            <a:r>
              <a:rPr lang="en-IN" sz="2400" dirty="0"/>
              <a:t>   </a:t>
            </a:r>
          </a:p>
        </p:txBody>
      </p:sp>
    </p:spTree>
    <p:extLst>
      <p:ext uri="{BB962C8B-B14F-4D97-AF65-F5344CB8AC3E}">
        <p14:creationId xmlns:p14="http://schemas.microsoft.com/office/powerpoint/2010/main" val="138646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fade">
                                      <p:cBhvr>
                                        <p:cTn id="41" dur="500"/>
                                        <p:tgtEl>
                                          <p:spTgt spid="3">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fade">
                                      <p:cBhvr>
                                        <p:cTn id="76"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400" dirty="0"/>
              <a:t> /* Wait till threads are complete before main continues. Unless we  */</a:t>
            </a:r>
          </a:p>
          <a:p>
            <a:pPr marL="0" indent="0">
              <a:spcBef>
                <a:spcPts val="0"/>
              </a:spcBef>
              <a:buNone/>
            </a:pPr>
            <a:r>
              <a:rPr lang="en-IN" sz="2400" dirty="0"/>
              <a:t>     /* wait we run the risk of executing an exit which will terminate   */</a:t>
            </a:r>
          </a:p>
          <a:p>
            <a:pPr marL="0" indent="0">
              <a:spcBef>
                <a:spcPts val="0"/>
              </a:spcBef>
              <a:buNone/>
            </a:pPr>
            <a:r>
              <a:rPr lang="en-IN" sz="2400" dirty="0"/>
              <a:t>     /* the process and all threads before the threads have completed.   */</a:t>
            </a:r>
          </a:p>
          <a:p>
            <a:pPr marL="0" indent="0">
              <a:spcBef>
                <a:spcPts val="0"/>
              </a:spcBef>
              <a:buNone/>
            </a:pPr>
            <a:endParaRPr lang="en-IN" sz="2400" dirty="0"/>
          </a:p>
          <a:p>
            <a:pPr marL="0" indent="0">
              <a:spcBef>
                <a:spcPts val="0"/>
              </a:spcBef>
              <a:buNone/>
            </a:pPr>
            <a:r>
              <a:rPr lang="en-IN" sz="2400" dirty="0"/>
              <a:t>     </a:t>
            </a:r>
            <a:r>
              <a:rPr lang="en-IN" sz="2400" dirty="0" err="1"/>
              <a:t>pthread_join</a:t>
            </a:r>
            <a:r>
              <a:rPr lang="en-IN" sz="2400" dirty="0"/>
              <a:t>( thread1, NULL);</a:t>
            </a:r>
          </a:p>
          <a:p>
            <a:pPr marL="0" indent="0">
              <a:spcBef>
                <a:spcPts val="0"/>
              </a:spcBef>
              <a:buNone/>
            </a:pPr>
            <a:r>
              <a:rPr lang="en-IN" sz="2400" dirty="0"/>
              <a:t>     </a:t>
            </a:r>
            <a:r>
              <a:rPr lang="en-IN" sz="2400" dirty="0" err="1"/>
              <a:t>pthread_join</a:t>
            </a:r>
            <a:r>
              <a:rPr lang="en-IN" sz="2400" dirty="0"/>
              <a:t>( thread2, NULL); </a:t>
            </a:r>
          </a:p>
          <a:p>
            <a:pPr marL="0" indent="0">
              <a:spcBef>
                <a:spcPts val="0"/>
              </a:spcBef>
              <a:buNone/>
            </a:pPr>
            <a:endParaRPr lang="en-IN" sz="2400" dirty="0"/>
          </a:p>
          <a:p>
            <a:pPr marL="0" indent="0">
              <a:spcBef>
                <a:spcPts val="0"/>
              </a:spcBef>
              <a:buNone/>
            </a:pPr>
            <a:r>
              <a:rPr lang="en-IN" sz="2400" dirty="0"/>
              <a:t>     </a:t>
            </a:r>
            <a:r>
              <a:rPr lang="en-IN" sz="2400" dirty="0" err="1"/>
              <a:t>printf</a:t>
            </a:r>
            <a:r>
              <a:rPr lang="en-IN" sz="2400" dirty="0"/>
              <a:t>("Thread 1 returns: %d\n",iret1);</a:t>
            </a:r>
          </a:p>
          <a:p>
            <a:pPr marL="0" indent="0">
              <a:spcBef>
                <a:spcPts val="0"/>
              </a:spcBef>
              <a:buNone/>
            </a:pPr>
            <a:r>
              <a:rPr lang="en-IN" sz="2400" dirty="0"/>
              <a:t>     </a:t>
            </a:r>
            <a:r>
              <a:rPr lang="en-IN" sz="2400" dirty="0" err="1"/>
              <a:t>printf</a:t>
            </a:r>
            <a:r>
              <a:rPr lang="en-IN" sz="2400" dirty="0"/>
              <a:t>("Thread 2 returns: %d\n",iret2);</a:t>
            </a:r>
          </a:p>
          <a:p>
            <a:pPr marL="0" indent="0">
              <a:spcBef>
                <a:spcPts val="0"/>
              </a:spcBef>
              <a:buNone/>
            </a:pPr>
            <a:r>
              <a:rPr lang="en-IN" sz="2400" dirty="0"/>
              <a:t>     exit(0);</a:t>
            </a:r>
          </a:p>
          <a:p>
            <a:pPr marL="0" indent="0">
              <a:spcBef>
                <a:spcPts val="0"/>
              </a:spcBef>
              <a:buNone/>
            </a:pPr>
            <a:r>
              <a:rPr lang="en-IN" sz="2400" dirty="0"/>
              <a:t>}</a:t>
            </a:r>
          </a:p>
          <a:p>
            <a:pPr marL="0" indent="0">
              <a:spcBef>
                <a:spcPts val="0"/>
              </a:spcBef>
              <a:buNone/>
            </a:pPr>
            <a:endParaRPr lang="en-IN" sz="2400" dirty="0"/>
          </a:p>
          <a:p>
            <a:pPr marL="0" indent="0">
              <a:spcBef>
                <a:spcPts val="0"/>
              </a:spcBef>
              <a:buNone/>
            </a:pPr>
            <a:r>
              <a:rPr lang="en-IN" sz="2400" dirty="0"/>
              <a:t>void *</a:t>
            </a:r>
            <a:r>
              <a:rPr lang="en-IN" sz="2400" dirty="0" err="1"/>
              <a:t>print_message_function</a:t>
            </a:r>
            <a:r>
              <a:rPr lang="en-IN" sz="2400" dirty="0"/>
              <a:t>( void *</a:t>
            </a:r>
            <a:r>
              <a:rPr lang="en-IN" sz="2400" dirty="0" err="1"/>
              <a:t>ptr</a:t>
            </a:r>
            <a:r>
              <a:rPr lang="en-IN" sz="2400" dirty="0"/>
              <a:t> )</a:t>
            </a:r>
          </a:p>
          <a:p>
            <a:pPr marL="0" indent="0">
              <a:spcBef>
                <a:spcPts val="0"/>
              </a:spcBef>
              <a:buNone/>
            </a:pPr>
            <a:r>
              <a:rPr lang="en-IN" sz="2400" dirty="0"/>
              <a:t>{</a:t>
            </a:r>
          </a:p>
          <a:p>
            <a:pPr marL="0" indent="0">
              <a:spcBef>
                <a:spcPts val="0"/>
              </a:spcBef>
              <a:buNone/>
            </a:pPr>
            <a:r>
              <a:rPr lang="en-IN" sz="2400" dirty="0"/>
              <a:t>     char *message;</a:t>
            </a:r>
          </a:p>
          <a:p>
            <a:pPr marL="0" indent="0">
              <a:spcBef>
                <a:spcPts val="0"/>
              </a:spcBef>
              <a:buNone/>
            </a:pPr>
            <a:r>
              <a:rPr lang="en-IN" sz="2400" dirty="0"/>
              <a:t>     message = (char *) </a:t>
            </a:r>
            <a:r>
              <a:rPr lang="en-IN" sz="2400" dirty="0" err="1"/>
              <a:t>ptr</a:t>
            </a:r>
            <a:r>
              <a:rPr lang="en-IN" sz="2400" dirty="0"/>
              <a:t>;</a:t>
            </a:r>
          </a:p>
          <a:p>
            <a:pPr marL="0" indent="0">
              <a:spcBef>
                <a:spcPts val="0"/>
              </a:spcBef>
              <a:buNone/>
            </a:pPr>
            <a:r>
              <a:rPr lang="en-IN" sz="2400" dirty="0"/>
              <a:t>     </a:t>
            </a:r>
            <a:r>
              <a:rPr lang="en-IN" sz="2400" dirty="0" err="1"/>
              <a:t>printf</a:t>
            </a:r>
            <a:r>
              <a:rPr lang="en-IN" sz="2400" dirty="0"/>
              <a:t>("%s \n", message);</a:t>
            </a:r>
          </a:p>
          <a:p>
            <a:pPr marL="0" indent="0">
              <a:spcBef>
                <a:spcPts val="0"/>
              </a:spcBef>
              <a:buNone/>
            </a:pPr>
            <a:r>
              <a:rPr lang="en-IN" sz="2400" dirty="0"/>
              <a:t>}</a:t>
            </a:r>
          </a:p>
        </p:txBody>
      </p:sp>
    </p:spTree>
    <p:extLst>
      <p:ext uri="{BB962C8B-B14F-4D97-AF65-F5344CB8AC3E}">
        <p14:creationId xmlns:p14="http://schemas.microsoft.com/office/powerpoint/2010/main" val="81913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fade">
                                      <p:cBhvr>
                                        <p:cTn id="76" dur="500"/>
                                        <p:tgtEl>
                                          <p:spTgt spid="3">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Effect transition="in" filter="fade">
                                      <p:cBhvr>
                                        <p:cTn id="81"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Contd..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400" dirty="0"/>
              <a:t>Compile:</a:t>
            </a:r>
          </a:p>
          <a:p>
            <a:pPr marL="0" indent="0">
              <a:spcBef>
                <a:spcPts val="0"/>
              </a:spcBef>
              <a:buNone/>
            </a:pPr>
            <a:endParaRPr lang="en-IN" sz="2400" dirty="0"/>
          </a:p>
          <a:p>
            <a:pPr marL="457200" lvl="1" indent="0">
              <a:spcBef>
                <a:spcPts val="0"/>
              </a:spcBef>
              <a:buNone/>
            </a:pPr>
            <a:r>
              <a:rPr lang="en-IN" sz="2000" dirty="0"/>
              <a:t>C compiler: cc -</a:t>
            </a:r>
            <a:r>
              <a:rPr lang="en-IN" sz="2000" dirty="0" err="1"/>
              <a:t>lpthread</a:t>
            </a:r>
            <a:r>
              <a:rPr lang="en-IN" sz="2000" dirty="0"/>
              <a:t> pthread1.c</a:t>
            </a:r>
          </a:p>
          <a:p>
            <a:pPr marL="457200" lvl="1" indent="0">
              <a:spcBef>
                <a:spcPts val="0"/>
              </a:spcBef>
              <a:buNone/>
            </a:pPr>
            <a:r>
              <a:rPr lang="en-IN" sz="2000" dirty="0"/>
              <a:t>or</a:t>
            </a:r>
          </a:p>
          <a:p>
            <a:pPr marL="457200" lvl="1" indent="0">
              <a:spcBef>
                <a:spcPts val="0"/>
              </a:spcBef>
              <a:buNone/>
            </a:pPr>
            <a:r>
              <a:rPr lang="en-IN" sz="2000" dirty="0"/>
              <a:t>C++ compiler: g++ -</a:t>
            </a:r>
            <a:r>
              <a:rPr lang="en-IN" sz="2000" dirty="0" err="1"/>
              <a:t>lpthread</a:t>
            </a:r>
            <a:r>
              <a:rPr lang="en-IN" sz="2000" dirty="0"/>
              <a:t> pthread1.c</a:t>
            </a:r>
          </a:p>
          <a:p>
            <a:pPr marL="0" indent="0">
              <a:spcBef>
                <a:spcPts val="0"/>
              </a:spcBef>
              <a:buNone/>
            </a:pPr>
            <a:endParaRPr lang="en-IN" sz="2400" dirty="0"/>
          </a:p>
          <a:p>
            <a:pPr marL="0" indent="0">
              <a:spcBef>
                <a:spcPts val="0"/>
              </a:spcBef>
              <a:buNone/>
            </a:pPr>
            <a:r>
              <a:rPr lang="en-IN" sz="2400" dirty="0"/>
              <a:t>Run: ./</a:t>
            </a:r>
            <a:r>
              <a:rPr lang="en-IN" sz="2400" dirty="0" err="1"/>
              <a:t>a.out</a:t>
            </a:r>
            <a:endParaRPr lang="en-IN" sz="2400" dirty="0"/>
          </a:p>
          <a:p>
            <a:pPr marL="0" indent="0">
              <a:spcBef>
                <a:spcPts val="0"/>
              </a:spcBef>
              <a:buNone/>
            </a:pPr>
            <a:r>
              <a:rPr lang="en-IN" sz="2400" dirty="0"/>
              <a:t>Results:</a:t>
            </a:r>
          </a:p>
          <a:p>
            <a:pPr marL="457200" lvl="1" indent="0">
              <a:spcBef>
                <a:spcPts val="0"/>
              </a:spcBef>
              <a:buNone/>
            </a:pPr>
            <a:r>
              <a:rPr lang="en-IN" sz="2000" dirty="0"/>
              <a:t>Thread 1</a:t>
            </a:r>
          </a:p>
          <a:p>
            <a:pPr marL="457200" lvl="1" indent="0">
              <a:spcBef>
                <a:spcPts val="0"/>
              </a:spcBef>
              <a:buNone/>
            </a:pPr>
            <a:r>
              <a:rPr lang="en-IN" sz="2000" dirty="0"/>
              <a:t>Thread 2</a:t>
            </a:r>
          </a:p>
          <a:p>
            <a:pPr marL="457200" lvl="1" indent="0">
              <a:spcBef>
                <a:spcPts val="0"/>
              </a:spcBef>
              <a:buNone/>
            </a:pPr>
            <a:r>
              <a:rPr lang="en-IN" sz="2000" dirty="0"/>
              <a:t>Thread 1 returns: 0</a:t>
            </a:r>
          </a:p>
          <a:p>
            <a:pPr marL="457200" lvl="1" indent="0">
              <a:spcBef>
                <a:spcPts val="0"/>
              </a:spcBef>
              <a:buNone/>
            </a:pPr>
            <a:r>
              <a:rPr lang="en-IN" sz="2000" dirty="0"/>
              <a:t>Thread 2 returns: 0</a:t>
            </a:r>
          </a:p>
        </p:txBody>
      </p:sp>
    </p:spTree>
    <p:extLst>
      <p:ext uri="{BB962C8B-B14F-4D97-AF65-F5344CB8AC3E}">
        <p14:creationId xmlns:p14="http://schemas.microsoft.com/office/powerpoint/2010/main" val="41569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r>
              <a:rPr lang="en-IN" dirty="0"/>
              <a:t>Thread Synchronization</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3600" dirty="0"/>
              <a:t>The threads library provides three synchronization mechanisms:</a:t>
            </a:r>
          </a:p>
          <a:p>
            <a:pPr marL="0" indent="0">
              <a:spcBef>
                <a:spcPts val="0"/>
              </a:spcBef>
              <a:buNone/>
            </a:pPr>
            <a:endParaRPr lang="en-IN" sz="3600" dirty="0"/>
          </a:p>
          <a:p>
            <a:pPr marL="457200" lvl="1" indent="0">
              <a:spcBef>
                <a:spcPts val="0"/>
              </a:spcBef>
              <a:buNone/>
            </a:pPr>
            <a:r>
              <a:rPr lang="en-IN" sz="2800" dirty="0"/>
              <a:t>mutexes - Mutual exclusion lock: Block access to variables by other threads. This enforces exclusive access by a thread to a variable or set of variables.</a:t>
            </a:r>
          </a:p>
          <a:p>
            <a:pPr marL="457200" lvl="1" indent="0">
              <a:spcBef>
                <a:spcPts val="0"/>
              </a:spcBef>
              <a:buNone/>
            </a:pPr>
            <a:r>
              <a:rPr lang="en-IN" sz="2800" dirty="0"/>
              <a:t>joins - Make a thread wait till others are complete (terminated).</a:t>
            </a:r>
          </a:p>
          <a:p>
            <a:pPr marL="457200" lvl="1" indent="0">
              <a:spcBef>
                <a:spcPts val="0"/>
              </a:spcBef>
              <a:buNone/>
            </a:pPr>
            <a:r>
              <a:rPr lang="en-IN" sz="2800" dirty="0"/>
              <a:t>condition variables - data type </a:t>
            </a:r>
            <a:r>
              <a:rPr lang="en-IN" sz="2800" dirty="0" err="1"/>
              <a:t>pthread_cond_t</a:t>
            </a:r>
            <a:endParaRPr lang="en-IN" sz="2800" dirty="0"/>
          </a:p>
        </p:txBody>
      </p:sp>
    </p:spTree>
    <p:extLst>
      <p:ext uri="{BB962C8B-B14F-4D97-AF65-F5344CB8AC3E}">
        <p14:creationId xmlns:p14="http://schemas.microsoft.com/office/powerpoint/2010/main" val="4253382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Mutexes: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3200" dirty="0"/>
              <a:t>Mutexes are used to prevent data inconsistencies due to race conditions. </a:t>
            </a:r>
          </a:p>
          <a:p>
            <a:pPr marL="0" indent="0">
              <a:spcBef>
                <a:spcPts val="0"/>
              </a:spcBef>
              <a:buNone/>
            </a:pPr>
            <a:r>
              <a:rPr lang="en-IN" sz="3200" dirty="0"/>
              <a:t>A race condition often occurs when two or more threads need to perform operations on the same memory area, but the results of computations depends on the order in which these operations are performed. </a:t>
            </a:r>
          </a:p>
          <a:p>
            <a:pPr marL="0" indent="0">
              <a:spcBef>
                <a:spcPts val="0"/>
              </a:spcBef>
              <a:buNone/>
            </a:pPr>
            <a:r>
              <a:rPr lang="en-IN" sz="3200" dirty="0"/>
              <a:t>Mutexes are used for serializing shared resources. </a:t>
            </a:r>
          </a:p>
          <a:p>
            <a:pPr marL="0" indent="0">
              <a:spcBef>
                <a:spcPts val="0"/>
              </a:spcBef>
              <a:buNone/>
            </a:pPr>
            <a:r>
              <a:rPr lang="en-IN" sz="3200" dirty="0"/>
              <a:t>Anytime a global resource is accessed by more than one thread the resource should have a Mutex associated with it. </a:t>
            </a:r>
          </a:p>
          <a:p>
            <a:pPr marL="0" indent="0">
              <a:spcBef>
                <a:spcPts val="0"/>
              </a:spcBef>
              <a:buNone/>
            </a:pPr>
            <a:r>
              <a:rPr lang="en-IN" sz="3200" dirty="0"/>
              <a:t>One can apply a mutex to protect a segment of memory ("critical region") from other threads.</a:t>
            </a:r>
          </a:p>
          <a:p>
            <a:pPr marL="0" indent="0">
              <a:spcBef>
                <a:spcPts val="0"/>
              </a:spcBef>
              <a:buNone/>
            </a:pPr>
            <a:r>
              <a:rPr lang="en-IN" sz="3200" dirty="0"/>
              <a:t> Mutexes can be applied only to threads in a single process and do not work between processes as do semaphores.</a:t>
            </a:r>
          </a:p>
          <a:p>
            <a:pPr marL="0" indent="0">
              <a:spcBef>
                <a:spcPts val="0"/>
              </a:spcBef>
              <a:buNone/>
            </a:pPr>
            <a:endParaRPr lang="en-IN" sz="3200" dirty="0"/>
          </a:p>
          <a:p>
            <a:pPr marL="0" indent="0">
              <a:spcBef>
                <a:spcPts val="0"/>
              </a:spcBef>
              <a:buNone/>
            </a:pPr>
            <a:endParaRPr lang="en-IN" sz="3200" dirty="0"/>
          </a:p>
        </p:txBody>
      </p:sp>
    </p:spTree>
    <p:extLst>
      <p:ext uri="{BB962C8B-B14F-4D97-AF65-F5344CB8AC3E}">
        <p14:creationId xmlns:p14="http://schemas.microsoft.com/office/powerpoint/2010/main" val="97908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Mutexes: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Example threaded function:</a:t>
            </a:r>
          </a:p>
          <a:p>
            <a:pPr marL="0" indent="0">
              <a:spcBef>
                <a:spcPts val="0"/>
              </a:spcBef>
              <a:buNone/>
            </a:pPr>
            <a:endParaRPr lang="en-IN" sz="2000" dirty="0"/>
          </a:p>
          <a:p>
            <a:pPr marL="0" indent="0">
              <a:spcBef>
                <a:spcPts val="0"/>
              </a:spcBef>
              <a:buNone/>
            </a:pPr>
            <a:r>
              <a:rPr lang="en-IN" sz="2000" dirty="0"/>
              <a:t>Without Mutex	With Mutex</a:t>
            </a:r>
          </a:p>
          <a:p>
            <a:pPr marL="0" indent="0">
              <a:spcBef>
                <a:spcPts val="0"/>
              </a:spcBef>
              <a:buNone/>
            </a:pPr>
            <a:r>
              <a:rPr lang="en-IN" sz="2000" dirty="0"/>
              <a:t>int counter=0;</a:t>
            </a:r>
          </a:p>
          <a:p>
            <a:pPr marL="0" indent="0">
              <a:spcBef>
                <a:spcPts val="0"/>
              </a:spcBef>
              <a:buNone/>
            </a:pPr>
            <a:endParaRPr lang="en-IN" sz="2000" dirty="0"/>
          </a:p>
          <a:p>
            <a:pPr marL="0" indent="0">
              <a:spcBef>
                <a:spcPts val="0"/>
              </a:spcBef>
              <a:buNone/>
            </a:pPr>
            <a:r>
              <a:rPr lang="en-IN" sz="2000" dirty="0"/>
              <a:t>/* Function C */</a:t>
            </a:r>
          </a:p>
          <a:p>
            <a:pPr marL="0" indent="0">
              <a:spcBef>
                <a:spcPts val="0"/>
              </a:spcBef>
              <a:buNone/>
            </a:pPr>
            <a:r>
              <a:rPr lang="en-IN" sz="2000" dirty="0"/>
              <a:t>void </a:t>
            </a:r>
            <a:r>
              <a:rPr lang="en-IN" sz="2000" dirty="0" err="1"/>
              <a:t>functionC</a:t>
            </a:r>
            <a:r>
              <a:rPr lang="en-IN" sz="2000" dirty="0"/>
              <a:t>()</a:t>
            </a:r>
          </a:p>
          <a:p>
            <a:pPr marL="0" indent="0">
              <a:spcBef>
                <a:spcPts val="0"/>
              </a:spcBef>
              <a:buNone/>
            </a:pPr>
            <a:r>
              <a:rPr lang="en-IN" sz="2000" dirty="0"/>
              <a:t>{</a:t>
            </a:r>
          </a:p>
          <a:p>
            <a:pPr marL="0" indent="0">
              <a:spcBef>
                <a:spcPts val="0"/>
              </a:spcBef>
              <a:buNone/>
            </a:pPr>
            <a:r>
              <a:rPr lang="en-IN" sz="2000" dirty="0"/>
              <a:t>   counter++</a:t>
            </a:r>
          </a:p>
          <a:p>
            <a:pPr marL="0" indent="0">
              <a:spcBef>
                <a:spcPts val="0"/>
              </a:spcBef>
              <a:buNone/>
            </a:pPr>
            <a:r>
              <a:rPr lang="en-IN" sz="2000" dirty="0"/>
              <a:t>}</a:t>
            </a:r>
          </a:p>
          <a:p>
            <a:pPr marL="0" indent="0">
              <a:spcBef>
                <a:spcPts val="0"/>
              </a:spcBef>
              <a:buNone/>
            </a:pPr>
            <a:r>
              <a:rPr lang="en-IN" sz="2000" dirty="0"/>
              <a:t>              </a:t>
            </a:r>
          </a:p>
          <a:p>
            <a:pPr marL="0" indent="0">
              <a:spcBef>
                <a:spcPts val="0"/>
              </a:spcBef>
              <a:buNone/>
            </a:pPr>
            <a:r>
              <a:rPr lang="en-IN" sz="2000" dirty="0"/>
              <a:t>/* Note scope of variable and mutex are the same */</a:t>
            </a:r>
          </a:p>
          <a:p>
            <a:pPr marL="0" indent="0">
              <a:spcBef>
                <a:spcPts val="0"/>
              </a:spcBef>
              <a:buNone/>
            </a:pPr>
            <a:r>
              <a:rPr lang="en-IN" sz="2000" dirty="0" err="1"/>
              <a:t>pthread_mutex_t</a:t>
            </a:r>
            <a:r>
              <a:rPr lang="en-IN" sz="2000" dirty="0"/>
              <a:t> mutex1 = PTHREAD_MUTEX_INITIALIZER;</a:t>
            </a:r>
          </a:p>
          <a:p>
            <a:pPr marL="0" indent="0">
              <a:spcBef>
                <a:spcPts val="0"/>
              </a:spcBef>
              <a:buNone/>
            </a:pPr>
            <a:r>
              <a:rPr lang="en-IN" sz="2000" dirty="0"/>
              <a:t>int counter=0;</a:t>
            </a:r>
          </a:p>
          <a:p>
            <a:pPr marL="0" indent="0">
              <a:spcBef>
                <a:spcPts val="0"/>
              </a:spcBef>
              <a:buNone/>
            </a:pPr>
            <a:endParaRPr lang="en-IN" sz="2000" dirty="0"/>
          </a:p>
          <a:p>
            <a:pPr marL="0" indent="0">
              <a:spcBef>
                <a:spcPts val="0"/>
              </a:spcBef>
              <a:buNone/>
            </a:pPr>
            <a:r>
              <a:rPr lang="en-IN" sz="2000" dirty="0"/>
              <a:t>/* Function C */</a:t>
            </a:r>
          </a:p>
          <a:p>
            <a:pPr marL="0" indent="0">
              <a:spcBef>
                <a:spcPts val="0"/>
              </a:spcBef>
              <a:buNone/>
            </a:pPr>
            <a:r>
              <a:rPr lang="en-IN" sz="2000" dirty="0"/>
              <a:t>void </a:t>
            </a:r>
            <a:r>
              <a:rPr lang="en-IN" sz="2000" dirty="0" err="1"/>
              <a:t>functionC</a:t>
            </a:r>
            <a:r>
              <a:rPr lang="en-IN" sz="2000" dirty="0"/>
              <a:t>()</a:t>
            </a:r>
          </a:p>
          <a:p>
            <a:pPr marL="0" indent="0">
              <a:spcBef>
                <a:spcPts val="0"/>
              </a:spcBef>
              <a:buNone/>
            </a:pPr>
            <a:r>
              <a:rPr lang="en-IN" sz="2000" dirty="0"/>
              <a:t>{</a:t>
            </a:r>
          </a:p>
          <a:p>
            <a:pPr marL="0" indent="0">
              <a:spcBef>
                <a:spcPts val="0"/>
              </a:spcBef>
              <a:buNone/>
            </a:pPr>
            <a:r>
              <a:rPr lang="en-IN" sz="2000" dirty="0"/>
              <a:t>   </a:t>
            </a:r>
            <a:r>
              <a:rPr lang="en-IN" sz="2000" dirty="0" err="1"/>
              <a:t>pthread_mutex_lock</a:t>
            </a:r>
            <a:r>
              <a:rPr lang="en-IN" sz="2000" dirty="0"/>
              <a:t>( &amp;mutex1 );</a:t>
            </a:r>
          </a:p>
          <a:p>
            <a:pPr marL="0" indent="0">
              <a:spcBef>
                <a:spcPts val="0"/>
              </a:spcBef>
              <a:buNone/>
            </a:pPr>
            <a:r>
              <a:rPr lang="en-IN" sz="2000" dirty="0"/>
              <a:t>   counter++</a:t>
            </a:r>
          </a:p>
          <a:p>
            <a:pPr marL="0" indent="0">
              <a:spcBef>
                <a:spcPts val="0"/>
              </a:spcBef>
              <a:buNone/>
            </a:pPr>
            <a:r>
              <a:rPr lang="en-IN" sz="2000" dirty="0"/>
              <a:t>   </a:t>
            </a:r>
            <a:r>
              <a:rPr lang="en-IN" sz="2000" dirty="0" err="1"/>
              <a:t>pthread_mutex_unlock</a:t>
            </a:r>
            <a:r>
              <a:rPr lang="en-IN" sz="2000" dirty="0"/>
              <a:t>( &amp;mutex1 );</a:t>
            </a:r>
          </a:p>
          <a:p>
            <a:pPr marL="0" indent="0">
              <a:spcBef>
                <a:spcPts val="0"/>
              </a:spcBef>
              <a:buNone/>
            </a:pPr>
            <a:r>
              <a:rPr lang="en-IN" sz="2000" dirty="0"/>
              <a:t>}</a:t>
            </a:r>
          </a:p>
        </p:txBody>
      </p:sp>
    </p:spTree>
    <p:extLst>
      <p:ext uri="{BB962C8B-B14F-4D97-AF65-F5344CB8AC3E}">
        <p14:creationId xmlns:p14="http://schemas.microsoft.com/office/powerpoint/2010/main" val="280553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fade">
                                      <p:cBhvr>
                                        <p:cTn id="76" dur="500"/>
                                        <p:tgtEl>
                                          <p:spTgt spid="3">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Effect transition="in" filter="fade">
                                      <p:cBhvr>
                                        <p:cTn id="81" dur="500"/>
                                        <p:tgtEl>
                                          <p:spTgt spid="3">
                                            <p:txEl>
                                              <p:pRg st="17" end="1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8" end="18"/>
                                            </p:txEl>
                                          </p:spTgt>
                                        </p:tgtEl>
                                        <p:attrNameLst>
                                          <p:attrName>style.visibility</p:attrName>
                                        </p:attrNameLst>
                                      </p:cBhvr>
                                      <p:to>
                                        <p:strVal val="visible"/>
                                      </p:to>
                                    </p:set>
                                    <p:animEffect transition="in" filter="fade">
                                      <p:cBhvr>
                                        <p:cTn id="86" dur="500"/>
                                        <p:tgtEl>
                                          <p:spTgt spid="3">
                                            <p:txEl>
                                              <p:pRg st="18" end="1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Effect transition="in" filter="fade">
                                      <p:cBhvr>
                                        <p:cTn id="91" dur="500"/>
                                        <p:tgtEl>
                                          <p:spTgt spid="3">
                                            <p:txEl>
                                              <p:pRg st="19" end="1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20" end="20"/>
                                            </p:txEl>
                                          </p:spTgt>
                                        </p:tgtEl>
                                        <p:attrNameLst>
                                          <p:attrName>style.visibility</p:attrName>
                                        </p:attrNameLst>
                                      </p:cBhvr>
                                      <p:to>
                                        <p:strVal val="visible"/>
                                      </p:to>
                                    </p:set>
                                    <p:animEffect transition="in" filter="fade">
                                      <p:cBhvr>
                                        <p:cTn id="96" dur="500"/>
                                        <p:tgtEl>
                                          <p:spTgt spid="3">
                                            <p:txEl>
                                              <p:pRg st="20" end="2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xEl>
                                              <p:pRg st="21" end="21"/>
                                            </p:txEl>
                                          </p:spTgt>
                                        </p:tgtEl>
                                        <p:attrNameLst>
                                          <p:attrName>style.visibility</p:attrName>
                                        </p:attrNameLst>
                                      </p:cBhvr>
                                      <p:to>
                                        <p:strVal val="visible"/>
                                      </p:to>
                                    </p:set>
                                    <p:animEffect transition="in" filter="fade">
                                      <p:cBhvr>
                                        <p:cTn id="101"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531B-1378-0FD0-1413-851D037122B1}"/>
              </a:ext>
            </a:extLst>
          </p:cNvPr>
          <p:cNvSpPr>
            <a:spLocks noGrp="1"/>
          </p:cNvSpPr>
          <p:nvPr>
            <p:ph type="title"/>
          </p:nvPr>
        </p:nvSpPr>
        <p:spPr>
          <a:xfrm>
            <a:off x="838200" y="119798"/>
            <a:ext cx="10515600" cy="660787"/>
          </a:xfrm>
        </p:spPr>
        <p:txBody>
          <a:bodyPr>
            <a:normAutofit fontScale="90000"/>
          </a:bodyPr>
          <a:lstStyle/>
          <a:p>
            <a:pPr algn="ctr"/>
            <a:r>
              <a:rPr lang="en-IN" b="1" i="0" dirty="0">
                <a:solidFill>
                  <a:srgbClr val="273239"/>
                </a:solidFill>
                <a:effectLst/>
                <a:highlight>
                  <a:srgbClr val="FFFFFF"/>
                </a:highlight>
                <a:latin typeface="Nunito" pitchFamily="2" charset="0"/>
              </a:rPr>
              <a:t>Input/Output System Calls</a:t>
            </a:r>
            <a:endParaRPr lang="en-IN" dirty="0"/>
          </a:p>
        </p:txBody>
      </p:sp>
      <p:sp>
        <p:nvSpPr>
          <p:cNvPr id="3" name="Content Placeholder 2">
            <a:extLst>
              <a:ext uri="{FF2B5EF4-FFF2-40B4-BE49-F238E27FC236}">
                <a16:creationId xmlns:a16="http://schemas.microsoft.com/office/drawing/2014/main" id="{E8770D32-C65D-9C6C-AF14-79A060281E99}"/>
              </a:ext>
            </a:extLst>
          </p:cNvPr>
          <p:cNvSpPr>
            <a:spLocks noGrp="1"/>
          </p:cNvSpPr>
          <p:nvPr>
            <p:ph idx="1"/>
          </p:nvPr>
        </p:nvSpPr>
        <p:spPr>
          <a:xfrm>
            <a:off x="838200" y="691376"/>
            <a:ext cx="10515600" cy="5485587"/>
          </a:xfrm>
        </p:spPr>
        <p:txBody>
          <a:bodyPr>
            <a:normAutofit fontScale="92500"/>
          </a:bodyPr>
          <a:lstStyle/>
          <a:p>
            <a:r>
              <a:rPr lang="en-IN" dirty="0"/>
              <a:t>C create</a:t>
            </a:r>
          </a:p>
          <a:p>
            <a:pPr marL="0" indent="0">
              <a:buNone/>
            </a:pPr>
            <a:r>
              <a:rPr lang="en-IN" dirty="0"/>
              <a:t>The create() function is used to create a new empty file in C. </a:t>
            </a:r>
          </a:p>
          <a:p>
            <a:pPr marL="0" indent="0">
              <a:buNone/>
            </a:pPr>
            <a:r>
              <a:rPr lang="en-IN" dirty="0"/>
              <a:t>int create(char *filename, </a:t>
            </a:r>
            <a:r>
              <a:rPr lang="en-IN" dirty="0" err="1"/>
              <a:t>mode_t</a:t>
            </a:r>
            <a:r>
              <a:rPr lang="en-IN" dirty="0"/>
              <a:t> mode);</a:t>
            </a:r>
          </a:p>
          <a:p>
            <a:pPr algn="l" fontAlgn="base"/>
            <a:r>
              <a:rPr lang="en-IN" b="1" i="0" dirty="0">
                <a:solidFill>
                  <a:srgbClr val="273239"/>
                </a:solidFill>
                <a:effectLst/>
                <a:highlight>
                  <a:srgbClr val="FFFFFF"/>
                </a:highlight>
                <a:latin typeface="Nunito" pitchFamily="2" charset="0"/>
              </a:rPr>
              <a:t>C open</a:t>
            </a:r>
          </a:p>
          <a:p>
            <a:pPr marL="0" indent="0" algn="l" rtl="0" fontAlgn="base">
              <a:buNone/>
            </a:pPr>
            <a:r>
              <a:rPr lang="en-IN" b="0" i="0" dirty="0">
                <a:solidFill>
                  <a:srgbClr val="273239"/>
                </a:solidFill>
                <a:effectLst/>
                <a:highlight>
                  <a:srgbClr val="FFFFFF"/>
                </a:highlight>
                <a:latin typeface="Nunito" pitchFamily="2" charset="0"/>
              </a:rPr>
              <a:t>The open() function in C is used to open the file for reading, writing, or both. It is also capable of creating the file if it does not exist.  </a:t>
            </a:r>
          </a:p>
          <a:p>
            <a:pPr marL="0" indent="0" algn="l" rtl="0" fontAlgn="base">
              <a:buNone/>
            </a:pPr>
            <a:r>
              <a:rPr lang="en-IN" b="0" i="0" dirty="0">
                <a:solidFill>
                  <a:srgbClr val="273239"/>
                </a:solidFill>
                <a:effectLst/>
                <a:highlight>
                  <a:srgbClr val="FFFFFF"/>
                </a:highlight>
                <a:latin typeface="Nunito" pitchFamily="2" charset="0"/>
              </a:rPr>
              <a:t>int open (</a:t>
            </a:r>
            <a:r>
              <a:rPr lang="en-IN" b="0" i="0" dirty="0" err="1">
                <a:solidFill>
                  <a:srgbClr val="273239"/>
                </a:solidFill>
                <a:effectLst/>
                <a:highlight>
                  <a:srgbClr val="FFFFFF"/>
                </a:highlight>
                <a:latin typeface="Nunito" pitchFamily="2" charset="0"/>
              </a:rPr>
              <a:t>const</a:t>
            </a:r>
            <a:r>
              <a:rPr lang="en-IN" b="0" i="0" dirty="0">
                <a:solidFill>
                  <a:srgbClr val="273239"/>
                </a:solidFill>
                <a:effectLst/>
                <a:highlight>
                  <a:srgbClr val="FFFFFF"/>
                </a:highlight>
                <a:latin typeface="Nunito" pitchFamily="2" charset="0"/>
              </a:rPr>
              <a:t> char* Path, int flags);</a:t>
            </a:r>
          </a:p>
          <a:p>
            <a:pPr fontAlgn="base"/>
            <a:r>
              <a:rPr lang="en-IN" b="0" i="0" dirty="0">
                <a:solidFill>
                  <a:srgbClr val="273239"/>
                </a:solidFill>
                <a:effectLst/>
                <a:highlight>
                  <a:srgbClr val="FFFFFF"/>
                </a:highlight>
                <a:latin typeface="Nunito" pitchFamily="2" charset="0"/>
              </a:rPr>
              <a:t>C close</a:t>
            </a:r>
          </a:p>
          <a:p>
            <a:pPr marL="0" indent="0" algn="l" rtl="0" fontAlgn="base">
              <a:buNone/>
            </a:pPr>
            <a:r>
              <a:rPr lang="en-IN" b="0" i="0" dirty="0">
                <a:solidFill>
                  <a:srgbClr val="273239"/>
                </a:solidFill>
                <a:effectLst/>
                <a:highlight>
                  <a:srgbClr val="FFFFFF"/>
                </a:highlight>
                <a:latin typeface="Nunito" pitchFamily="2" charset="0"/>
              </a:rPr>
              <a:t>The close() function in C tells the operating system that you are done with a file descriptor and closes the file pointed by the file descriptor. It is defined inside &lt;</a:t>
            </a:r>
            <a:r>
              <a:rPr lang="en-IN" b="0" i="0" dirty="0" err="1">
                <a:solidFill>
                  <a:srgbClr val="273239"/>
                </a:solidFill>
                <a:effectLst/>
                <a:highlight>
                  <a:srgbClr val="FFFFFF"/>
                </a:highlight>
                <a:latin typeface="Nunito" pitchFamily="2" charset="0"/>
              </a:rPr>
              <a:t>unistd.h</a:t>
            </a:r>
            <a:r>
              <a:rPr lang="en-IN" b="0" i="0" dirty="0">
                <a:solidFill>
                  <a:srgbClr val="273239"/>
                </a:solidFill>
                <a:effectLst/>
                <a:highlight>
                  <a:srgbClr val="FFFFFF"/>
                </a:highlight>
                <a:latin typeface="Nunito" pitchFamily="2" charset="0"/>
              </a:rPr>
              <a:t>&gt; header file.</a:t>
            </a:r>
          </a:p>
          <a:p>
            <a:pPr marL="0" indent="0" algn="l" rtl="0" fontAlgn="base">
              <a:buNone/>
            </a:pPr>
            <a:r>
              <a:rPr lang="en-IN" b="0" i="0" dirty="0">
                <a:solidFill>
                  <a:srgbClr val="273239"/>
                </a:solidFill>
                <a:effectLst/>
                <a:highlight>
                  <a:srgbClr val="FFFFFF"/>
                </a:highlight>
                <a:latin typeface="Nunito" pitchFamily="2" charset="0"/>
              </a:rPr>
              <a:t>int close(int </a:t>
            </a:r>
            <a:r>
              <a:rPr lang="en-IN" b="0" i="0" dirty="0" err="1">
                <a:solidFill>
                  <a:srgbClr val="273239"/>
                </a:solidFill>
                <a:effectLst/>
                <a:highlight>
                  <a:srgbClr val="FFFFFF"/>
                </a:highlight>
                <a:latin typeface="Nunito" pitchFamily="2" charset="0"/>
              </a:rPr>
              <a:t>fd</a:t>
            </a:r>
            <a:r>
              <a:rPr lang="en-IN" b="0" i="0" dirty="0">
                <a:solidFill>
                  <a:srgbClr val="273239"/>
                </a:solidFill>
                <a:effectLst/>
                <a:highlight>
                  <a:srgbClr val="FFFFFF"/>
                </a:highlight>
                <a:latin typeface="Nunito" pitchFamily="2" charset="0"/>
              </a:rPr>
              <a:t>);</a:t>
            </a:r>
          </a:p>
          <a:p>
            <a:pPr marL="0" indent="0" algn="l" rtl="0" fontAlgn="base">
              <a:buNone/>
            </a:pPr>
            <a:endParaRPr lang="en-IN" b="0" i="0" dirty="0">
              <a:solidFill>
                <a:srgbClr val="273239"/>
              </a:solidFill>
              <a:effectLst/>
              <a:highlight>
                <a:srgbClr val="FFFFFF"/>
              </a:highlight>
              <a:latin typeface="Nunito" pitchFamily="2" charset="0"/>
            </a:endParaRPr>
          </a:p>
          <a:p>
            <a:pPr marL="0" indent="0">
              <a:buNone/>
            </a:pPr>
            <a:endParaRPr lang="en-IN" dirty="0"/>
          </a:p>
        </p:txBody>
      </p:sp>
    </p:spTree>
    <p:extLst>
      <p:ext uri="{BB962C8B-B14F-4D97-AF65-F5344CB8AC3E}">
        <p14:creationId xmlns:p14="http://schemas.microsoft.com/office/powerpoint/2010/main" val="19557655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Mutexes: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Possible execution sequence</a:t>
            </a:r>
          </a:p>
          <a:p>
            <a:pPr marL="0" indent="0">
              <a:spcBef>
                <a:spcPts val="0"/>
              </a:spcBef>
              <a:buNone/>
            </a:pPr>
            <a:r>
              <a:rPr lang="en-IN" sz="2000" dirty="0"/>
              <a:t>Thread 1	Thread 2	Thread 1	Thread 2</a:t>
            </a:r>
          </a:p>
          <a:p>
            <a:pPr marL="0" indent="0">
              <a:spcBef>
                <a:spcPts val="0"/>
              </a:spcBef>
              <a:buNone/>
            </a:pPr>
            <a:r>
              <a:rPr lang="en-IN" sz="2000" dirty="0"/>
              <a:t>counter = 0	counter = 0	counter = 0	counter = 0</a:t>
            </a:r>
          </a:p>
          <a:p>
            <a:pPr marL="0" indent="0">
              <a:spcBef>
                <a:spcPts val="0"/>
              </a:spcBef>
              <a:buNone/>
            </a:pPr>
            <a:r>
              <a:rPr lang="en-IN" sz="2000" dirty="0"/>
              <a:t>counter = 1	counter = 1	counter = 1	Thread 2 locked out.</a:t>
            </a:r>
          </a:p>
          <a:p>
            <a:pPr marL="0" indent="0">
              <a:spcBef>
                <a:spcPts val="0"/>
              </a:spcBef>
              <a:buNone/>
            </a:pPr>
            <a:r>
              <a:rPr lang="en-IN" sz="2000" dirty="0"/>
              <a:t>Thread 1 has exclusive use of variable counter</a:t>
            </a:r>
          </a:p>
          <a:p>
            <a:pPr marL="0" indent="0">
              <a:spcBef>
                <a:spcPts val="0"/>
              </a:spcBef>
              <a:buNone/>
            </a:pPr>
            <a:endParaRPr lang="en-IN" sz="2000" dirty="0"/>
          </a:p>
          <a:p>
            <a:pPr marL="0" indent="0">
              <a:spcBef>
                <a:spcPts val="0"/>
              </a:spcBef>
              <a:buNone/>
            </a:pPr>
            <a:endParaRPr lang="en-IN" sz="2000" dirty="0"/>
          </a:p>
          <a:p>
            <a:pPr marL="0" indent="0">
              <a:spcBef>
                <a:spcPts val="0"/>
              </a:spcBef>
              <a:buNone/>
            </a:pPr>
            <a:endParaRPr lang="en-IN" sz="2000" dirty="0"/>
          </a:p>
          <a:p>
            <a:pPr marL="0" indent="0">
              <a:spcBef>
                <a:spcPts val="0"/>
              </a:spcBef>
              <a:buNone/>
            </a:pPr>
            <a:r>
              <a:rPr lang="en-IN" sz="2000" dirty="0"/>
              <a:t>counter = 2</a:t>
            </a:r>
          </a:p>
        </p:txBody>
      </p:sp>
    </p:spTree>
    <p:extLst>
      <p:ext uri="{BB962C8B-B14F-4D97-AF65-F5344CB8AC3E}">
        <p14:creationId xmlns:p14="http://schemas.microsoft.com/office/powerpoint/2010/main" val="301973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Joins: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A join is performed when one wants to wait for a thread to finish. A thread calling routine may launch multiple threads then wait for them to finish to get the results. One wait for the completion of the threads with a join.</a:t>
            </a:r>
          </a:p>
          <a:p>
            <a:pPr marL="0" indent="0">
              <a:spcBef>
                <a:spcPts val="0"/>
              </a:spcBef>
              <a:buNone/>
            </a:pPr>
            <a:r>
              <a:rPr lang="en-IN" sz="2000" dirty="0"/>
              <a:t>#include &lt;</a:t>
            </a:r>
            <a:r>
              <a:rPr lang="en-IN" sz="2000" dirty="0" err="1"/>
              <a:t>stdio.h</a:t>
            </a:r>
            <a:r>
              <a:rPr lang="en-IN" sz="2000" dirty="0"/>
              <a:t>&gt;</a:t>
            </a:r>
          </a:p>
          <a:p>
            <a:pPr marL="0" indent="0">
              <a:spcBef>
                <a:spcPts val="0"/>
              </a:spcBef>
              <a:buNone/>
            </a:pPr>
            <a:r>
              <a:rPr lang="en-IN" sz="2000" dirty="0"/>
              <a:t>#include &lt;</a:t>
            </a:r>
            <a:r>
              <a:rPr lang="en-IN" sz="2000" dirty="0" err="1"/>
              <a:t>pthread.h</a:t>
            </a:r>
            <a:r>
              <a:rPr lang="en-IN" sz="2000" dirty="0"/>
              <a:t>&gt;</a:t>
            </a:r>
          </a:p>
          <a:p>
            <a:pPr marL="0" indent="0">
              <a:spcBef>
                <a:spcPts val="0"/>
              </a:spcBef>
              <a:buNone/>
            </a:pPr>
            <a:r>
              <a:rPr lang="en-IN" sz="2000" dirty="0"/>
              <a:t>#define NTHREADS 10</a:t>
            </a:r>
          </a:p>
          <a:p>
            <a:pPr marL="0" indent="0">
              <a:spcBef>
                <a:spcPts val="0"/>
              </a:spcBef>
              <a:buNone/>
            </a:pPr>
            <a:r>
              <a:rPr lang="en-IN" sz="2000" dirty="0"/>
              <a:t>void *</a:t>
            </a:r>
            <a:r>
              <a:rPr lang="en-IN" sz="2000" dirty="0" err="1"/>
              <a:t>thread_function</a:t>
            </a:r>
            <a:r>
              <a:rPr lang="en-IN" sz="2000" dirty="0"/>
              <a:t>(void *);</a:t>
            </a:r>
          </a:p>
          <a:p>
            <a:pPr marL="0" indent="0">
              <a:spcBef>
                <a:spcPts val="0"/>
              </a:spcBef>
              <a:buNone/>
            </a:pPr>
            <a:r>
              <a:rPr lang="en-IN" sz="2000" dirty="0" err="1"/>
              <a:t>pthread_mutex_t</a:t>
            </a:r>
            <a:r>
              <a:rPr lang="en-IN" sz="2000" dirty="0"/>
              <a:t> mutex1 = PTHREAD_MUTEX_INITIALIZER;</a:t>
            </a:r>
          </a:p>
          <a:p>
            <a:pPr marL="0" indent="0">
              <a:spcBef>
                <a:spcPts val="0"/>
              </a:spcBef>
              <a:buNone/>
            </a:pPr>
            <a:r>
              <a:rPr lang="en-IN" sz="2000" dirty="0"/>
              <a:t>int  counter = 0;</a:t>
            </a:r>
          </a:p>
          <a:p>
            <a:pPr marL="0" indent="0">
              <a:spcBef>
                <a:spcPts val="0"/>
              </a:spcBef>
              <a:buNone/>
            </a:pPr>
            <a:endParaRPr lang="en-IN" sz="2000" dirty="0"/>
          </a:p>
          <a:p>
            <a:pPr marL="0" indent="0">
              <a:spcBef>
                <a:spcPts val="0"/>
              </a:spcBef>
              <a:buNone/>
            </a:pPr>
            <a:r>
              <a:rPr lang="en-IN" sz="2000" dirty="0"/>
              <a:t>main()</a:t>
            </a:r>
          </a:p>
          <a:p>
            <a:pPr marL="0" indent="0">
              <a:spcBef>
                <a:spcPts val="0"/>
              </a:spcBef>
              <a:buNone/>
            </a:pPr>
            <a:r>
              <a:rPr lang="en-IN" sz="2000" dirty="0"/>
              <a:t>{</a:t>
            </a:r>
          </a:p>
          <a:p>
            <a:pPr marL="0" indent="0">
              <a:spcBef>
                <a:spcPts val="0"/>
              </a:spcBef>
              <a:buNone/>
            </a:pPr>
            <a:r>
              <a:rPr lang="en-IN" sz="2000" dirty="0"/>
              <a:t>   </a:t>
            </a:r>
            <a:r>
              <a:rPr lang="en-IN" sz="2000" dirty="0" err="1"/>
              <a:t>pthread_t</a:t>
            </a:r>
            <a:r>
              <a:rPr lang="en-IN" sz="2000" dirty="0"/>
              <a:t> </a:t>
            </a:r>
            <a:r>
              <a:rPr lang="en-IN" sz="2000" dirty="0" err="1"/>
              <a:t>thread_id</a:t>
            </a:r>
            <a:r>
              <a:rPr lang="en-IN" sz="2000" dirty="0"/>
              <a:t>[NTHREADS];</a:t>
            </a:r>
          </a:p>
          <a:p>
            <a:pPr marL="0" indent="0">
              <a:spcBef>
                <a:spcPts val="0"/>
              </a:spcBef>
              <a:buNone/>
            </a:pPr>
            <a:r>
              <a:rPr lang="en-IN" sz="2000" dirty="0"/>
              <a:t>   int </a:t>
            </a:r>
            <a:r>
              <a:rPr lang="en-IN" sz="2000" dirty="0" err="1"/>
              <a:t>i</a:t>
            </a:r>
            <a:r>
              <a:rPr lang="en-IN" sz="2000" dirty="0"/>
              <a:t>, j;</a:t>
            </a:r>
          </a:p>
          <a:p>
            <a:pPr marL="0" indent="0">
              <a:spcBef>
                <a:spcPts val="0"/>
              </a:spcBef>
              <a:buNone/>
            </a:pPr>
            <a:r>
              <a:rPr lang="en-IN" sz="2000" dirty="0"/>
              <a:t>   for(</a:t>
            </a:r>
            <a:r>
              <a:rPr lang="en-IN" sz="2000" dirty="0" err="1"/>
              <a:t>i</a:t>
            </a:r>
            <a:r>
              <a:rPr lang="en-IN" sz="2000" dirty="0"/>
              <a:t>=0; </a:t>
            </a:r>
            <a:r>
              <a:rPr lang="en-IN" sz="2000" dirty="0" err="1"/>
              <a:t>i</a:t>
            </a:r>
            <a:r>
              <a:rPr lang="en-IN" sz="2000" dirty="0"/>
              <a:t> &lt; NTHREADS; </a:t>
            </a:r>
            <a:r>
              <a:rPr lang="en-IN" sz="2000" dirty="0" err="1"/>
              <a:t>i</a:t>
            </a:r>
            <a:r>
              <a:rPr lang="en-IN" sz="2000" dirty="0"/>
              <a:t>++)</a:t>
            </a:r>
          </a:p>
          <a:p>
            <a:pPr marL="0" indent="0">
              <a:spcBef>
                <a:spcPts val="0"/>
              </a:spcBef>
              <a:buNone/>
            </a:pPr>
            <a:r>
              <a:rPr lang="en-IN" sz="2000" dirty="0"/>
              <a:t>   {</a:t>
            </a:r>
          </a:p>
          <a:p>
            <a:pPr marL="0" indent="0">
              <a:spcBef>
                <a:spcPts val="0"/>
              </a:spcBef>
              <a:buNone/>
            </a:pPr>
            <a:r>
              <a:rPr lang="en-IN" sz="2000" dirty="0"/>
              <a:t>      </a:t>
            </a:r>
            <a:r>
              <a:rPr lang="en-IN" sz="2000" dirty="0" err="1"/>
              <a:t>pthread_create</a:t>
            </a:r>
            <a:r>
              <a:rPr lang="en-IN" sz="2000" dirty="0"/>
              <a:t>( &amp;</a:t>
            </a:r>
            <a:r>
              <a:rPr lang="en-IN" sz="2000" dirty="0" err="1"/>
              <a:t>thread_id</a:t>
            </a:r>
            <a:r>
              <a:rPr lang="en-IN" sz="2000" dirty="0"/>
              <a:t>[</a:t>
            </a:r>
            <a:r>
              <a:rPr lang="en-IN" sz="2000" dirty="0" err="1"/>
              <a:t>i</a:t>
            </a:r>
            <a:r>
              <a:rPr lang="en-IN" sz="2000" dirty="0"/>
              <a:t>], NULL, </a:t>
            </a:r>
            <a:r>
              <a:rPr lang="en-IN" sz="2000" dirty="0" err="1"/>
              <a:t>thread_function</a:t>
            </a:r>
            <a:r>
              <a:rPr lang="en-IN" sz="2000" dirty="0"/>
              <a:t>, NULL );</a:t>
            </a:r>
          </a:p>
          <a:p>
            <a:pPr marL="0" indent="0">
              <a:spcBef>
                <a:spcPts val="0"/>
              </a:spcBef>
              <a:buNone/>
            </a:pPr>
            <a:r>
              <a:rPr lang="en-IN" sz="2000" dirty="0"/>
              <a:t>   }</a:t>
            </a:r>
          </a:p>
          <a:p>
            <a:pPr marL="0" indent="0">
              <a:spcBef>
                <a:spcPts val="0"/>
              </a:spcBef>
              <a:buNone/>
            </a:pPr>
            <a:r>
              <a:rPr lang="en-IN" sz="2000" dirty="0"/>
              <a:t>   for(j=0; j &lt; NTHREADS; </a:t>
            </a:r>
            <a:r>
              <a:rPr lang="en-IN" sz="2000" dirty="0" err="1"/>
              <a:t>j++</a:t>
            </a:r>
            <a:r>
              <a:rPr lang="en-IN" sz="2000" dirty="0"/>
              <a:t>)</a:t>
            </a:r>
          </a:p>
          <a:p>
            <a:pPr marL="0" indent="0">
              <a:spcBef>
                <a:spcPts val="0"/>
              </a:spcBef>
              <a:buNone/>
            </a:pPr>
            <a:r>
              <a:rPr lang="en-IN" sz="2000" dirty="0"/>
              <a:t>   {</a:t>
            </a:r>
          </a:p>
          <a:p>
            <a:pPr marL="0" indent="0">
              <a:spcBef>
                <a:spcPts val="0"/>
              </a:spcBef>
              <a:buNone/>
            </a:pPr>
            <a:r>
              <a:rPr lang="en-IN" sz="2000" dirty="0"/>
              <a:t>      </a:t>
            </a:r>
            <a:r>
              <a:rPr lang="en-IN" sz="2000" dirty="0" err="1"/>
              <a:t>pthread_join</a:t>
            </a:r>
            <a:r>
              <a:rPr lang="en-IN" sz="2000" dirty="0"/>
              <a:t>( </a:t>
            </a:r>
            <a:r>
              <a:rPr lang="en-IN" sz="2000" dirty="0" err="1"/>
              <a:t>thread_id</a:t>
            </a:r>
            <a:r>
              <a:rPr lang="en-IN" sz="2000" dirty="0"/>
              <a:t>[j], NULL); </a:t>
            </a:r>
          </a:p>
          <a:p>
            <a:pPr marL="0" indent="0">
              <a:spcBef>
                <a:spcPts val="0"/>
              </a:spcBef>
              <a:buNone/>
            </a:pPr>
            <a:r>
              <a:rPr lang="en-IN" sz="2000" dirty="0"/>
              <a:t>   }</a:t>
            </a:r>
          </a:p>
          <a:p>
            <a:pPr marL="0" indent="0">
              <a:spcBef>
                <a:spcPts val="0"/>
              </a:spcBef>
              <a:buNone/>
            </a:pPr>
            <a:r>
              <a:rPr lang="en-IN" sz="2000" dirty="0"/>
              <a:t> </a:t>
            </a:r>
          </a:p>
        </p:txBody>
      </p:sp>
    </p:spTree>
    <p:extLst>
      <p:ext uri="{BB962C8B-B14F-4D97-AF65-F5344CB8AC3E}">
        <p14:creationId xmlns:p14="http://schemas.microsoft.com/office/powerpoint/2010/main" val="307113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fade">
                                      <p:cBhvr>
                                        <p:cTn id="46" dur="500"/>
                                        <p:tgtEl>
                                          <p:spTgt spid="3">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500"/>
                                        <p:tgtEl>
                                          <p:spTgt spid="3">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2" end="12"/>
                                            </p:txEl>
                                          </p:spTgt>
                                        </p:tgtEl>
                                        <p:attrNameLst>
                                          <p:attrName>style.visibility</p:attrName>
                                        </p:attrNameLst>
                                      </p:cBhvr>
                                      <p:to>
                                        <p:strVal val="visible"/>
                                      </p:to>
                                    </p:set>
                                    <p:animEffect transition="in" filter="fade">
                                      <p:cBhvr>
                                        <p:cTn id="66" dur="500"/>
                                        <p:tgtEl>
                                          <p:spTgt spid="3">
                                            <p:txEl>
                                              <p:pRg st="12" end="1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3" end="13"/>
                                            </p:txEl>
                                          </p:spTgt>
                                        </p:tgtEl>
                                        <p:attrNameLst>
                                          <p:attrName>style.visibility</p:attrName>
                                        </p:attrNameLst>
                                      </p:cBhvr>
                                      <p:to>
                                        <p:strVal val="visible"/>
                                      </p:to>
                                    </p:set>
                                    <p:animEffect transition="in" filter="fade">
                                      <p:cBhvr>
                                        <p:cTn id="71" dur="500"/>
                                        <p:tgtEl>
                                          <p:spTgt spid="3">
                                            <p:txEl>
                                              <p:pRg st="13" end="13"/>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4" end="14"/>
                                            </p:txEl>
                                          </p:spTgt>
                                        </p:tgtEl>
                                        <p:attrNameLst>
                                          <p:attrName>style.visibility</p:attrName>
                                        </p:attrNameLst>
                                      </p:cBhvr>
                                      <p:to>
                                        <p:strVal val="visible"/>
                                      </p:to>
                                    </p:set>
                                    <p:animEffect transition="in" filter="fade">
                                      <p:cBhvr>
                                        <p:cTn id="76" dur="500"/>
                                        <p:tgtEl>
                                          <p:spTgt spid="3">
                                            <p:txEl>
                                              <p:pRg st="14" end="14"/>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5" end="15"/>
                                            </p:txEl>
                                          </p:spTgt>
                                        </p:tgtEl>
                                        <p:attrNameLst>
                                          <p:attrName>style.visibility</p:attrName>
                                        </p:attrNameLst>
                                      </p:cBhvr>
                                      <p:to>
                                        <p:strVal val="visible"/>
                                      </p:to>
                                    </p:set>
                                    <p:animEffect transition="in" filter="fade">
                                      <p:cBhvr>
                                        <p:cTn id="81" dur="500"/>
                                        <p:tgtEl>
                                          <p:spTgt spid="3">
                                            <p:txEl>
                                              <p:pRg st="15" end="1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6" end="16"/>
                                            </p:txEl>
                                          </p:spTgt>
                                        </p:tgtEl>
                                        <p:attrNameLst>
                                          <p:attrName>style.visibility</p:attrName>
                                        </p:attrNameLst>
                                      </p:cBhvr>
                                      <p:to>
                                        <p:strVal val="visible"/>
                                      </p:to>
                                    </p:set>
                                    <p:animEffect transition="in" filter="fade">
                                      <p:cBhvr>
                                        <p:cTn id="86" dur="500"/>
                                        <p:tgtEl>
                                          <p:spTgt spid="3">
                                            <p:txEl>
                                              <p:pRg st="16" end="16"/>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17" end="17"/>
                                            </p:txEl>
                                          </p:spTgt>
                                        </p:tgtEl>
                                        <p:attrNameLst>
                                          <p:attrName>style.visibility</p:attrName>
                                        </p:attrNameLst>
                                      </p:cBhvr>
                                      <p:to>
                                        <p:strVal val="visible"/>
                                      </p:to>
                                    </p:set>
                                    <p:animEffect transition="in" filter="fade">
                                      <p:cBhvr>
                                        <p:cTn id="91" dur="500"/>
                                        <p:tgtEl>
                                          <p:spTgt spid="3">
                                            <p:txEl>
                                              <p:pRg st="17" end="17"/>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18" end="18"/>
                                            </p:txEl>
                                          </p:spTgt>
                                        </p:tgtEl>
                                        <p:attrNameLst>
                                          <p:attrName>style.visibility</p:attrName>
                                        </p:attrNameLst>
                                      </p:cBhvr>
                                      <p:to>
                                        <p:strVal val="visible"/>
                                      </p:to>
                                    </p:set>
                                    <p:animEffect transition="in" filter="fade">
                                      <p:cBhvr>
                                        <p:cTn id="96" dur="500"/>
                                        <p:tgtEl>
                                          <p:spTgt spid="3">
                                            <p:txEl>
                                              <p:pRg st="18" end="18"/>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xEl>
                                              <p:pRg st="19" end="19"/>
                                            </p:txEl>
                                          </p:spTgt>
                                        </p:tgtEl>
                                        <p:attrNameLst>
                                          <p:attrName>style.visibility</p:attrName>
                                        </p:attrNameLst>
                                      </p:cBhvr>
                                      <p:to>
                                        <p:strVal val="visible"/>
                                      </p:to>
                                    </p:set>
                                    <p:animEffect transition="in" filter="fade">
                                      <p:cBhvr>
                                        <p:cTn id="101" dur="500"/>
                                        <p:tgtEl>
                                          <p:spTgt spid="3">
                                            <p:txEl>
                                              <p:pRg st="19" end="19"/>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3">
                                            <p:txEl>
                                              <p:pRg st="20" end="20"/>
                                            </p:txEl>
                                          </p:spTgt>
                                        </p:tgtEl>
                                        <p:attrNameLst>
                                          <p:attrName>style.visibility</p:attrName>
                                        </p:attrNameLst>
                                      </p:cBhvr>
                                      <p:to>
                                        <p:strVal val="visible"/>
                                      </p:to>
                                    </p:set>
                                    <p:animEffect transition="in" filter="fade">
                                      <p:cBhvr>
                                        <p:cTn id="106"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Joins: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 Now that all threads are complete I can print the final result.     */</a:t>
            </a:r>
          </a:p>
          <a:p>
            <a:pPr marL="0" indent="0">
              <a:spcBef>
                <a:spcPts val="0"/>
              </a:spcBef>
              <a:buNone/>
            </a:pPr>
            <a:r>
              <a:rPr lang="en-IN" sz="2000" dirty="0"/>
              <a:t>   /* Without the join I could be printing a value before all the threads */</a:t>
            </a:r>
          </a:p>
          <a:p>
            <a:pPr marL="0" indent="0">
              <a:spcBef>
                <a:spcPts val="0"/>
              </a:spcBef>
              <a:buNone/>
            </a:pPr>
            <a:r>
              <a:rPr lang="en-IN" sz="2000" dirty="0"/>
              <a:t>   /* have been completed.                                                */</a:t>
            </a:r>
          </a:p>
          <a:p>
            <a:pPr marL="0" indent="0">
              <a:spcBef>
                <a:spcPts val="0"/>
              </a:spcBef>
              <a:buNone/>
            </a:pPr>
            <a:endParaRPr lang="en-IN" sz="2000" dirty="0"/>
          </a:p>
          <a:p>
            <a:pPr marL="0" indent="0">
              <a:spcBef>
                <a:spcPts val="0"/>
              </a:spcBef>
              <a:buNone/>
            </a:pPr>
            <a:r>
              <a:rPr lang="en-IN" sz="2000" dirty="0"/>
              <a:t>   </a:t>
            </a:r>
            <a:r>
              <a:rPr lang="en-IN" sz="2000" dirty="0" err="1"/>
              <a:t>printf</a:t>
            </a:r>
            <a:r>
              <a:rPr lang="en-IN" sz="2000" dirty="0"/>
              <a:t>("Final counter value: %d\n", counter);</a:t>
            </a:r>
          </a:p>
          <a:p>
            <a:pPr marL="0" indent="0">
              <a:spcBef>
                <a:spcPts val="0"/>
              </a:spcBef>
              <a:buNone/>
            </a:pPr>
            <a:r>
              <a:rPr lang="en-IN" sz="2000" dirty="0"/>
              <a:t>}</a:t>
            </a:r>
          </a:p>
          <a:p>
            <a:pPr marL="0" indent="0">
              <a:spcBef>
                <a:spcPts val="0"/>
              </a:spcBef>
              <a:buNone/>
            </a:pPr>
            <a:endParaRPr lang="en-IN" sz="2000" dirty="0"/>
          </a:p>
          <a:p>
            <a:pPr marL="0" indent="0">
              <a:spcBef>
                <a:spcPts val="0"/>
              </a:spcBef>
              <a:buNone/>
            </a:pPr>
            <a:r>
              <a:rPr lang="en-IN" sz="2000" dirty="0"/>
              <a:t>void *</a:t>
            </a:r>
            <a:r>
              <a:rPr lang="en-IN" sz="2000" dirty="0" err="1"/>
              <a:t>thread_function</a:t>
            </a:r>
            <a:r>
              <a:rPr lang="en-IN" sz="2000" dirty="0"/>
              <a:t>(void *</a:t>
            </a:r>
            <a:r>
              <a:rPr lang="en-IN" sz="2000" dirty="0" err="1"/>
              <a:t>dummyPtr</a:t>
            </a:r>
            <a:r>
              <a:rPr lang="en-IN" sz="2000" dirty="0"/>
              <a:t>)</a:t>
            </a:r>
          </a:p>
          <a:p>
            <a:pPr marL="0" indent="0">
              <a:spcBef>
                <a:spcPts val="0"/>
              </a:spcBef>
              <a:buNone/>
            </a:pPr>
            <a:r>
              <a:rPr lang="en-IN" sz="2000" dirty="0"/>
              <a:t>{</a:t>
            </a:r>
          </a:p>
          <a:p>
            <a:pPr marL="0" indent="0">
              <a:spcBef>
                <a:spcPts val="0"/>
              </a:spcBef>
              <a:buNone/>
            </a:pPr>
            <a:r>
              <a:rPr lang="en-IN" sz="2000" dirty="0"/>
              <a:t>   </a:t>
            </a:r>
            <a:r>
              <a:rPr lang="en-IN" sz="2000" dirty="0" err="1"/>
              <a:t>printf</a:t>
            </a:r>
            <a:r>
              <a:rPr lang="en-IN" sz="2000" dirty="0"/>
              <a:t>("Thread number %</a:t>
            </a:r>
            <a:r>
              <a:rPr lang="en-IN" sz="2000" dirty="0" err="1"/>
              <a:t>ld</a:t>
            </a:r>
            <a:r>
              <a:rPr lang="en-IN" sz="2000" dirty="0"/>
              <a:t>\n", </a:t>
            </a:r>
            <a:r>
              <a:rPr lang="en-IN" sz="2000" dirty="0" err="1"/>
              <a:t>pthread_self</a:t>
            </a:r>
            <a:r>
              <a:rPr lang="en-IN" sz="2000" dirty="0"/>
              <a:t>());</a:t>
            </a:r>
          </a:p>
          <a:p>
            <a:pPr marL="0" indent="0">
              <a:spcBef>
                <a:spcPts val="0"/>
              </a:spcBef>
              <a:buNone/>
            </a:pPr>
            <a:r>
              <a:rPr lang="en-IN" sz="2000" dirty="0"/>
              <a:t>   </a:t>
            </a:r>
            <a:r>
              <a:rPr lang="en-IN" sz="2000" dirty="0" err="1"/>
              <a:t>pthread_mutex_lock</a:t>
            </a:r>
            <a:r>
              <a:rPr lang="en-IN" sz="2000" dirty="0"/>
              <a:t>( &amp;mutex1 );</a:t>
            </a:r>
          </a:p>
          <a:p>
            <a:pPr marL="0" indent="0">
              <a:spcBef>
                <a:spcPts val="0"/>
              </a:spcBef>
              <a:buNone/>
            </a:pPr>
            <a:r>
              <a:rPr lang="en-IN" sz="2000" dirty="0"/>
              <a:t>   counter++;</a:t>
            </a:r>
          </a:p>
          <a:p>
            <a:pPr marL="0" indent="0">
              <a:spcBef>
                <a:spcPts val="0"/>
              </a:spcBef>
              <a:buNone/>
            </a:pPr>
            <a:r>
              <a:rPr lang="en-IN" sz="2000" dirty="0"/>
              <a:t>   </a:t>
            </a:r>
            <a:r>
              <a:rPr lang="en-IN" sz="2000" dirty="0" err="1"/>
              <a:t>pthread_mutex_unlock</a:t>
            </a:r>
            <a:r>
              <a:rPr lang="en-IN" sz="2000" dirty="0"/>
              <a:t>( &amp;mutex1 );</a:t>
            </a:r>
          </a:p>
          <a:p>
            <a:pPr marL="0" indent="0">
              <a:spcBef>
                <a:spcPts val="0"/>
              </a:spcBef>
              <a:buNone/>
            </a:pPr>
            <a:r>
              <a:rPr lang="en-IN" sz="2000" dirty="0"/>
              <a:t>}</a:t>
            </a:r>
          </a:p>
          <a:p>
            <a:pPr marL="0" indent="0">
              <a:spcBef>
                <a:spcPts val="0"/>
              </a:spcBef>
              <a:buNone/>
            </a:pPr>
            <a:r>
              <a:rPr lang="en-IN" sz="2000" dirty="0"/>
              <a:t>Compile: cc -</a:t>
            </a:r>
            <a:r>
              <a:rPr lang="en-IN" sz="2000" dirty="0" err="1"/>
              <a:t>lpthread</a:t>
            </a:r>
            <a:r>
              <a:rPr lang="en-IN" sz="2000" dirty="0"/>
              <a:t> join1.c</a:t>
            </a:r>
          </a:p>
          <a:p>
            <a:pPr marL="0" indent="0">
              <a:spcBef>
                <a:spcPts val="0"/>
              </a:spcBef>
              <a:buNone/>
            </a:pPr>
            <a:r>
              <a:rPr lang="en-IN" sz="2000" dirty="0"/>
              <a:t>Run: ./</a:t>
            </a:r>
            <a:r>
              <a:rPr lang="en-IN" sz="2000" dirty="0" err="1"/>
              <a:t>a.out</a:t>
            </a:r>
            <a:endParaRPr lang="en-IN" sz="2000" dirty="0"/>
          </a:p>
          <a:p>
            <a:pPr marL="0" indent="0">
              <a:spcBef>
                <a:spcPts val="0"/>
              </a:spcBef>
              <a:buNone/>
            </a:pPr>
            <a:r>
              <a:rPr lang="en-IN" sz="2000" dirty="0"/>
              <a:t>Results:</a:t>
            </a:r>
          </a:p>
          <a:p>
            <a:pPr marL="0" indent="0">
              <a:spcBef>
                <a:spcPts val="0"/>
              </a:spcBef>
              <a:buNone/>
            </a:pPr>
            <a:endParaRPr lang="en-IN" sz="2000" dirty="0"/>
          </a:p>
          <a:p>
            <a:pPr marL="0" indent="0">
              <a:spcBef>
                <a:spcPts val="0"/>
              </a:spcBef>
              <a:buNone/>
            </a:pPr>
            <a:r>
              <a:rPr lang="en-IN" sz="2000" dirty="0"/>
              <a:t>Thread number 1026			Final counter value: 10</a:t>
            </a:r>
          </a:p>
          <a:p>
            <a:pPr marL="0" indent="0">
              <a:spcBef>
                <a:spcPts val="0"/>
              </a:spcBef>
              <a:buNone/>
            </a:pPr>
            <a:r>
              <a:rPr lang="en-IN" sz="2000" dirty="0"/>
              <a:t>Thread number 2051</a:t>
            </a:r>
          </a:p>
          <a:p>
            <a:pPr marL="0" indent="0">
              <a:spcBef>
                <a:spcPts val="0"/>
              </a:spcBef>
              <a:buNone/>
            </a:pPr>
            <a:r>
              <a:rPr lang="en-IN" sz="2000" dirty="0"/>
              <a:t>Thread number 3076</a:t>
            </a:r>
          </a:p>
          <a:p>
            <a:pPr marL="0" indent="0">
              <a:spcBef>
                <a:spcPts val="0"/>
              </a:spcBef>
              <a:buNone/>
            </a:pPr>
            <a:r>
              <a:rPr lang="en-IN" sz="2000" dirty="0"/>
              <a:t>Thread number 4101</a:t>
            </a:r>
          </a:p>
        </p:txBody>
      </p:sp>
    </p:spTree>
    <p:extLst>
      <p:ext uri="{BB962C8B-B14F-4D97-AF65-F5344CB8AC3E}">
        <p14:creationId xmlns:p14="http://schemas.microsoft.com/office/powerpoint/2010/main" val="326190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Effect transition="in" filter="fade">
                                      <p:cBhvr>
                                        <p:cTn id="71" dur="500"/>
                                        <p:tgtEl>
                                          <p:spTgt spid="3">
                                            <p:txEl>
                                              <p:pRg st="14" end="1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5" end="15"/>
                                            </p:txEl>
                                          </p:spTgt>
                                        </p:tgtEl>
                                        <p:attrNameLst>
                                          <p:attrName>style.visibility</p:attrName>
                                        </p:attrNameLst>
                                      </p:cBhvr>
                                      <p:to>
                                        <p:strVal val="visible"/>
                                      </p:to>
                                    </p:set>
                                    <p:animEffect transition="in" filter="fade">
                                      <p:cBhvr>
                                        <p:cTn id="76" dur="500"/>
                                        <p:tgtEl>
                                          <p:spTgt spid="3">
                                            <p:txEl>
                                              <p:pRg st="15" end="15"/>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Effect transition="in" filter="fade">
                                      <p:cBhvr>
                                        <p:cTn id="81" dur="500"/>
                                        <p:tgtEl>
                                          <p:spTgt spid="3">
                                            <p:txEl>
                                              <p:pRg st="16" end="16"/>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8" end="18"/>
                                            </p:txEl>
                                          </p:spTgt>
                                        </p:tgtEl>
                                        <p:attrNameLst>
                                          <p:attrName>style.visibility</p:attrName>
                                        </p:attrNameLst>
                                      </p:cBhvr>
                                      <p:to>
                                        <p:strVal val="visible"/>
                                      </p:to>
                                    </p:set>
                                    <p:animEffect transition="in" filter="fade">
                                      <p:cBhvr>
                                        <p:cTn id="86" dur="500"/>
                                        <p:tgtEl>
                                          <p:spTgt spid="3">
                                            <p:txEl>
                                              <p:pRg st="18" end="1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Effect transition="in" filter="fade">
                                      <p:cBhvr>
                                        <p:cTn id="91" dur="500"/>
                                        <p:tgtEl>
                                          <p:spTgt spid="3">
                                            <p:txEl>
                                              <p:pRg st="19" end="19"/>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3">
                                            <p:txEl>
                                              <p:pRg st="20" end="20"/>
                                            </p:txEl>
                                          </p:spTgt>
                                        </p:tgtEl>
                                        <p:attrNameLst>
                                          <p:attrName>style.visibility</p:attrName>
                                        </p:attrNameLst>
                                      </p:cBhvr>
                                      <p:to>
                                        <p:strVal val="visible"/>
                                      </p:to>
                                    </p:set>
                                    <p:animEffect transition="in" filter="fade">
                                      <p:cBhvr>
                                        <p:cTn id="96" dur="500"/>
                                        <p:tgtEl>
                                          <p:spTgt spid="3">
                                            <p:txEl>
                                              <p:pRg st="20" end="20"/>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3">
                                            <p:txEl>
                                              <p:pRg st="21" end="21"/>
                                            </p:txEl>
                                          </p:spTgt>
                                        </p:tgtEl>
                                        <p:attrNameLst>
                                          <p:attrName>style.visibility</p:attrName>
                                        </p:attrNameLst>
                                      </p:cBhvr>
                                      <p:to>
                                        <p:strVal val="visible"/>
                                      </p:to>
                                    </p:set>
                                    <p:animEffect transition="in" filter="fade">
                                      <p:cBhvr>
                                        <p:cTn id="101" dur="500"/>
                                        <p:tgtEl>
                                          <p:spTgt spid="3">
                                            <p:txEl>
                                              <p:pRg st="21"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Mutexes vs Condition Variables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a:spcBef>
                <a:spcPts val="0"/>
              </a:spcBef>
            </a:pPr>
            <a:r>
              <a:rPr lang="en-IN" sz="3600" dirty="0"/>
              <a:t>Mutexes implement synchronization by </a:t>
            </a:r>
            <a:r>
              <a:rPr lang="en-IN" sz="3600" b="1" dirty="0"/>
              <a:t>controlling thread access to data</a:t>
            </a:r>
          </a:p>
          <a:p>
            <a:pPr>
              <a:spcBef>
                <a:spcPts val="0"/>
              </a:spcBef>
            </a:pPr>
            <a:r>
              <a:rPr lang="en-IN" sz="3600" dirty="0"/>
              <a:t> Condition Variables allow threads to </a:t>
            </a:r>
            <a:r>
              <a:rPr lang="en-IN" sz="3600" b="1" dirty="0"/>
              <a:t>synchronize based upon the actual value of data</a:t>
            </a:r>
            <a:r>
              <a:rPr lang="en-IN" sz="3600" dirty="0"/>
              <a:t>.</a:t>
            </a:r>
          </a:p>
          <a:p>
            <a:pPr>
              <a:spcBef>
                <a:spcPts val="0"/>
              </a:spcBef>
            </a:pPr>
            <a:r>
              <a:rPr lang="en-IN" sz="3600" dirty="0"/>
              <a:t>Without condition variables, threads </a:t>
            </a:r>
            <a:r>
              <a:rPr lang="en-IN" sz="3600" b="1" dirty="0"/>
              <a:t>continually poll to check if the condition is met</a:t>
            </a:r>
          </a:p>
          <a:p>
            <a:pPr>
              <a:spcBef>
                <a:spcPts val="0"/>
              </a:spcBef>
            </a:pPr>
            <a:r>
              <a:rPr lang="en-IN" sz="3600" dirty="0"/>
              <a:t>This can be very resource consuming since the thread would-be continuously busy in this activity</a:t>
            </a:r>
          </a:p>
          <a:p>
            <a:pPr>
              <a:spcBef>
                <a:spcPts val="0"/>
              </a:spcBef>
            </a:pPr>
            <a:r>
              <a:rPr lang="en-IN" sz="3600" dirty="0"/>
              <a:t>A condition variable is a way to achieve the same goal without polling.</a:t>
            </a:r>
          </a:p>
          <a:p>
            <a:pPr>
              <a:spcBef>
                <a:spcPts val="0"/>
              </a:spcBef>
            </a:pPr>
            <a:r>
              <a:rPr lang="en-IN" sz="3600" dirty="0"/>
              <a:t>A condition variable is always used in conjunction with </a:t>
            </a:r>
            <a:r>
              <a:rPr lang="en-IN" sz="3600" dirty="0" err="1"/>
              <a:t>amutex</a:t>
            </a:r>
            <a:r>
              <a:rPr lang="en-IN" sz="3600" dirty="0"/>
              <a:t> lock.</a:t>
            </a:r>
          </a:p>
        </p:txBody>
      </p:sp>
    </p:spTree>
    <p:extLst>
      <p:ext uri="{BB962C8B-B14F-4D97-AF65-F5344CB8AC3E}">
        <p14:creationId xmlns:p14="http://schemas.microsoft.com/office/powerpoint/2010/main" val="69349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D03086-B48A-36EF-1D96-23370D236947}"/>
              </a:ext>
            </a:extLst>
          </p:cNvPr>
          <p:cNvPicPr>
            <a:picLocks noChangeAspect="1"/>
          </p:cNvPicPr>
          <p:nvPr/>
        </p:nvPicPr>
        <p:blipFill>
          <a:blip r:embed="rId2"/>
          <a:stretch>
            <a:fillRect/>
          </a:stretch>
        </p:blipFill>
        <p:spPr>
          <a:xfrm>
            <a:off x="1" y="-6865"/>
            <a:ext cx="12192000" cy="6742201"/>
          </a:xfrm>
          <a:prstGeom prst="rect">
            <a:avLst/>
          </a:prstGeom>
        </p:spPr>
      </p:pic>
    </p:spTree>
    <p:extLst>
      <p:ext uri="{BB962C8B-B14F-4D97-AF65-F5344CB8AC3E}">
        <p14:creationId xmlns:p14="http://schemas.microsoft.com/office/powerpoint/2010/main" val="9904393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Class Task</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1. **Setup and File Creation:**</a:t>
            </a:r>
          </a:p>
          <a:p>
            <a:pPr marL="0" indent="0">
              <a:spcBef>
                <a:spcPts val="0"/>
              </a:spcBef>
              <a:buNone/>
            </a:pPr>
            <a:r>
              <a:rPr lang="en-IN" sz="2000" dirty="0"/>
              <a:t>   - Create a directory named `</a:t>
            </a:r>
            <a:r>
              <a:rPr lang="en-IN" sz="2000" dirty="0" err="1"/>
              <a:t>link_demo</a:t>
            </a:r>
            <a:r>
              <a:rPr lang="en-IN" sz="2000" dirty="0"/>
              <a:t>`.</a:t>
            </a:r>
          </a:p>
          <a:p>
            <a:pPr marL="0" indent="0">
              <a:spcBef>
                <a:spcPts val="0"/>
              </a:spcBef>
              <a:buNone/>
            </a:pPr>
            <a:r>
              <a:rPr lang="en-IN" sz="2000" dirty="0"/>
              <a:t>   - Inside this directory, create a text file named `sample.txt` and write a few lines of text into it.</a:t>
            </a:r>
          </a:p>
          <a:p>
            <a:pPr marL="0" indent="0">
              <a:spcBef>
                <a:spcPts val="0"/>
              </a:spcBef>
              <a:buNone/>
            </a:pPr>
            <a:endParaRPr lang="en-IN" sz="2000" dirty="0"/>
          </a:p>
          <a:p>
            <a:pPr marL="0" indent="0">
              <a:spcBef>
                <a:spcPts val="0"/>
              </a:spcBef>
              <a:buNone/>
            </a:pPr>
            <a:r>
              <a:rPr lang="en-IN" sz="2000" dirty="0"/>
              <a:t>2. **Creating Links:**</a:t>
            </a:r>
          </a:p>
          <a:p>
            <a:pPr marL="0" indent="0">
              <a:spcBef>
                <a:spcPts val="0"/>
              </a:spcBef>
              <a:buNone/>
            </a:pPr>
            <a:r>
              <a:rPr lang="en-IN" sz="2000" dirty="0"/>
              <a:t>   - Create a hard link to `sample.txt` named `hard_link.txt`.</a:t>
            </a:r>
          </a:p>
          <a:p>
            <a:pPr marL="0" indent="0">
              <a:spcBef>
                <a:spcPts val="0"/>
              </a:spcBef>
              <a:buNone/>
            </a:pPr>
            <a:r>
              <a:rPr lang="en-IN" sz="2000" dirty="0"/>
              <a:t>   - Create a symbolic link to `sample.txt` named `symbolic_link.txt`.</a:t>
            </a:r>
          </a:p>
          <a:p>
            <a:pPr marL="0" indent="0">
              <a:spcBef>
                <a:spcPts val="0"/>
              </a:spcBef>
              <a:buNone/>
            </a:pPr>
            <a:endParaRPr lang="en-IN" sz="2000" dirty="0"/>
          </a:p>
          <a:p>
            <a:pPr marL="0" indent="0">
              <a:spcBef>
                <a:spcPts val="0"/>
              </a:spcBef>
              <a:buNone/>
            </a:pPr>
            <a:r>
              <a:rPr lang="en-IN" sz="2000" dirty="0"/>
              <a:t>3. **Verify Links:**</a:t>
            </a:r>
          </a:p>
          <a:p>
            <a:pPr marL="0" indent="0">
              <a:spcBef>
                <a:spcPts val="0"/>
              </a:spcBef>
              <a:buNone/>
            </a:pPr>
            <a:r>
              <a:rPr lang="en-IN" sz="2000" dirty="0"/>
              <a:t>   - Check the contents of both `hard_link.txt` and `symbolic_link.txt` to ensure they are the same as `sample.txt`.</a:t>
            </a:r>
          </a:p>
          <a:p>
            <a:pPr marL="0" indent="0">
              <a:spcBef>
                <a:spcPts val="0"/>
              </a:spcBef>
              <a:buNone/>
            </a:pPr>
            <a:r>
              <a:rPr lang="en-IN" sz="2000" dirty="0"/>
              <a:t>   - Use commands to identify the types of these links and understand their properties.</a:t>
            </a:r>
          </a:p>
          <a:p>
            <a:pPr marL="0" indent="0">
              <a:spcBef>
                <a:spcPts val="0"/>
              </a:spcBef>
              <a:buNone/>
            </a:pPr>
            <a:endParaRPr lang="en-IN" sz="2000" dirty="0"/>
          </a:p>
          <a:p>
            <a:pPr marL="0" indent="0">
              <a:spcBef>
                <a:spcPts val="0"/>
              </a:spcBef>
              <a:buNone/>
            </a:pPr>
            <a:r>
              <a:rPr lang="en-IN" sz="2000" dirty="0"/>
              <a:t>4. **Modify and Check:**</a:t>
            </a:r>
          </a:p>
          <a:p>
            <a:pPr marL="0" indent="0">
              <a:spcBef>
                <a:spcPts val="0"/>
              </a:spcBef>
              <a:buNone/>
            </a:pPr>
            <a:r>
              <a:rPr lang="en-IN" sz="2000" dirty="0"/>
              <a:t>   - Modify `sample.txt` by adding a new line of text.</a:t>
            </a:r>
          </a:p>
          <a:p>
            <a:pPr marL="0" indent="0">
              <a:spcBef>
                <a:spcPts val="0"/>
              </a:spcBef>
              <a:buNone/>
            </a:pPr>
            <a:r>
              <a:rPr lang="en-IN" sz="2000" dirty="0"/>
              <a:t>   - Verify that both `hard_link.txt` and `symbolic_link.txt` reflect this change.</a:t>
            </a:r>
          </a:p>
          <a:p>
            <a:pPr marL="0" indent="0">
              <a:spcBef>
                <a:spcPts val="0"/>
              </a:spcBef>
              <a:buNone/>
            </a:pPr>
            <a:r>
              <a:rPr lang="en-IN" sz="2000" dirty="0"/>
              <a:t>   - Delete `sample.txt` and observe the effect on `hard_link.txt` and `symbolic_link.txt`.</a:t>
            </a:r>
          </a:p>
          <a:p>
            <a:pPr marL="0" indent="0">
              <a:spcBef>
                <a:spcPts val="0"/>
              </a:spcBef>
              <a:buNone/>
            </a:pPr>
            <a:endParaRPr lang="en-IN" sz="2000" dirty="0"/>
          </a:p>
          <a:p>
            <a:pPr marL="0" indent="0">
              <a:spcBef>
                <a:spcPts val="0"/>
              </a:spcBef>
              <a:buNone/>
            </a:pPr>
            <a:r>
              <a:rPr lang="en-IN" sz="2000" dirty="0"/>
              <a:t>5. **List Details:**</a:t>
            </a:r>
          </a:p>
          <a:p>
            <a:pPr marL="0" indent="0">
              <a:spcBef>
                <a:spcPts val="0"/>
              </a:spcBef>
              <a:buNone/>
            </a:pPr>
            <a:r>
              <a:rPr lang="en-IN" sz="2000" dirty="0"/>
              <a:t>   - Use a command to list the files with their types and details to distinguish between hard links and symbolic links.</a:t>
            </a:r>
          </a:p>
        </p:txBody>
      </p:sp>
    </p:spTree>
    <p:extLst>
      <p:ext uri="{BB962C8B-B14F-4D97-AF65-F5344CB8AC3E}">
        <p14:creationId xmlns:p14="http://schemas.microsoft.com/office/powerpoint/2010/main" val="298860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7" end="17"/>
                                            </p:txEl>
                                          </p:spTgt>
                                        </p:tgtEl>
                                        <p:attrNameLst>
                                          <p:attrName>style.visibility</p:attrName>
                                        </p:attrNameLst>
                                      </p:cBhvr>
                                      <p:to>
                                        <p:strVal val="visible"/>
                                      </p:to>
                                    </p:set>
                                    <p:animEffect transition="in" filter="fade">
                                      <p:cBhvr>
                                        <p:cTn id="76" dur="500"/>
                                        <p:tgtEl>
                                          <p:spTgt spid="3">
                                            <p:txEl>
                                              <p:pRg st="17" end="17"/>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8" end="18"/>
                                            </p:txEl>
                                          </p:spTgt>
                                        </p:tgtEl>
                                        <p:attrNameLst>
                                          <p:attrName>style.visibility</p:attrName>
                                        </p:attrNameLst>
                                      </p:cBhvr>
                                      <p:to>
                                        <p:strVal val="visible"/>
                                      </p:to>
                                    </p:set>
                                    <p:animEffect transition="in" filter="fade">
                                      <p:cBhvr>
                                        <p:cTn id="81"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Class Task</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 **Setup and File Creation:**</a:t>
            </a:r>
          </a:p>
          <a:p>
            <a:pPr marL="0" indent="0">
              <a:spcBef>
                <a:spcPts val="0"/>
              </a:spcBef>
              <a:buNone/>
            </a:pPr>
            <a:endParaRPr lang="en-IN" sz="2000" dirty="0"/>
          </a:p>
          <a:p>
            <a:pPr marL="0" indent="0">
              <a:spcBef>
                <a:spcPts val="0"/>
              </a:spcBef>
              <a:buNone/>
            </a:pPr>
            <a:r>
              <a:rPr lang="en-IN" sz="2000" dirty="0"/>
              <a:t>   ```</a:t>
            </a:r>
            <a:r>
              <a:rPr lang="en-IN" sz="2000" dirty="0" err="1"/>
              <a:t>sh</a:t>
            </a:r>
            <a:endParaRPr lang="en-IN" sz="2000" dirty="0"/>
          </a:p>
          <a:p>
            <a:pPr marL="0" indent="0">
              <a:spcBef>
                <a:spcPts val="0"/>
              </a:spcBef>
              <a:buNone/>
            </a:pPr>
            <a:r>
              <a:rPr lang="en-IN" sz="2000" dirty="0"/>
              <a:t>   # Create the directory</a:t>
            </a:r>
          </a:p>
          <a:p>
            <a:pPr marL="0" indent="0">
              <a:spcBef>
                <a:spcPts val="0"/>
              </a:spcBef>
              <a:buNone/>
            </a:pPr>
            <a:r>
              <a:rPr lang="en-IN" sz="2000" dirty="0"/>
              <a:t>   </a:t>
            </a:r>
            <a:r>
              <a:rPr lang="en-IN" sz="2000" dirty="0" err="1"/>
              <a:t>mkdir</a:t>
            </a:r>
            <a:r>
              <a:rPr lang="en-IN" sz="2000" dirty="0"/>
              <a:t> </a:t>
            </a:r>
            <a:r>
              <a:rPr lang="en-IN" sz="2000" dirty="0" err="1"/>
              <a:t>link_demo</a:t>
            </a:r>
            <a:endParaRPr lang="en-IN" sz="2000" dirty="0"/>
          </a:p>
          <a:p>
            <a:pPr marL="0" indent="0">
              <a:spcBef>
                <a:spcPts val="0"/>
              </a:spcBef>
              <a:buNone/>
            </a:pPr>
            <a:r>
              <a:rPr lang="en-IN" sz="2000" dirty="0"/>
              <a:t>   cd </a:t>
            </a:r>
            <a:r>
              <a:rPr lang="en-IN" sz="2000" dirty="0" err="1"/>
              <a:t>link_demo</a:t>
            </a:r>
            <a:endParaRPr lang="en-IN" sz="2000" dirty="0"/>
          </a:p>
          <a:p>
            <a:pPr marL="0" indent="0">
              <a:spcBef>
                <a:spcPts val="0"/>
              </a:spcBef>
              <a:buNone/>
            </a:pPr>
            <a:endParaRPr lang="en-IN" sz="2000" dirty="0"/>
          </a:p>
          <a:p>
            <a:pPr marL="0" indent="0">
              <a:spcBef>
                <a:spcPts val="0"/>
              </a:spcBef>
              <a:buNone/>
            </a:pPr>
            <a:r>
              <a:rPr lang="en-IN" sz="2000" dirty="0"/>
              <a:t>   # Create a file and add text</a:t>
            </a:r>
          </a:p>
          <a:p>
            <a:pPr marL="0" indent="0">
              <a:spcBef>
                <a:spcPts val="0"/>
              </a:spcBef>
              <a:buNone/>
            </a:pPr>
            <a:r>
              <a:rPr lang="en-IN" sz="2000" dirty="0"/>
              <a:t>   echo "This is a sample text file." &gt; sample.txt</a:t>
            </a:r>
          </a:p>
          <a:p>
            <a:pPr marL="0" indent="0">
              <a:spcBef>
                <a:spcPts val="0"/>
              </a:spcBef>
              <a:buNone/>
            </a:pPr>
            <a:r>
              <a:rPr lang="en-IN" sz="2000" dirty="0"/>
              <a:t>   ```</a:t>
            </a:r>
          </a:p>
          <a:p>
            <a:pPr marL="0" indent="0">
              <a:spcBef>
                <a:spcPts val="0"/>
              </a:spcBef>
              <a:buNone/>
            </a:pPr>
            <a:endParaRPr lang="en-IN" sz="2000" dirty="0"/>
          </a:p>
          <a:p>
            <a:pPr marL="0" indent="0">
              <a:spcBef>
                <a:spcPts val="0"/>
              </a:spcBef>
              <a:buNone/>
            </a:pPr>
            <a:r>
              <a:rPr lang="en-IN" sz="2000" dirty="0"/>
              <a:t>2. **Creating Links:**</a:t>
            </a:r>
          </a:p>
          <a:p>
            <a:pPr marL="0" indent="0">
              <a:spcBef>
                <a:spcPts val="0"/>
              </a:spcBef>
              <a:buNone/>
            </a:pPr>
            <a:endParaRPr lang="en-IN" sz="2000" dirty="0"/>
          </a:p>
          <a:p>
            <a:pPr marL="0" indent="0">
              <a:spcBef>
                <a:spcPts val="0"/>
              </a:spcBef>
              <a:buNone/>
            </a:pPr>
            <a:r>
              <a:rPr lang="en-IN" sz="2000" dirty="0"/>
              <a:t>   ```</a:t>
            </a:r>
            <a:r>
              <a:rPr lang="en-IN" sz="2000" dirty="0" err="1"/>
              <a:t>sh</a:t>
            </a:r>
            <a:endParaRPr lang="en-IN" sz="2000" dirty="0"/>
          </a:p>
          <a:p>
            <a:pPr marL="0" indent="0">
              <a:spcBef>
                <a:spcPts val="0"/>
              </a:spcBef>
              <a:buNone/>
            </a:pPr>
            <a:r>
              <a:rPr lang="en-IN" sz="2000" dirty="0"/>
              <a:t>   # Create a hard link to sample.txt</a:t>
            </a:r>
          </a:p>
          <a:p>
            <a:pPr marL="0" indent="0">
              <a:spcBef>
                <a:spcPts val="0"/>
              </a:spcBef>
              <a:buNone/>
            </a:pPr>
            <a:r>
              <a:rPr lang="en-IN" sz="2000" dirty="0"/>
              <a:t>   ln sample.txt hard_link.txt</a:t>
            </a:r>
          </a:p>
          <a:p>
            <a:pPr marL="0" indent="0">
              <a:spcBef>
                <a:spcPts val="0"/>
              </a:spcBef>
              <a:buNone/>
            </a:pPr>
            <a:endParaRPr lang="en-IN" sz="2000" dirty="0"/>
          </a:p>
          <a:p>
            <a:pPr marL="0" indent="0">
              <a:spcBef>
                <a:spcPts val="0"/>
              </a:spcBef>
              <a:buNone/>
            </a:pPr>
            <a:r>
              <a:rPr lang="en-IN" sz="2000" dirty="0"/>
              <a:t>   # Create a symbolic link to sample.txt</a:t>
            </a:r>
          </a:p>
          <a:p>
            <a:pPr marL="0" indent="0">
              <a:spcBef>
                <a:spcPts val="0"/>
              </a:spcBef>
              <a:buNone/>
            </a:pPr>
            <a:r>
              <a:rPr lang="en-IN" sz="2000" dirty="0"/>
              <a:t>   ln -s sample.txt symbolic_link.txt</a:t>
            </a:r>
          </a:p>
          <a:p>
            <a:pPr marL="0" indent="0">
              <a:spcBef>
                <a:spcPts val="0"/>
              </a:spcBef>
              <a:buNone/>
            </a:pPr>
            <a:r>
              <a:rPr lang="en-IN" sz="2000" dirty="0"/>
              <a:t>   ```</a:t>
            </a:r>
          </a:p>
          <a:p>
            <a:pPr marL="0" indent="0">
              <a:spcBef>
                <a:spcPts val="0"/>
              </a:spcBef>
              <a:buNone/>
            </a:pPr>
            <a:endParaRPr lang="en-IN" sz="2000" dirty="0"/>
          </a:p>
        </p:txBody>
      </p:sp>
    </p:spTree>
    <p:extLst>
      <p:ext uri="{BB962C8B-B14F-4D97-AF65-F5344CB8AC3E}">
        <p14:creationId xmlns:p14="http://schemas.microsoft.com/office/powerpoint/2010/main" val="35662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3" end="13"/>
                                            </p:txEl>
                                          </p:spTgt>
                                        </p:tgtEl>
                                        <p:attrNameLst>
                                          <p:attrName>style.visibility</p:attrName>
                                        </p:attrNameLst>
                                      </p:cBhvr>
                                      <p:to>
                                        <p:strVal val="visible"/>
                                      </p:to>
                                    </p:set>
                                    <p:animEffect transition="in" filter="fade">
                                      <p:cBhvr>
                                        <p:cTn id="56" dur="500"/>
                                        <p:tgtEl>
                                          <p:spTgt spid="3">
                                            <p:txEl>
                                              <p:pRg st="13" end="13"/>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animEffect transition="in" filter="fade">
                                      <p:cBhvr>
                                        <p:cTn id="66" dur="500"/>
                                        <p:tgtEl>
                                          <p:spTgt spid="3">
                                            <p:txEl>
                                              <p:pRg st="15" end="1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Effect transition="in" filter="fade">
                                      <p:cBhvr>
                                        <p:cTn id="71" dur="500"/>
                                        <p:tgtEl>
                                          <p:spTgt spid="3">
                                            <p:txEl>
                                              <p:pRg st="17" end="1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8" end="18"/>
                                            </p:txEl>
                                          </p:spTgt>
                                        </p:tgtEl>
                                        <p:attrNameLst>
                                          <p:attrName>style.visibility</p:attrName>
                                        </p:attrNameLst>
                                      </p:cBhvr>
                                      <p:to>
                                        <p:strVal val="visible"/>
                                      </p:to>
                                    </p:set>
                                    <p:animEffect transition="in" filter="fade">
                                      <p:cBhvr>
                                        <p:cTn id="76" dur="500"/>
                                        <p:tgtEl>
                                          <p:spTgt spid="3">
                                            <p:txEl>
                                              <p:pRg st="18" end="1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9" end="19"/>
                                            </p:txEl>
                                          </p:spTgt>
                                        </p:tgtEl>
                                        <p:attrNameLst>
                                          <p:attrName>style.visibility</p:attrName>
                                        </p:attrNameLst>
                                      </p:cBhvr>
                                      <p:to>
                                        <p:strVal val="visible"/>
                                      </p:to>
                                    </p:set>
                                    <p:animEffect transition="in" filter="fade">
                                      <p:cBhvr>
                                        <p:cTn id="81"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Class Task</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3. **Verify Links:**</a:t>
            </a:r>
          </a:p>
          <a:p>
            <a:pPr marL="0" indent="0">
              <a:spcBef>
                <a:spcPts val="0"/>
              </a:spcBef>
              <a:buNone/>
            </a:pPr>
            <a:endParaRPr lang="en-IN" sz="2000" dirty="0"/>
          </a:p>
          <a:p>
            <a:pPr marL="0" indent="0">
              <a:spcBef>
                <a:spcPts val="0"/>
              </a:spcBef>
              <a:buNone/>
            </a:pPr>
            <a:r>
              <a:rPr lang="en-IN" sz="2000" dirty="0"/>
              <a:t>   ```</a:t>
            </a:r>
            <a:r>
              <a:rPr lang="en-IN" sz="2000" dirty="0" err="1"/>
              <a:t>sh</a:t>
            </a:r>
            <a:endParaRPr lang="en-IN" sz="2000" dirty="0"/>
          </a:p>
          <a:p>
            <a:pPr marL="0" indent="0">
              <a:spcBef>
                <a:spcPts val="0"/>
              </a:spcBef>
              <a:buNone/>
            </a:pPr>
            <a:r>
              <a:rPr lang="en-IN" sz="2000" dirty="0"/>
              <a:t>   # Check contents of the links</a:t>
            </a:r>
          </a:p>
          <a:p>
            <a:pPr marL="0" indent="0">
              <a:spcBef>
                <a:spcPts val="0"/>
              </a:spcBef>
              <a:buNone/>
            </a:pPr>
            <a:r>
              <a:rPr lang="en-IN" sz="2000" dirty="0"/>
              <a:t>   cat hard_link.txt</a:t>
            </a:r>
          </a:p>
          <a:p>
            <a:pPr marL="0" indent="0">
              <a:spcBef>
                <a:spcPts val="0"/>
              </a:spcBef>
              <a:buNone/>
            </a:pPr>
            <a:r>
              <a:rPr lang="en-IN" sz="2000" dirty="0"/>
              <a:t>   cat symbolic_link.txt</a:t>
            </a:r>
          </a:p>
          <a:p>
            <a:pPr marL="0" indent="0">
              <a:spcBef>
                <a:spcPts val="0"/>
              </a:spcBef>
              <a:buNone/>
            </a:pPr>
            <a:endParaRPr lang="en-IN" sz="2000" dirty="0"/>
          </a:p>
          <a:p>
            <a:pPr marL="0" indent="0">
              <a:spcBef>
                <a:spcPts val="0"/>
              </a:spcBef>
              <a:buNone/>
            </a:pPr>
            <a:r>
              <a:rPr lang="en-IN" sz="2000" dirty="0"/>
              <a:t>   # Both should display:</a:t>
            </a:r>
          </a:p>
          <a:p>
            <a:pPr marL="0" indent="0">
              <a:spcBef>
                <a:spcPts val="0"/>
              </a:spcBef>
              <a:buNone/>
            </a:pPr>
            <a:r>
              <a:rPr lang="en-IN" sz="2000" dirty="0"/>
              <a:t>   # This is a sample text file.</a:t>
            </a:r>
          </a:p>
          <a:p>
            <a:pPr marL="0" indent="0">
              <a:spcBef>
                <a:spcPts val="0"/>
              </a:spcBef>
              <a:buNone/>
            </a:pPr>
            <a:endParaRPr lang="en-IN" sz="2000" dirty="0"/>
          </a:p>
          <a:p>
            <a:pPr marL="0" indent="0">
              <a:spcBef>
                <a:spcPts val="0"/>
              </a:spcBef>
              <a:buNone/>
            </a:pPr>
            <a:r>
              <a:rPr lang="en-IN" sz="2000" dirty="0"/>
              <a:t>   # List files and identify types</a:t>
            </a:r>
          </a:p>
          <a:p>
            <a:pPr marL="0" indent="0">
              <a:spcBef>
                <a:spcPts val="0"/>
              </a:spcBef>
              <a:buNone/>
            </a:pPr>
            <a:r>
              <a:rPr lang="en-IN" sz="2000" dirty="0"/>
              <a:t>   ls -l</a:t>
            </a:r>
          </a:p>
          <a:p>
            <a:pPr marL="0" indent="0">
              <a:spcBef>
                <a:spcPts val="0"/>
              </a:spcBef>
              <a:buNone/>
            </a:pPr>
            <a:r>
              <a:rPr lang="en-IN" sz="2000" dirty="0"/>
              <a:t>   ```</a:t>
            </a:r>
          </a:p>
          <a:p>
            <a:pPr marL="0" indent="0">
              <a:spcBef>
                <a:spcPts val="0"/>
              </a:spcBef>
              <a:buNone/>
            </a:pPr>
            <a:r>
              <a:rPr lang="en-IN" sz="2000" dirty="0"/>
              <a:t>   Expected output:</a:t>
            </a:r>
          </a:p>
          <a:p>
            <a:pPr marL="0" indent="0">
              <a:spcBef>
                <a:spcPts val="0"/>
              </a:spcBef>
              <a:buNone/>
            </a:pPr>
            <a:r>
              <a:rPr lang="en-IN" sz="2000" dirty="0"/>
              <a:t>   ```</a:t>
            </a:r>
          </a:p>
          <a:p>
            <a:pPr marL="0" indent="0">
              <a:spcBef>
                <a:spcPts val="0"/>
              </a:spcBef>
              <a:buNone/>
            </a:pPr>
            <a:r>
              <a:rPr lang="en-IN" sz="2000" dirty="0"/>
              <a:t>   -</a:t>
            </a:r>
            <a:r>
              <a:rPr lang="en-IN" sz="2000" dirty="0" err="1"/>
              <a:t>rw</a:t>
            </a:r>
            <a:r>
              <a:rPr lang="en-IN" sz="2000" dirty="0"/>
              <a:t>-r--r-- 2 user group 28 Sep  3 12:00 hard_link.txt</a:t>
            </a:r>
          </a:p>
          <a:p>
            <a:pPr marL="0" indent="0">
              <a:spcBef>
                <a:spcPts val="0"/>
              </a:spcBef>
              <a:buNone/>
            </a:pPr>
            <a:r>
              <a:rPr lang="en-IN" sz="2000" dirty="0"/>
              <a:t>   </a:t>
            </a:r>
            <a:r>
              <a:rPr lang="en-IN" sz="2000" dirty="0" err="1"/>
              <a:t>lrwxrwxrwx</a:t>
            </a:r>
            <a:r>
              <a:rPr lang="en-IN" sz="2000" dirty="0"/>
              <a:t> 1 user group 12 Sep  3 12:00 symbolic_link.txt -&gt; sample.txt</a:t>
            </a:r>
          </a:p>
          <a:p>
            <a:pPr marL="0" indent="0">
              <a:spcBef>
                <a:spcPts val="0"/>
              </a:spcBef>
              <a:buNone/>
            </a:pPr>
            <a:r>
              <a:rPr lang="en-IN" sz="2000" dirty="0"/>
              <a:t>   ```</a:t>
            </a:r>
          </a:p>
          <a:p>
            <a:pPr marL="0" indent="0">
              <a:spcBef>
                <a:spcPts val="0"/>
              </a:spcBef>
              <a:buNone/>
            </a:pPr>
            <a:endParaRPr lang="en-IN" sz="2000" dirty="0"/>
          </a:p>
          <a:p>
            <a:pPr marL="0" indent="0">
              <a:spcBef>
                <a:spcPts val="0"/>
              </a:spcBef>
              <a:buNone/>
            </a:pPr>
            <a:r>
              <a:rPr lang="en-IN" sz="2000" dirty="0"/>
              <a:t>   - `hard_link.txt` will show as a regular file.</a:t>
            </a:r>
          </a:p>
          <a:p>
            <a:pPr marL="0" indent="0">
              <a:spcBef>
                <a:spcPts val="0"/>
              </a:spcBef>
              <a:buNone/>
            </a:pPr>
            <a:r>
              <a:rPr lang="en-IN" sz="2000" dirty="0"/>
              <a:t>   - `symbolic_link.txt` will show as a symbolic link with `-&gt; sample.txt`.</a:t>
            </a:r>
          </a:p>
          <a:p>
            <a:pPr marL="0" indent="0">
              <a:spcBef>
                <a:spcPts val="0"/>
              </a:spcBef>
              <a:buNone/>
            </a:pPr>
            <a:endParaRPr lang="en-IN" sz="2000" dirty="0"/>
          </a:p>
        </p:txBody>
      </p:sp>
    </p:spTree>
    <p:extLst>
      <p:ext uri="{BB962C8B-B14F-4D97-AF65-F5344CB8AC3E}">
        <p14:creationId xmlns:p14="http://schemas.microsoft.com/office/powerpoint/2010/main" val="1627090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fade">
                                      <p:cBhvr>
                                        <p:cTn id="76" dur="500"/>
                                        <p:tgtEl>
                                          <p:spTgt spid="3">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Effect transition="in" filter="fade">
                                      <p:cBhvr>
                                        <p:cTn id="81" dur="500"/>
                                        <p:tgtEl>
                                          <p:spTgt spid="3">
                                            <p:txEl>
                                              <p:pRg st="17" end="17"/>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animEffect transition="in" filter="fade">
                                      <p:cBhvr>
                                        <p:cTn id="86" dur="500"/>
                                        <p:tgtEl>
                                          <p:spTgt spid="3">
                                            <p:txEl>
                                              <p:pRg st="19" end="19"/>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
                                            <p:txEl>
                                              <p:pRg st="20" end="20"/>
                                            </p:txEl>
                                          </p:spTgt>
                                        </p:tgtEl>
                                        <p:attrNameLst>
                                          <p:attrName>style.visibility</p:attrName>
                                        </p:attrNameLst>
                                      </p:cBhvr>
                                      <p:to>
                                        <p:strVal val="visible"/>
                                      </p:to>
                                    </p:set>
                                    <p:animEffect transition="in" filter="fade">
                                      <p:cBhvr>
                                        <p:cTn id="91"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Class Task</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4. **Modify and Check:**</a:t>
            </a:r>
          </a:p>
          <a:p>
            <a:pPr marL="0" indent="0">
              <a:spcBef>
                <a:spcPts val="0"/>
              </a:spcBef>
              <a:buNone/>
            </a:pPr>
            <a:endParaRPr lang="en-IN" sz="2000" dirty="0"/>
          </a:p>
          <a:p>
            <a:pPr marL="0" indent="0">
              <a:spcBef>
                <a:spcPts val="0"/>
              </a:spcBef>
              <a:buNone/>
            </a:pPr>
            <a:r>
              <a:rPr lang="en-IN" sz="2000" dirty="0"/>
              <a:t>   ```</a:t>
            </a:r>
            <a:r>
              <a:rPr lang="en-IN" sz="2000" dirty="0" err="1"/>
              <a:t>sh</a:t>
            </a:r>
            <a:endParaRPr lang="en-IN" sz="2000" dirty="0"/>
          </a:p>
          <a:p>
            <a:pPr marL="0" indent="0">
              <a:spcBef>
                <a:spcPts val="0"/>
              </a:spcBef>
              <a:buNone/>
            </a:pPr>
            <a:r>
              <a:rPr lang="en-IN" sz="2000" dirty="0"/>
              <a:t>   # Modify sample.txt</a:t>
            </a:r>
          </a:p>
          <a:p>
            <a:pPr marL="0" indent="0">
              <a:spcBef>
                <a:spcPts val="0"/>
              </a:spcBef>
              <a:buNone/>
            </a:pPr>
            <a:r>
              <a:rPr lang="en-IN" sz="2000" dirty="0"/>
              <a:t>   echo "Adding a new line." &gt;&gt; sample.txt</a:t>
            </a:r>
          </a:p>
          <a:p>
            <a:pPr marL="0" indent="0">
              <a:spcBef>
                <a:spcPts val="0"/>
              </a:spcBef>
              <a:buNone/>
            </a:pPr>
            <a:endParaRPr lang="en-IN" sz="2000" dirty="0"/>
          </a:p>
          <a:p>
            <a:pPr marL="0" indent="0">
              <a:spcBef>
                <a:spcPts val="0"/>
              </a:spcBef>
              <a:buNone/>
            </a:pPr>
            <a:r>
              <a:rPr lang="en-IN" sz="2000" dirty="0"/>
              <a:t>   # Verify changes in links</a:t>
            </a:r>
          </a:p>
          <a:p>
            <a:pPr marL="0" indent="0">
              <a:spcBef>
                <a:spcPts val="0"/>
              </a:spcBef>
              <a:buNone/>
            </a:pPr>
            <a:r>
              <a:rPr lang="en-IN" sz="2000" dirty="0"/>
              <a:t>   cat hard_link.txt</a:t>
            </a:r>
          </a:p>
          <a:p>
            <a:pPr marL="0" indent="0">
              <a:spcBef>
                <a:spcPts val="0"/>
              </a:spcBef>
              <a:buNone/>
            </a:pPr>
            <a:r>
              <a:rPr lang="en-IN" sz="2000" dirty="0"/>
              <a:t>   cat symbolic_link.txt</a:t>
            </a:r>
          </a:p>
          <a:p>
            <a:pPr marL="0" indent="0">
              <a:spcBef>
                <a:spcPts val="0"/>
              </a:spcBef>
              <a:buNone/>
            </a:pPr>
            <a:endParaRPr lang="en-IN" sz="2000" dirty="0"/>
          </a:p>
          <a:p>
            <a:pPr marL="0" indent="0">
              <a:spcBef>
                <a:spcPts val="0"/>
              </a:spcBef>
              <a:buNone/>
            </a:pPr>
            <a:r>
              <a:rPr lang="en-IN" sz="2000" dirty="0"/>
              <a:t>   # Both should now display:</a:t>
            </a:r>
          </a:p>
          <a:p>
            <a:pPr marL="0" indent="0">
              <a:spcBef>
                <a:spcPts val="0"/>
              </a:spcBef>
              <a:buNone/>
            </a:pPr>
            <a:r>
              <a:rPr lang="en-IN" sz="2000" dirty="0"/>
              <a:t>   # This is a sample text file.</a:t>
            </a:r>
          </a:p>
          <a:p>
            <a:pPr marL="0" indent="0">
              <a:spcBef>
                <a:spcPts val="0"/>
              </a:spcBef>
              <a:buNone/>
            </a:pPr>
            <a:r>
              <a:rPr lang="en-IN" sz="2000" dirty="0"/>
              <a:t>   # Adding a new line.</a:t>
            </a:r>
          </a:p>
          <a:p>
            <a:pPr marL="0" indent="0">
              <a:spcBef>
                <a:spcPts val="0"/>
              </a:spcBef>
              <a:buNone/>
            </a:pPr>
            <a:endParaRPr lang="en-IN" sz="2000" dirty="0"/>
          </a:p>
          <a:p>
            <a:pPr marL="0" indent="0">
              <a:spcBef>
                <a:spcPts val="0"/>
              </a:spcBef>
              <a:buNone/>
            </a:pPr>
            <a:r>
              <a:rPr lang="en-IN" sz="2000" dirty="0"/>
              <a:t>   # Delete sample.txt</a:t>
            </a:r>
          </a:p>
          <a:p>
            <a:pPr marL="0" indent="0">
              <a:spcBef>
                <a:spcPts val="0"/>
              </a:spcBef>
              <a:buNone/>
            </a:pPr>
            <a:r>
              <a:rPr lang="en-IN" sz="2000" dirty="0"/>
              <a:t>   rm sample.txt</a:t>
            </a:r>
          </a:p>
          <a:p>
            <a:pPr marL="0" indent="0">
              <a:spcBef>
                <a:spcPts val="0"/>
              </a:spcBef>
              <a:buNone/>
            </a:pPr>
            <a:endParaRPr lang="en-IN" sz="2000" dirty="0"/>
          </a:p>
          <a:p>
            <a:pPr marL="0" indent="0">
              <a:spcBef>
                <a:spcPts val="0"/>
              </a:spcBef>
              <a:buNone/>
            </a:pPr>
            <a:r>
              <a:rPr lang="en-IN" sz="2000" dirty="0"/>
              <a:t>   # Check the contents of the links again</a:t>
            </a:r>
          </a:p>
          <a:p>
            <a:pPr marL="0" indent="0">
              <a:spcBef>
                <a:spcPts val="0"/>
              </a:spcBef>
              <a:buNone/>
            </a:pPr>
            <a:r>
              <a:rPr lang="en-IN" sz="2000" dirty="0"/>
              <a:t>   cat hard_link.txt</a:t>
            </a:r>
          </a:p>
          <a:p>
            <a:pPr marL="0" indent="0">
              <a:spcBef>
                <a:spcPts val="0"/>
              </a:spcBef>
              <a:buNone/>
            </a:pPr>
            <a:r>
              <a:rPr lang="en-IN" sz="2000" dirty="0"/>
              <a:t>   cat symbolic_link.txt</a:t>
            </a:r>
          </a:p>
          <a:p>
            <a:pPr marL="0" indent="0">
              <a:spcBef>
                <a:spcPts val="0"/>
              </a:spcBef>
              <a:buNone/>
            </a:pPr>
            <a:r>
              <a:rPr lang="en-IN" sz="2000"/>
              <a:t>```</a:t>
            </a:r>
            <a:endParaRPr lang="en-IN" sz="2000" dirty="0"/>
          </a:p>
          <a:p>
            <a:pPr marL="0" indent="0">
              <a:spcBef>
                <a:spcPts val="0"/>
              </a:spcBef>
              <a:buNone/>
            </a:pPr>
            <a:endParaRPr lang="en-IN" sz="2000" dirty="0"/>
          </a:p>
          <a:p>
            <a:pPr marL="0" indent="0">
              <a:spcBef>
                <a:spcPts val="0"/>
              </a:spcBef>
              <a:buNone/>
            </a:pPr>
            <a:endParaRPr lang="en-IN" sz="2000" dirty="0"/>
          </a:p>
        </p:txBody>
      </p:sp>
    </p:spTree>
    <p:extLst>
      <p:ext uri="{BB962C8B-B14F-4D97-AF65-F5344CB8AC3E}">
        <p14:creationId xmlns:p14="http://schemas.microsoft.com/office/powerpoint/2010/main" val="296437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fade">
                                      <p:cBhvr>
                                        <p:cTn id="51" dur="500"/>
                                        <p:tgtEl>
                                          <p:spTgt spid="3">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4" end="14"/>
                                            </p:txEl>
                                          </p:spTgt>
                                        </p:tgtEl>
                                        <p:attrNameLst>
                                          <p:attrName>style.visibility</p:attrName>
                                        </p:attrNameLst>
                                      </p:cBhvr>
                                      <p:to>
                                        <p:strVal val="visible"/>
                                      </p:to>
                                    </p:set>
                                    <p:animEffect transition="in" filter="fade">
                                      <p:cBhvr>
                                        <p:cTn id="61" dur="500"/>
                                        <p:tgtEl>
                                          <p:spTgt spid="3">
                                            <p:txEl>
                                              <p:pRg st="14" end="1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5" end="15"/>
                                            </p:txEl>
                                          </p:spTgt>
                                        </p:tgtEl>
                                        <p:attrNameLst>
                                          <p:attrName>style.visibility</p:attrName>
                                        </p:attrNameLst>
                                      </p:cBhvr>
                                      <p:to>
                                        <p:strVal val="visible"/>
                                      </p:to>
                                    </p:set>
                                    <p:animEffect transition="in" filter="fade">
                                      <p:cBhvr>
                                        <p:cTn id="66" dur="500"/>
                                        <p:tgtEl>
                                          <p:spTgt spid="3">
                                            <p:txEl>
                                              <p:pRg st="15" end="15"/>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7" end="17"/>
                                            </p:txEl>
                                          </p:spTgt>
                                        </p:tgtEl>
                                        <p:attrNameLst>
                                          <p:attrName>style.visibility</p:attrName>
                                        </p:attrNameLst>
                                      </p:cBhvr>
                                      <p:to>
                                        <p:strVal val="visible"/>
                                      </p:to>
                                    </p:set>
                                    <p:animEffect transition="in" filter="fade">
                                      <p:cBhvr>
                                        <p:cTn id="71" dur="500"/>
                                        <p:tgtEl>
                                          <p:spTgt spid="3">
                                            <p:txEl>
                                              <p:pRg st="17" end="17"/>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8" end="18"/>
                                            </p:txEl>
                                          </p:spTgt>
                                        </p:tgtEl>
                                        <p:attrNameLst>
                                          <p:attrName>style.visibility</p:attrName>
                                        </p:attrNameLst>
                                      </p:cBhvr>
                                      <p:to>
                                        <p:strVal val="visible"/>
                                      </p:to>
                                    </p:set>
                                    <p:animEffect transition="in" filter="fade">
                                      <p:cBhvr>
                                        <p:cTn id="76" dur="500"/>
                                        <p:tgtEl>
                                          <p:spTgt spid="3">
                                            <p:txEl>
                                              <p:pRg st="18" end="18"/>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9" end="19"/>
                                            </p:txEl>
                                          </p:spTgt>
                                        </p:tgtEl>
                                        <p:attrNameLst>
                                          <p:attrName>style.visibility</p:attrName>
                                        </p:attrNameLst>
                                      </p:cBhvr>
                                      <p:to>
                                        <p:strVal val="visible"/>
                                      </p:to>
                                    </p:set>
                                    <p:animEffect transition="in" filter="fade">
                                      <p:cBhvr>
                                        <p:cTn id="81" dur="500"/>
                                        <p:tgtEl>
                                          <p:spTgt spid="3">
                                            <p:txEl>
                                              <p:pRg st="19" end="19"/>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20" end="20"/>
                                            </p:txEl>
                                          </p:spTgt>
                                        </p:tgtEl>
                                        <p:attrNameLst>
                                          <p:attrName>style.visibility</p:attrName>
                                        </p:attrNameLst>
                                      </p:cBhvr>
                                      <p:to>
                                        <p:strVal val="visible"/>
                                      </p:to>
                                    </p:set>
                                    <p:animEffect transition="in" filter="fade">
                                      <p:cBhvr>
                                        <p:cTn id="86"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Signal handling and threads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dirty="0"/>
              <a:t>Signal Delivery:</a:t>
            </a:r>
          </a:p>
          <a:p>
            <a:pPr marL="0" indent="0">
              <a:spcBef>
                <a:spcPts val="0"/>
              </a:spcBef>
              <a:buNone/>
            </a:pPr>
            <a:r>
              <a:rPr lang="en-IN" sz="2400" dirty="0"/>
              <a:t>Process-directed Signals:</a:t>
            </a:r>
          </a:p>
          <a:p>
            <a:pPr>
              <a:spcBef>
                <a:spcPts val="0"/>
              </a:spcBef>
            </a:pPr>
            <a:r>
              <a:rPr lang="en-IN" sz="2400" dirty="0"/>
              <a:t>When a signal is sent to a process, any thread within the process can handle it. The exact thread that handles the signal is unspecified.</a:t>
            </a:r>
          </a:p>
          <a:p>
            <a:pPr marL="0" indent="0">
              <a:spcBef>
                <a:spcPts val="0"/>
              </a:spcBef>
              <a:buNone/>
            </a:pPr>
            <a:r>
              <a:rPr lang="en-IN" sz="2400" dirty="0"/>
              <a:t>Thread-directed Signals:</a:t>
            </a:r>
          </a:p>
          <a:p>
            <a:pPr>
              <a:spcBef>
                <a:spcPts val="0"/>
              </a:spcBef>
            </a:pPr>
            <a:r>
              <a:rPr lang="en-IN" sz="2400" dirty="0"/>
              <a:t>You can use </a:t>
            </a:r>
            <a:r>
              <a:rPr lang="en-IN" sz="2400" dirty="0" err="1"/>
              <a:t>pthread_kill</a:t>
            </a:r>
            <a:r>
              <a:rPr lang="en-IN" sz="2400" dirty="0"/>
              <a:t>() (in POSIX systems) to send a signal directly to a specific thread within the same process. </a:t>
            </a:r>
          </a:p>
          <a:p>
            <a:pPr marL="0" indent="0">
              <a:spcBef>
                <a:spcPts val="0"/>
              </a:spcBef>
              <a:buNone/>
            </a:pPr>
            <a:r>
              <a:rPr lang="en-IN" sz="2400" dirty="0"/>
              <a:t> </a:t>
            </a:r>
          </a:p>
          <a:p>
            <a:pPr marL="0" indent="0">
              <a:spcBef>
                <a:spcPts val="0"/>
              </a:spcBef>
              <a:buNone/>
            </a:pPr>
            <a:r>
              <a:rPr lang="en-IN" sz="2400" dirty="0"/>
              <a:t>Signal Masks:</a:t>
            </a:r>
          </a:p>
          <a:p>
            <a:pPr>
              <a:spcBef>
                <a:spcPts val="0"/>
              </a:spcBef>
            </a:pPr>
            <a:r>
              <a:rPr lang="en-IN" sz="2400" dirty="0"/>
              <a:t>Each thread has its own signal mask, which defines which signals are blocked or ignored by that thread.</a:t>
            </a:r>
          </a:p>
          <a:p>
            <a:pPr>
              <a:spcBef>
                <a:spcPts val="0"/>
              </a:spcBef>
            </a:pPr>
            <a:r>
              <a:rPr lang="en-IN" sz="2400" dirty="0"/>
              <a:t>Child threads inherit their signal mask from the parent thread.</a:t>
            </a:r>
          </a:p>
          <a:p>
            <a:pPr marL="0" indent="0">
              <a:spcBef>
                <a:spcPts val="0"/>
              </a:spcBef>
              <a:buNone/>
            </a:pPr>
            <a:r>
              <a:rPr lang="en-IN" sz="2400" dirty="0"/>
              <a:t>Signal Handlers:</a:t>
            </a:r>
          </a:p>
          <a:p>
            <a:pPr>
              <a:spcBef>
                <a:spcPts val="0"/>
              </a:spcBef>
            </a:pPr>
            <a:r>
              <a:rPr lang="en-IN" sz="2400" dirty="0"/>
              <a:t>Signal handlers are typically installed at the process level, meaning that a single handler function is used for all threads.</a:t>
            </a:r>
          </a:p>
          <a:p>
            <a:pPr>
              <a:spcBef>
                <a:spcPts val="0"/>
              </a:spcBef>
            </a:pPr>
            <a:r>
              <a:rPr lang="en-IN" sz="2400" dirty="0"/>
              <a:t>If a signal is delivered to a thread that has blocked it, the signal is held pending until the thread unblocks it.</a:t>
            </a:r>
          </a:p>
        </p:txBody>
      </p:sp>
    </p:spTree>
    <p:extLst>
      <p:ext uri="{BB962C8B-B14F-4D97-AF65-F5344CB8AC3E}">
        <p14:creationId xmlns:p14="http://schemas.microsoft.com/office/powerpoint/2010/main" val="247004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Effect transition="in" filter="fade">
                                      <p:cBhvr>
                                        <p:cTn id="61" dur="500"/>
                                        <p:tgtEl>
                                          <p:spTgt spid="3">
                                            <p:txEl>
                                              <p:pRg st="10" end="1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C52D6-D96F-3F9B-A939-54ACCD43E145}"/>
              </a:ext>
            </a:extLst>
          </p:cNvPr>
          <p:cNvSpPr>
            <a:spLocks noGrp="1"/>
          </p:cNvSpPr>
          <p:nvPr>
            <p:ph idx="1"/>
          </p:nvPr>
        </p:nvSpPr>
        <p:spPr>
          <a:xfrm>
            <a:off x="838200" y="234176"/>
            <a:ext cx="10515600" cy="5942787"/>
          </a:xfrm>
        </p:spPr>
        <p:txBody>
          <a:bodyPr/>
          <a:lstStyle/>
          <a:p>
            <a:pPr algn="l" fontAlgn="base"/>
            <a:r>
              <a:rPr lang="en-IN" b="1" i="0" dirty="0">
                <a:solidFill>
                  <a:srgbClr val="273239"/>
                </a:solidFill>
                <a:effectLst/>
                <a:highlight>
                  <a:srgbClr val="FFFFFF"/>
                </a:highlight>
                <a:latin typeface="Nunito" pitchFamily="2" charset="0"/>
              </a:rPr>
              <a:t>C read</a:t>
            </a:r>
          </a:p>
          <a:p>
            <a:pPr marL="0" indent="0" algn="l" rtl="0" fontAlgn="base">
              <a:buNone/>
            </a:pPr>
            <a:r>
              <a:rPr lang="en-IN" b="0" i="0" dirty="0">
                <a:solidFill>
                  <a:srgbClr val="273239"/>
                </a:solidFill>
                <a:effectLst/>
                <a:highlight>
                  <a:srgbClr val="FFFFFF"/>
                </a:highlight>
                <a:latin typeface="Nunito" pitchFamily="2" charset="0"/>
              </a:rPr>
              <a:t>From the file indicated by the file descriptor </a:t>
            </a:r>
            <a:r>
              <a:rPr lang="en-IN" b="0" i="0" dirty="0" err="1">
                <a:solidFill>
                  <a:srgbClr val="273239"/>
                </a:solidFill>
                <a:effectLst/>
                <a:highlight>
                  <a:srgbClr val="FFFFFF"/>
                </a:highlight>
                <a:latin typeface="Nunito" pitchFamily="2" charset="0"/>
              </a:rPr>
              <a:t>fd</a:t>
            </a:r>
            <a:r>
              <a:rPr lang="en-IN" b="0" i="0" dirty="0">
                <a:solidFill>
                  <a:srgbClr val="273239"/>
                </a:solidFill>
                <a:effectLst/>
                <a:highlight>
                  <a:srgbClr val="FFFFFF"/>
                </a:highlight>
                <a:latin typeface="Nunito" pitchFamily="2" charset="0"/>
              </a:rPr>
              <a:t>, the read() function reads the specified amount of bytes </a:t>
            </a:r>
            <a:r>
              <a:rPr lang="en-IN" b="1" i="0" dirty="0" err="1">
                <a:solidFill>
                  <a:srgbClr val="273239"/>
                </a:solidFill>
                <a:effectLst/>
                <a:highlight>
                  <a:srgbClr val="FFFFFF"/>
                </a:highlight>
                <a:latin typeface="Nunito" pitchFamily="2" charset="0"/>
              </a:rPr>
              <a:t>cnt</a:t>
            </a:r>
            <a:r>
              <a:rPr lang="en-IN" b="0" i="0" dirty="0">
                <a:solidFill>
                  <a:srgbClr val="273239"/>
                </a:solidFill>
                <a:effectLst/>
                <a:highlight>
                  <a:srgbClr val="FFFFFF"/>
                </a:highlight>
                <a:latin typeface="Nunito" pitchFamily="2" charset="0"/>
              </a:rPr>
              <a:t> of input into the memory area indicated by </a:t>
            </a:r>
            <a:r>
              <a:rPr lang="en-IN" b="1" i="0" dirty="0" err="1">
                <a:solidFill>
                  <a:srgbClr val="273239"/>
                </a:solidFill>
                <a:effectLst/>
                <a:highlight>
                  <a:srgbClr val="FFFFFF"/>
                </a:highlight>
                <a:latin typeface="Nunito" pitchFamily="2" charset="0"/>
              </a:rPr>
              <a:t>buf</a:t>
            </a:r>
            <a:r>
              <a:rPr lang="en-IN" b="0" i="0" dirty="0">
                <a:solidFill>
                  <a:srgbClr val="273239"/>
                </a:solidFill>
                <a:effectLst/>
                <a:highlight>
                  <a:srgbClr val="FFFFFF"/>
                </a:highlight>
                <a:latin typeface="Nunito" pitchFamily="2" charset="0"/>
              </a:rPr>
              <a:t>. A successful read() updates the access time for the file</a:t>
            </a:r>
          </a:p>
          <a:p>
            <a:pPr algn="l" fontAlgn="base"/>
            <a:r>
              <a:rPr lang="en-IN" b="1" i="0" dirty="0">
                <a:solidFill>
                  <a:srgbClr val="273239"/>
                </a:solidFill>
                <a:effectLst/>
                <a:highlight>
                  <a:srgbClr val="FFFFFF"/>
                </a:highlight>
                <a:latin typeface="Nunito" pitchFamily="2" charset="0"/>
              </a:rPr>
              <a:t>C write</a:t>
            </a:r>
          </a:p>
          <a:p>
            <a:pPr marL="0" indent="0" algn="l" rtl="0" fontAlgn="base">
              <a:buNone/>
            </a:pPr>
            <a:r>
              <a:rPr lang="en-IN" b="0" i="0" dirty="0">
                <a:solidFill>
                  <a:srgbClr val="273239"/>
                </a:solidFill>
                <a:effectLst/>
                <a:highlight>
                  <a:srgbClr val="FFFFFF"/>
                </a:highlight>
                <a:latin typeface="Nunito" pitchFamily="2" charset="0"/>
              </a:rPr>
              <a:t>Writes </a:t>
            </a:r>
            <a:r>
              <a:rPr lang="en-IN" b="0" i="0" dirty="0" err="1">
                <a:solidFill>
                  <a:srgbClr val="273239"/>
                </a:solidFill>
                <a:effectLst/>
                <a:highlight>
                  <a:srgbClr val="FFFFFF"/>
                </a:highlight>
                <a:latin typeface="Nunito" pitchFamily="2" charset="0"/>
              </a:rPr>
              <a:t>cnt</a:t>
            </a:r>
            <a:r>
              <a:rPr lang="en-IN" b="0" i="0" dirty="0">
                <a:solidFill>
                  <a:srgbClr val="273239"/>
                </a:solidFill>
                <a:effectLst/>
                <a:highlight>
                  <a:srgbClr val="FFFFFF"/>
                </a:highlight>
                <a:latin typeface="Nunito" pitchFamily="2" charset="0"/>
              </a:rPr>
              <a:t> bytes from </a:t>
            </a:r>
            <a:r>
              <a:rPr lang="en-IN" b="0" i="0" dirty="0" err="1">
                <a:solidFill>
                  <a:srgbClr val="273239"/>
                </a:solidFill>
                <a:effectLst/>
                <a:highlight>
                  <a:srgbClr val="FFFFFF"/>
                </a:highlight>
                <a:latin typeface="Nunito" pitchFamily="2" charset="0"/>
              </a:rPr>
              <a:t>buf</a:t>
            </a:r>
            <a:r>
              <a:rPr lang="en-IN" b="0" i="0" dirty="0">
                <a:solidFill>
                  <a:srgbClr val="273239"/>
                </a:solidFill>
                <a:effectLst/>
                <a:highlight>
                  <a:srgbClr val="FFFFFF"/>
                </a:highlight>
                <a:latin typeface="Nunito" pitchFamily="2" charset="0"/>
              </a:rPr>
              <a:t> to the file or socket associated with </a:t>
            </a:r>
            <a:r>
              <a:rPr lang="en-IN" b="0" i="0" dirty="0" err="1">
                <a:solidFill>
                  <a:srgbClr val="273239"/>
                </a:solidFill>
                <a:effectLst/>
                <a:highlight>
                  <a:srgbClr val="FFFFFF"/>
                </a:highlight>
                <a:latin typeface="Nunito" pitchFamily="2" charset="0"/>
              </a:rPr>
              <a:t>fd</a:t>
            </a:r>
            <a:r>
              <a:rPr lang="en-IN" b="0" i="0" dirty="0">
                <a:solidFill>
                  <a:srgbClr val="273239"/>
                </a:solidFill>
                <a:effectLst/>
                <a:highlight>
                  <a:srgbClr val="FFFFFF"/>
                </a:highlight>
                <a:latin typeface="Nunito" pitchFamily="2" charset="0"/>
              </a:rPr>
              <a:t>. </a:t>
            </a:r>
            <a:r>
              <a:rPr lang="en-IN" b="0" i="0" dirty="0" err="1">
                <a:solidFill>
                  <a:srgbClr val="273239"/>
                </a:solidFill>
                <a:effectLst/>
                <a:highlight>
                  <a:srgbClr val="FFFFFF"/>
                </a:highlight>
                <a:latin typeface="Nunito" pitchFamily="2" charset="0"/>
              </a:rPr>
              <a:t>cnt</a:t>
            </a:r>
            <a:r>
              <a:rPr lang="en-IN" b="0" i="0" dirty="0">
                <a:solidFill>
                  <a:srgbClr val="273239"/>
                </a:solidFill>
                <a:effectLst/>
                <a:highlight>
                  <a:srgbClr val="FFFFFF"/>
                </a:highlight>
                <a:latin typeface="Nunito" pitchFamily="2" charset="0"/>
              </a:rPr>
              <a:t> should not be greater than INT_MAX (defined in the </a:t>
            </a:r>
            <a:r>
              <a:rPr lang="en-IN" b="0" i="0" dirty="0" err="1">
                <a:solidFill>
                  <a:srgbClr val="273239"/>
                </a:solidFill>
                <a:effectLst/>
                <a:highlight>
                  <a:srgbClr val="FFFFFF"/>
                </a:highlight>
                <a:latin typeface="Nunito" pitchFamily="2" charset="0"/>
              </a:rPr>
              <a:t>limits.h</a:t>
            </a:r>
            <a:r>
              <a:rPr lang="en-IN" b="0" i="0" dirty="0">
                <a:solidFill>
                  <a:srgbClr val="273239"/>
                </a:solidFill>
                <a:effectLst/>
                <a:highlight>
                  <a:srgbClr val="FFFFFF"/>
                </a:highlight>
                <a:latin typeface="Nunito" pitchFamily="2" charset="0"/>
              </a:rPr>
              <a:t> header file). If </a:t>
            </a:r>
            <a:r>
              <a:rPr lang="en-IN" b="0" i="0" dirty="0" err="1">
                <a:solidFill>
                  <a:srgbClr val="273239"/>
                </a:solidFill>
                <a:effectLst/>
                <a:highlight>
                  <a:srgbClr val="FFFFFF"/>
                </a:highlight>
                <a:latin typeface="Nunito" pitchFamily="2" charset="0"/>
              </a:rPr>
              <a:t>cnt</a:t>
            </a:r>
            <a:r>
              <a:rPr lang="en-IN" b="0" i="0" dirty="0">
                <a:solidFill>
                  <a:srgbClr val="273239"/>
                </a:solidFill>
                <a:effectLst/>
                <a:highlight>
                  <a:srgbClr val="FFFFFF"/>
                </a:highlight>
                <a:latin typeface="Nunito" pitchFamily="2" charset="0"/>
              </a:rPr>
              <a:t> is zero, write() simply returns 0 without attempting any other action.</a:t>
            </a:r>
          </a:p>
          <a:p>
            <a:pPr marL="0" indent="0" algn="l" rtl="0" fontAlgn="base">
              <a:buNone/>
            </a:pPr>
            <a:r>
              <a:rPr lang="en-IN" b="0" i="0" dirty="0" err="1">
                <a:solidFill>
                  <a:srgbClr val="273239"/>
                </a:solidFill>
                <a:effectLst/>
                <a:highlight>
                  <a:srgbClr val="FFFFFF"/>
                </a:highlight>
                <a:latin typeface="Nunito" pitchFamily="2" charset="0"/>
              </a:rPr>
              <a:t>size_t</a:t>
            </a:r>
            <a:r>
              <a:rPr lang="en-IN" b="0" i="0" dirty="0">
                <a:solidFill>
                  <a:srgbClr val="273239"/>
                </a:solidFill>
                <a:effectLst/>
                <a:highlight>
                  <a:srgbClr val="FFFFFF"/>
                </a:highlight>
                <a:latin typeface="Nunito" pitchFamily="2" charset="0"/>
              </a:rPr>
              <a:t> write (int </a:t>
            </a:r>
            <a:r>
              <a:rPr lang="en-IN" b="0" i="0" dirty="0" err="1">
                <a:solidFill>
                  <a:srgbClr val="273239"/>
                </a:solidFill>
                <a:effectLst/>
                <a:highlight>
                  <a:srgbClr val="FFFFFF"/>
                </a:highlight>
                <a:latin typeface="Nunito" pitchFamily="2" charset="0"/>
              </a:rPr>
              <a:t>fd</a:t>
            </a:r>
            <a:r>
              <a:rPr lang="en-IN" b="0" i="0" dirty="0">
                <a:solidFill>
                  <a:srgbClr val="273239"/>
                </a:solidFill>
                <a:effectLst/>
                <a:highlight>
                  <a:srgbClr val="FFFFFF"/>
                </a:highlight>
                <a:latin typeface="Nunito" pitchFamily="2" charset="0"/>
              </a:rPr>
              <a:t>, void* </a:t>
            </a:r>
            <a:r>
              <a:rPr lang="en-IN" b="0" i="0" dirty="0" err="1">
                <a:solidFill>
                  <a:srgbClr val="273239"/>
                </a:solidFill>
                <a:effectLst/>
                <a:highlight>
                  <a:srgbClr val="FFFFFF"/>
                </a:highlight>
                <a:latin typeface="Nunito" pitchFamily="2" charset="0"/>
              </a:rPr>
              <a:t>buf</a:t>
            </a:r>
            <a:r>
              <a:rPr lang="en-IN" b="0" i="0" dirty="0">
                <a:solidFill>
                  <a:srgbClr val="273239"/>
                </a:solidFill>
                <a:effectLst/>
                <a:highlight>
                  <a:srgbClr val="FFFFFF"/>
                </a:highlight>
                <a:latin typeface="Nunito" pitchFamily="2" charset="0"/>
              </a:rPr>
              <a:t>, </a:t>
            </a:r>
            <a:r>
              <a:rPr lang="en-IN" b="0" i="0" dirty="0" err="1">
                <a:solidFill>
                  <a:srgbClr val="273239"/>
                </a:solidFill>
                <a:effectLst/>
                <a:highlight>
                  <a:srgbClr val="FFFFFF"/>
                </a:highlight>
                <a:latin typeface="Nunito" pitchFamily="2" charset="0"/>
              </a:rPr>
              <a:t>size_t</a:t>
            </a:r>
            <a:r>
              <a:rPr lang="en-IN" b="0" i="0" dirty="0">
                <a:solidFill>
                  <a:srgbClr val="273239"/>
                </a:solidFill>
                <a:effectLst/>
                <a:highlight>
                  <a:srgbClr val="FFFFFF"/>
                </a:highlight>
                <a:latin typeface="Nunito" pitchFamily="2" charset="0"/>
              </a:rPr>
              <a:t> </a:t>
            </a:r>
            <a:r>
              <a:rPr lang="en-IN" b="0" i="0" dirty="0" err="1">
                <a:solidFill>
                  <a:srgbClr val="273239"/>
                </a:solidFill>
                <a:effectLst/>
                <a:highlight>
                  <a:srgbClr val="FFFFFF"/>
                </a:highlight>
                <a:latin typeface="Nunito" pitchFamily="2" charset="0"/>
              </a:rPr>
              <a:t>cnt</a:t>
            </a:r>
            <a:r>
              <a:rPr lang="en-IN" b="0" i="0" dirty="0">
                <a:solidFill>
                  <a:srgbClr val="273239"/>
                </a:solidFill>
                <a:effectLst/>
                <a:highlight>
                  <a:srgbClr val="FFFFFF"/>
                </a:highlight>
                <a:latin typeface="Nunito" pitchFamily="2" charset="0"/>
              </a:rPr>
              <a:t>); </a:t>
            </a:r>
          </a:p>
          <a:p>
            <a:endParaRPr lang="en-IN" dirty="0"/>
          </a:p>
        </p:txBody>
      </p:sp>
    </p:spTree>
    <p:extLst>
      <p:ext uri="{BB962C8B-B14F-4D97-AF65-F5344CB8AC3E}">
        <p14:creationId xmlns:p14="http://schemas.microsoft.com/office/powerpoint/2010/main" val="24233709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Signal handling and threads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dirty="0"/>
              <a:t>Safe Signal Handling in Threads:</a:t>
            </a:r>
          </a:p>
          <a:p>
            <a:pPr marL="0" indent="0">
              <a:spcBef>
                <a:spcPts val="0"/>
              </a:spcBef>
              <a:buNone/>
            </a:pPr>
            <a:r>
              <a:rPr lang="en-IN" sz="2400" dirty="0" err="1"/>
              <a:t>sigwait</a:t>
            </a:r>
            <a:r>
              <a:rPr lang="en-IN" sz="2400" dirty="0"/>
              <a:t>():</a:t>
            </a:r>
          </a:p>
          <a:p>
            <a:pPr>
              <a:spcBef>
                <a:spcPts val="0"/>
              </a:spcBef>
            </a:pPr>
            <a:r>
              <a:rPr lang="en-IN" sz="2400" dirty="0"/>
              <a:t>The recommended approach for handling signals in multi-threaded applications is to </a:t>
            </a:r>
            <a:r>
              <a:rPr lang="en-IN" sz="2400" b="1" dirty="0"/>
              <a:t>dedicate a specific thread to signal handling</a:t>
            </a:r>
            <a:r>
              <a:rPr lang="en-IN" sz="2400" dirty="0"/>
              <a:t>. This thread can use </a:t>
            </a:r>
            <a:r>
              <a:rPr lang="en-IN" sz="2400" dirty="0" err="1"/>
              <a:t>sigwait</a:t>
            </a:r>
            <a:r>
              <a:rPr lang="en-IN" sz="2400" dirty="0"/>
              <a:t>() to wait for a set of signals, ensuring that signal handling is performed in a controlled manner.</a:t>
            </a:r>
          </a:p>
          <a:p>
            <a:pPr marL="0" indent="0">
              <a:spcBef>
                <a:spcPts val="0"/>
              </a:spcBef>
              <a:buNone/>
            </a:pPr>
            <a:r>
              <a:rPr lang="en-IN" sz="2400" dirty="0"/>
              <a:t>Synchronization:</a:t>
            </a:r>
          </a:p>
          <a:p>
            <a:pPr>
              <a:spcBef>
                <a:spcPts val="0"/>
              </a:spcBef>
            </a:pPr>
            <a:r>
              <a:rPr lang="en-IN" sz="2400" dirty="0"/>
              <a:t>If we need to access shared data within a signal handler, use appropriate synchronization mechanisms (e.g., mutexes) to avoid race conditions.</a:t>
            </a:r>
          </a:p>
          <a:p>
            <a:pPr marL="0" indent="0">
              <a:spcBef>
                <a:spcPts val="0"/>
              </a:spcBef>
              <a:buNone/>
            </a:pPr>
            <a:r>
              <a:rPr lang="en-IN" dirty="0"/>
              <a:t>Python Considerations:</a:t>
            </a:r>
          </a:p>
          <a:p>
            <a:pPr marL="0" indent="0">
              <a:spcBef>
                <a:spcPts val="0"/>
              </a:spcBef>
              <a:buNone/>
            </a:pPr>
            <a:r>
              <a:rPr lang="en-IN" sz="2400" dirty="0"/>
              <a:t>Main Thread Handling:</a:t>
            </a:r>
          </a:p>
          <a:p>
            <a:pPr>
              <a:spcBef>
                <a:spcPts val="0"/>
              </a:spcBef>
            </a:pPr>
            <a:r>
              <a:rPr lang="en-IN" sz="2400" dirty="0"/>
              <a:t>In Python, signal handlers are always executed in the main thread, even if the signal was received in another thread.</a:t>
            </a:r>
          </a:p>
          <a:p>
            <a:pPr marL="0" indent="0">
              <a:spcBef>
                <a:spcPts val="0"/>
              </a:spcBef>
              <a:buNone/>
            </a:pPr>
            <a:r>
              <a:rPr lang="en-IN" dirty="0"/>
              <a:t>Synchronization Primitives:</a:t>
            </a:r>
          </a:p>
          <a:p>
            <a:pPr>
              <a:spcBef>
                <a:spcPts val="0"/>
              </a:spcBef>
            </a:pPr>
            <a:r>
              <a:rPr lang="en-IN" sz="2400" dirty="0"/>
              <a:t>Use synchronization primitives from the threading module for inter-thread communication instead of signals.</a:t>
            </a:r>
          </a:p>
        </p:txBody>
      </p:sp>
    </p:spTree>
    <p:extLst>
      <p:ext uri="{BB962C8B-B14F-4D97-AF65-F5344CB8AC3E}">
        <p14:creationId xmlns:p14="http://schemas.microsoft.com/office/powerpoint/2010/main" val="292005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Example (C/POSIX)</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#include &lt;</a:t>
            </a:r>
            <a:r>
              <a:rPr lang="en-IN" sz="2000" dirty="0" err="1"/>
              <a:t>stdio.h</a:t>
            </a:r>
            <a:r>
              <a:rPr lang="en-IN" sz="2000" dirty="0"/>
              <a:t>&gt;</a:t>
            </a:r>
          </a:p>
          <a:p>
            <a:pPr marL="0" indent="0">
              <a:spcBef>
                <a:spcPts val="0"/>
              </a:spcBef>
              <a:buNone/>
            </a:pPr>
            <a:r>
              <a:rPr lang="en-IN" sz="2000" dirty="0"/>
              <a:t>#include &lt;</a:t>
            </a:r>
            <a:r>
              <a:rPr lang="en-IN" sz="2000" dirty="0" err="1"/>
              <a:t>signal.h</a:t>
            </a:r>
            <a:r>
              <a:rPr lang="en-IN" sz="2000" dirty="0"/>
              <a:t>&gt;</a:t>
            </a:r>
          </a:p>
          <a:p>
            <a:pPr marL="0" indent="0">
              <a:spcBef>
                <a:spcPts val="0"/>
              </a:spcBef>
              <a:buNone/>
            </a:pPr>
            <a:r>
              <a:rPr lang="en-IN" sz="2000" dirty="0"/>
              <a:t>#include &lt;</a:t>
            </a:r>
            <a:r>
              <a:rPr lang="en-IN" sz="2000" dirty="0" err="1"/>
              <a:t>pthread.h</a:t>
            </a:r>
            <a:r>
              <a:rPr lang="en-IN" sz="2000" dirty="0"/>
              <a:t>&gt;</a:t>
            </a:r>
          </a:p>
          <a:p>
            <a:pPr marL="0" indent="0">
              <a:spcBef>
                <a:spcPts val="0"/>
              </a:spcBef>
              <a:buNone/>
            </a:pPr>
            <a:endParaRPr lang="en-IN" sz="2000" dirty="0"/>
          </a:p>
          <a:p>
            <a:pPr marL="0" indent="0">
              <a:spcBef>
                <a:spcPts val="0"/>
              </a:spcBef>
              <a:buNone/>
            </a:pPr>
            <a:r>
              <a:rPr lang="en-IN" sz="2000" dirty="0"/>
              <a:t>void* </a:t>
            </a:r>
            <a:r>
              <a:rPr lang="en-IN" sz="2000" dirty="0" err="1"/>
              <a:t>signal_handler_thread</a:t>
            </a:r>
            <a:r>
              <a:rPr lang="en-IN" sz="2000" dirty="0"/>
              <a:t>(void* </a:t>
            </a:r>
            <a:r>
              <a:rPr lang="en-IN" sz="2000" dirty="0" err="1"/>
              <a:t>arg</a:t>
            </a:r>
            <a:r>
              <a:rPr lang="en-IN" sz="2000" dirty="0"/>
              <a:t>) {</a:t>
            </a:r>
          </a:p>
          <a:p>
            <a:pPr marL="0" indent="0">
              <a:spcBef>
                <a:spcPts val="0"/>
              </a:spcBef>
              <a:buNone/>
            </a:pPr>
            <a:r>
              <a:rPr lang="en-IN" sz="2000" dirty="0"/>
              <a:t>    </a:t>
            </a:r>
            <a:r>
              <a:rPr lang="en-IN" sz="2000" dirty="0" err="1"/>
              <a:t>sigset_t</a:t>
            </a:r>
            <a:r>
              <a:rPr lang="en-IN" sz="2000" dirty="0"/>
              <a:t> </a:t>
            </a:r>
            <a:r>
              <a:rPr lang="en-IN" sz="2000" dirty="0" err="1"/>
              <a:t>sigset</a:t>
            </a:r>
            <a:r>
              <a:rPr lang="en-IN" sz="2000" dirty="0"/>
              <a:t>;</a:t>
            </a:r>
          </a:p>
          <a:p>
            <a:pPr marL="0" indent="0">
              <a:spcBef>
                <a:spcPts val="0"/>
              </a:spcBef>
              <a:buNone/>
            </a:pPr>
            <a:r>
              <a:rPr lang="en-IN" sz="2000" dirty="0"/>
              <a:t>    int </a:t>
            </a:r>
            <a:r>
              <a:rPr lang="en-IN" sz="2000" dirty="0" err="1"/>
              <a:t>signo</a:t>
            </a:r>
            <a:r>
              <a:rPr lang="en-IN" sz="2000" dirty="0"/>
              <a:t>;</a:t>
            </a:r>
          </a:p>
          <a:p>
            <a:pPr marL="0" indent="0">
              <a:spcBef>
                <a:spcPts val="0"/>
              </a:spcBef>
              <a:buNone/>
            </a:pPr>
            <a:endParaRPr lang="en-IN" sz="2000" dirty="0"/>
          </a:p>
          <a:p>
            <a:pPr marL="0" indent="0">
              <a:spcBef>
                <a:spcPts val="0"/>
              </a:spcBef>
              <a:buNone/>
            </a:pPr>
            <a:r>
              <a:rPr lang="en-IN" sz="2000" dirty="0"/>
              <a:t>    </a:t>
            </a:r>
            <a:r>
              <a:rPr lang="en-IN" sz="2000" dirty="0" err="1"/>
              <a:t>sigemptyset</a:t>
            </a:r>
            <a:r>
              <a:rPr lang="en-IN" sz="2000" dirty="0"/>
              <a:t>(&amp;</a:t>
            </a:r>
            <a:r>
              <a:rPr lang="en-IN" sz="2000" dirty="0" err="1"/>
              <a:t>sigset</a:t>
            </a:r>
            <a:r>
              <a:rPr lang="en-IN" sz="2000" dirty="0"/>
              <a:t>);</a:t>
            </a:r>
          </a:p>
          <a:p>
            <a:pPr marL="0" indent="0">
              <a:spcBef>
                <a:spcPts val="0"/>
              </a:spcBef>
              <a:buNone/>
            </a:pPr>
            <a:r>
              <a:rPr lang="en-IN" sz="2000" dirty="0"/>
              <a:t>    </a:t>
            </a:r>
            <a:r>
              <a:rPr lang="en-IN" sz="2000" dirty="0" err="1"/>
              <a:t>sigaddset</a:t>
            </a:r>
            <a:r>
              <a:rPr lang="en-IN" sz="2000" dirty="0"/>
              <a:t>(&amp;</a:t>
            </a:r>
            <a:r>
              <a:rPr lang="en-IN" sz="2000" dirty="0" err="1"/>
              <a:t>sigset</a:t>
            </a:r>
            <a:r>
              <a:rPr lang="en-IN" sz="2000" dirty="0"/>
              <a:t>, SIGINT);</a:t>
            </a:r>
          </a:p>
          <a:p>
            <a:pPr marL="0" indent="0">
              <a:spcBef>
                <a:spcPts val="0"/>
              </a:spcBef>
              <a:buNone/>
            </a:pPr>
            <a:r>
              <a:rPr lang="en-IN" sz="2000" dirty="0"/>
              <a:t>    </a:t>
            </a:r>
            <a:r>
              <a:rPr lang="en-IN" sz="2000" dirty="0" err="1"/>
              <a:t>sigaddset</a:t>
            </a:r>
            <a:r>
              <a:rPr lang="en-IN" sz="2000" dirty="0"/>
              <a:t>(&amp;</a:t>
            </a:r>
            <a:r>
              <a:rPr lang="en-IN" sz="2000" dirty="0" err="1"/>
              <a:t>sigset</a:t>
            </a:r>
            <a:r>
              <a:rPr lang="en-IN" sz="2000" dirty="0"/>
              <a:t>, SIGTERM);</a:t>
            </a:r>
          </a:p>
          <a:p>
            <a:pPr marL="0" indent="0">
              <a:spcBef>
                <a:spcPts val="0"/>
              </a:spcBef>
              <a:buNone/>
            </a:pPr>
            <a:endParaRPr lang="en-IN" sz="2000" dirty="0"/>
          </a:p>
          <a:p>
            <a:pPr marL="0" indent="0">
              <a:spcBef>
                <a:spcPts val="0"/>
              </a:spcBef>
              <a:buNone/>
            </a:pPr>
            <a:r>
              <a:rPr lang="en-IN" sz="2000" dirty="0"/>
              <a:t>    while (1) {</a:t>
            </a:r>
          </a:p>
          <a:p>
            <a:pPr marL="0" indent="0">
              <a:spcBef>
                <a:spcPts val="0"/>
              </a:spcBef>
              <a:buNone/>
            </a:pPr>
            <a:r>
              <a:rPr lang="en-IN" sz="2000" dirty="0"/>
              <a:t>        </a:t>
            </a:r>
            <a:r>
              <a:rPr lang="en-IN" sz="2000" dirty="0" err="1"/>
              <a:t>sigwait</a:t>
            </a:r>
            <a:r>
              <a:rPr lang="en-IN" sz="2000" dirty="0"/>
              <a:t>(&amp;</a:t>
            </a:r>
            <a:r>
              <a:rPr lang="en-IN" sz="2000" dirty="0" err="1"/>
              <a:t>sigset</a:t>
            </a:r>
            <a:r>
              <a:rPr lang="en-IN" sz="2000" dirty="0"/>
              <a:t>, &amp;</a:t>
            </a:r>
            <a:r>
              <a:rPr lang="en-IN" sz="2000" dirty="0" err="1"/>
              <a:t>signo</a:t>
            </a:r>
            <a:r>
              <a:rPr lang="en-IN" sz="2000" dirty="0"/>
              <a:t>);</a:t>
            </a:r>
          </a:p>
          <a:p>
            <a:pPr marL="0" indent="0">
              <a:spcBef>
                <a:spcPts val="0"/>
              </a:spcBef>
              <a:buNone/>
            </a:pPr>
            <a:r>
              <a:rPr lang="en-IN" sz="2000" dirty="0"/>
              <a:t>        </a:t>
            </a:r>
            <a:r>
              <a:rPr lang="en-IN" sz="2000" dirty="0" err="1"/>
              <a:t>printf</a:t>
            </a:r>
            <a:r>
              <a:rPr lang="en-IN" sz="2000" dirty="0"/>
              <a:t>("Signal handler thread received signal: %d\n", </a:t>
            </a:r>
            <a:r>
              <a:rPr lang="en-IN" sz="2000" dirty="0" err="1"/>
              <a:t>signo</a:t>
            </a:r>
            <a:r>
              <a:rPr lang="en-IN" sz="2000" dirty="0"/>
              <a:t>);</a:t>
            </a:r>
          </a:p>
          <a:p>
            <a:pPr marL="0" indent="0">
              <a:spcBef>
                <a:spcPts val="0"/>
              </a:spcBef>
              <a:buNone/>
            </a:pPr>
            <a:r>
              <a:rPr lang="en-IN" sz="2000" dirty="0"/>
              <a:t>        // Handle the signal appropriately</a:t>
            </a:r>
          </a:p>
          <a:p>
            <a:pPr marL="0" indent="0">
              <a:spcBef>
                <a:spcPts val="0"/>
              </a:spcBef>
              <a:buNone/>
            </a:pPr>
            <a:r>
              <a:rPr lang="en-IN" sz="2000" dirty="0"/>
              <a:t>    }</a:t>
            </a:r>
          </a:p>
          <a:p>
            <a:pPr marL="0" indent="0">
              <a:spcBef>
                <a:spcPts val="0"/>
              </a:spcBef>
              <a:buNone/>
            </a:pPr>
            <a:endParaRPr lang="en-IN" sz="2000" dirty="0"/>
          </a:p>
          <a:p>
            <a:pPr marL="0" indent="0">
              <a:spcBef>
                <a:spcPts val="0"/>
              </a:spcBef>
              <a:buNone/>
            </a:pPr>
            <a:r>
              <a:rPr lang="en-IN" sz="2000" dirty="0"/>
              <a:t>    return NULL;</a:t>
            </a:r>
          </a:p>
          <a:p>
            <a:pPr marL="0" indent="0">
              <a:spcBef>
                <a:spcPts val="0"/>
              </a:spcBef>
              <a:buNone/>
            </a:pPr>
            <a:r>
              <a:rPr lang="en-IN" sz="2000" dirty="0"/>
              <a:t>}</a:t>
            </a:r>
          </a:p>
          <a:p>
            <a:pPr marL="0" indent="0">
              <a:spcBef>
                <a:spcPts val="0"/>
              </a:spcBef>
              <a:buNone/>
            </a:pPr>
            <a:endParaRPr lang="en-IN" sz="2000" dirty="0"/>
          </a:p>
        </p:txBody>
      </p:sp>
    </p:spTree>
    <p:extLst>
      <p:ext uri="{BB962C8B-B14F-4D97-AF65-F5344CB8AC3E}">
        <p14:creationId xmlns:p14="http://schemas.microsoft.com/office/powerpoint/2010/main" val="2675048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2" end="12"/>
                                            </p:txEl>
                                          </p:spTgt>
                                        </p:tgtEl>
                                        <p:attrNameLst>
                                          <p:attrName>style.visibility</p:attrName>
                                        </p:attrNameLst>
                                      </p:cBhvr>
                                      <p:to>
                                        <p:strVal val="visible"/>
                                      </p:to>
                                    </p:set>
                                    <p:animEffect transition="in" filter="fade">
                                      <p:cBhvr>
                                        <p:cTn id="56" dur="500"/>
                                        <p:tgtEl>
                                          <p:spTgt spid="3">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Effect transition="in" filter="fade">
                                      <p:cBhvr>
                                        <p:cTn id="61" dur="500"/>
                                        <p:tgtEl>
                                          <p:spTgt spid="3">
                                            <p:txEl>
                                              <p:pRg st="13" end="1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4" end="14"/>
                                            </p:txEl>
                                          </p:spTgt>
                                        </p:tgtEl>
                                        <p:attrNameLst>
                                          <p:attrName>style.visibility</p:attrName>
                                        </p:attrNameLst>
                                      </p:cBhvr>
                                      <p:to>
                                        <p:strVal val="visible"/>
                                      </p:to>
                                    </p:set>
                                    <p:animEffect transition="in" filter="fade">
                                      <p:cBhvr>
                                        <p:cTn id="66" dur="500"/>
                                        <p:tgtEl>
                                          <p:spTgt spid="3">
                                            <p:txEl>
                                              <p:pRg st="14" end="1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Effect transition="in" filter="fade">
                                      <p:cBhvr>
                                        <p:cTn id="71" dur="500"/>
                                        <p:tgtEl>
                                          <p:spTgt spid="3">
                                            <p:txEl>
                                              <p:pRg st="15" end="15"/>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
                                            <p:txEl>
                                              <p:pRg st="16" end="16"/>
                                            </p:txEl>
                                          </p:spTgt>
                                        </p:tgtEl>
                                        <p:attrNameLst>
                                          <p:attrName>style.visibility</p:attrName>
                                        </p:attrNameLst>
                                      </p:cBhvr>
                                      <p:to>
                                        <p:strVal val="visible"/>
                                      </p:to>
                                    </p:set>
                                    <p:animEffect transition="in" filter="fade">
                                      <p:cBhvr>
                                        <p:cTn id="76" dur="500"/>
                                        <p:tgtEl>
                                          <p:spTgt spid="3">
                                            <p:txEl>
                                              <p:pRg st="16" end="16"/>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3">
                                            <p:txEl>
                                              <p:pRg st="18" end="18"/>
                                            </p:txEl>
                                          </p:spTgt>
                                        </p:tgtEl>
                                        <p:attrNameLst>
                                          <p:attrName>style.visibility</p:attrName>
                                        </p:attrNameLst>
                                      </p:cBhvr>
                                      <p:to>
                                        <p:strVal val="visible"/>
                                      </p:to>
                                    </p:set>
                                    <p:animEffect transition="in" filter="fade">
                                      <p:cBhvr>
                                        <p:cTn id="81" dur="500"/>
                                        <p:tgtEl>
                                          <p:spTgt spid="3">
                                            <p:txEl>
                                              <p:pRg st="18" end="1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3">
                                            <p:txEl>
                                              <p:pRg st="19" end="19"/>
                                            </p:txEl>
                                          </p:spTgt>
                                        </p:tgtEl>
                                        <p:attrNameLst>
                                          <p:attrName>style.visibility</p:attrName>
                                        </p:attrNameLst>
                                      </p:cBhvr>
                                      <p:to>
                                        <p:strVal val="visible"/>
                                      </p:to>
                                    </p:set>
                                    <p:animEffect transition="in" filter="fade">
                                      <p:cBhvr>
                                        <p:cTn id="86" dur="500"/>
                                        <p:tgtEl>
                                          <p:spTgt spid="3">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Contd…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23746" y="613316"/>
            <a:ext cx="11630722" cy="5988205"/>
          </a:xfrm>
        </p:spPr>
        <p:txBody>
          <a:bodyPr>
            <a:noAutofit/>
          </a:bodyPr>
          <a:lstStyle/>
          <a:p>
            <a:pPr marL="0" indent="0">
              <a:spcBef>
                <a:spcPts val="0"/>
              </a:spcBef>
              <a:buNone/>
            </a:pPr>
            <a:r>
              <a:rPr lang="en-IN" sz="2000" dirty="0"/>
              <a:t>int main() {</a:t>
            </a:r>
          </a:p>
          <a:p>
            <a:pPr marL="0" indent="0">
              <a:spcBef>
                <a:spcPts val="0"/>
              </a:spcBef>
              <a:buNone/>
            </a:pPr>
            <a:r>
              <a:rPr lang="en-IN" sz="2000" dirty="0"/>
              <a:t>    </a:t>
            </a:r>
            <a:r>
              <a:rPr lang="en-IN" sz="2000" dirty="0" err="1"/>
              <a:t>pthread_t</a:t>
            </a:r>
            <a:r>
              <a:rPr lang="en-IN" sz="2000" dirty="0"/>
              <a:t> </a:t>
            </a:r>
            <a:r>
              <a:rPr lang="en-IN" sz="2000" dirty="0" err="1"/>
              <a:t>thread_id</a:t>
            </a:r>
            <a:r>
              <a:rPr lang="en-IN" sz="2000" dirty="0"/>
              <a:t>;</a:t>
            </a:r>
          </a:p>
          <a:p>
            <a:pPr marL="0" indent="0">
              <a:spcBef>
                <a:spcPts val="0"/>
              </a:spcBef>
              <a:buNone/>
            </a:pPr>
            <a:r>
              <a:rPr lang="en-IN" sz="2000" dirty="0"/>
              <a:t>    </a:t>
            </a:r>
            <a:r>
              <a:rPr lang="en-IN" sz="2000" dirty="0" err="1"/>
              <a:t>sigset_t</a:t>
            </a:r>
            <a:r>
              <a:rPr lang="en-IN" sz="2000" dirty="0"/>
              <a:t> </a:t>
            </a:r>
            <a:r>
              <a:rPr lang="en-IN" sz="2000" dirty="0" err="1"/>
              <a:t>sigset</a:t>
            </a:r>
            <a:r>
              <a:rPr lang="en-IN" sz="2000" dirty="0"/>
              <a:t>;</a:t>
            </a:r>
          </a:p>
          <a:p>
            <a:pPr marL="0" indent="0">
              <a:spcBef>
                <a:spcPts val="0"/>
              </a:spcBef>
              <a:buNone/>
            </a:pPr>
            <a:endParaRPr lang="en-IN" sz="2000" dirty="0"/>
          </a:p>
          <a:p>
            <a:pPr marL="0" indent="0">
              <a:spcBef>
                <a:spcPts val="0"/>
              </a:spcBef>
              <a:buNone/>
            </a:pPr>
            <a:r>
              <a:rPr lang="en-IN" sz="2000" dirty="0"/>
              <a:t>    </a:t>
            </a:r>
            <a:r>
              <a:rPr lang="en-IN" sz="2000" dirty="0" err="1"/>
              <a:t>sigemptyset</a:t>
            </a:r>
            <a:r>
              <a:rPr lang="en-IN" sz="2000" dirty="0"/>
              <a:t>(&amp;</a:t>
            </a:r>
            <a:r>
              <a:rPr lang="en-IN" sz="2000" dirty="0" err="1"/>
              <a:t>sigset</a:t>
            </a:r>
            <a:r>
              <a:rPr lang="en-IN" sz="2000" dirty="0"/>
              <a:t>);</a:t>
            </a:r>
          </a:p>
          <a:p>
            <a:pPr marL="0" indent="0">
              <a:spcBef>
                <a:spcPts val="0"/>
              </a:spcBef>
              <a:buNone/>
            </a:pPr>
            <a:r>
              <a:rPr lang="en-IN" sz="2000" dirty="0"/>
              <a:t>    </a:t>
            </a:r>
            <a:r>
              <a:rPr lang="en-IN" sz="2000" dirty="0" err="1"/>
              <a:t>sigaddset</a:t>
            </a:r>
            <a:r>
              <a:rPr lang="en-IN" sz="2000" dirty="0"/>
              <a:t>(&amp;</a:t>
            </a:r>
            <a:r>
              <a:rPr lang="en-IN" sz="2000" dirty="0" err="1"/>
              <a:t>sigset</a:t>
            </a:r>
            <a:r>
              <a:rPr lang="en-IN" sz="2000" dirty="0"/>
              <a:t>, SIGINT);</a:t>
            </a:r>
          </a:p>
          <a:p>
            <a:pPr marL="0" indent="0">
              <a:spcBef>
                <a:spcPts val="0"/>
              </a:spcBef>
              <a:buNone/>
            </a:pPr>
            <a:r>
              <a:rPr lang="en-IN" sz="2000" dirty="0"/>
              <a:t>    </a:t>
            </a:r>
            <a:r>
              <a:rPr lang="en-IN" sz="2000" dirty="0" err="1"/>
              <a:t>sigaddset</a:t>
            </a:r>
            <a:r>
              <a:rPr lang="en-IN" sz="2000" dirty="0"/>
              <a:t>(&amp;</a:t>
            </a:r>
            <a:r>
              <a:rPr lang="en-IN" sz="2000" dirty="0" err="1"/>
              <a:t>sigset</a:t>
            </a:r>
            <a:r>
              <a:rPr lang="en-IN" sz="2000" dirty="0"/>
              <a:t>, SIGTERM);</a:t>
            </a:r>
          </a:p>
          <a:p>
            <a:pPr marL="0" indent="0">
              <a:spcBef>
                <a:spcPts val="0"/>
              </a:spcBef>
              <a:buNone/>
            </a:pPr>
            <a:endParaRPr lang="en-IN" sz="2000" dirty="0"/>
          </a:p>
          <a:p>
            <a:pPr marL="0" indent="0">
              <a:spcBef>
                <a:spcPts val="0"/>
              </a:spcBef>
              <a:buNone/>
            </a:pPr>
            <a:r>
              <a:rPr lang="en-IN" sz="2000" dirty="0"/>
              <a:t>    </a:t>
            </a:r>
            <a:r>
              <a:rPr lang="en-IN" sz="2000" dirty="0" err="1"/>
              <a:t>pthread_sigmask</a:t>
            </a:r>
            <a:r>
              <a:rPr lang="en-IN" sz="2000" dirty="0"/>
              <a:t>(SIG_BLOCK, &amp;</a:t>
            </a:r>
            <a:r>
              <a:rPr lang="en-IN" sz="2000" dirty="0" err="1"/>
              <a:t>sigset</a:t>
            </a:r>
            <a:r>
              <a:rPr lang="en-IN" sz="2000" dirty="0"/>
              <a:t>, NULL);</a:t>
            </a:r>
          </a:p>
          <a:p>
            <a:pPr marL="0" indent="0">
              <a:spcBef>
                <a:spcPts val="0"/>
              </a:spcBef>
              <a:buNone/>
            </a:pPr>
            <a:endParaRPr lang="en-IN" sz="2000" dirty="0"/>
          </a:p>
          <a:p>
            <a:pPr marL="0" indent="0">
              <a:spcBef>
                <a:spcPts val="0"/>
              </a:spcBef>
              <a:buNone/>
            </a:pPr>
            <a:r>
              <a:rPr lang="en-IN" sz="2000" dirty="0"/>
              <a:t>    </a:t>
            </a:r>
            <a:r>
              <a:rPr lang="en-IN" sz="2000" dirty="0" err="1"/>
              <a:t>pthread_create</a:t>
            </a:r>
            <a:r>
              <a:rPr lang="en-IN" sz="2000" dirty="0"/>
              <a:t>(&amp;</a:t>
            </a:r>
            <a:r>
              <a:rPr lang="en-IN" sz="2000" dirty="0" err="1"/>
              <a:t>thread_id</a:t>
            </a:r>
            <a:r>
              <a:rPr lang="en-IN" sz="2000" dirty="0"/>
              <a:t>, NULL, </a:t>
            </a:r>
            <a:r>
              <a:rPr lang="en-IN" sz="2000" dirty="0" err="1"/>
              <a:t>signal_handler_thread</a:t>
            </a:r>
            <a:r>
              <a:rPr lang="en-IN" sz="2000" dirty="0"/>
              <a:t>, NULL);</a:t>
            </a:r>
          </a:p>
          <a:p>
            <a:pPr marL="0" indent="0">
              <a:spcBef>
                <a:spcPts val="0"/>
              </a:spcBef>
              <a:buNone/>
            </a:pPr>
            <a:endParaRPr lang="en-IN" sz="2000" dirty="0"/>
          </a:p>
          <a:p>
            <a:pPr marL="0" indent="0">
              <a:spcBef>
                <a:spcPts val="0"/>
              </a:spcBef>
              <a:buNone/>
            </a:pPr>
            <a:r>
              <a:rPr lang="en-IN" sz="2000" dirty="0"/>
              <a:t>    // Main thread continues with its work</a:t>
            </a:r>
          </a:p>
          <a:p>
            <a:pPr marL="0" indent="0">
              <a:spcBef>
                <a:spcPts val="0"/>
              </a:spcBef>
              <a:buNone/>
            </a:pPr>
            <a:endParaRPr lang="en-IN" sz="2000" dirty="0"/>
          </a:p>
          <a:p>
            <a:pPr marL="0" indent="0">
              <a:spcBef>
                <a:spcPts val="0"/>
              </a:spcBef>
              <a:buNone/>
            </a:pPr>
            <a:r>
              <a:rPr lang="en-IN" sz="2000" dirty="0"/>
              <a:t>    </a:t>
            </a:r>
            <a:r>
              <a:rPr lang="en-IN" sz="2000" dirty="0" err="1"/>
              <a:t>pthread_join</a:t>
            </a:r>
            <a:r>
              <a:rPr lang="en-IN" sz="2000" dirty="0"/>
              <a:t>(</a:t>
            </a:r>
            <a:r>
              <a:rPr lang="en-IN" sz="2000" dirty="0" err="1"/>
              <a:t>thread_id</a:t>
            </a:r>
            <a:r>
              <a:rPr lang="en-IN" sz="2000" dirty="0"/>
              <a:t>, NULL);</a:t>
            </a:r>
          </a:p>
          <a:p>
            <a:pPr marL="0" indent="0">
              <a:spcBef>
                <a:spcPts val="0"/>
              </a:spcBef>
              <a:buNone/>
            </a:pPr>
            <a:r>
              <a:rPr lang="en-IN" sz="2000" dirty="0"/>
              <a:t>    return 0;</a:t>
            </a:r>
          </a:p>
          <a:p>
            <a:pPr marL="0" indent="0">
              <a:spcBef>
                <a:spcPts val="0"/>
              </a:spcBef>
              <a:buNone/>
            </a:pPr>
            <a:r>
              <a:rPr lang="en-IN" sz="2000" dirty="0"/>
              <a:t>}</a:t>
            </a:r>
          </a:p>
          <a:p>
            <a:pPr marL="0" indent="0">
              <a:spcBef>
                <a:spcPts val="0"/>
              </a:spcBef>
              <a:buNone/>
            </a:pPr>
            <a:endParaRPr lang="en-IN" sz="2000" dirty="0"/>
          </a:p>
        </p:txBody>
      </p:sp>
    </p:spTree>
    <p:extLst>
      <p:ext uri="{BB962C8B-B14F-4D97-AF65-F5344CB8AC3E}">
        <p14:creationId xmlns:p14="http://schemas.microsoft.com/office/powerpoint/2010/main" val="302364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10" end="10"/>
                                            </p:txEl>
                                          </p:spTgt>
                                        </p:tgtEl>
                                        <p:attrNameLst>
                                          <p:attrName>style.visibility</p:attrName>
                                        </p:attrNameLst>
                                      </p:cBhvr>
                                      <p:to>
                                        <p:strVal val="visible"/>
                                      </p:to>
                                    </p:set>
                                    <p:animEffect transition="in" filter="fade">
                                      <p:cBhvr>
                                        <p:cTn id="46" dur="500"/>
                                        <p:tgtEl>
                                          <p:spTgt spid="3">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animEffect transition="in" filter="fade">
                                      <p:cBhvr>
                                        <p:cTn id="51" dur="500"/>
                                        <p:tgtEl>
                                          <p:spTgt spid="3">
                                            <p:txEl>
                                              <p:pRg st="12" end="1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4" end="14"/>
                                            </p:txEl>
                                          </p:spTgt>
                                        </p:tgtEl>
                                        <p:attrNameLst>
                                          <p:attrName>style.visibility</p:attrName>
                                        </p:attrNameLst>
                                      </p:cBhvr>
                                      <p:to>
                                        <p:strVal val="visible"/>
                                      </p:to>
                                    </p:set>
                                    <p:animEffect transition="in" filter="fade">
                                      <p:cBhvr>
                                        <p:cTn id="56" dur="500"/>
                                        <p:tgtEl>
                                          <p:spTgt spid="3">
                                            <p:txEl>
                                              <p:pRg st="14" end="1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5" end="15"/>
                                            </p:txEl>
                                          </p:spTgt>
                                        </p:tgtEl>
                                        <p:attrNameLst>
                                          <p:attrName>style.visibility</p:attrName>
                                        </p:attrNameLst>
                                      </p:cBhvr>
                                      <p:to>
                                        <p:strVal val="visible"/>
                                      </p:to>
                                    </p:set>
                                    <p:animEffect transition="in" filter="fade">
                                      <p:cBhvr>
                                        <p:cTn id="61" dur="500"/>
                                        <p:tgtEl>
                                          <p:spTgt spid="3">
                                            <p:txEl>
                                              <p:pRg st="15" end="1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3">
                                            <p:txEl>
                                              <p:pRg st="16" end="16"/>
                                            </p:txEl>
                                          </p:spTgt>
                                        </p:tgtEl>
                                        <p:attrNameLst>
                                          <p:attrName>style.visibility</p:attrName>
                                        </p:attrNameLst>
                                      </p:cBhvr>
                                      <p:to>
                                        <p:strVal val="visible"/>
                                      </p:to>
                                    </p:set>
                                    <p:animEffect transition="in" filter="fade">
                                      <p:cBhvr>
                                        <p:cTn id="66"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572493" y="67256"/>
            <a:ext cx="11018520" cy="775493"/>
          </a:xfrm>
        </p:spPr>
        <p:txBody>
          <a:bodyPr anchor="b">
            <a:normAutofit fontScale="90000"/>
          </a:bodyPr>
          <a:lstStyle/>
          <a:p>
            <a:pPr algn="ctr">
              <a:spcBef>
                <a:spcPts val="0"/>
              </a:spcBef>
            </a:pPr>
            <a:r>
              <a:rPr lang="en-IN" sz="5400" dirty="0"/>
              <a:t>Device Drivers in Linux</a:t>
            </a:r>
          </a:p>
        </p:txBody>
      </p:sp>
      <p:sp>
        <p:nvSpPr>
          <p:cNvPr id="10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156117" y="1032320"/>
            <a:ext cx="7129928" cy="5587141"/>
          </a:xfrm>
        </p:spPr>
        <p:txBody>
          <a:bodyPr anchor="t">
            <a:noAutofit/>
          </a:bodyPr>
          <a:lstStyle/>
          <a:p>
            <a:pPr marL="0" indent="0">
              <a:spcBef>
                <a:spcPts val="0"/>
              </a:spcBef>
              <a:spcAft>
                <a:spcPts val="600"/>
              </a:spcAft>
              <a:buNone/>
            </a:pPr>
            <a:r>
              <a:rPr lang="en-IN" sz="2000" dirty="0"/>
              <a:t>Drivers are used to help the hardware devices interact with the operating system. In windows, all the devices and drivers are grouped together in a single console called device manager. In Linux, even the hardware devices are treated like ordinary files, which makes it easier for the software to interact with the device drivers. When a device is connected to the system, a </a:t>
            </a:r>
            <a:r>
              <a:rPr lang="en-IN" sz="2000" b="1" dirty="0"/>
              <a:t>device file is created in /dev directory</a:t>
            </a:r>
            <a:r>
              <a:rPr lang="en-IN" sz="2000" dirty="0"/>
              <a:t>. </a:t>
            </a:r>
          </a:p>
          <a:p>
            <a:pPr marL="0" indent="0">
              <a:spcBef>
                <a:spcPts val="0"/>
              </a:spcBef>
              <a:spcAft>
                <a:spcPts val="600"/>
              </a:spcAft>
              <a:buNone/>
            </a:pPr>
            <a:endParaRPr lang="en-IN" sz="2000" dirty="0"/>
          </a:p>
          <a:p>
            <a:pPr marL="0" indent="0">
              <a:spcBef>
                <a:spcPts val="0"/>
              </a:spcBef>
              <a:spcAft>
                <a:spcPts val="600"/>
              </a:spcAft>
              <a:buNone/>
            </a:pPr>
            <a:r>
              <a:rPr lang="en-IN" sz="2000" dirty="0"/>
              <a:t>Most Common types of devices in Linux:</a:t>
            </a:r>
          </a:p>
          <a:p>
            <a:pPr marL="0" indent="0">
              <a:spcBef>
                <a:spcPts val="0"/>
              </a:spcBef>
              <a:spcAft>
                <a:spcPts val="600"/>
              </a:spcAft>
              <a:buNone/>
            </a:pPr>
            <a:endParaRPr lang="en-IN" sz="2000" dirty="0"/>
          </a:p>
          <a:p>
            <a:pPr>
              <a:spcBef>
                <a:spcPts val="0"/>
              </a:spcBef>
              <a:spcAft>
                <a:spcPts val="600"/>
              </a:spcAft>
            </a:pPr>
            <a:r>
              <a:rPr lang="en-IN" sz="2000" dirty="0"/>
              <a:t>Character devices – These devices </a:t>
            </a:r>
            <a:r>
              <a:rPr lang="en-IN" sz="2000" b="1" dirty="0"/>
              <a:t>transmit the data character by characters</a:t>
            </a:r>
            <a:r>
              <a:rPr lang="en-IN" sz="2000" dirty="0"/>
              <a:t>, like a mouse or a keyboard.</a:t>
            </a:r>
          </a:p>
          <a:p>
            <a:pPr>
              <a:spcBef>
                <a:spcPts val="0"/>
              </a:spcBef>
              <a:spcAft>
                <a:spcPts val="600"/>
              </a:spcAft>
            </a:pPr>
            <a:r>
              <a:rPr lang="en-IN" sz="2000" dirty="0"/>
              <a:t>Block devices – These </a:t>
            </a:r>
            <a:r>
              <a:rPr lang="en-IN" sz="2000" b="1" dirty="0"/>
              <a:t>devices transfer unit of data storage called a block, </a:t>
            </a:r>
            <a:r>
              <a:rPr lang="en-IN" sz="2000" dirty="0"/>
              <a:t>USB drives, hard drives, and CD ROMs</a:t>
            </a:r>
          </a:p>
          <a:p>
            <a:pPr>
              <a:spcBef>
                <a:spcPts val="0"/>
              </a:spcBef>
              <a:spcAft>
                <a:spcPts val="600"/>
              </a:spcAft>
            </a:pPr>
            <a:endParaRPr lang="en-IN" sz="2000" dirty="0"/>
          </a:p>
          <a:p>
            <a:pPr marL="0" indent="0">
              <a:spcBef>
                <a:spcPts val="0"/>
              </a:spcBef>
              <a:spcAft>
                <a:spcPts val="600"/>
              </a:spcAft>
              <a:buNone/>
            </a:pPr>
            <a:r>
              <a:rPr lang="en-IN" sz="2000" dirty="0"/>
              <a:t>To list all the device files use the below command.</a:t>
            </a:r>
          </a:p>
          <a:p>
            <a:pPr>
              <a:spcBef>
                <a:spcPts val="0"/>
              </a:spcBef>
              <a:spcAft>
                <a:spcPts val="600"/>
              </a:spcAft>
            </a:pPr>
            <a:r>
              <a:rPr lang="en-IN" sz="2000" dirty="0"/>
              <a:t>ls -l /dev</a:t>
            </a:r>
          </a:p>
        </p:txBody>
      </p:sp>
      <p:pic>
        <p:nvPicPr>
          <p:cNvPr id="1026" name="Picture 2" descr="listing drivers in linux">
            <a:extLst>
              <a:ext uri="{FF2B5EF4-FFF2-40B4-BE49-F238E27FC236}">
                <a16:creationId xmlns:a16="http://schemas.microsoft.com/office/drawing/2014/main" id="{5999A958-963A-3664-6E90-664D4BDAC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5" r="50880"/>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14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Disk and Driver Commands</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457200" indent="-457200">
              <a:spcBef>
                <a:spcPts val="0"/>
              </a:spcBef>
              <a:buAutoNum type="arabicPeriod"/>
            </a:pPr>
            <a:r>
              <a:rPr lang="en-IN" sz="2500" b="1" dirty="0" err="1"/>
              <a:t>fdisk</a:t>
            </a:r>
            <a:r>
              <a:rPr lang="en-IN" sz="2500" dirty="0"/>
              <a:t> – It stands for </a:t>
            </a:r>
            <a:r>
              <a:rPr lang="en-IN" sz="2500" b="1" dirty="0"/>
              <a:t>format disk</a:t>
            </a:r>
            <a:r>
              <a:rPr lang="en-IN" sz="2500" dirty="0"/>
              <a:t>. This command is used to display the </a:t>
            </a:r>
            <a:r>
              <a:rPr lang="en-IN" sz="2500" b="1" dirty="0"/>
              <a:t>partitions on a disk </a:t>
            </a:r>
            <a:r>
              <a:rPr lang="en-IN" sz="2500" dirty="0"/>
              <a:t>and other details related to the file system.</a:t>
            </a:r>
          </a:p>
          <a:p>
            <a:pPr marL="457200" indent="-457200">
              <a:spcBef>
                <a:spcPts val="0"/>
              </a:spcBef>
              <a:buAutoNum type="arabicPeriod"/>
            </a:pPr>
            <a:r>
              <a:rPr lang="en-IN" sz="2500" b="1" dirty="0" err="1"/>
              <a:t>sfdisk</a:t>
            </a:r>
            <a:r>
              <a:rPr lang="en-IN" sz="2500" dirty="0"/>
              <a:t> – This command displays the partitions on the disk, the size of each partition in MB, etc.</a:t>
            </a:r>
          </a:p>
          <a:p>
            <a:pPr marL="457200" indent="-457200">
              <a:spcBef>
                <a:spcPts val="0"/>
              </a:spcBef>
              <a:buAutoNum type="arabicPeriod"/>
            </a:pPr>
            <a:r>
              <a:rPr lang="en-IN" sz="2500" b="1" dirty="0"/>
              <a:t>parted</a:t>
            </a:r>
            <a:r>
              <a:rPr lang="en-IN" sz="2500" dirty="0"/>
              <a:t> – This command helps </a:t>
            </a:r>
            <a:r>
              <a:rPr lang="en-IN" sz="2500" b="1" dirty="0"/>
              <a:t>list and modify </a:t>
            </a:r>
            <a:r>
              <a:rPr lang="en-IN" sz="2500" dirty="0"/>
              <a:t>the partitions of the disk.</a:t>
            </a:r>
          </a:p>
          <a:p>
            <a:pPr marL="0" indent="0">
              <a:spcBef>
                <a:spcPts val="0"/>
              </a:spcBef>
              <a:buNone/>
            </a:pPr>
            <a:r>
              <a:rPr lang="en-IN" sz="2500" dirty="0" err="1"/>
              <a:t>sudo</a:t>
            </a:r>
            <a:r>
              <a:rPr lang="en-IN" sz="2500" dirty="0"/>
              <a:t> parted -l</a:t>
            </a:r>
          </a:p>
          <a:p>
            <a:pPr marL="0" indent="0">
              <a:spcBef>
                <a:spcPts val="0"/>
              </a:spcBef>
              <a:buNone/>
            </a:pPr>
            <a:r>
              <a:rPr lang="en-IN" sz="2500" dirty="0"/>
              <a:t>4. </a:t>
            </a:r>
            <a:r>
              <a:rPr lang="en-IN" sz="2500" b="1" dirty="0"/>
              <a:t>df</a:t>
            </a:r>
            <a:r>
              <a:rPr lang="en-IN" sz="2500" dirty="0"/>
              <a:t> – Displays the </a:t>
            </a:r>
            <a:r>
              <a:rPr lang="en-IN" sz="2500" b="1" dirty="0"/>
              <a:t>details of the file system</a:t>
            </a:r>
            <a:r>
              <a:rPr lang="en-IN" sz="2500" dirty="0"/>
              <a:t>. Using grep we can filter real hard disk files.</a:t>
            </a:r>
          </a:p>
          <a:p>
            <a:pPr marL="0" indent="0">
              <a:spcBef>
                <a:spcPts val="0"/>
              </a:spcBef>
              <a:buNone/>
            </a:pPr>
            <a:r>
              <a:rPr lang="en-IN" sz="2500" dirty="0"/>
              <a:t>	df -h | grep ^/dev</a:t>
            </a:r>
          </a:p>
          <a:p>
            <a:pPr marL="0" indent="0">
              <a:spcBef>
                <a:spcPts val="0"/>
              </a:spcBef>
              <a:buNone/>
            </a:pPr>
            <a:r>
              <a:rPr lang="en-IN" sz="2500" dirty="0"/>
              <a:t> 5. </a:t>
            </a:r>
            <a:r>
              <a:rPr lang="en-IN" sz="2500" b="1" dirty="0" err="1"/>
              <a:t>lsblk</a:t>
            </a:r>
            <a:r>
              <a:rPr lang="en-IN" sz="2500" dirty="0"/>
              <a:t> – List details about the block devices.</a:t>
            </a:r>
          </a:p>
          <a:p>
            <a:pPr marL="0" indent="0">
              <a:spcBef>
                <a:spcPts val="0"/>
              </a:spcBef>
              <a:buNone/>
            </a:pPr>
            <a:r>
              <a:rPr lang="en-IN" sz="2500" dirty="0"/>
              <a:t>	</a:t>
            </a:r>
            <a:r>
              <a:rPr lang="en-IN" sz="2500" dirty="0" err="1"/>
              <a:t>lsblk</a:t>
            </a:r>
            <a:endParaRPr lang="en-IN" sz="2500" dirty="0"/>
          </a:p>
          <a:p>
            <a:pPr marL="0" indent="0">
              <a:spcBef>
                <a:spcPts val="0"/>
              </a:spcBef>
              <a:buNone/>
            </a:pPr>
            <a:r>
              <a:rPr lang="en-IN" sz="2500" dirty="0"/>
              <a:t>6. </a:t>
            </a:r>
            <a:r>
              <a:rPr lang="en-IN" sz="2500" b="1" dirty="0" err="1"/>
              <a:t>inxi</a:t>
            </a:r>
            <a:r>
              <a:rPr lang="en-IN" sz="2500" dirty="0"/>
              <a:t> – Lists details about the hardware components in the file system.</a:t>
            </a:r>
          </a:p>
          <a:p>
            <a:pPr marL="0" indent="0">
              <a:spcBef>
                <a:spcPts val="0"/>
              </a:spcBef>
              <a:buNone/>
            </a:pPr>
            <a:r>
              <a:rPr lang="en-IN" sz="2500" dirty="0"/>
              <a:t>	</a:t>
            </a:r>
            <a:r>
              <a:rPr lang="en-IN" sz="2500" dirty="0" err="1"/>
              <a:t>inxi</a:t>
            </a:r>
            <a:r>
              <a:rPr lang="en-IN" sz="2500" dirty="0"/>
              <a:t> -D –xx</a:t>
            </a:r>
          </a:p>
          <a:p>
            <a:pPr marL="0" indent="0">
              <a:spcBef>
                <a:spcPts val="0"/>
              </a:spcBef>
              <a:buNone/>
            </a:pPr>
            <a:endParaRPr lang="en-IN" sz="2500" dirty="0"/>
          </a:p>
          <a:p>
            <a:pPr marL="0" indent="0">
              <a:spcBef>
                <a:spcPts val="0"/>
              </a:spcBef>
              <a:buNone/>
            </a:pPr>
            <a:r>
              <a:rPr lang="en-IN" sz="2500" dirty="0"/>
              <a:t>The kernel is a monolithic piece of software, but it is also responsible to provide support to the hardware. Most of the devices have built-in kernel modules, so when they are plugged in, they start working automatically.</a:t>
            </a:r>
          </a:p>
        </p:txBody>
      </p:sp>
    </p:spTree>
    <p:extLst>
      <p:ext uri="{BB962C8B-B14F-4D97-AF65-F5344CB8AC3E}">
        <p14:creationId xmlns:p14="http://schemas.microsoft.com/office/powerpoint/2010/main" val="131764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500"/>
                                        <p:tgtEl>
                                          <p:spTgt spid="3">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Effect transition="in" filter="fade">
                                      <p:cBhvr>
                                        <p:cTn id="46" dur="500"/>
                                        <p:tgtEl>
                                          <p:spTgt spid="3">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fade">
                                      <p:cBhvr>
                                        <p:cTn id="51" dur="500"/>
                                        <p:tgtEl>
                                          <p:spTgt spid="3">
                                            <p:txEl>
                                              <p:pRg st="8" end="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1" end="11"/>
                                            </p:txEl>
                                          </p:spTgt>
                                        </p:tgtEl>
                                        <p:attrNameLst>
                                          <p:attrName>style.visibility</p:attrName>
                                        </p:attrNameLst>
                                      </p:cBhvr>
                                      <p:to>
                                        <p:strVal val="visible"/>
                                      </p:to>
                                    </p:set>
                                    <p:animEffect transition="in" filter="fade">
                                      <p:cBhvr>
                                        <p:cTn id="6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640080" y="325369"/>
            <a:ext cx="4368602" cy="1956841"/>
          </a:xfrm>
        </p:spPr>
        <p:txBody>
          <a:bodyPr anchor="b">
            <a:normAutofit/>
          </a:bodyPr>
          <a:lstStyle/>
          <a:p>
            <a:pPr>
              <a:spcBef>
                <a:spcPts val="0"/>
              </a:spcBef>
            </a:pPr>
            <a:r>
              <a:rPr lang="en-IN" sz="4600"/>
              <a:t>Writing Character Driver</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640080" y="2872899"/>
            <a:ext cx="4243589" cy="3320668"/>
          </a:xfrm>
        </p:spPr>
        <p:txBody>
          <a:bodyPr>
            <a:normAutofit/>
          </a:bodyPr>
          <a:lstStyle/>
          <a:p>
            <a:pPr marL="0" indent="0">
              <a:spcBef>
                <a:spcPts val="0"/>
              </a:spcBef>
              <a:spcAft>
                <a:spcPts val="600"/>
              </a:spcAft>
              <a:buNone/>
            </a:pPr>
            <a:r>
              <a:rPr lang="en-IN" sz="2200"/>
              <a:t>Detection of the device type in /dev directory is pretty simple.</a:t>
            </a:r>
          </a:p>
          <a:p>
            <a:pPr marL="0" indent="0">
              <a:spcBef>
                <a:spcPts val="0"/>
              </a:spcBef>
              <a:spcAft>
                <a:spcPts val="600"/>
              </a:spcAft>
              <a:buNone/>
            </a:pPr>
            <a:endParaRPr lang="en-IN" sz="2200"/>
          </a:p>
          <a:p>
            <a:pPr marL="0" indent="0">
              <a:spcBef>
                <a:spcPts val="0"/>
              </a:spcBef>
              <a:spcAft>
                <a:spcPts val="600"/>
              </a:spcAft>
              <a:buNone/>
            </a:pPr>
            <a:r>
              <a:rPr lang="en-IN" sz="2200"/>
              <a:t>$ ls -l /dev/ttyS0</a:t>
            </a:r>
          </a:p>
          <a:p>
            <a:pPr marL="0" indent="0">
              <a:spcBef>
                <a:spcPts val="0"/>
              </a:spcBef>
              <a:spcAft>
                <a:spcPts val="600"/>
              </a:spcAft>
              <a:buNone/>
            </a:pPr>
            <a:r>
              <a:rPr lang="en-IN" sz="2200"/>
              <a:t>crw-rw---- 1 root dialout 4, 64 Mar 11 16:52 /dev/ttyS0</a:t>
            </a:r>
          </a:p>
        </p:txBody>
      </p:sp>
      <p:pic>
        <p:nvPicPr>
          <p:cNvPr id="1026" name="Picture 2">
            <a:extLst>
              <a:ext uri="{FF2B5EF4-FFF2-40B4-BE49-F238E27FC236}">
                <a16:creationId xmlns:a16="http://schemas.microsoft.com/office/drawing/2014/main" id="{DC9442CE-123D-15EE-9D27-C6C96F24BC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159" r="4065" b="2"/>
          <a:stretch/>
        </p:blipFill>
        <p:spPr bwMode="auto">
          <a:xfrm>
            <a:off x="4883669" y="-19907"/>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24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Contd…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spcBef>
                <a:spcPts val="0"/>
              </a:spcBef>
              <a:buNone/>
            </a:pPr>
            <a:r>
              <a:rPr lang="en-IN" sz="2500" dirty="0"/>
              <a:t>Registration of the character device</a:t>
            </a:r>
          </a:p>
          <a:p>
            <a:pPr marL="0" indent="0">
              <a:spcBef>
                <a:spcPts val="0"/>
              </a:spcBef>
              <a:buNone/>
            </a:pPr>
            <a:endParaRPr lang="en-IN" sz="2500" dirty="0"/>
          </a:p>
          <a:p>
            <a:pPr lvl="1">
              <a:spcBef>
                <a:spcPts val="0"/>
              </a:spcBef>
            </a:pPr>
            <a:r>
              <a:rPr lang="en-IN" sz="2100" dirty="0"/>
              <a:t>First, you need to decide </a:t>
            </a:r>
            <a:r>
              <a:rPr lang="en-IN" sz="2100" b="1" dirty="0"/>
              <a:t>how many minor devices you need</a:t>
            </a:r>
            <a:r>
              <a:rPr lang="en-IN" sz="2100" dirty="0"/>
              <a:t>. This is a constant which typically depends on your hardware (if you are writing a driver for real hardware).</a:t>
            </a:r>
          </a:p>
          <a:p>
            <a:pPr lvl="1">
              <a:spcBef>
                <a:spcPts val="0"/>
              </a:spcBef>
            </a:pPr>
            <a:r>
              <a:rPr lang="en-IN" sz="2100" dirty="0"/>
              <a:t>Minor numbers are convenient to use as part of the device name. For example, /dev/mychardev0 with a Minor 0 /dev/mychardev2 with a Minor 2.</a:t>
            </a:r>
          </a:p>
          <a:p>
            <a:pPr lvl="1">
              <a:spcBef>
                <a:spcPts val="0"/>
              </a:spcBef>
            </a:pPr>
            <a:r>
              <a:rPr lang="en-IN" sz="2100" dirty="0"/>
              <a:t>The first step is an allocation and registration of the range of char device numbers using alloc_chrdev_region.</a:t>
            </a:r>
          </a:p>
          <a:p>
            <a:pPr lvl="1">
              <a:spcBef>
                <a:spcPts val="0"/>
              </a:spcBef>
            </a:pPr>
            <a:endParaRPr lang="en-IN" sz="2100" dirty="0"/>
          </a:p>
          <a:p>
            <a:pPr marL="457200" lvl="1" indent="0">
              <a:spcBef>
                <a:spcPts val="0"/>
              </a:spcBef>
              <a:buNone/>
            </a:pPr>
            <a:r>
              <a:rPr lang="en-IN" sz="2100" b="1" dirty="0"/>
              <a:t>int alloc_chrdev_region(</a:t>
            </a:r>
            <a:r>
              <a:rPr lang="en-IN" sz="2100" b="1" dirty="0" err="1"/>
              <a:t>dev_t</a:t>
            </a:r>
            <a:r>
              <a:rPr lang="en-IN" sz="2100" b="1" dirty="0"/>
              <a:t> *dev, unsigned int </a:t>
            </a:r>
            <a:r>
              <a:rPr lang="en-IN" sz="2100" b="1" dirty="0" err="1"/>
              <a:t>firstminor</a:t>
            </a:r>
            <a:r>
              <a:rPr lang="en-IN" sz="2100" b="1" dirty="0"/>
              <a:t>, unsigned int count, char *name);</a:t>
            </a:r>
          </a:p>
          <a:p>
            <a:pPr lvl="1">
              <a:spcBef>
                <a:spcPts val="0"/>
              </a:spcBef>
            </a:pPr>
            <a:r>
              <a:rPr lang="en-IN" sz="2100" dirty="0"/>
              <a:t>Where </a:t>
            </a:r>
            <a:r>
              <a:rPr lang="en-IN" sz="2100" b="1" dirty="0"/>
              <a:t>dev is output parameter </a:t>
            </a:r>
            <a:r>
              <a:rPr lang="en-IN" sz="2100" dirty="0"/>
              <a:t>for first assigned number, </a:t>
            </a:r>
            <a:r>
              <a:rPr lang="en-IN" sz="2100" dirty="0" err="1"/>
              <a:t>baseminor</a:t>
            </a:r>
            <a:r>
              <a:rPr lang="en-IN" sz="2100" dirty="0"/>
              <a:t> is first of the requested range of minor numbers (e.g., 0), count is a number of minor numbers required, and name – the associated device’s name driver.</a:t>
            </a:r>
          </a:p>
          <a:p>
            <a:pPr lvl="1">
              <a:spcBef>
                <a:spcPts val="0"/>
              </a:spcBef>
            </a:pPr>
            <a:r>
              <a:rPr lang="en-IN" sz="2100" dirty="0"/>
              <a:t>The major number will be chosen dynamically and returned (along with the first minor number) in dev.</a:t>
            </a:r>
          </a:p>
          <a:p>
            <a:pPr lvl="1">
              <a:spcBef>
                <a:spcPts val="0"/>
              </a:spcBef>
            </a:pPr>
            <a:r>
              <a:rPr lang="en-IN" sz="2100" dirty="0"/>
              <a:t>The function returns zero or a negative error code.</a:t>
            </a:r>
          </a:p>
          <a:p>
            <a:pPr lvl="1">
              <a:spcBef>
                <a:spcPts val="0"/>
              </a:spcBef>
            </a:pPr>
            <a:r>
              <a:rPr lang="en-IN" sz="2100" dirty="0"/>
              <a:t>To get generated Major number, we can use MAJOR() macros.</a:t>
            </a:r>
          </a:p>
          <a:p>
            <a:pPr marL="457200" lvl="1" indent="0">
              <a:spcBef>
                <a:spcPts val="0"/>
              </a:spcBef>
              <a:buNone/>
            </a:pPr>
            <a:r>
              <a:rPr lang="en-IN" sz="2100" b="1" dirty="0"/>
              <a:t>int </a:t>
            </a:r>
            <a:r>
              <a:rPr lang="en-IN" sz="2100" b="1" dirty="0" err="1"/>
              <a:t>dev_major</a:t>
            </a:r>
            <a:r>
              <a:rPr lang="en-IN" sz="2100" b="1" dirty="0"/>
              <a:t> = MAJOR(dev);</a:t>
            </a:r>
          </a:p>
          <a:p>
            <a:pPr marL="0" indent="0">
              <a:spcBef>
                <a:spcPts val="0"/>
              </a:spcBef>
              <a:buNone/>
            </a:pPr>
            <a:endParaRPr lang="en-IN" sz="2500" dirty="0"/>
          </a:p>
        </p:txBody>
      </p:sp>
    </p:spTree>
    <p:extLst>
      <p:ext uri="{BB962C8B-B14F-4D97-AF65-F5344CB8AC3E}">
        <p14:creationId xmlns:p14="http://schemas.microsoft.com/office/powerpoint/2010/main" val="312959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Contd…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ctr">
              <a:spcBef>
                <a:spcPts val="0"/>
              </a:spcBef>
              <a:buNone/>
            </a:pPr>
            <a:r>
              <a:rPr lang="en-IN" sz="2500" b="1" dirty="0"/>
              <a:t>initialize a new character device</a:t>
            </a:r>
          </a:p>
          <a:p>
            <a:pPr marL="0" indent="0">
              <a:spcBef>
                <a:spcPts val="0"/>
              </a:spcBef>
              <a:buNone/>
            </a:pPr>
            <a:r>
              <a:rPr lang="en-IN" sz="2500" dirty="0"/>
              <a:t>Now it’s time to initialize a new character device and set </a:t>
            </a:r>
            <a:r>
              <a:rPr lang="en-IN" sz="2500" dirty="0" err="1"/>
              <a:t>file_operations</a:t>
            </a:r>
            <a:r>
              <a:rPr lang="en-IN" sz="2500" dirty="0"/>
              <a:t> with </a:t>
            </a:r>
            <a:r>
              <a:rPr lang="en-IN" sz="2500" dirty="0" err="1"/>
              <a:t>cdev_init</a:t>
            </a:r>
            <a:r>
              <a:rPr lang="en-IN" sz="2500" dirty="0"/>
              <a:t>.</a:t>
            </a:r>
          </a:p>
          <a:p>
            <a:pPr>
              <a:spcBef>
                <a:spcPts val="0"/>
              </a:spcBef>
            </a:pPr>
            <a:endParaRPr lang="en-IN" sz="2500" dirty="0"/>
          </a:p>
          <a:p>
            <a:pPr marL="0" indent="0">
              <a:spcBef>
                <a:spcPts val="0"/>
              </a:spcBef>
              <a:buNone/>
            </a:pPr>
            <a:r>
              <a:rPr lang="en-IN" sz="2500" b="1" dirty="0"/>
              <a:t>void </a:t>
            </a:r>
            <a:r>
              <a:rPr lang="en-IN" sz="2500" b="1" dirty="0" err="1"/>
              <a:t>cdev_init</a:t>
            </a:r>
            <a:r>
              <a:rPr lang="en-IN" sz="2500" b="1" dirty="0"/>
              <a:t>(struct </a:t>
            </a:r>
            <a:r>
              <a:rPr lang="en-IN" sz="2500" b="1" dirty="0" err="1"/>
              <a:t>cdev</a:t>
            </a:r>
            <a:r>
              <a:rPr lang="en-IN" sz="2500" b="1" dirty="0"/>
              <a:t> *</a:t>
            </a:r>
            <a:r>
              <a:rPr lang="en-IN" sz="2500" b="1" dirty="0" err="1"/>
              <a:t>cdev</a:t>
            </a:r>
            <a:r>
              <a:rPr lang="en-IN" sz="2500" b="1" dirty="0"/>
              <a:t>, </a:t>
            </a:r>
            <a:r>
              <a:rPr lang="en-IN" sz="2500" b="1" dirty="0" err="1"/>
              <a:t>const</a:t>
            </a:r>
            <a:r>
              <a:rPr lang="en-IN" sz="2500" b="1" dirty="0"/>
              <a:t> struct </a:t>
            </a:r>
            <a:r>
              <a:rPr lang="en-IN" sz="2500" b="1" dirty="0" err="1"/>
              <a:t>file_operations</a:t>
            </a:r>
            <a:r>
              <a:rPr lang="en-IN" sz="2500" b="1" dirty="0"/>
              <a:t> *fops);</a:t>
            </a:r>
          </a:p>
          <a:p>
            <a:pPr>
              <a:spcBef>
                <a:spcPts val="0"/>
              </a:spcBef>
            </a:pPr>
            <a:r>
              <a:rPr lang="en-IN" sz="2500" dirty="0"/>
              <a:t>struct </a:t>
            </a:r>
            <a:r>
              <a:rPr lang="en-IN" sz="2500" dirty="0" err="1"/>
              <a:t>cdev</a:t>
            </a:r>
            <a:r>
              <a:rPr lang="en-IN" sz="2500" dirty="0"/>
              <a:t> represents a character device and is allocated by this function.</a:t>
            </a:r>
          </a:p>
          <a:p>
            <a:pPr>
              <a:spcBef>
                <a:spcPts val="0"/>
              </a:spcBef>
            </a:pPr>
            <a:r>
              <a:rPr lang="en-IN" sz="2500" dirty="0"/>
              <a:t>Now add the device to the system.</a:t>
            </a:r>
          </a:p>
          <a:p>
            <a:pPr>
              <a:spcBef>
                <a:spcPts val="0"/>
              </a:spcBef>
            </a:pPr>
            <a:r>
              <a:rPr lang="en-IN" sz="2500"/>
              <a:t>int </a:t>
            </a:r>
            <a:r>
              <a:rPr lang="en-IN" sz="2500" dirty="0" err="1"/>
              <a:t>cdev_add</a:t>
            </a:r>
            <a:r>
              <a:rPr lang="en-IN" sz="2500" dirty="0"/>
              <a:t>(struct </a:t>
            </a:r>
            <a:r>
              <a:rPr lang="en-IN" sz="2500" dirty="0" err="1"/>
              <a:t>cdev</a:t>
            </a:r>
            <a:r>
              <a:rPr lang="en-IN" sz="2500" dirty="0"/>
              <a:t> *p, </a:t>
            </a:r>
            <a:r>
              <a:rPr lang="en-IN" sz="2500" dirty="0" err="1"/>
              <a:t>dev_t</a:t>
            </a:r>
            <a:r>
              <a:rPr lang="en-IN" sz="2500" dirty="0"/>
              <a:t> dev, unsigned count);</a:t>
            </a:r>
          </a:p>
        </p:txBody>
      </p:sp>
    </p:spTree>
    <p:extLst>
      <p:ext uri="{BB962C8B-B14F-4D97-AF65-F5344CB8AC3E}">
        <p14:creationId xmlns:p14="http://schemas.microsoft.com/office/powerpoint/2010/main" val="388824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Contd…</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500" dirty="0"/>
              <a:t>Finally – create a device file node and register it with </a:t>
            </a:r>
            <a:r>
              <a:rPr lang="en-IN" sz="2500" dirty="0" err="1"/>
              <a:t>sysfs</a:t>
            </a:r>
            <a:r>
              <a:rPr lang="en-IN" sz="2500" dirty="0"/>
              <a:t>.</a:t>
            </a:r>
          </a:p>
          <a:p>
            <a:pPr marL="0" indent="0" algn="just">
              <a:spcBef>
                <a:spcPts val="0"/>
              </a:spcBef>
              <a:buNone/>
            </a:pPr>
            <a:endParaRPr lang="en-IN" sz="2500" dirty="0"/>
          </a:p>
          <a:p>
            <a:pPr marL="0" indent="0" algn="just">
              <a:spcBef>
                <a:spcPts val="0"/>
              </a:spcBef>
              <a:buNone/>
            </a:pPr>
            <a:r>
              <a:rPr lang="en-IN" sz="2500" b="1" dirty="0"/>
              <a:t>struct device * </a:t>
            </a:r>
            <a:r>
              <a:rPr lang="en-IN" sz="2500" b="1" dirty="0" err="1"/>
              <a:t>device_create</a:t>
            </a:r>
            <a:r>
              <a:rPr lang="en-IN" sz="2500" b="1" dirty="0"/>
              <a:t>(struct class *class, struct device *parent, </a:t>
            </a:r>
            <a:r>
              <a:rPr lang="en-IN" sz="2500" b="1" dirty="0" err="1"/>
              <a:t>dev_t</a:t>
            </a:r>
            <a:r>
              <a:rPr lang="en-IN" sz="2500" b="1" dirty="0"/>
              <a:t> </a:t>
            </a:r>
            <a:r>
              <a:rPr lang="en-IN" sz="2500" b="1" dirty="0" err="1"/>
              <a:t>devt</a:t>
            </a:r>
            <a:r>
              <a:rPr lang="en-IN" sz="2500" b="1" dirty="0"/>
              <a:t>, </a:t>
            </a:r>
            <a:r>
              <a:rPr lang="en-IN" sz="2500" b="1" dirty="0" err="1"/>
              <a:t>const</a:t>
            </a:r>
            <a:r>
              <a:rPr lang="en-IN" sz="2500" b="1" dirty="0"/>
              <a:t> </a:t>
            </a:r>
          </a:p>
        </p:txBody>
      </p:sp>
    </p:spTree>
    <p:extLst>
      <p:ext uri="{BB962C8B-B14F-4D97-AF65-F5344CB8AC3E}">
        <p14:creationId xmlns:p14="http://schemas.microsoft.com/office/powerpoint/2010/main" val="497286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6CC0-03C0-FCC6-DC3B-A46B45CBE9C1}"/>
              </a:ext>
            </a:extLst>
          </p:cNvPr>
          <p:cNvSpPr>
            <a:spLocks noGrp="1"/>
          </p:cNvSpPr>
          <p:nvPr>
            <p:ph type="title"/>
          </p:nvPr>
        </p:nvSpPr>
        <p:spPr>
          <a:xfrm>
            <a:off x="838200" y="0"/>
            <a:ext cx="10515600" cy="448914"/>
          </a:xfrm>
        </p:spPr>
        <p:txBody>
          <a:bodyPr>
            <a:normAutofit fontScale="90000"/>
          </a:bodyPr>
          <a:lstStyle/>
          <a:p>
            <a:pPr algn="ctr">
              <a:spcBef>
                <a:spcPts val="0"/>
              </a:spcBef>
            </a:pPr>
            <a:r>
              <a:rPr lang="en-IN" dirty="0"/>
              <a:t>Interrupt Handling</a:t>
            </a:r>
          </a:p>
        </p:txBody>
      </p:sp>
      <p:sp>
        <p:nvSpPr>
          <p:cNvPr id="3" name="Content Placeholder 2">
            <a:extLst>
              <a:ext uri="{FF2B5EF4-FFF2-40B4-BE49-F238E27FC236}">
                <a16:creationId xmlns:a16="http://schemas.microsoft.com/office/drawing/2014/main" id="{1B0216F2-EA33-5F56-3FBA-3FA58D73E7AD}"/>
              </a:ext>
            </a:extLst>
          </p:cNvPr>
          <p:cNvSpPr>
            <a:spLocks noGrp="1"/>
          </p:cNvSpPr>
          <p:nvPr>
            <p:ph idx="1"/>
          </p:nvPr>
        </p:nvSpPr>
        <p:spPr>
          <a:xfrm>
            <a:off x="412595" y="613316"/>
            <a:ext cx="11641873" cy="5988205"/>
          </a:xfrm>
        </p:spPr>
        <p:txBody>
          <a:bodyPr>
            <a:noAutofit/>
          </a:bodyPr>
          <a:lstStyle/>
          <a:p>
            <a:pPr marL="0" indent="0" algn="just">
              <a:spcBef>
                <a:spcPts val="0"/>
              </a:spcBef>
              <a:buNone/>
            </a:pPr>
            <a:r>
              <a:rPr lang="en-IN" sz="2500" b="1" dirty="0"/>
              <a:t>What is an interrupt?</a:t>
            </a:r>
          </a:p>
          <a:p>
            <a:pPr marL="0" indent="0" algn="just">
              <a:spcBef>
                <a:spcPts val="0"/>
              </a:spcBef>
              <a:buNone/>
            </a:pPr>
            <a:r>
              <a:rPr lang="en-IN" sz="2500" dirty="0"/>
              <a:t>An interrupt is an event that </a:t>
            </a:r>
            <a:r>
              <a:rPr lang="en-IN" sz="2500" b="1" dirty="0"/>
              <a:t>alters the normal execution flow of a program </a:t>
            </a:r>
            <a:r>
              <a:rPr lang="en-IN" sz="2500" dirty="0"/>
              <a:t>and can be </a:t>
            </a:r>
            <a:r>
              <a:rPr lang="en-IN" sz="2500" b="1" dirty="0"/>
              <a:t>generated by hardware devices or even by the CPU</a:t>
            </a:r>
            <a:r>
              <a:rPr lang="en-IN" sz="2500" dirty="0"/>
              <a:t> itself. When an interrupt occurs the current flow of execution is suspended, and interrupt handler runs. After the interrupt handler runs the previous execution flow is resumed.</a:t>
            </a:r>
          </a:p>
          <a:p>
            <a:pPr marL="0" indent="0" algn="just">
              <a:spcBef>
                <a:spcPts val="0"/>
              </a:spcBef>
              <a:buNone/>
            </a:pPr>
            <a:endParaRPr lang="en-IN" sz="2500" dirty="0"/>
          </a:p>
          <a:p>
            <a:pPr marL="0" indent="0" algn="just">
              <a:spcBef>
                <a:spcPts val="0"/>
              </a:spcBef>
              <a:buNone/>
            </a:pPr>
            <a:r>
              <a:rPr lang="en-IN" sz="2500" dirty="0"/>
              <a:t>Interrupts can be grouped into two categories </a:t>
            </a:r>
            <a:r>
              <a:rPr lang="en-IN" sz="2500" b="1" dirty="0"/>
              <a:t>based on the source of the interrupt</a:t>
            </a:r>
            <a:r>
              <a:rPr lang="en-IN" sz="2500" dirty="0"/>
              <a:t>. They can also be grouped into two other categories based on the </a:t>
            </a:r>
            <a:r>
              <a:rPr lang="en-IN" sz="2500" b="1" dirty="0"/>
              <a:t>ability to postpone or temporarily disable the interrupt:</a:t>
            </a:r>
          </a:p>
          <a:p>
            <a:pPr marL="0" indent="0" algn="just">
              <a:spcBef>
                <a:spcPts val="0"/>
              </a:spcBef>
              <a:buNone/>
            </a:pPr>
            <a:endParaRPr lang="en-IN" sz="2500" b="1" dirty="0"/>
          </a:p>
          <a:p>
            <a:pPr algn="just">
              <a:spcBef>
                <a:spcPts val="0"/>
              </a:spcBef>
            </a:pPr>
            <a:r>
              <a:rPr lang="en-IN" sz="2500" dirty="0"/>
              <a:t>synchronous, generated by executing an instruction</a:t>
            </a:r>
          </a:p>
          <a:p>
            <a:pPr algn="just">
              <a:spcBef>
                <a:spcPts val="0"/>
              </a:spcBef>
            </a:pPr>
            <a:r>
              <a:rPr lang="en-IN" sz="2500" dirty="0"/>
              <a:t>asynchronous, generated by an external event</a:t>
            </a:r>
          </a:p>
          <a:p>
            <a:pPr algn="just">
              <a:spcBef>
                <a:spcPts val="0"/>
              </a:spcBef>
            </a:pPr>
            <a:r>
              <a:rPr lang="en-IN" sz="2500" dirty="0"/>
              <a:t>maskable</a:t>
            </a:r>
          </a:p>
          <a:p>
            <a:pPr lvl="1" algn="just">
              <a:spcBef>
                <a:spcPts val="0"/>
              </a:spcBef>
            </a:pPr>
            <a:r>
              <a:rPr lang="en-IN" sz="2100" dirty="0"/>
              <a:t>can be ignored</a:t>
            </a:r>
          </a:p>
          <a:p>
            <a:pPr lvl="1" algn="just">
              <a:spcBef>
                <a:spcPts val="0"/>
              </a:spcBef>
            </a:pPr>
            <a:r>
              <a:rPr lang="en-IN" sz="2100" dirty="0" err="1"/>
              <a:t>signaled</a:t>
            </a:r>
            <a:r>
              <a:rPr lang="en-IN" sz="2100" dirty="0"/>
              <a:t> via INT pin</a:t>
            </a:r>
          </a:p>
          <a:p>
            <a:pPr marL="0" indent="0" algn="just">
              <a:spcBef>
                <a:spcPts val="0"/>
              </a:spcBef>
              <a:buNone/>
            </a:pPr>
            <a:r>
              <a:rPr lang="en-IN" sz="2500" dirty="0"/>
              <a:t>non-maskable</a:t>
            </a:r>
          </a:p>
          <a:p>
            <a:pPr lvl="1" algn="just">
              <a:spcBef>
                <a:spcPts val="0"/>
              </a:spcBef>
            </a:pPr>
            <a:r>
              <a:rPr lang="en-IN" sz="2100" dirty="0"/>
              <a:t>cannot be ignored</a:t>
            </a:r>
          </a:p>
          <a:p>
            <a:pPr lvl="1" algn="just">
              <a:spcBef>
                <a:spcPts val="0"/>
              </a:spcBef>
            </a:pPr>
            <a:r>
              <a:rPr lang="en-IN" sz="2100" dirty="0" err="1"/>
              <a:t>signaled</a:t>
            </a:r>
            <a:r>
              <a:rPr lang="en-IN" sz="2100" dirty="0"/>
              <a:t> via NMI pin</a:t>
            </a:r>
          </a:p>
        </p:txBody>
      </p:sp>
    </p:spTree>
    <p:extLst>
      <p:ext uri="{BB962C8B-B14F-4D97-AF65-F5344CB8AC3E}">
        <p14:creationId xmlns:p14="http://schemas.microsoft.com/office/powerpoint/2010/main" val="2747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500"/>
                                        <p:tgtEl>
                                          <p:spTgt spid="3">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3">
                                            <p:txEl>
                                              <p:pRg st="11" end="11"/>
                                            </p:txEl>
                                          </p:spTgt>
                                        </p:tgtEl>
                                        <p:attrNameLst>
                                          <p:attrName>style.visibility</p:attrName>
                                        </p:attrNameLst>
                                      </p:cBhvr>
                                      <p:to>
                                        <p:strVal val="visible"/>
                                      </p:to>
                                    </p:set>
                                    <p:animEffect transition="in" filter="fade">
                                      <p:cBhvr>
                                        <p:cTn id="56" dur="500"/>
                                        <p:tgtEl>
                                          <p:spTgt spid="3">
                                            <p:txEl>
                                              <p:pRg st="11" end="1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fade">
                                      <p:cBhvr>
                                        <p:cTn id="6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2AFC30E4848DC44A55B8B1941EA1B14" ma:contentTypeVersion="4" ma:contentTypeDescription="Create a new document." ma:contentTypeScope="" ma:versionID="004c5e15b7f670f0c4adb183ee5913dc">
  <xsd:schema xmlns:xsd="http://www.w3.org/2001/XMLSchema" xmlns:xs="http://www.w3.org/2001/XMLSchema" xmlns:p="http://schemas.microsoft.com/office/2006/metadata/properties" xmlns:ns2="6e6c416b-5f22-46fb-b48c-d8ccdbdc1f04" targetNamespace="http://schemas.microsoft.com/office/2006/metadata/properties" ma:root="true" ma:fieldsID="aa8d0325350c43b1d18a6ca38773f033" ns2:_="">
    <xsd:import namespace="6e6c416b-5f22-46fb-b48c-d8ccdbdc1f0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6c416b-5f22-46fb-b48c-d8ccdbdc1f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CA1241-01B6-42E8-9FD8-382E95990C15}">
  <ds:schemaRefs>
    <ds:schemaRef ds:uri="http://schemas.microsoft.com/sharepoint/v3/contenttype/forms"/>
  </ds:schemaRefs>
</ds:datastoreItem>
</file>

<file path=customXml/itemProps2.xml><?xml version="1.0" encoding="utf-8"?>
<ds:datastoreItem xmlns:ds="http://schemas.openxmlformats.org/officeDocument/2006/customXml" ds:itemID="{CD0A7558-6062-45EC-B8C4-5495E1972188}">
  <ds:schemaRefs>
    <ds:schemaRef ds:uri="http://schemas.microsoft.com/office/infopath/2007/PartnerControls"/>
    <ds:schemaRef ds:uri="http://schemas.microsoft.com/office/2006/metadata/properties"/>
    <ds:schemaRef ds:uri="http://www.w3.org/XML/1998/namespace"/>
    <ds:schemaRef ds:uri="http://purl.org/dc/elements/1.1/"/>
    <ds:schemaRef ds:uri="http://schemas.openxmlformats.org/package/2006/metadata/core-properties"/>
    <ds:schemaRef ds:uri="6e6c416b-5f22-46fb-b48c-d8ccdbdc1f04"/>
    <ds:schemaRef ds:uri="http://schemas.microsoft.com/office/2006/documentManagement/types"/>
    <ds:schemaRef ds:uri="http://purl.org/dc/dcmitype/"/>
    <ds:schemaRef ds:uri="http://purl.org/dc/terms/"/>
  </ds:schemaRefs>
</ds:datastoreItem>
</file>

<file path=customXml/itemProps3.xml><?xml version="1.0" encoding="utf-8"?>
<ds:datastoreItem xmlns:ds="http://schemas.openxmlformats.org/officeDocument/2006/customXml" ds:itemID="{DBBD142F-58AB-43DB-BDA8-A1D86DB20D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6c416b-5f22-46fb-b48c-d8ccdbdc1f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2781</TotalTime>
  <Words>15440</Words>
  <Application>Microsoft Office PowerPoint</Application>
  <PresentationFormat>Widescreen</PresentationFormat>
  <Paragraphs>1469</Paragraphs>
  <Slides>130</Slides>
  <Notes>59</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Office Theme</vt:lpstr>
      <vt:lpstr>Linux System and Shell Programming CS4154</vt:lpstr>
      <vt:lpstr>Process In Linux</vt:lpstr>
      <vt:lpstr>Initializing a process</vt:lpstr>
      <vt:lpstr>Tracking ongoing processes</vt:lpstr>
      <vt:lpstr>Stopping a process</vt:lpstr>
      <vt:lpstr>Types of Processes</vt:lpstr>
      <vt:lpstr>What is the File Descriptor?</vt:lpstr>
      <vt:lpstr>Input/Output System Calls</vt:lpstr>
      <vt:lpstr>PowerPoint Presentation</vt:lpstr>
      <vt:lpstr>PowerPoint Presentation</vt:lpstr>
      <vt:lpstr>PowerPoint Presentation</vt:lpstr>
      <vt:lpstr>PowerPoint Presentation</vt:lpstr>
      <vt:lpstr>PowerPoint Presentation</vt:lpstr>
      <vt:lpstr>PowerPoint Presentation</vt:lpstr>
      <vt:lpstr>Poll System call</vt:lpstr>
      <vt:lpstr>Filters Used in Linux</vt:lpstr>
      <vt:lpstr>PowerPoint Presentation</vt:lpstr>
      <vt:lpstr>Redirections</vt:lpstr>
      <vt:lpstr>PowerPoint Presentation</vt:lpstr>
      <vt:lpstr>Linux file system navigation</vt:lpstr>
      <vt:lpstr>PowerPoint Presentation</vt:lpstr>
      <vt:lpstr>PowerPoint Presentation</vt:lpstr>
      <vt:lpstr>Directory access</vt:lpstr>
      <vt:lpstr>PowerPoint Presentation</vt:lpstr>
      <vt:lpstr>File system implementation  The primary file system used in Linux distributions is the **Extended File System (ext)** family, with `ext4` being the most commonly used version</vt:lpstr>
      <vt:lpstr>PowerPoint Presentation</vt:lpstr>
      <vt:lpstr>File System Operations</vt:lpstr>
      <vt:lpstr>Inode in Linux</vt:lpstr>
      <vt:lpstr>Hard links, and symbolic links</vt:lpstr>
      <vt:lpstr>PowerPoint Presentation</vt:lpstr>
      <vt:lpstr>PowerPoint Presentation</vt:lpstr>
      <vt:lpstr>2. Soft Links</vt:lpstr>
      <vt:lpstr>PowerPoint Presentation</vt:lpstr>
      <vt:lpstr>Basics Of Signal</vt:lpstr>
      <vt:lpstr>PowerPoint Presentation</vt:lpstr>
      <vt:lpstr>PowerPoint Presentation</vt:lpstr>
      <vt:lpstr>PowerPoint Presentation</vt:lpstr>
      <vt:lpstr>PowerPoint Presentation</vt:lpstr>
      <vt:lpstr>PowerPoint Presentation</vt:lpstr>
      <vt:lpstr>PowerPoint Presentation</vt:lpstr>
      <vt:lpstr>Manipulating signal masks and signal sets</vt:lpstr>
      <vt:lpstr>PowerPoint Presentation</vt:lpstr>
      <vt:lpstr>PowerPoint Presentation</vt:lpstr>
      <vt:lpstr>Catching, and ignoring signals</vt:lpstr>
      <vt:lpstr>PowerPoint Presentation</vt:lpstr>
      <vt:lpstr>Waiting for signals.</vt:lpstr>
      <vt:lpstr>Using Pause</vt:lpstr>
      <vt:lpstr>Problem with Pause</vt:lpstr>
      <vt:lpstr>Using sigsuspand</vt:lpstr>
      <vt:lpstr>What are Linux Sockets?</vt:lpstr>
      <vt:lpstr>Types of Linux Sockets</vt:lpstr>
      <vt:lpstr>Stream-Oriented Sockets</vt:lpstr>
      <vt:lpstr>Datagram-Oriented Sockets</vt:lpstr>
      <vt:lpstr>Raw Sockets</vt:lpstr>
      <vt:lpstr>Sequenced Sockets</vt:lpstr>
      <vt:lpstr>How Sockets Work in Linux</vt:lpstr>
      <vt:lpstr>PowerPoint Presentation</vt:lpstr>
      <vt:lpstr>PowerPoint Presentation</vt:lpstr>
      <vt:lpstr>Remote Procedure Call</vt:lpstr>
      <vt:lpstr>PowerPoint Presentation</vt:lpstr>
      <vt:lpstr>Types of RPC</vt:lpstr>
      <vt:lpstr>PowerPoint Presentation</vt:lpstr>
      <vt:lpstr>PowerPoint Presentation</vt:lpstr>
      <vt:lpstr>Network File System (NFS)</vt:lpstr>
      <vt:lpstr>The process of setting up NFS service</vt:lpstr>
      <vt:lpstr>Benefits of NFS</vt:lpstr>
      <vt:lpstr>Disadvantages of NFS</vt:lpstr>
      <vt:lpstr>Class Task</vt:lpstr>
      <vt:lpstr>Solution</vt:lpstr>
      <vt:lpstr>Thread Basics:</vt:lpstr>
      <vt:lpstr>The POSIX Threads API</vt:lpstr>
      <vt:lpstr>Creating Threads</vt:lpstr>
      <vt:lpstr>Input Parameters:</vt:lpstr>
      <vt:lpstr>Example:</vt:lpstr>
      <vt:lpstr>Contd..</vt:lpstr>
      <vt:lpstr>Contd..</vt:lpstr>
      <vt:lpstr>Thread Synchronization</vt:lpstr>
      <vt:lpstr>Mutexes:</vt:lpstr>
      <vt:lpstr>Mutexes:</vt:lpstr>
      <vt:lpstr>Mutexes:</vt:lpstr>
      <vt:lpstr>Joins:</vt:lpstr>
      <vt:lpstr>Joins:</vt:lpstr>
      <vt:lpstr>Mutexes vs Condition Variables</vt:lpstr>
      <vt:lpstr>PowerPoint Presentation</vt:lpstr>
      <vt:lpstr>Class Task</vt:lpstr>
      <vt:lpstr>Class Task</vt:lpstr>
      <vt:lpstr>Class Task</vt:lpstr>
      <vt:lpstr>Class Task</vt:lpstr>
      <vt:lpstr>Signal handling and threads</vt:lpstr>
      <vt:lpstr>Signal handling and threads</vt:lpstr>
      <vt:lpstr>Example (C/POSIX)</vt:lpstr>
      <vt:lpstr>Contd…</vt:lpstr>
      <vt:lpstr>Device Drivers in Linux</vt:lpstr>
      <vt:lpstr>Disk and Driver Commands</vt:lpstr>
      <vt:lpstr>Writing Character Driver</vt:lpstr>
      <vt:lpstr>Contd…</vt:lpstr>
      <vt:lpstr>Contd…</vt:lpstr>
      <vt:lpstr>Contd…</vt:lpstr>
      <vt:lpstr>Interrupt Handling</vt:lpstr>
      <vt:lpstr>Interrupt Handling</vt:lpstr>
      <vt:lpstr>Interrupt Handling</vt:lpstr>
      <vt:lpstr>Interrupt Handling</vt:lpstr>
      <vt:lpstr>Interrupt Handling</vt:lpstr>
      <vt:lpstr>Interrupt Handling</vt:lpstr>
      <vt:lpstr>Loops</vt:lpstr>
      <vt:lpstr>Loops</vt:lpstr>
      <vt:lpstr>Loops</vt:lpstr>
      <vt:lpstr>Loops</vt:lpstr>
      <vt:lpstr>Loops</vt:lpstr>
      <vt:lpstr>Class Task</vt:lpstr>
      <vt:lpstr>Solutions</vt:lpstr>
      <vt:lpstr>Command Line Arguments</vt:lpstr>
      <vt:lpstr>Interrupt Handling</vt:lpstr>
      <vt:lpstr>Interrupt Handling</vt:lpstr>
      <vt:lpstr>Interrupt Handling</vt:lpstr>
      <vt:lpstr>PowerPoint Presentation</vt:lpstr>
      <vt:lpstr>Test Command</vt:lpstr>
      <vt:lpstr>Test Command</vt:lpstr>
      <vt:lpstr>Test Command</vt:lpstr>
      <vt:lpstr>Test Command</vt:lpstr>
      <vt:lpstr>PowerPoint Presentation</vt:lpstr>
      <vt:lpstr>PowerPoint Presentation</vt:lpstr>
      <vt:lpstr>Class Task</vt:lpstr>
      <vt:lpstr>Solutions</vt:lpstr>
      <vt:lpstr>Expr command</vt:lpstr>
      <vt:lpstr>Expr command</vt:lpstr>
      <vt:lpstr>Expr command</vt:lpstr>
      <vt:lpstr>Class Task</vt:lpstr>
      <vt:lpstr>Solutions</vt:lpstr>
      <vt:lpstr>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Dibakar Sinha [MU - Jaipur]</dc:creator>
  <cp:lastModifiedBy>Chirag Chetwani [CSE - 2021]</cp:lastModifiedBy>
  <cp:revision>259</cp:revision>
  <dcterms:created xsi:type="dcterms:W3CDTF">2024-08-21T03:54:08Z</dcterms:created>
  <dcterms:modified xsi:type="dcterms:W3CDTF">2024-12-15T06:09:12Z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0x01010002AFC30E4848DC44A55B8B1941EA1B14</vt:lpwstr>
  </property>
</Properties>
</file>