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6" r:id="rId4"/>
    <p:sldId id="267" r:id="rId5"/>
    <p:sldId id="270" r:id="rId6"/>
    <p:sldId id="275" r:id="rId7"/>
    <p:sldId id="277" r:id="rId8"/>
    <p:sldId id="271" r:id="rId9"/>
    <p:sldId id="272" r:id="rId10"/>
    <p:sldId id="278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9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GB" sz="4200">
                <a:solidFill>
                  <a:srgbClr val="FFFFFF"/>
                </a:solidFill>
              </a:rPr>
              <a:t>Select and Poll Functions in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00">
                <a:solidFill>
                  <a:srgbClr val="FFFFFF"/>
                </a:solidFill>
              </a:rPr>
              <a:t>Harsh Thakur</a:t>
            </a:r>
          </a:p>
          <a:p>
            <a:pPr>
              <a:lnSpc>
                <a:spcPct val="90000"/>
              </a:lnSpc>
            </a:pPr>
            <a:r>
              <a:rPr lang="en-GB" sz="2500">
                <a:solidFill>
                  <a:srgbClr val="FFFFFF"/>
                </a:solidFill>
              </a:rPr>
              <a:t>229301722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4A54-DDFA-741C-708E-EECAB42F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116"/>
            <a:ext cx="8229600" cy="653722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 vs Poll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D7261-BC82-32D6-82CE-872773809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783420"/>
              </p:ext>
            </p:extLst>
          </p:nvPr>
        </p:nvGraphicFramePr>
        <p:xfrm>
          <a:off x="921380" y="949301"/>
          <a:ext cx="7231437" cy="5176863"/>
        </p:xfrm>
        <a:graphic>
          <a:graphicData uri="http://schemas.openxmlformats.org/drawingml/2006/table">
            <a:tbl>
              <a:tblPr/>
              <a:tblGrid>
                <a:gridCol w="2410479">
                  <a:extLst>
                    <a:ext uri="{9D8B030D-6E8A-4147-A177-3AD203B41FA5}">
                      <a16:colId xmlns:a16="http://schemas.microsoft.com/office/drawing/2014/main" val="999457372"/>
                    </a:ext>
                  </a:extLst>
                </a:gridCol>
                <a:gridCol w="2410479">
                  <a:extLst>
                    <a:ext uri="{9D8B030D-6E8A-4147-A177-3AD203B41FA5}">
                      <a16:colId xmlns:a16="http://schemas.microsoft.com/office/drawing/2014/main" val="622919588"/>
                    </a:ext>
                  </a:extLst>
                </a:gridCol>
                <a:gridCol w="2410479">
                  <a:extLst>
                    <a:ext uri="{9D8B030D-6E8A-4147-A177-3AD203B41FA5}">
                      <a16:colId xmlns:a16="http://schemas.microsoft.com/office/drawing/2014/main" val="2383280671"/>
                    </a:ext>
                  </a:extLst>
                </a:gridCol>
              </a:tblGrid>
              <a:tr h="2157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/>
                        <a:t>Aspect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latin typeface="Courier New" panose="02070309020205020404" pitchFamily="49" charset="0"/>
                        </a:rPr>
                        <a:t>select()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>
                          <a:latin typeface="Courier New" panose="02070309020205020404" pitchFamily="49" charset="0"/>
                        </a:rPr>
                        <a:t>poll()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404435"/>
                  </a:ext>
                </a:extLst>
              </a:tr>
              <a:tr h="7010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Working principle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dirty="0"/>
                        <a:t>Uses </a:t>
                      </a:r>
                      <a:r>
                        <a:rPr lang="en-GB" sz="900" b="1" dirty="0"/>
                        <a:t>bit masks (</a:t>
                      </a:r>
                      <a:r>
                        <a:rPr lang="en-GB" sz="900" b="1" dirty="0" err="1"/>
                        <a:t>fd_set</a:t>
                      </a:r>
                      <a:r>
                        <a:rPr lang="en-GB" sz="900" b="1" dirty="0"/>
                        <a:t>)</a:t>
                      </a:r>
                      <a:r>
                        <a:rPr lang="en-GB" sz="900" dirty="0"/>
                        <a:t> to track FDs. Must reinitialize the set each time.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Uses an </a:t>
                      </a:r>
                      <a:r>
                        <a:rPr lang="en-GB" sz="900" b="1"/>
                        <a:t>array of </a:t>
                      </a:r>
                      <a:r>
                        <a:rPr lang="en-GB" sz="900" b="1">
                          <a:latin typeface="Courier New" panose="02070309020205020404" pitchFamily="49" charset="0"/>
                        </a:rPr>
                        <a:t>pollfd</a:t>
                      </a:r>
                      <a:r>
                        <a:rPr lang="en-GB" sz="900" b="1"/>
                        <a:t> structs</a:t>
                      </a:r>
                      <a:r>
                        <a:rPr lang="en-GB" sz="900"/>
                        <a:t> (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fd, events, revents</a:t>
                      </a:r>
                      <a:r>
                        <a:rPr lang="en-GB" sz="900"/>
                        <a:t>). Kernel fills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revents</a:t>
                      </a:r>
                      <a:r>
                        <a:rPr lang="en-GB" sz="900"/>
                        <a:t>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234583"/>
                  </a:ext>
                </a:extLst>
              </a:tr>
              <a:tr h="7010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Identifying ready FDs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>
                          <a:latin typeface="Courier New" panose="02070309020205020404" pitchFamily="49" charset="0"/>
                        </a:rPr>
                        <a:t>select()</a:t>
                      </a:r>
                      <a:r>
                        <a:rPr lang="en-GB" sz="900"/>
                        <a:t> modifies the set → you check with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FD_ISSET(fd, &amp;readfds)</a:t>
                      </a:r>
                      <a:r>
                        <a:rPr lang="en-GB" sz="900"/>
                        <a:t>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>
                          <a:latin typeface="Courier New" panose="02070309020205020404" pitchFamily="49" charset="0"/>
                        </a:rPr>
                        <a:t>poll()</a:t>
                      </a:r>
                      <a:r>
                        <a:rPr lang="en-GB" sz="900"/>
                        <a:t> sets the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revents</a:t>
                      </a:r>
                      <a:r>
                        <a:rPr lang="en-GB" sz="900"/>
                        <a:t> field in the array → you check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fds[i].revents</a:t>
                      </a:r>
                      <a:r>
                        <a:rPr lang="en-GB" sz="900"/>
                        <a:t>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122222"/>
                  </a:ext>
                </a:extLst>
              </a:tr>
              <a:tr h="7010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FD limit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Limited by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FD_SETSIZE</a:t>
                      </a:r>
                      <a:r>
                        <a:rPr lang="en-GB" sz="900"/>
                        <a:t> (commonly 1024). Can’t monitor more than that.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No fixed limit — can monitor many thousands of FDs (limited by system resources).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67763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Efficiency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dirty="0"/>
                        <a:t>Must scan from 0 → </a:t>
                      </a:r>
                      <a:r>
                        <a:rPr lang="en-GB" sz="900" dirty="0" err="1"/>
                        <a:t>maxfd</a:t>
                      </a:r>
                      <a:r>
                        <a:rPr lang="en-GB" sz="900" dirty="0"/>
                        <a:t> sequentially, even if only 1 FD is ready.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Can directly iterate over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nfds</a:t>
                      </a:r>
                      <a:r>
                        <a:rPr lang="en-GB" sz="900"/>
                        <a:t> array; easier and often faster.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84473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Reinitialization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Input sets are </a:t>
                      </a:r>
                      <a:r>
                        <a:rPr lang="en-GB" sz="900" b="1"/>
                        <a:t>modified</a:t>
                      </a:r>
                      <a:r>
                        <a:rPr lang="en-GB" sz="900"/>
                        <a:t>, so you must rebuild them before every call.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>
                          <a:latin typeface="Courier New" panose="02070309020205020404" pitchFamily="49" charset="0"/>
                        </a:rPr>
                        <a:t>events</a:t>
                      </a:r>
                      <a:r>
                        <a:rPr lang="en-GB" sz="900"/>
                        <a:t> field is not modified; no need to rebuild array each time.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64124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Portability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Very portable (POSIX standard, available everywhere).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Also portable (POSIX), but slightly newer than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select()</a:t>
                      </a:r>
                      <a:r>
                        <a:rPr lang="en-GB" sz="900"/>
                        <a:t>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872437"/>
                  </a:ext>
                </a:extLst>
              </a:tr>
              <a:tr h="539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Ease of use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Less intuitive (macros like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FD_SET</a:t>
                      </a:r>
                      <a:r>
                        <a:rPr lang="en-GB" sz="900"/>
                        <a:t>,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FD_CLR</a:t>
                      </a:r>
                      <a:r>
                        <a:rPr lang="en-GB" sz="900"/>
                        <a:t>, </a:t>
                      </a:r>
                      <a:r>
                        <a:rPr lang="en-GB" sz="900">
                          <a:latin typeface="Courier New" panose="02070309020205020404" pitchFamily="49" charset="0"/>
                        </a:rPr>
                        <a:t>FD_ISSET</a:t>
                      </a:r>
                      <a:r>
                        <a:rPr lang="en-GB" sz="900"/>
                        <a:t>).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More straightforward (just loop over array and check flags).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726271"/>
                  </a:ext>
                </a:extLst>
              </a:tr>
              <a:tr h="7010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b="1"/>
                        <a:t>Scalability</a:t>
                      </a:r>
                      <a:endParaRPr lang="en-US" sz="900"/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/>
                        <a:t>Okay for small/moderate numbers of sockets. Struggles with thousands of FDs.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900" dirty="0"/>
                        <a:t>Handles larger FD sets better, but still linear (O(n)). For huge numbers, </a:t>
                      </a:r>
                      <a:r>
                        <a:rPr lang="en-GB" sz="900" b="1" dirty="0" err="1"/>
                        <a:t>epoll</a:t>
                      </a:r>
                      <a:r>
                        <a:rPr lang="en-GB" sz="900" dirty="0"/>
                        <a:t> is better.</a:t>
                      </a:r>
                    </a:p>
                  </a:txBody>
                  <a:tcPr marL="47145" marR="47145" marT="23573" marB="235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25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5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6127-DFE1-9478-A8B6-97905DE5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short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BC9B-08B2-2082-B8B3-8D41BA963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700" b="1" dirty="0"/>
              <a:t>Without multiplexing</a:t>
            </a:r>
            <a:r>
              <a:rPr lang="en-GB" sz="1700" dirty="0"/>
              <a:t>: block on one socket, others are ignored.</a:t>
            </a:r>
          </a:p>
          <a:p>
            <a:r>
              <a:rPr lang="en-GB" sz="1700" b="1" dirty="0"/>
              <a:t>With multiplexing</a:t>
            </a:r>
            <a:r>
              <a:rPr lang="en-GB" sz="1700" dirty="0"/>
              <a:t>: block on many sockets together → kernel tells you which are ready → you only handle those → efficient, no wasted CPU, no extra threads.</a:t>
            </a:r>
          </a:p>
          <a:p>
            <a:r>
              <a:rPr lang="en-GB" sz="1700" b="1" dirty="0"/>
              <a:t>Use select()</a:t>
            </a:r>
            <a:r>
              <a:rPr lang="en-GB" sz="1700" dirty="0"/>
              <a:t> if:</a:t>
            </a:r>
          </a:p>
          <a:p>
            <a:pPr lvl="1"/>
            <a:r>
              <a:rPr lang="en-GB" sz="1700" dirty="0"/>
              <a:t>You want maximum portability and small number of FDs (e.g., student projects, cross-platform code).</a:t>
            </a:r>
          </a:p>
          <a:p>
            <a:r>
              <a:rPr lang="en-GB" sz="1700" b="1" dirty="0"/>
              <a:t>Use poll()</a:t>
            </a:r>
            <a:r>
              <a:rPr lang="en-GB" sz="1700" dirty="0"/>
              <a:t> if:</a:t>
            </a:r>
          </a:p>
          <a:p>
            <a:pPr lvl="1"/>
            <a:r>
              <a:rPr lang="en-GB" sz="1700" dirty="0"/>
              <a:t>You expect more sockets, want cleaner code, and need to avoid FD_SETSIZE limits.</a:t>
            </a:r>
          </a:p>
          <a:p>
            <a:r>
              <a:rPr lang="en-GB" sz="1700" b="1" dirty="0"/>
              <a:t>For very large-scale servers (10K+ clients):</a:t>
            </a:r>
            <a:r>
              <a:rPr lang="en-GB" sz="1700" dirty="0"/>
              <a:t> use </a:t>
            </a:r>
            <a:r>
              <a:rPr lang="en-GB" sz="1700" dirty="0" err="1"/>
              <a:t>epoll</a:t>
            </a:r>
            <a:r>
              <a:rPr lang="en-GB" sz="1700" dirty="0"/>
              <a:t>() (Linux-specific).</a:t>
            </a:r>
          </a:p>
          <a:p>
            <a:pPr marL="0" indent="0">
              <a:buNone/>
            </a:pPr>
            <a:endParaRPr lang="en-GB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1455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3E28F-344D-048A-2EEF-0C202694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 b="1">
                <a:solidFill>
                  <a:srgbClr val="FFFFFF"/>
                </a:solidFill>
              </a:rPr>
              <a:t>The Core Problem</a:t>
            </a:r>
            <a:br>
              <a:rPr lang="en-GB" sz="3500" b="1">
                <a:solidFill>
                  <a:srgbClr val="FFFFFF"/>
                </a:solidFill>
              </a:rPr>
            </a:b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09EA4-0230-F5C3-6493-1A718056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735" y="168248"/>
            <a:ext cx="6040607" cy="654178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500" dirty="0"/>
              <a:t>Imagine writing a </a:t>
            </a:r>
            <a:r>
              <a:rPr lang="en-GB" sz="1500" b="1" dirty="0"/>
              <a:t>server</a:t>
            </a:r>
            <a:r>
              <a:rPr lang="en-GB" sz="1500" dirty="0"/>
              <a:t> that talks to many </a:t>
            </a:r>
            <a:r>
              <a:rPr lang="en-GB" sz="1500" b="1" dirty="0"/>
              <a:t>clients</a:t>
            </a:r>
            <a:r>
              <a:rPr lang="en-GB" sz="1500" dirty="0"/>
              <a:t> at the same time (like a chat server).</a:t>
            </a:r>
          </a:p>
          <a:p>
            <a:pPr>
              <a:lnSpc>
                <a:spcPct val="90000"/>
              </a:lnSpc>
            </a:pPr>
            <a:r>
              <a:rPr lang="en-GB" sz="1500" b="1" dirty="0"/>
              <a:t>Writing (send/write)</a:t>
            </a:r>
            <a:r>
              <a:rPr lang="en-GB" sz="1500" dirty="0"/>
              <a:t> is easy → if you have data, you write to the socket and it succeeds immediately.</a:t>
            </a:r>
          </a:p>
          <a:p>
            <a:pPr>
              <a:lnSpc>
                <a:spcPct val="90000"/>
              </a:lnSpc>
            </a:pPr>
            <a:r>
              <a:rPr lang="en-GB" sz="1500" b="1" dirty="0"/>
              <a:t>Reading (</a:t>
            </a:r>
            <a:r>
              <a:rPr lang="en-GB" sz="1500" b="1" dirty="0" err="1"/>
              <a:t>recv</a:t>
            </a:r>
            <a:r>
              <a:rPr lang="en-GB" sz="1500" b="1" dirty="0"/>
              <a:t>/read)</a:t>
            </a:r>
            <a:r>
              <a:rPr lang="en-GB" sz="1500" dirty="0"/>
              <a:t> is hard → because if there is no data yet, the call </a:t>
            </a:r>
            <a:r>
              <a:rPr lang="en-GB" sz="1500" b="1" dirty="0"/>
              <a:t>blocks</a:t>
            </a:r>
            <a:r>
              <a:rPr lang="en-GB" sz="1500" dirty="0"/>
              <a:t> (waits).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If we block on one client’s socket, the server cannot check the other clients’ sockets.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Example: If client A sends nothing for an hour, and the server is blocked on client A, then client B and C will be ignored during that time.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500" b="1" dirty="0"/>
              <a:t>Two Naïve Solutions (but not good)</a:t>
            </a:r>
          </a:p>
          <a:p>
            <a:pPr>
              <a:lnSpc>
                <a:spcPct val="90000"/>
              </a:lnSpc>
            </a:pPr>
            <a:r>
              <a:rPr lang="en-GB" sz="1500" b="1" dirty="0"/>
              <a:t>Non-blocking receive with timeout</a:t>
            </a:r>
            <a:endParaRPr lang="en-GB" sz="1500" dirty="0"/>
          </a:p>
          <a:p>
            <a:pPr lvl="1">
              <a:lnSpc>
                <a:spcPct val="90000"/>
              </a:lnSpc>
            </a:pPr>
            <a:r>
              <a:rPr lang="en-GB" sz="1500" dirty="0"/>
              <a:t>We try to read from a socket with a very short timeout (say 10 </a:t>
            </a:r>
            <a:r>
              <a:rPr lang="en-GB" sz="1500" dirty="0" err="1"/>
              <a:t>ms</a:t>
            </a:r>
            <a:r>
              <a:rPr lang="en-GB" sz="15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If no data arrives, you quickly move on to the next socket.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Problem: We waste CPU cycles constantly checking sockets that may have no data.</a:t>
            </a:r>
          </a:p>
          <a:p>
            <a:pPr>
              <a:lnSpc>
                <a:spcPct val="90000"/>
              </a:lnSpc>
            </a:pPr>
            <a:r>
              <a:rPr lang="en-GB" sz="1500" b="1" dirty="0"/>
              <a:t>One thread per client</a:t>
            </a:r>
            <a:endParaRPr lang="en-GB" sz="1500" dirty="0"/>
          </a:p>
          <a:p>
            <a:pPr lvl="1">
              <a:lnSpc>
                <a:spcPct val="90000"/>
              </a:lnSpc>
            </a:pPr>
            <a:r>
              <a:rPr lang="en-GB" sz="1500" dirty="0"/>
              <a:t>Create a separate thread to handle each client.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Each thread blocks on its own socket, so clients are handled independently.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Problem: Works for small numbers of clients, but when you have hundreds or thousands of clients, creating thousands of threads uses too much CPU and memory → server performance collapses.</a:t>
            </a:r>
          </a:p>
          <a:p>
            <a:pPr lvl="1">
              <a:lnSpc>
                <a:spcPct val="90000"/>
              </a:lnSpc>
            </a:pPr>
            <a:endParaRPr lang="en-GB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4955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6C66-5715-273F-1E88-E7471712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File descriptors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FD03F3-FBF9-BBA6-4CC2-10FBE9170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78411" y="649480"/>
            <a:ext cx="5145793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 Linux,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everything is treated as a file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(files, devices, pipes, sockets).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file descriptor (FD)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just a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 (integer)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the kernel gives your program when you open/create something.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800" dirty="0"/>
              <a:t>A </a:t>
            </a:r>
            <a:r>
              <a:rPr lang="en-GB" sz="1800" b="1" dirty="0"/>
              <a:t>file descriptor (FD)</a:t>
            </a:r>
            <a:r>
              <a:rPr lang="en-GB" sz="1800" dirty="0"/>
              <a:t> is just a handle (number) that refers to something — e.g., a socket, a pipe, or a file.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GB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altLang="en-US" sz="1700" dirty="0">
                <a:latin typeface="Arial" panose="020B0604020202020204" pitchFamily="34" charset="0"/>
              </a:rPr>
              <a:t>int </a:t>
            </a:r>
            <a:r>
              <a:rPr lang="en-GB" altLang="en-US" sz="1700" dirty="0" err="1">
                <a:latin typeface="Arial" panose="020B0604020202020204" pitchFamily="34" charset="0"/>
              </a:rPr>
              <a:t>fd</a:t>
            </a:r>
            <a:r>
              <a:rPr lang="en-GB" altLang="en-US" sz="1700" dirty="0">
                <a:latin typeface="Arial" panose="020B0604020202020204" pitchFamily="34" charset="0"/>
              </a:rPr>
              <a:t> = create("foo.txt", 0644);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700" dirty="0"/>
              <a:t>This creates a </a:t>
            </a:r>
            <a:r>
              <a:rPr lang="en-GB" sz="1700" b="1" dirty="0"/>
              <a:t>regular file</a:t>
            </a:r>
            <a:r>
              <a:rPr lang="en-GB" sz="1700" dirty="0"/>
              <a:t> named foo.txt on disk.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700" dirty="0"/>
              <a:t>The kernel then returns a </a:t>
            </a:r>
            <a:r>
              <a:rPr lang="en-GB" sz="1700" b="1" dirty="0"/>
              <a:t>file descriptor (</a:t>
            </a:r>
            <a:r>
              <a:rPr lang="en-GB" sz="1700" b="1" dirty="0" err="1"/>
              <a:t>fd</a:t>
            </a:r>
            <a:r>
              <a:rPr lang="en-GB" sz="1700" b="1" dirty="0"/>
              <a:t>)</a:t>
            </a:r>
            <a:r>
              <a:rPr lang="en-GB" sz="1700" dirty="0"/>
              <a:t>, which is just an integer (say 3).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700" dirty="0"/>
              <a:t>Now we can use </a:t>
            </a:r>
            <a:r>
              <a:rPr lang="en-GB" sz="1700" dirty="0" err="1"/>
              <a:t>fd</a:t>
            </a:r>
            <a:r>
              <a:rPr lang="en-GB" sz="1700" dirty="0"/>
              <a:t> with system calls like read(), write(), close().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700" dirty="0"/>
              <a:t>Here: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700" dirty="0"/>
              <a:t>foo.txt = a </a:t>
            </a:r>
            <a:r>
              <a:rPr lang="en-GB" sz="1700" b="1" dirty="0"/>
              <a:t>file on disk</a:t>
            </a:r>
            <a:r>
              <a:rPr lang="en-GB" sz="1700" dirty="0"/>
              <a:t> (ordinary file, not a socket).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GB" sz="1700" dirty="0" err="1"/>
              <a:t>fd</a:t>
            </a:r>
            <a:r>
              <a:rPr lang="en-GB" sz="1700" dirty="0"/>
              <a:t> = an </a:t>
            </a:r>
            <a:r>
              <a:rPr lang="en-GB" sz="1700" b="1" dirty="0"/>
              <a:t>integer handle</a:t>
            </a:r>
            <a:r>
              <a:rPr lang="en-GB" sz="1700" dirty="0"/>
              <a:t> to that file.</a:t>
            </a:r>
          </a:p>
        </p:txBody>
      </p:sp>
    </p:spTree>
    <p:extLst>
      <p:ext uri="{BB962C8B-B14F-4D97-AF65-F5344CB8AC3E}">
        <p14:creationId xmlns:p14="http://schemas.microsoft.com/office/powerpoint/2010/main" val="140136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3669-9CAB-8A2B-7DB8-CFA750F0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677075"/>
            <a:ext cx="3914481" cy="675377"/>
          </a:xfrm>
        </p:spPr>
        <p:txBody>
          <a:bodyPr anchor="b">
            <a:normAutofit/>
          </a:bodyPr>
          <a:lstStyle/>
          <a:p>
            <a:r>
              <a:rPr lang="en-US" sz="2800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F263-1C50-C599-9DCD-6CC7127F7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8" y="1612415"/>
            <a:ext cx="4598496" cy="469066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endParaRPr lang="en-GB" sz="1500" dirty="0"/>
          </a:p>
          <a:p>
            <a:pPr>
              <a:lnSpc>
                <a:spcPct val="90000"/>
              </a:lnSpc>
            </a:pPr>
            <a:r>
              <a:rPr lang="en-GB" sz="1500" dirty="0"/>
              <a:t>A </a:t>
            </a:r>
            <a:r>
              <a:rPr lang="en-GB" sz="1500" b="1" dirty="0"/>
              <a:t>socket</a:t>
            </a:r>
            <a:r>
              <a:rPr lang="en-GB" sz="1500" dirty="0"/>
              <a:t> is an </a:t>
            </a:r>
            <a:r>
              <a:rPr lang="en-GB" sz="1500" b="1" dirty="0"/>
              <a:t>endpoint for communication</a:t>
            </a:r>
            <a:r>
              <a:rPr lang="en-GB" sz="1500" dirty="0"/>
              <a:t> (usually between processes over a network or locally)</a:t>
            </a:r>
          </a:p>
          <a:p>
            <a:pPr>
              <a:lnSpc>
                <a:spcPct val="90000"/>
              </a:lnSpc>
            </a:pPr>
            <a:r>
              <a:rPr lang="en-GB" sz="1500" b="1" dirty="0"/>
              <a:t>A socket is represented by a file descriptor in Linux.</a:t>
            </a:r>
            <a:endParaRPr lang="en-GB" sz="1500" dirty="0"/>
          </a:p>
          <a:p>
            <a:pPr>
              <a:lnSpc>
                <a:spcPct val="90000"/>
              </a:lnSpc>
            </a:pPr>
            <a:r>
              <a:rPr lang="en-GB" sz="1500" dirty="0"/>
              <a:t>A socket represents one endpoint of a two-way communication link between two programs running on a network or locally. It acts as a specific address and port combination that identifies a process to send and receive data, enabling client-server applications.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If we want a </a:t>
            </a:r>
            <a:r>
              <a:rPr lang="en-GB" sz="1500" b="1" dirty="0"/>
              <a:t>socket</a:t>
            </a:r>
            <a:r>
              <a:rPr lang="en-GB" sz="1500" dirty="0"/>
              <a:t>, we call the </a:t>
            </a:r>
            <a:r>
              <a:rPr lang="en-GB" sz="1500" b="1" dirty="0"/>
              <a:t>socket API</a:t>
            </a:r>
            <a:r>
              <a:rPr lang="en-GB" sz="1500" dirty="0"/>
              <a:t>:</a:t>
            </a:r>
          </a:p>
          <a:p>
            <a:pPr lvl="1">
              <a:lnSpc>
                <a:spcPct val="90000"/>
              </a:lnSpc>
            </a:pPr>
            <a:r>
              <a:rPr lang="da-DK" sz="1500" dirty="0"/>
              <a:t>int sockfd = socket(AF_INET, SOCK_STREAM, 0);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This doesn’t create a disk file.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Instead, it creates a </a:t>
            </a:r>
            <a:r>
              <a:rPr lang="en-GB" sz="1500" b="1" dirty="0"/>
              <a:t>network communication endpoint</a:t>
            </a:r>
            <a:r>
              <a:rPr lang="en-GB" sz="1500" dirty="0"/>
              <a:t> (e.g., for TCP).</a:t>
            </a:r>
          </a:p>
          <a:p>
            <a:pPr>
              <a:lnSpc>
                <a:spcPct val="90000"/>
              </a:lnSpc>
            </a:pPr>
            <a:r>
              <a:rPr lang="en-GB" sz="1500" dirty="0"/>
              <a:t>The kernel returns an FD (</a:t>
            </a:r>
            <a:r>
              <a:rPr lang="en-GB" sz="1500" dirty="0" err="1"/>
              <a:t>sockfd</a:t>
            </a:r>
            <a:r>
              <a:rPr lang="en-GB" sz="1500" dirty="0"/>
              <a:t>), which you use with send(), </a:t>
            </a:r>
            <a:r>
              <a:rPr lang="en-GB" sz="1500" dirty="0" err="1"/>
              <a:t>recv</a:t>
            </a:r>
            <a:r>
              <a:rPr lang="en-GB" sz="1500" dirty="0"/>
              <a:t>(), etc.</a:t>
            </a: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D7B9C-6B4F-AA2B-2BDD-7C640EE6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14" y="2383337"/>
            <a:ext cx="3205097" cy="20913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19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BEAC5-BFF4-C4EA-BD85-364BD8D3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200">
                <a:solidFill>
                  <a:srgbClr val="FFFFFF"/>
                </a:solidFill>
              </a:rPr>
              <a:t>The Better Solution: I/O Multiplexing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15A5-CFF0-5056-B1C7-00DB0EB52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dirty="0"/>
              <a:t>Linux provides </a:t>
            </a:r>
            <a:r>
              <a:rPr lang="en-GB" sz="1700" b="1" dirty="0"/>
              <a:t>I/O monitoring calls</a:t>
            </a:r>
            <a:r>
              <a:rPr lang="en-GB" sz="1700" dirty="0"/>
              <a:t>:</a:t>
            </a:r>
          </a:p>
          <a:p>
            <a:pPr lvl="1"/>
            <a:r>
              <a:rPr lang="en-GB" sz="1700" dirty="0"/>
              <a:t>select()</a:t>
            </a:r>
          </a:p>
          <a:p>
            <a:pPr lvl="1"/>
            <a:r>
              <a:rPr lang="en-GB" sz="1700" dirty="0"/>
              <a:t>poll()</a:t>
            </a:r>
          </a:p>
          <a:p>
            <a:pPr marL="0" indent="0">
              <a:buNone/>
            </a:pPr>
            <a:r>
              <a:rPr lang="en-GB" sz="1700" dirty="0"/>
              <a:t>These system call functions let us </a:t>
            </a:r>
            <a:r>
              <a:rPr lang="en-GB" sz="1700" b="1" dirty="0"/>
              <a:t>monitor multiple sockets/file descriptors at once</a:t>
            </a:r>
            <a:r>
              <a:rPr lang="en-GB" sz="1700" dirty="0"/>
              <a:t>.</a:t>
            </a:r>
          </a:p>
          <a:p>
            <a:pPr marL="0" indent="0">
              <a:buNone/>
            </a:pPr>
            <a:r>
              <a:rPr lang="en-GB" sz="1700" dirty="0"/>
              <a:t>How it works:</a:t>
            </a:r>
          </a:p>
          <a:p>
            <a:r>
              <a:rPr lang="en-GB" sz="1700" dirty="0"/>
              <a:t>You give the kernel a </a:t>
            </a:r>
            <a:r>
              <a:rPr lang="en-GB" sz="1700" b="1" dirty="0"/>
              <a:t>set of file descriptors</a:t>
            </a:r>
            <a:r>
              <a:rPr lang="en-GB" sz="1700" dirty="0"/>
              <a:t> (sockets you care about).</a:t>
            </a:r>
          </a:p>
          <a:p>
            <a:r>
              <a:rPr lang="en-GB" sz="1700" dirty="0"/>
              <a:t>The system call </a:t>
            </a:r>
            <a:r>
              <a:rPr lang="en-GB" sz="1700" b="1" dirty="0"/>
              <a:t>blocks until at least one FD is ready</a:t>
            </a:r>
            <a:r>
              <a:rPr lang="en-GB" sz="1700" dirty="0"/>
              <a:t> (for read, write, or error).</a:t>
            </a:r>
          </a:p>
          <a:p>
            <a:r>
              <a:rPr lang="en-GB" sz="1700" dirty="0"/>
              <a:t>When it returns, it tells you </a:t>
            </a:r>
            <a:r>
              <a:rPr lang="en-GB" sz="1700" i="1" dirty="0"/>
              <a:t>which</a:t>
            </a:r>
            <a:r>
              <a:rPr lang="en-GB" sz="1700" dirty="0"/>
              <a:t> sockets are ready.</a:t>
            </a:r>
          </a:p>
          <a:p>
            <a:r>
              <a:rPr lang="en-GB" sz="1700" dirty="0"/>
              <a:t>Then, you only perform </a:t>
            </a:r>
            <a:r>
              <a:rPr lang="en-GB" sz="1700" dirty="0" err="1"/>
              <a:t>recv</a:t>
            </a:r>
            <a:r>
              <a:rPr lang="en-GB" sz="1700" dirty="0"/>
              <a:t>() or send() on those ready sockets.</a:t>
            </a:r>
          </a:p>
        </p:txBody>
      </p:sp>
    </p:spTree>
    <p:extLst>
      <p:ext uri="{BB962C8B-B14F-4D97-AF65-F5344CB8AC3E}">
        <p14:creationId xmlns:p14="http://schemas.microsoft.com/office/powerpoint/2010/main" val="78508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C972A-6F28-11DB-130D-F28F077A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1151725"/>
            <a:ext cx="2401025" cy="2822627"/>
          </a:xfrm>
        </p:spPr>
        <p:txBody>
          <a:bodyPr anchor="b">
            <a:normAutofit/>
          </a:bodyPr>
          <a:lstStyle/>
          <a:p>
            <a:pPr algn="r"/>
            <a:r>
              <a:rPr lang="en-GB" sz="3500" dirty="0">
                <a:solidFill>
                  <a:srgbClr val="FFFFFF"/>
                </a:solidFill>
              </a:rPr>
              <a:t>What select() and poll() Do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5110-AB80-4A51-49F8-7ED57B79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592" y="1193606"/>
            <a:ext cx="5584123" cy="432027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Both are </a:t>
            </a:r>
            <a:r>
              <a:rPr lang="en-GB" sz="1400" b="1" dirty="0"/>
              <a:t>system calls</a:t>
            </a:r>
            <a:r>
              <a:rPr lang="en-GB" sz="1400" dirty="0"/>
              <a:t> in Linux that implement </a:t>
            </a:r>
            <a:r>
              <a:rPr lang="en-GB" sz="1400" b="1" dirty="0"/>
              <a:t>I/O multiplexing</a:t>
            </a:r>
            <a:r>
              <a:rPr lang="en-GB" sz="14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They let a process </a:t>
            </a:r>
            <a:r>
              <a:rPr lang="en-GB" sz="1400" b="1" dirty="0"/>
              <a:t>wait on multiple file descriptors (FDs)</a:t>
            </a:r>
            <a:r>
              <a:rPr lang="en-GB" sz="1400" dirty="0"/>
              <a:t> (sockets, pipes, files) at the same time, instead of blocking on just one.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1. select()</a:t>
            </a:r>
          </a:p>
          <a:p>
            <a:pPr>
              <a:lnSpc>
                <a:spcPct val="90000"/>
              </a:lnSpc>
            </a:pPr>
            <a:r>
              <a:rPr lang="en-GB" sz="1400" b="1" dirty="0"/>
              <a:t>Takes three sets of file descriptors</a:t>
            </a:r>
            <a:r>
              <a:rPr lang="en-GB" sz="1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sz="1400" dirty="0" err="1"/>
              <a:t>readfds</a:t>
            </a:r>
            <a:r>
              <a:rPr lang="en-GB" sz="1400" dirty="0"/>
              <a:t> → sockets to monitor for incoming data</a:t>
            </a:r>
          </a:p>
          <a:p>
            <a:pPr lvl="1">
              <a:lnSpc>
                <a:spcPct val="90000"/>
              </a:lnSpc>
            </a:pPr>
            <a:r>
              <a:rPr lang="en-GB" sz="1400" dirty="0" err="1"/>
              <a:t>writefds</a:t>
            </a:r>
            <a:r>
              <a:rPr lang="en-GB" sz="1400" dirty="0"/>
              <a:t> → sockets to monitor for readiness to send data</a:t>
            </a:r>
          </a:p>
          <a:p>
            <a:pPr lvl="1">
              <a:lnSpc>
                <a:spcPct val="90000"/>
              </a:lnSpc>
            </a:pPr>
            <a:r>
              <a:rPr lang="en-GB" sz="1400" dirty="0" err="1"/>
              <a:t>exceptfds</a:t>
            </a:r>
            <a:r>
              <a:rPr lang="en-GB" sz="1400" dirty="0"/>
              <a:t> → sockets to monitor for errors/exceptions</a:t>
            </a:r>
          </a:p>
          <a:p>
            <a:pPr>
              <a:lnSpc>
                <a:spcPct val="90000"/>
              </a:lnSpc>
            </a:pPr>
            <a:r>
              <a:rPr lang="en-GB" sz="1400" b="1" dirty="0"/>
              <a:t>What it does:</a:t>
            </a:r>
            <a:endParaRPr lang="en-GB" sz="1400" dirty="0"/>
          </a:p>
          <a:p>
            <a:pPr lvl="1">
              <a:lnSpc>
                <a:spcPct val="90000"/>
              </a:lnSpc>
            </a:pPr>
            <a:r>
              <a:rPr lang="en-GB" sz="1400" dirty="0"/>
              <a:t>Blocks until at least one</a:t>
            </a:r>
            <a:r>
              <a:rPr lang="en-GB" sz="1400" b="1" dirty="0"/>
              <a:t> FD is ready</a:t>
            </a:r>
            <a:r>
              <a:rPr lang="en-GB" sz="1400" dirty="0"/>
              <a:t>(ex: A client sent you “Hello” → the socket FD becomes ready to read.) for the requested operation (read/write/error).</a:t>
            </a:r>
          </a:p>
          <a:p>
            <a:pPr lvl="1">
              <a:lnSpc>
                <a:spcPct val="90000"/>
              </a:lnSpc>
            </a:pPr>
            <a:r>
              <a:rPr lang="en-GB" sz="1400" dirty="0"/>
              <a:t>When it returns, it </a:t>
            </a:r>
            <a:r>
              <a:rPr lang="en-GB" sz="1400" b="1" dirty="0"/>
              <a:t>modifies the sets</a:t>
            </a:r>
            <a:r>
              <a:rPr lang="en-GB" sz="1400" dirty="0"/>
              <a:t> to mark only the ready FDs.</a:t>
            </a:r>
          </a:p>
          <a:p>
            <a:pPr lvl="1">
              <a:lnSpc>
                <a:spcPct val="90000"/>
              </a:lnSpc>
            </a:pPr>
            <a:r>
              <a:rPr lang="en-GB" sz="1400" dirty="0"/>
              <a:t>You then check each FD with FD_ISSET() to see who’s ready.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	Use case:</a:t>
            </a:r>
            <a:r>
              <a:rPr lang="en-GB" sz="1400" dirty="0"/>
              <a:t> small to medium number of sockets; older but still common.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int select(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	int </a:t>
            </a:r>
            <a:r>
              <a:rPr lang="en-GB" sz="1400" b="1" dirty="0" err="1"/>
              <a:t>nfds</a:t>
            </a:r>
            <a:r>
              <a:rPr lang="en-GB" sz="1400" b="1" dirty="0"/>
              <a:t>,   // </a:t>
            </a:r>
            <a:r>
              <a:rPr lang="en-GB" sz="1400" dirty="0"/>
              <a:t>Tells the kernel how many FDs to check.</a:t>
            </a:r>
            <a:endParaRPr lang="en-GB" sz="1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           </a:t>
            </a:r>
            <a:r>
              <a:rPr lang="en-GB" sz="1400" b="1" dirty="0" err="1"/>
              <a:t>fd_set</a:t>
            </a:r>
            <a:r>
              <a:rPr lang="en-GB" sz="1400" b="1" dirty="0"/>
              <a:t> *</a:t>
            </a:r>
            <a:r>
              <a:rPr lang="en-GB" sz="1400" b="1" dirty="0" err="1"/>
              <a:t>readfds</a:t>
            </a:r>
            <a:r>
              <a:rPr lang="en-GB" sz="1400" b="1" dirty="0"/>
              <a:t>,  // </a:t>
            </a:r>
            <a:r>
              <a:rPr lang="en-GB" sz="1400" dirty="0"/>
              <a:t>Set of FDs to monitor for </a:t>
            </a:r>
            <a:r>
              <a:rPr lang="en-GB" sz="1400" b="1" dirty="0"/>
              <a:t>readability</a:t>
            </a:r>
            <a:r>
              <a:rPr lang="en-GB" sz="1400" dirty="0"/>
              <a:t>.</a:t>
            </a:r>
            <a:endParaRPr lang="en-GB" sz="1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           </a:t>
            </a:r>
            <a:r>
              <a:rPr lang="en-GB" sz="1400" b="1" dirty="0" err="1"/>
              <a:t>fd_set</a:t>
            </a:r>
            <a:r>
              <a:rPr lang="en-GB" sz="1400" b="1" dirty="0"/>
              <a:t> *</a:t>
            </a:r>
            <a:r>
              <a:rPr lang="en-GB" sz="1400" b="1" dirty="0" err="1"/>
              <a:t>writefds</a:t>
            </a:r>
            <a:r>
              <a:rPr lang="en-GB" sz="1400" b="1" dirty="0"/>
              <a:t>, // </a:t>
            </a:r>
            <a:r>
              <a:rPr lang="en-US" sz="1400" dirty="0"/>
              <a:t>sockets monitored for writing.</a:t>
            </a:r>
            <a:endParaRPr lang="en-GB" sz="1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           </a:t>
            </a:r>
            <a:r>
              <a:rPr lang="en-GB" sz="1400" b="1" dirty="0" err="1"/>
              <a:t>fd_set</a:t>
            </a:r>
            <a:r>
              <a:rPr lang="en-GB" sz="1400" b="1" dirty="0"/>
              <a:t> *</a:t>
            </a:r>
            <a:r>
              <a:rPr lang="en-GB" sz="1400" b="1" dirty="0" err="1"/>
              <a:t>exceptfds</a:t>
            </a:r>
            <a:r>
              <a:rPr lang="en-GB" sz="1400" b="1" dirty="0"/>
              <a:t>, // s</a:t>
            </a:r>
            <a:r>
              <a:rPr lang="en-US" sz="1400" dirty="0" err="1"/>
              <a:t>ockets</a:t>
            </a:r>
            <a:r>
              <a:rPr lang="en-US" sz="1400" dirty="0"/>
              <a:t> monitored for exceptions.</a:t>
            </a:r>
            <a:endParaRPr lang="en-GB" sz="1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           struct </a:t>
            </a:r>
            <a:r>
              <a:rPr lang="en-GB" sz="1400" b="1" dirty="0" err="1"/>
              <a:t>timeval</a:t>
            </a:r>
            <a:r>
              <a:rPr lang="en-GB" sz="1400" b="1" dirty="0"/>
              <a:t> *timeout); // </a:t>
            </a:r>
            <a:r>
              <a:rPr lang="en-GB" sz="1400" dirty="0"/>
              <a:t>Wait forever until something happens.</a:t>
            </a:r>
            <a:endParaRPr lang="en-GB" sz="1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b="1" dirty="0"/>
              <a:t>select(maxfd+1, &amp;</a:t>
            </a:r>
            <a:r>
              <a:rPr lang="en-GB" sz="1400" b="1" dirty="0" err="1"/>
              <a:t>readfds</a:t>
            </a:r>
            <a:r>
              <a:rPr lang="en-GB" sz="1400" b="1" dirty="0"/>
              <a:t>, NULL, NULL, NULL);</a:t>
            </a:r>
          </a:p>
          <a:p>
            <a:pPr marL="0" indent="0">
              <a:lnSpc>
                <a:spcPct val="90000"/>
              </a:lnSpc>
              <a:buNone/>
            </a:pPr>
            <a:endParaRPr lang="en-GB" sz="1400" b="1" dirty="0"/>
          </a:p>
          <a:p>
            <a:pPr marL="0" indent="0">
              <a:lnSpc>
                <a:spcPct val="90000"/>
              </a:lnSpc>
              <a:buNone/>
            </a:pPr>
            <a:endParaRPr lang="en-GB" sz="1400" b="1" dirty="0"/>
          </a:p>
          <a:p>
            <a:pPr marL="400050" lvl="1" indent="0">
              <a:lnSpc>
                <a:spcPct val="90000"/>
              </a:lnSpc>
              <a:buNone/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908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09B06-C1C2-9F58-036D-F12560D8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Cont…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A17BC-D5CB-560E-C0A7-580945B0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425" y="649480"/>
            <a:ext cx="5103779" cy="554604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2. poll()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Takes an array of struct </a:t>
            </a:r>
            <a:r>
              <a:rPr lang="en-GB" sz="1600" b="1" dirty="0" err="1"/>
              <a:t>pollfd</a:t>
            </a:r>
            <a:r>
              <a:rPr lang="en-GB" sz="1600" b="1" dirty="0"/>
              <a:t>:</a:t>
            </a:r>
            <a:endParaRPr lang="en-GB" sz="1600" dirty="0"/>
          </a:p>
          <a:p>
            <a:pPr lvl="1">
              <a:lnSpc>
                <a:spcPct val="90000"/>
              </a:lnSpc>
            </a:pPr>
            <a:r>
              <a:rPr lang="en-GB" sz="1600" dirty="0"/>
              <a:t>struct </a:t>
            </a:r>
            <a:r>
              <a:rPr lang="en-GB" sz="1600" dirty="0" err="1"/>
              <a:t>pollfd</a:t>
            </a:r>
            <a:r>
              <a:rPr lang="en-GB" sz="1600" dirty="0"/>
              <a:t> {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    int </a:t>
            </a:r>
            <a:r>
              <a:rPr lang="en-GB" sz="1600" dirty="0" err="1"/>
              <a:t>fd</a:t>
            </a:r>
            <a:r>
              <a:rPr lang="en-GB" sz="1600" dirty="0"/>
              <a:t>;        // file descriptor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    short events;  // what we want (read/write)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    short </a:t>
            </a:r>
            <a:r>
              <a:rPr lang="en-GB" sz="1600" dirty="0" err="1"/>
              <a:t>revents</a:t>
            </a:r>
            <a:r>
              <a:rPr lang="en-GB" sz="1600" dirty="0"/>
              <a:t>; // what actually happened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};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600" dirty="0"/>
              <a:t>int poll(struct </a:t>
            </a:r>
            <a:r>
              <a:rPr lang="en-GB" sz="1600" dirty="0" err="1"/>
              <a:t>pollfd</a:t>
            </a:r>
            <a:r>
              <a:rPr lang="en-GB" sz="1600" dirty="0"/>
              <a:t> *</a:t>
            </a:r>
            <a:r>
              <a:rPr lang="en-GB" sz="1600" dirty="0" err="1"/>
              <a:t>fds</a:t>
            </a:r>
            <a:r>
              <a:rPr lang="en-GB" sz="1600" dirty="0"/>
              <a:t>, </a:t>
            </a:r>
            <a:r>
              <a:rPr lang="en-GB" sz="1600" dirty="0" err="1"/>
              <a:t>nfds_t</a:t>
            </a:r>
            <a:r>
              <a:rPr lang="en-GB" sz="1600" dirty="0"/>
              <a:t> </a:t>
            </a:r>
            <a:r>
              <a:rPr lang="en-GB" sz="1600" dirty="0" err="1"/>
              <a:t>nfds</a:t>
            </a:r>
            <a:r>
              <a:rPr lang="en-GB" sz="1600" dirty="0"/>
              <a:t>, int timeout);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600" dirty="0"/>
              <a:t>poll(</a:t>
            </a:r>
            <a:r>
              <a:rPr lang="en-GB" sz="1600" dirty="0" err="1"/>
              <a:t>fds</a:t>
            </a:r>
            <a:r>
              <a:rPr lang="en-GB" sz="1600" dirty="0"/>
              <a:t>, </a:t>
            </a:r>
            <a:r>
              <a:rPr lang="en-GB" sz="1600" dirty="0" err="1"/>
              <a:t>nfds</a:t>
            </a:r>
            <a:r>
              <a:rPr lang="en-GB" sz="1600" dirty="0"/>
              <a:t>, -1);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100" dirty="0" err="1"/>
              <a:t>Fds</a:t>
            </a:r>
            <a:r>
              <a:rPr lang="en-GB" sz="1100" dirty="0"/>
              <a:t> - Array of struct </a:t>
            </a:r>
            <a:r>
              <a:rPr lang="en-GB" sz="1100" dirty="0" err="1"/>
              <a:t>pollfd</a:t>
            </a:r>
            <a:r>
              <a:rPr lang="en-GB" sz="1100" dirty="0"/>
              <a:t> entries.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sz="1100" dirty="0"/>
              <a:t>Number of elements in the </a:t>
            </a:r>
            <a:r>
              <a:rPr lang="en-GB" sz="1100" dirty="0" err="1"/>
              <a:t>fds</a:t>
            </a:r>
            <a:r>
              <a:rPr lang="en-GB" sz="1100" dirty="0"/>
              <a:t> array.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What it does:</a:t>
            </a:r>
            <a:endParaRPr lang="en-GB" sz="1600" dirty="0"/>
          </a:p>
          <a:p>
            <a:pPr lvl="1">
              <a:lnSpc>
                <a:spcPct val="90000"/>
              </a:lnSpc>
            </a:pPr>
            <a:r>
              <a:rPr lang="en-GB" sz="1600" dirty="0"/>
              <a:t>Blocks until at least one FD has an event (readable/writable/error).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When it returns, it fills in the </a:t>
            </a:r>
            <a:r>
              <a:rPr lang="en-GB" sz="1600" dirty="0" err="1"/>
              <a:t>revents</a:t>
            </a:r>
            <a:r>
              <a:rPr lang="en-GB" sz="1600" dirty="0"/>
              <a:t> field for each FD.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You just check if (</a:t>
            </a:r>
            <a:r>
              <a:rPr lang="en-GB" sz="1600" dirty="0" err="1"/>
              <a:t>fds</a:t>
            </a:r>
            <a:r>
              <a:rPr lang="en-GB" sz="1600" dirty="0"/>
              <a:t>[</a:t>
            </a:r>
            <a:r>
              <a:rPr lang="en-GB" sz="1600" dirty="0" err="1"/>
              <a:t>i</a:t>
            </a:r>
            <a:r>
              <a:rPr lang="en-GB" sz="1600" dirty="0"/>
              <a:t>].</a:t>
            </a:r>
            <a:r>
              <a:rPr lang="en-GB" sz="1600" dirty="0" err="1"/>
              <a:t>revents</a:t>
            </a:r>
            <a:r>
              <a:rPr lang="en-GB" sz="1600" dirty="0"/>
              <a:t> &amp; POLLIN) etc.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600" dirty="0"/>
              <a:t>	</a:t>
            </a:r>
            <a:r>
              <a:rPr lang="en-GB" sz="1600" b="1" dirty="0"/>
              <a:t>Use case:</a:t>
            </a:r>
            <a:r>
              <a:rPr lang="en-GB" sz="1600" dirty="0"/>
              <a:t> handles more FDs than select; simpler since it doesn’t modify the input.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600" b="1" dirty="0"/>
              <a:t>Key Difference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select() → works with </a:t>
            </a:r>
            <a:r>
              <a:rPr lang="en-GB" sz="1600" b="1" dirty="0"/>
              <a:t>bit masks</a:t>
            </a:r>
            <a:r>
              <a:rPr lang="en-GB" sz="1600" dirty="0"/>
              <a:t> of FDs, limited by FD_SETSIZE (often 1024).</a:t>
            </a:r>
          </a:p>
          <a:p>
            <a:pPr lvl="1">
              <a:lnSpc>
                <a:spcPct val="90000"/>
              </a:lnSpc>
            </a:pPr>
            <a:r>
              <a:rPr lang="en-GB" sz="1600" dirty="0"/>
              <a:t>poll() → works with </a:t>
            </a:r>
            <a:r>
              <a:rPr lang="en-GB" sz="1600" b="1" dirty="0"/>
              <a:t>arrays of </a:t>
            </a:r>
            <a:r>
              <a:rPr lang="en-GB" sz="1600" b="1" dirty="0" err="1"/>
              <a:t>pollfd</a:t>
            </a:r>
            <a:r>
              <a:rPr lang="en-GB" sz="1600" b="1" dirty="0"/>
              <a:t> structs</a:t>
            </a:r>
            <a:r>
              <a:rPr lang="en-GB" sz="1600" dirty="0"/>
              <a:t>, no fixed FD limit.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898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0C31C-206A-F3F0-6F66-5B53000C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Why This is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F545-06C1-FB1D-9C98-89967D14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52" y="432779"/>
            <a:ext cx="5381698" cy="597216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300" b="1" dirty="0"/>
              <a:t>1. Instead of blocking on one socket, it blocks on a group of sockets.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Normal blocking I/O:</a:t>
            </a:r>
          </a:p>
          <a:p>
            <a:pPr lvl="1">
              <a:lnSpc>
                <a:spcPct val="90000"/>
              </a:lnSpc>
            </a:pPr>
            <a:r>
              <a:rPr lang="en-GB" sz="1300" dirty="0" err="1"/>
              <a:t>recv</a:t>
            </a:r>
            <a:r>
              <a:rPr lang="en-GB" sz="1300" dirty="0"/>
              <a:t>(sockfd1, </a:t>
            </a:r>
            <a:r>
              <a:rPr lang="en-GB" sz="1300" dirty="0" err="1"/>
              <a:t>buf</a:t>
            </a:r>
            <a:r>
              <a:rPr lang="en-GB" sz="1300" dirty="0"/>
              <a:t>, 1024, 0); // blocks until client 1 sends data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Here, the server waits (blocks) only on </a:t>
            </a:r>
            <a:r>
              <a:rPr lang="en-GB" sz="1300" b="1" dirty="0"/>
              <a:t>sockfd1</a:t>
            </a:r>
            <a:r>
              <a:rPr lang="en-GB" sz="13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If client 2, 3, or 100 sends data — the server won’t see it, because it’s stuck waiting on client 1.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I/O multiplexing: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select(maxfd+1, &amp;</a:t>
            </a:r>
            <a:r>
              <a:rPr lang="en-GB" sz="1300" dirty="0" err="1"/>
              <a:t>readfds</a:t>
            </a:r>
            <a:r>
              <a:rPr lang="en-GB" sz="1300" dirty="0"/>
              <a:t>, NULL, NULL, NULL);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Here, you pass </a:t>
            </a:r>
            <a:r>
              <a:rPr lang="en-GB" sz="1300" b="1" dirty="0"/>
              <a:t>a whole set of sockets</a:t>
            </a:r>
            <a:r>
              <a:rPr lang="en-GB" sz="1300" dirty="0"/>
              <a:t> (sockfd1, sockfd2, … sockfd100).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The kernel watches </a:t>
            </a:r>
            <a:r>
              <a:rPr lang="en-GB" sz="1300" i="1" dirty="0"/>
              <a:t>all of them at once</a:t>
            </a:r>
            <a:r>
              <a:rPr lang="en-GB" sz="13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The process blocks only once — not on one socket, but on the </a:t>
            </a:r>
            <a:r>
              <a:rPr lang="en-GB" sz="1300" b="1" dirty="0"/>
              <a:t>set of sockets</a:t>
            </a:r>
            <a:r>
              <a:rPr lang="en-GB" sz="13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300" b="1" dirty="0"/>
              <a:t>2. When the system call returns, you know exactly which sockets are ready for I/O.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Example with select():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You give the kernel a set of sockets: {sockfd1, sockfd2, sockfd3}.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Kernel checks them internally.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When any of them has data, select() returns.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It updates the set so that only </a:t>
            </a:r>
            <a:r>
              <a:rPr lang="en-GB" sz="1300" b="1" dirty="0"/>
              <a:t>ready sockets remain marked</a:t>
            </a:r>
            <a:r>
              <a:rPr lang="en-GB" sz="13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That’s how you know </a:t>
            </a:r>
            <a:r>
              <a:rPr lang="en-GB" sz="1300" i="1" dirty="0"/>
              <a:t>which sockets are ready</a:t>
            </a:r>
            <a:r>
              <a:rPr lang="en-GB" sz="1300" dirty="0"/>
              <a:t>.</a:t>
            </a:r>
          </a:p>
          <a:p>
            <a:pPr marL="0" indent="0">
              <a:buNone/>
            </a:pPr>
            <a:r>
              <a:rPr lang="en-GB" sz="1000" dirty="0"/>
              <a:t>Without multiplexing:</a:t>
            </a:r>
          </a:p>
          <a:p>
            <a:r>
              <a:rPr lang="en-GB" sz="1000" dirty="0"/>
              <a:t>You’d call </a:t>
            </a:r>
            <a:r>
              <a:rPr lang="en-GB" sz="1000" dirty="0" err="1"/>
              <a:t>recv</a:t>
            </a:r>
            <a:r>
              <a:rPr lang="en-GB" sz="1000" dirty="0"/>
              <a:t>(), and if no data → your program blocks (waits forever).</a:t>
            </a:r>
          </a:p>
          <a:p>
            <a:pPr marL="0" indent="0">
              <a:buNone/>
            </a:pPr>
            <a:r>
              <a:rPr lang="en-GB" sz="1000" dirty="0"/>
              <a:t>With select() or poll():</a:t>
            </a:r>
          </a:p>
          <a:p>
            <a:r>
              <a:rPr lang="en-GB" sz="1000" dirty="0"/>
              <a:t>Kernel tells you: </a:t>
            </a:r>
            <a:r>
              <a:rPr lang="en-GB" sz="1000" i="1" dirty="0"/>
              <a:t>“FD 4 has data to read, FD 7 can be written to”</a:t>
            </a:r>
            <a:r>
              <a:rPr lang="en-GB" sz="1000" dirty="0"/>
              <a:t>.</a:t>
            </a:r>
          </a:p>
          <a:p>
            <a:r>
              <a:rPr lang="en-GB" sz="1000" dirty="0"/>
              <a:t>Now, when you call </a:t>
            </a:r>
            <a:r>
              <a:rPr lang="en-GB" sz="1000" dirty="0" err="1"/>
              <a:t>recv</a:t>
            </a:r>
            <a:r>
              <a:rPr lang="en-GB" sz="1000" dirty="0"/>
              <a:t>() on FD 4, it succeeds immediately.</a:t>
            </a:r>
          </a:p>
          <a:p>
            <a:r>
              <a:rPr lang="en-GB" sz="1000" dirty="0"/>
              <a:t>No wasted blocking or guessing.</a:t>
            </a:r>
          </a:p>
          <a:p>
            <a:pPr lvl="1">
              <a:lnSpc>
                <a:spcPct val="90000"/>
              </a:lnSpc>
            </a:pPr>
            <a:endParaRPr lang="en-GB" sz="1300" dirty="0"/>
          </a:p>
          <a:p>
            <a:pPr marL="457200" lvl="1" indent="0">
              <a:lnSpc>
                <a:spcPct val="90000"/>
              </a:lnSpc>
              <a:buNone/>
            </a:pPr>
            <a:endParaRPr lang="en-GB" sz="1300" dirty="0"/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06614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847AB-35C4-C539-0337-3BBCD1F5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51B3-818F-53D9-3121-4EFA4D67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200" b="1" dirty="0"/>
              <a:t>3. “This avoids wasted time (like with non-blocking polling). How?”</a:t>
            </a:r>
          </a:p>
          <a:p>
            <a:pPr>
              <a:lnSpc>
                <a:spcPct val="90000"/>
              </a:lnSpc>
            </a:pPr>
            <a:r>
              <a:rPr lang="en-GB" sz="1200" dirty="0"/>
              <a:t>Without multiplexing: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You’d </a:t>
            </a:r>
            <a:r>
              <a:rPr lang="en-GB" sz="1200" dirty="0" err="1"/>
              <a:t>recv</a:t>
            </a:r>
            <a:r>
              <a:rPr lang="en-GB" sz="1200" dirty="0"/>
              <a:t>() each socket in a loop, most return “no data.”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Wastes CPU checking thousands of sockets.</a:t>
            </a:r>
          </a:p>
          <a:p>
            <a:pPr>
              <a:lnSpc>
                <a:spcPct val="90000"/>
              </a:lnSpc>
            </a:pPr>
            <a:r>
              <a:rPr lang="en-GB" sz="1200" dirty="0"/>
              <a:t>With multiplexing: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The kernel itself monitors all sockets for you.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It sleeps until </a:t>
            </a:r>
            <a:r>
              <a:rPr lang="en-GB" sz="1200" b="1" dirty="0"/>
              <a:t>at least one socket is ready</a:t>
            </a:r>
            <a:r>
              <a:rPr lang="en-GB" sz="12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No CPU wasted checking sockets that aren’t ready.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200" b="1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200" b="1" dirty="0"/>
              <a:t>4. “This avoids thousands of threads. How?”</a:t>
            </a:r>
          </a:p>
          <a:p>
            <a:pPr>
              <a:lnSpc>
                <a:spcPct val="90000"/>
              </a:lnSpc>
            </a:pPr>
            <a:r>
              <a:rPr lang="en-GB" sz="1200" b="1" dirty="0"/>
              <a:t>Thread per client model</a:t>
            </a:r>
            <a:r>
              <a:rPr lang="en-GB" sz="12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Each thread blocks on one socket → huge memory and CPU cost.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Doesn’t scale for thousands of clients.</a:t>
            </a:r>
          </a:p>
          <a:p>
            <a:pPr>
              <a:lnSpc>
                <a:spcPct val="90000"/>
              </a:lnSpc>
            </a:pPr>
            <a:r>
              <a:rPr lang="en-GB" sz="1200" b="1" dirty="0"/>
              <a:t>select/poll model</a:t>
            </a:r>
            <a:r>
              <a:rPr lang="en-GB" sz="12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One thread can monitor thousands of sockets.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When system call returns, you handle whichever sockets are ready.</a:t>
            </a:r>
          </a:p>
          <a:p>
            <a:pPr lvl="1">
              <a:lnSpc>
                <a:spcPct val="90000"/>
              </a:lnSpc>
            </a:pPr>
            <a:r>
              <a:rPr lang="en-GB" sz="1200" dirty="0"/>
              <a:t>✅ Much more scalable.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200" b="1" dirty="0"/>
              <a:t>select():</a:t>
            </a:r>
            <a:r>
              <a:rPr lang="en-GB" sz="1200" dirty="0"/>
              <a:t> works with FD sets, modifies them to show ready sockets.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200" b="1" dirty="0"/>
              <a:t>poll():</a:t>
            </a:r>
            <a:r>
              <a:rPr lang="en-GB" sz="1200" dirty="0"/>
              <a:t> works with </a:t>
            </a:r>
            <a:r>
              <a:rPr lang="en-GB" sz="1200" dirty="0" err="1"/>
              <a:t>pollfd</a:t>
            </a:r>
            <a:r>
              <a:rPr lang="en-GB" sz="1200" dirty="0"/>
              <a:t> arrays, marks ready sockets in </a:t>
            </a:r>
            <a:r>
              <a:rPr lang="en-GB" sz="1200" dirty="0" err="1"/>
              <a:t>revents</a:t>
            </a:r>
            <a:r>
              <a:rPr lang="en-GB" sz="12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9430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1933</Words>
  <Application>Microsoft Office PowerPoint</Application>
  <PresentationFormat>On-screen Show (4:3)</PresentationFormat>
  <Paragraphs>177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Select and Poll Functions in Linux</vt:lpstr>
      <vt:lpstr>The Core Problem </vt:lpstr>
      <vt:lpstr>File descriptors</vt:lpstr>
      <vt:lpstr>Sockets</vt:lpstr>
      <vt:lpstr>The Better Solution: I/O Multiplexing</vt:lpstr>
      <vt:lpstr>What select() and poll() Do</vt:lpstr>
      <vt:lpstr>Cont…</vt:lpstr>
      <vt:lpstr>Why This is Better</vt:lpstr>
      <vt:lpstr>Cont…</vt:lpstr>
      <vt:lpstr>Select vs Poll</vt:lpstr>
      <vt:lpstr>In short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 Thakur</cp:lastModifiedBy>
  <cp:revision>13</cp:revision>
  <dcterms:created xsi:type="dcterms:W3CDTF">2013-01-27T09:14:16Z</dcterms:created>
  <dcterms:modified xsi:type="dcterms:W3CDTF">2025-09-17T05:45:01Z</dcterms:modified>
  <cp:category/>
</cp:coreProperties>
</file>