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1" r:id="rId5"/>
    <p:sldId id="260" r:id="rId6"/>
    <p:sldId id="268" r:id="rId7"/>
    <p:sldId id="259" r:id="rId8"/>
    <p:sldId id="265" r:id="rId9"/>
    <p:sldId id="269" r:id="rId10"/>
    <p:sldId id="266" r:id="rId11"/>
    <p:sldId id="272" r:id="rId12"/>
    <p:sldId id="267" r:id="rId13"/>
    <p:sldId id="270" r:id="rId14"/>
    <p:sldId id="273" r:id="rId15"/>
    <p:sldId id="264"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18" autoAdjust="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5/27/2025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AC044-BDDB-CBDA-DFC6-B67F9BE25A1B}"/>
              </a:ext>
            </a:extLst>
          </p:cNvPr>
          <p:cNvSpPr>
            <a:spLocks noGrp="1"/>
          </p:cNvSpPr>
          <p:nvPr>
            <p:ph type="ctrTitle"/>
          </p:nvPr>
        </p:nvSpPr>
        <p:spPr>
          <a:xfrm>
            <a:off x="1595269" y="669304"/>
            <a:ext cx="9001462" cy="1521636"/>
          </a:xfrm>
        </p:spPr>
        <p:txBody>
          <a:bodyPr>
            <a:normAutofit/>
          </a:bodyPr>
          <a:lstStyle/>
          <a:p>
            <a:pPr>
              <a:lnSpc>
                <a:spcPct val="100000"/>
              </a:lnSpc>
            </a:pPr>
            <a:r>
              <a:rPr lang="en-IN" sz="3600" dirty="0">
                <a:latin typeface="Cambria" panose="02040503050406030204" pitchFamily="18" charset="0"/>
                <a:ea typeface="Cambria" panose="02040503050406030204" pitchFamily="18" charset="0"/>
              </a:rPr>
              <a:t>Brain </a:t>
            </a:r>
            <a:r>
              <a:rPr lang="en-IN" sz="3600" dirty="0" err="1">
                <a:latin typeface="Cambria" panose="02040503050406030204" pitchFamily="18" charset="0"/>
                <a:ea typeface="Cambria" panose="02040503050406030204" pitchFamily="18" charset="0"/>
              </a:rPr>
              <a:t>tumor</a:t>
            </a:r>
            <a:r>
              <a:rPr lang="en-IN" sz="3600" dirty="0">
                <a:latin typeface="Cambria" panose="02040503050406030204" pitchFamily="18" charset="0"/>
                <a:ea typeface="Cambria" panose="02040503050406030204" pitchFamily="18" charset="0"/>
              </a:rPr>
              <a:t> Detection Using Convolutional neural networks</a:t>
            </a:r>
          </a:p>
        </p:txBody>
      </p:sp>
      <p:sp>
        <p:nvSpPr>
          <p:cNvPr id="3" name="Subtitle 2">
            <a:extLst>
              <a:ext uri="{FF2B5EF4-FFF2-40B4-BE49-F238E27FC236}">
                <a16:creationId xmlns:a16="http://schemas.microsoft.com/office/drawing/2014/main" id="{35F937F3-C48B-9C7F-8E30-4AF2A2375686}"/>
              </a:ext>
            </a:extLst>
          </p:cNvPr>
          <p:cNvSpPr>
            <a:spLocks noGrp="1"/>
          </p:cNvSpPr>
          <p:nvPr>
            <p:ph type="subTitle" idx="1"/>
          </p:nvPr>
        </p:nvSpPr>
        <p:spPr>
          <a:xfrm>
            <a:off x="556181" y="3988536"/>
            <a:ext cx="11321592" cy="2586659"/>
          </a:xfrm>
        </p:spPr>
        <p:txBody>
          <a:bodyPr>
            <a:normAutofit/>
          </a:bodyPr>
          <a:lstStyle/>
          <a:p>
            <a:pPr algn="l"/>
            <a:r>
              <a:rPr lang="en-US" dirty="0"/>
              <a:t>PRESENTED BY:                                                                        GUIDED BY:</a:t>
            </a:r>
          </a:p>
          <a:p>
            <a:pPr algn="l"/>
            <a:r>
              <a:rPr lang="en-US" dirty="0"/>
              <a:t>TARUN KUMAR- 21261A04J9                                                DIVYA A SAGAR</a:t>
            </a:r>
          </a:p>
          <a:p>
            <a:pPr algn="l"/>
            <a:r>
              <a:rPr lang="en-US" dirty="0"/>
              <a:t>SAHITH PATIL- 21261A04K0                                                 ASSISTANT PROFESSOR</a:t>
            </a:r>
          </a:p>
          <a:p>
            <a:pPr algn="l"/>
            <a:r>
              <a:rPr lang="en-US" dirty="0"/>
              <a:t>NIDHAYA- 21261A04K3 </a:t>
            </a:r>
            <a:endParaRPr lang="en-IN" dirty="0"/>
          </a:p>
        </p:txBody>
      </p:sp>
    </p:spTree>
    <p:extLst>
      <p:ext uri="{BB962C8B-B14F-4D97-AF65-F5344CB8AC3E}">
        <p14:creationId xmlns:p14="http://schemas.microsoft.com/office/powerpoint/2010/main" val="135830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2564-87B6-44E7-CBD7-282EAE3B2B23}"/>
              </a:ext>
            </a:extLst>
          </p:cNvPr>
          <p:cNvSpPr>
            <a:spLocks noGrp="1"/>
          </p:cNvSpPr>
          <p:nvPr>
            <p:ph type="title"/>
          </p:nvPr>
        </p:nvSpPr>
        <p:spPr>
          <a:xfrm>
            <a:off x="917228" y="609600"/>
            <a:ext cx="7393853" cy="128258"/>
          </a:xfrm>
        </p:spPr>
        <p:txBody>
          <a:bodyPr>
            <a:normAutofit fontScale="90000"/>
          </a:bodyPr>
          <a:lstStyle/>
          <a:p>
            <a:pPr algn="l"/>
            <a:endParaRPr lang="en-IN" dirty="0"/>
          </a:p>
        </p:txBody>
      </p:sp>
      <p:pic>
        <p:nvPicPr>
          <p:cNvPr id="9" name="Picture 8">
            <a:extLst>
              <a:ext uri="{FF2B5EF4-FFF2-40B4-BE49-F238E27FC236}">
                <a16:creationId xmlns:a16="http://schemas.microsoft.com/office/drawing/2014/main" id="{23F579CE-7F19-A1D7-2948-D3A69F2D76CB}"/>
              </a:ext>
            </a:extLst>
          </p:cNvPr>
          <p:cNvPicPr>
            <a:picLocks noChangeAspect="1"/>
          </p:cNvPicPr>
          <p:nvPr/>
        </p:nvPicPr>
        <p:blipFill>
          <a:blip r:embed="rId2"/>
          <a:stretch>
            <a:fillRect/>
          </a:stretch>
        </p:blipFill>
        <p:spPr>
          <a:xfrm>
            <a:off x="756816" y="1389531"/>
            <a:ext cx="4915346" cy="4078937"/>
          </a:xfrm>
          <a:prstGeom prst="rect">
            <a:avLst/>
          </a:prstGeom>
        </p:spPr>
      </p:pic>
      <p:pic>
        <p:nvPicPr>
          <p:cNvPr id="11" name="Picture 10">
            <a:extLst>
              <a:ext uri="{FF2B5EF4-FFF2-40B4-BE49-F238E27FC236}">
                <a16:creationId xmlns:a16="http://schemas.microsoft.com/office/drawing/2014/main" id="{808CBA7F-6C75-8438-3639-424812336FD4}"/>
              </a:ext>
            </a:extLst>
          </p:cNvPr>
          <p:cNvPicPr>
            <a:picLocks noChangeAspect="1"/>
          </p:cNvPicPr>
          <p:nvPr/>
        </p:nvPicPr>
        <p:blipFill>
          <a:blip r:embed="rId3"/>
          <a:stretch>
            <a:fillRect/>
          </a:stretch>
        </p:blipFill>
        <p:spPr>
          <a:xfrm>
            <a:off x="6096000" y="1389530"/>
            <a:ext cx="5339184" cy="4078937"/>
          </a:xfrm>
          <a:prstGeom prst="rect">
            <a:avLst/>
          </a:prstGeom>
        </p:spPr>
      </p:pic>
    </p:spTree>
    <p:extLst>
      <p:ext uri="{BB962C8B-B14F-4D97-AF65-F5344CB8AC3E}">
        <p14:creationId xmlns:p14="http://schemas.microsoft.com/office/powerpoint/2010/main" val="4752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3074-8237-212B-2A8D-32BD631E0031}"/>
              </a:ext>
            </a:extLst>
          </p:cNvPr>
          <p:cNvSpPr>
            <a:spLocks noGrp="1"/>
          </p:cNvSpPr>
          <p:nvPr>
            <p:ph type="title"/>
          </p:nvPr>
        </p:nvSpPr>
        <p:spPr>
          <a:xfrm>
            <a:off x="917228" y="609600"/>
            <a:ext cx="6533774" cy="694099"/>
          </a:xfrm>
        </p:spPr>
        <p:txBody>
          <a:bodyPr/>
          <a:lstStyle/>
          <a:p>
            <a:r>
              <a:rPr lang="en-US" dirty="0"/>
              <a:t>Performance Graph</a:t>
            </a:r>
            <a:endParaRPr lang="en-IN" dirty="0"/>
          </a:p>
        </p:txBody>
      </p:sp>
      <p:pic>
        <p:nvPicPr>
          <p:cNvPr id="6" name="Picture 5">
            <a:extLst>
              <a:ext uri="{FF2B5EF4-FFF2-40B4-BE49-F238E27FC236}">
                <a16:creationId xmlns:a16="http://schemas.microsoft.com/office/drawing/2014/main" id="{4489E9A1-E428-E2CD-6263-718D4C20C01D}"/>
              </a:ext>
            </a:extLst>
          </p:cNvPr>
          <p:cNvPicPr>
            <a:picLocks noChangeAspect="1"/>
          </p:cNvPicPr>
          <p:nvPr/>
        </p:nvPicPr>
        <p:blipFill>
          <a:blip r:embed="rId2"/>
          <a:stretch>
            <a:fillRect/>
          </a:stretch>
        </p:blipFill>
        <p:spPr>
          <a:xfrm>
            <a:off x="748502" y="1593410"/>
            <a:ext cx="6258798" cy="4219502"/>
          </a:xfrm>
          <a:prstGeom prst="rect">
            <a:avLst/>
          </a:prstGeom>
        </p:spPr>
      </p:pic>
      <p:pic>
        <p:nvPicPr>
          <p:cNvPr id="8" name="Picture 7">
            <a:extLst>
              <a:ext uri="{FF2B5EF4-FFF2-40B4-BE49-F238E27FC236}">
                <a16:creationId xmlns:a16="http://schemas.microsoft.com/office/drawing/2014/main" id="{BA1EAE7D-4368-9666-D86D-A40274F55A8B}"/>
              </a:ext>
            </a:extLst>
          </p:cNvPr>
          <p:cNvPicPr>
            <a:picLocks noChangeAspect="1"/>
          </p:cNvPicPr>
          <p:nvPr/>
        </p:nvPicPr>
        <p:blipFill>
          <a:blip r:embed="rId3"/>
          <a:stretch>
            <a:fillRect/>
          </a:stretch>
        </p:blipFill>
        <p:spPr>
          <a:xfrm>
            <a:off x="7116023" y="2191453"/>
            <a:ext cx="4640736" cy="2869433"/>
          </a:xfrm>
          <a:prstGeom prst="rect">
            <a:avLst/>
          </a:prstGeom>
        </p:spPr>
      </p:pic>
    </p:spTree>
    <p:extLst>
      <p:ext uri="{BB962C8B-B14F-4D97-AF65-F5344CB8AC3E}">
        <p14:creationId xmlns:p14="http://schemas.microsoft.com/office/powerpoint/2010/main" val="253958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E0A49B-8B8E-CAFA-4763-470076315C44}"/>
              </a:ext>
            </a:extLst>
          </p:cNvPr>
          <p:cNvSpPr>
            <a:spLocks noGrp="1"/>
          </p:cNvSpPr>
          <p:nvPr>
            <p:ph type="body" sz="half" idx="2"/>
          </p:nvPr>
        </p:nvSpPr>
        <p:spPr>
          <a:xfrm>
            <a:off x="917228" y="362139"/>
            <a:ext cx="10788903" cy="5676521"/>
          </a:xfrm>
        </p:spPr>
        <p:txBody>
          <a:bodyPr>
            <a:normAutofit/>
          </a:bodyPr>
          <a:lstStyle/>
          <a:p>
            <a:pPr algn="l"/>
            <a:r>
              <a:rPr lang="en-US" sz="3200" dirty="0"/>
              <a:t>RESULTS</a:t>
            </a:r>
            <a:endParaRPr lang="en-IN" sz="3200" dirty="0"/>
          </a:p>
        </p:txBody>
      </p:sp>
      <p:pic>
        <p:nvPicPr>
          <p:cNvPr id="12" name="Picture 11">
            <a:extLst>
              <a:ext uri="{FF2B5EF4-FFF2-40B4-BE49-F238E27FC236}">
                <a16:creationId xmlns:a16="http://schemas.microsoft.com/office/drawing/2014/main" id="{E7948BEA-7C58-B8BB-6A8C-246EE52CC242}"/>
              </a:ext>
            </a:extLst>
          </p:cNvPr>
          <p:cNvPicPr>
            <a:picLocks noChangeAspect="1"/>
          </p:cNvPicPr>
          <p:nvPr/>
        </p:nvPicPr>
        <p:blipFill>
          <a:blip r:embed="rId2"/>
          <a:stretch>
            <a:fillRect/>
          </a:stretch>
        </p:blipFill>
        <p:spPr>
          <a:xfrm>
            <a:off x="1257480" y="997971"/>
            <a:ext cx="3665538" cy="5497890"/>
          </a:xfrm>
          <a:prstGeom prst="rect">
            <a:avLst/>
          </a:prstGeom>
        </p:spPr>
      </p:pic>
      <p:pic>
        <p:nvPicPr>
          <p:cNvPr id="14" name="Picture 13">
            <a:extLst>
              <a:ext uri="{FF2B5EF4-FFF2-40B4-BE49-F238E27FC236}">
                <a16:creationId xmlns:a16="http://schemas.microsoft.com/office/drawing/2014/main" id="{EFF8B07E-93E4-5DA7-0E9A-64075391CF88}"/>
              </a:ext>
            </a:extLst>
          </p:cNvPr>
          <p:cNvPicPr>
            <a:picLocks noChangeAspect="1"/>
          </p:cNvPicPr>
          <p:nvPr/>
        </p:nvPicPr>
        <p:blipFill>
          <a:blip r:embed="rId3"/>
          <a:stretch>
            <a:fillRect/>
          </a:stretch>
        </p:blipFill>
        <p:spPr>
          <a:xfrm>
            <a:off x="6795335" y="997971"/>
            <a:ext cx="3635055" cy="5497890"/>
          </a:xfrm>
          <a:prstGeom prst="rect">
            <a:avLst/>
          </a:prstGeom>
        </p:spPr>
      </p:pic>
    </p:spTree>
    <p:extLst>
      <p:ext uri="{BB962C8B-B14F-4D97-AF65-F5344CB8AC3E}">
        <p14:creationId xmlns:p14="http://schemas.microsoft.com/office/powerpoint/2010/main" val="119592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16C250-E146-B996-3C57-B52A78C7A9BA}"/>
              </a:ext>
            </a:extLst>
          </p:cNvPr>
          <p:cNvPicPr>
            <a:picLocks noGrp="1" noChangeAspect="1"/>
          </p:cNvPicPr>
          <p:nvPr>
            <p:ph idx="1"/>
          </p:nvPr>
        </p:nvPicPr>
        <p:blipFill>
          <a:blip r:embed="rId2"/>
          <a:stretch>
            <a:fillRect/>
          </a:stretch>
        </p:blipFill>
        <p:spPr>
          <a:xfrm>
            <a:off x="6515625" y="479285"/>
            <a:ext cx="3416026" cy="5311915"/>
          </a:xfrm>
        </p:spPr>
      </p:pic>
      <p:pic>
        <p:nvPicPr>
          <p:cNvPr id="8" name="Picture 7">
            <a:extLst>
              <a:ext uri="{FF2B5EF4-FFF2-40B4-BE49-F238E27FC236}">
                <a16:creationId xmlns:a16="http://schemas.microsoft.com/office/drawing/2014/main" id="{051BE81D-6548-7B92-E58F-CCBEDA247D37}"/>
              </a:ext>
            </a:extLst>
          </p:cNvPr>
          <p:cNvPicPr>
            <a:picLocks noChangeAspect="1"/>
          </p:cNvPicPr>
          <p:nvPr/>
        </p:nvPicPr>
        <p:blipFill>
          <a:blip r:embed="rId3"/>
          <a:stretch>
            <a:fillRect/>
          </a:stretch>
        </p:blipFill>
        <p:spPr>
          <a:xfrm>
            <a:off x="1373255" y="479285"/>
            <a:ext cx="3596952" cy="5311914"/>
          </a:xfrm>
          <a:prstGeom prst="rect">
            <a:avLst/>
          </a:prstGeom>
        </p:spPr>
      </p:pic>
    </p:spTree>
    <p:extLst>
      <p:ext uri="{BB962C8B-B14F-4D97-AF65-F5344CB8AC3E}">
        <p14:creationId xmlns:p14="http://schemas.microsoft.com/office/powerpoint/2010/main" val="276173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9BD8-F39E-2541-6549-8EC72A5185F3}"/>
              </a:ext>
            </a:extLst>
          </p:cNvPr>
          <p:cNvSpPr>
            <a:spLocks noGrp="1"/>
          </p:cNvSpPr>
          <p:nvPr>
            <p:ph type="title"/>
          </p:nvPr>
        </p:nvSpPr>
        <p:spPr>
          <a:xfrm>
            <a:off x="917228" y="609600"/>
            <a:ext cx="6832538" cy="621671"/>
          </a:xfrm>
        </p:spPr>
        <p:txBody>
          <a:bodyPr>
            <a:normAutofit/>
          </a:bodyPr>
          <a:lstStyle/>
          <a:p>
            <a:r>
              <a:rPr lang="en-US" dirty="0"/>
              <a:t>                         CONCLUSION</a:t>
            </a:r>
            <a:endParaRPr lang="en-IN" dirty="0"/>
          </a:p>
        </p:txBody>
      </p:sp>
      <p:sp>
        <p:nvSpPr>
          <p:cNvPr id="4" name="Text Placeholder 3">
            <a:extLst>
              <a:ext uri="{FF2B5EF4-FFF2-40B4-BE49-F238E27FC236}">
                <a16:creationId xmlns:a16="http://schemas.microsoft.com/office/drawing/2014/main" id="{4A802DC8-13A9-63F4-7E15-5271B2912DA9}"/>
              </a:ext>
            </a:extLst>
          </p:cNvPr>
          <p:cNvSpPr>
            <a:spLocks noGrp="1"/>
          </p:cNvSpPr>
          <p:nvPr>
            <p:ph type="body" sz="half" idx="2"/>
          </p:nvPr>
        </p:nvSpPr>
        <p:spPr>
          <a:xfrm>
            <a:off x="917228" y="1539090"/>
            <a:ext cx="10155160" cy="4252110"/>
          </a:xfrm>
        </p:spPr>
        <p:txBody>
          <a:bodyPr/>
          <a:lstStyle/>
          <a:p>
            <a:pPr algn="just"/>
            <a:r>
              <a:rPr lang="en-US" sz="1800" dirty="0">
                <a:effectLst/>
                <a:latin typeface="Cambria" panose="02040503050406030204" pitchFamily="18" charset="0"/>
                <a:ea typeface="Calibri" panose="020F0502020204030204" pitchFamily="34" charset="0"/>
                <a:cs typeface="Mangal" panose="02040503050203030202" pitchFamily="18" charset="0"/>
              </a:rPr>
              <a:t>All Image segmentation plays a significant role in medical image processing as medical images have different diversities. For brain tumor segmentation, we used MRI and CT scan images. MRI is most vastly used for brain tumor segmentation and classification. In our work, we used traditional classifiers and Convolutional Neural Network. In the traditional classifier part, we applied and compared the results of different traditional classifiers such as K-Nearest Neighbor, Random Forest, and Support Vector Machine. Among these traditional ones, Random Forest gave us the highest accuracy of 82.9%. Further, for better results, we implemented CNN which brought in the accuracy 85.1%. In the future, we plan to work with 3D brain images, achieve more efficient brain tumor segmentation. Working with a larger dataset will be more challenging in this </a:t>
            </a:r>
            <a:r>
              <a:rPr lang="en-US" sz="1800" dirty="0" err="1">
                <a:effectLst/>
                <a:latin typeface="Cambria" panose="02040503050406030204" pitchFamily="18" charset="0"/>
                <a:ea typeface="Calibri" panose="020F0502020204030204" pitchFamily="34" charset="0"/>
                <a:cs typeface="Mangal" panose="02040503050203030202" pitchFamily="18" charset="0"/>
              </a:rPr>
              <a:t>aspect,and</a:t>
            </a:r>
            <a:r>
              <a:rPr lang="en-US" sz="1800" dirty="0">
                <a:effectLst/>
                <a:latin typeface="Cambria" panose="02040503050406030204" pitchFamily="18" charset="0"/>
                <a:ea typeface="Calibri" panose="020F0502020204030204" pitchFamily="34" charset="0"/>
                <a:cs typeface="Mangal" panose="02040503050203030202" pitchFamily="18" charset="0"/>
              </a:rPr>
              <a:t> we want to build a dataset emphasizing the abstract with respect to our country which will accelerate the scope of our work.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829635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D9A5-5F7A-B671-E084-E373C9F3CC13}"/>
              </a:ext>
            </a:extLst>
          </p:cNvPr>
          <p:cNvSpPr>
            <a:spLocks noGrp="1"/>
          </p:cNvSpPr>
          <p:nvPr>
            <p:ph type="title"/>
          </p:nvPr>
        </p:nvSpPr>
        <p:spPr/>
        <p:txBody>
          <a:bodyPr/>
          <a:lstStyle/>
          <a:p>
            <a:r>
              <a:rPr lang="en-IN" dirty="0"/>
              <a:t>REFERENCES : </a:t>
            </a:r>
          </a:p>
        </p:txBody>
      </p:sp>
      <p:sp>
        <p:nvSpPr>
          <p:cNvPr id="3" name="Content Placeholder 2">
            <a:extLst>
              <a:ext uri="{FF2B5EF4-FFF2-40B4-BE49-F238E27FC236}">
                <a16:creationId xmlns:a16="http://schemas.microsoft.com/office/drawing/2014/main" id="{29363C43-3D85-C35E-9F2B-26A35358D2AB}"/>
              </a:ext>
            </a:extLst>
          </p:cNvPr>
          <p:cNvSpPr>
            <a:spLocks noGrp="1"/>
          </p:cNvSpPr>
          <p:nvPr>
            <p:ph idx="1"/>
          </p:nvPr>
        </p:nvSpPr>
        <p:spPr/>
        <p:txBody>
          <a:bodyPr>
            <a:normAutofit/>
          </a:bodyPr>
          <a:lstStyle/>
          <a:p>
            <a:pPr>
              <a:buFont typeface="Wingdings" panose="05000000000000000000" pitchFamily="2" charset="2"/>
              <a:buChar char="v"/>
            </a:pPr>
            <a:r>
              <a:rPr lang="en-US" sz="3200" dirty="0"/>
              <a:t> https://www.ijert.org/publish-dissertation-thesis online (Research Publication)</a:t>
            </a:r>
          </a:p>
          <a:p>
            <a:pPr>
              <a:buFont typeface="Wingdings" panose="05000000000000000000" pitchFamily="2" charset="2"/>
              <a:buChar char="v"/>
            </a:pPr>
            <a:r>
              <a:rPr lang="en-US" sz="3200" dirty="0"/>
              <a:t> https://bmcmedimaging.biomedcen.com/article</a:t>
            </a:r>
          </a:p>
          <a:p>
            <a:pPr>
              <a:buFont typeface="Wingdings" panose="05000000000000000000" pitchFamily="2" charset="2"/>
              <a:buChar char="v"/>
            </a:pPr>
            <a:r>
              <a:rPr lang="en-US" sz="3200" dirty="0"/>
              <a:t>https://youtu.be/Z44f4B6p-Kk?si=UI</a:t>
            </a:r>
            <a:endParaRPr lang="en-IN" sz="3200" dirty="0"/>
          </a:p>
        </p:txBody>
      </p:sp>
    </p:spTree>
    <p:extLst>
      <p:ext uri="{BB962C8B-B14F-4D97-AF65-F5344CB8AC3E}">
        <p14:creationId xmlns:p14="http://schemas.microsoft.com/office/powerpoint/2010/main" val="498370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A1BE7-2258-68C4-03A9-A4EF47B7F6A6}"/>
              </a:ext>
            </a:extLst>
          </p:cNvPr>
          <p:cNvSpPr>
            <a:spLocks noGrp="1"/>
          </p:cNvSpPr>
          <p:nvPr>
            <p:ph type="title"/>
          </p:nvPr>
        </p:nvSpPr>
        <p:spPr>
          <a:xfrm>
            <a:off x="678125" y="6858000"/>
            <a:ext cx="10353761" cy="1326321"/>
          </a:xfrm>
        </p:spPr>
        <p:txBody>
          <a:bodyPr/>
          <a:lstStyle/>
          <a:p>
            <a:endParaRPr lang="en-IN" dirty="0"/>
          </a:p>
        </p:txBody>
      </p:sp>
      <p:pic>
        <p:nvPicPr>
          <p:cNvPr id="5" name="Content Placeholder 4">
            <a:extLst>
              <a:ext uri="{FF2B5EF4-FFF2-40B4-BE49-F238E27FC236}">
                <a16:creationId xmlns:a16="http://schemas.microsoft.com/office/drawing/2014/main" id="{94E65596-A17C-9D31-2205-52EC4FC60370}"/>
              </a:ext>
            </a:extLst>
          </p:cNvPr>
          <p:cNvPicPr>
            <a:picLocks noGrp="1" noChangeAspect="1"/>
          </p:cNvPicPr>
          <p:nvPr>
            <p:ph idx="1"/>
          </p:nvPr>
        </p:nvPicPr>
        <p:blipFill>
          <a:blip r:embed="rId2"/>
          <a:stretch>
            <a:fillRect/>
          </a:stretch>
        </p:blipFill>
        <p:spPr>
          <a:xfrm>
            <a:off x="999241" y="659877"/>
            <a:ext cx="10143241" cy="5580668"/>
          </a:xfrm>
        </p:spPr>
      </p:pic>
    </p:spTree>
    <p:extLst>
      <p:ext uri="{BB962C8B-B14F-4D97-AF65-F5344CB8AC3E}">
        <p14:creationId xmlns:p14="http://schemas.microsoft.com/office/powerpoint/2010/main" val="1318045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FE73-2170-6130-35F8-92D2D308CB43}"/>
              </a:ext>
            </a:extLst>
          </p:cNvPr>
          <p:cNvSpPr>
            <a:spLocks noGrp="1"/>
          </p:cNvSpPr>
          <p:nvPr>
            <p:ph type="title"/>
          </p:nvPr>
        </p:nvSpPr>
        <p:spPr>
          <a:xfrm>
            <a:off x="1229244" y="657227"/>
            <a:ext cx="9733512" cy="1642913"/>
          </a:xfrm>
        </p:spPr>
        <p:txBody>
          <a:bodyPr>
            <a:normAutofit/>
          </a:bodyPr>
          <a:lstStyle/>
          <a:p>
            <a:r>
              <a:rPr lang="en-IN" dirty="0"/>
              <a:t>AIM OF THE PROJECT</a:t>
            </a:r>
            <a:br>
              <a:rPr lang="en-IN" dirty="0"/>
            </a:br>
            <a:br>
              <a:rPr lang="en-IN" dirty="0"/>
            </a:br>
            <a:endParaRPr lang="en-IN" dirty="0"/>
          </a:p>
        </p:txBody>
      </p:sp>
      <p:sp>
        <p:nvSpPr>
          <p:cNvPr id="4" name="Text Placeholder 3">
            <a:extLst>
              <a:ext uri="{FF2B5EF4-FFF2-40B4-BE49-F238E27FC236}">
                <a16:creationId xmlns:a16="http://schemas.microsoft.com/office/drawing/2014/main" id="{0E9EA2C0-1EDC-A3E7-2ED0-06A4EC85AB1C}"/>
              </a:ext>
            </a:extLst>
          </p:cNvPr>
          <p:cNvSpPr>
            <a:spLocks noGrp="1"/>
          </p:cNvSpPr>
          <p:nvPr>
            <p:ph type="body" idx="1"/>
          </p:nvPr>
        </p:nvSpPr>
        <p:spPr>
          <a:xfrm>
            <a:off x="697584" y="2526383"/>
            <a:ext cx="10963373" cy="3674389"/>
          </a:xfrm>
        </p:spPr>
        <p:txBody>
          <a:bodyPr>
            <a:normAutofit/>
          </a:bodyPr>
          <a:lstStyle/>
          <a:p>
            <a:pPr algn="just"/>
            <a:r>
              <a:rPr lang="en-US" sz="3200" dirty="0"/>
              <a:t>The aim of the "Brain Tumor Detection Using Machine Learning“  project  is to develop a sophisticated system that  leverages image processing and deep learning algorithms to accurately  identify and classify brain tumors in medical images.</a:t>
            </a:r>
            <a:endParaRPr lang="en-IN" sz="3200" dirty="0"/>
          </a:p>
        </p:txBody>
      </p:sp>
    </p:spTree>
    <p:extLst>
      <p:ext uri="{BB962C8B-B14F-4D97-AF65-F5344CB8AC3E}">
        <p14:creationId xmlns:p14="http://schemas.microsoft.com/office/powerpoint/2010/main" val="154288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764E-2530-3156-FAE8-E48DB850AC66}"/>
              </a:ext>
            </a:extLst>
          </p:cNvPr>
          <p:cNvSpPr>
            <a:spLocks noGrp="1"/>
          </p:cNvSpPr>
          <p:nvPr>
            <p:ph type="title"/>
          </p:nvPr>
        </p:nvSpPr>
        <p:spPr>
          <a:xfrm>
            <a:off x="1229244" y="325226"/>
            <a:ext cx="9733512" cy="1032234"/>
          </a:xfrm>
        </p:spPr>
        <p:txBody>
          <a:bodyPr/>
          <a:lstStyle/>
          <a:p>
            <a:r>
              <a:rPr lang="en-IN" dirty="0"/>
              <a:t>abstract</a:t>
            </a:r>
          </a:p>
        </p:txBody>
      </p:sp>
      <p:sp>
        <p:nvSpPr>
          <p:cNvPr id="3" name="Text Placeholder 2">
            <a:extLst>
              <a:ext uri="{FF2B5EF4-FFF2-40B4-BE49-F238E27FC236}">
                <a16:creationId xmlns:a16="http://schemas.microsoft.com/office/drawing/2014/main" id="{55A2066B-4CA1-5BD8-5B4B-25381BCD8530}"/>
              </a:ext>
            </a:extLst>
          </p:cNvPr>
          <p:cNvSpPr>
            <a:spLocks noGrp="1"/>
          </p:cNvSpPr>
          <p:nvPr>
            <p:ph type="body" idx="1"/>
          </p:nvPr>
        </p:nvSpPr>
        <p:spPr>
          <a:xfrm>
            <a:off x="584463" y="1536570"/>
            <a:ext cx="10661714" cy="4996206"/>
          </a:xfrm>
        </p:spPr>
        <p:txBody>
          <a:bodyPr>
            <a:noAutofit/>
          </a:bodyPr>
          <a:lstStyle/>
          <a:p>
            <a:pPr algn="just">
              <a:lnSpc>
                <a:spcPct val="115000"/>
              </a:lnSpc>
              <a:spcBef>
                <a:spcPts val="270"/>
              </a:spcBef>
              <a:spcAft>
                <a:spcPts val="8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The goal of the proposed project is to use Brain image analysis and deep learning techniques to identify various diseases. This study utilizes cutting-edge technology to fill a crucial need in the healthcare industry by offering an automated, non-invasive technique for early disease detection. The project aims to develop a deep learning system to detect Brain tumor in patients by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analysing</a:t>
            </a:r>
            <a:r>
              <a:rPr lang="en-US" sz="1800" dirty="0">
                <a:effectLst/>
                <a:latin typeface="Times New Roman" panose="02020603050405020304" pitchFamily="18" charset="0"/>
                <a:ea typeface="Calibri" panose="020F0502020204030204" pitchFamily="34" charset="0"/>
                <a:cs typeface="Mangal" panose="02040503050203030202" pitchFamily="18" charset="0"/>
              </a:rPr>
              <a:t> images automatically. Early detection of this disease can help patients avoid vision loss or impairment. This disease's symptoms may appear due to environmental conditions or forefather inheritance or can say genetic disease. The project's implementation entails gathering data from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paediatric</a:t>
            </a:r>
            <a:r>
              <a:rPr lang="en-US" sz="1800" dirty="0">
                <a:effectLst/>
                <a:latin typeface="Times New Roman" panose="02020603050405020304" pitchFamily="18" charset="0"/>
                <a:ea typeface="Calibri" panose="020F0502020204030204" pitchFamily="34" charset="0"/>
                <a:cs typeface="Mangal" panose="02040503050203030202" pitchFamily="18" charset="0"/>
              </a:rPr>
              <a:t> patients, selecting suitable machine learning techniques, extracting features from pupillometry data, pre-processing for noise reduction, training the model, and fine-tuning hyperparameters. The experimental study was carried on a real-time dataset with diverse tumor sizes, locations, shapes, and different image intensities. In traditional classifier part, we applied three traditional classifiers namely Support Vector Machine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SVM</a:t>
            </a:r>
            <a:r>
              <a:rPr lang="en-US" sz="1800" dirty="0">
                <a:effectLst/>
                <a:latin typeface="Times New Roman" panose="02020603050405020304" pitchFamily="18" charset="0"/>
                <a:ea typeface="Calibri" panose="020F0502020204030204" pitchFamily="34" charset="0"/>
                <a:cs typeface="Mangal" panose="02040503050203030202" pitchFamily="18" charset="0"/>
              </a:rPr>
              <a:t>), K-Nearest Neighbor (KNN) and Random Forest which was implemented in scikit-learn. Afterward, we moved on to Convolutional Neural Network (CNN) and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VGG16</a:t>
            </a:r>
            <a:r>
              <a:rPr lang="en-US" sz="1800" dirty="0">
                <a:effectLst/>
                <a:latin typeface="Times New Roman" panose="02020603050405020304" pitchFamily="18" charset="0"/>
                <a:ea typeface="Calibri" panose="020F0502020204030204" pitchFamily="34" charset="0"/>
                <a:cs typeface="Mangal" panose="02040503050203030202" pitchFamily="18" charset="0"/>
              </a:rPr>
              <a:t> which are implemented using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Keras</a:t>
            </a:r>
            <a:r>
              <a:rPr lang="en-US" sz="1800" dirty="0">
                <a:effectLst/>
                <a:latin typeface="Times New Roman" panose="02020603050405020304" pitchFamily="18" charset="0"/>
                <a:ea typeface="Calibri" panose="020F0502020204030204" pitchFamily="34" charset="0"/>
                <a:cs typeface="Mangal" panose="02040503050203030202" pitchFamily="18" charset="0"/>
              </a:rPr>
              <a:t> and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Tensorflow</a:t>
            </a:r>
            <a:r>
              <a:rPr lang="en-US" sz="1800" dirty="0">
                <a:effectLst/>
                <a:latin typeface="Times New Roman" panose="02020603050405020304" pitchFamily="18" charset="0"/>
                <a:ea typeface="Calibri" panose="020F0502020204030204" pitchFamily="34" charset="0"/>
                <a:cs typeface="Mangal" panose="02040503050203030202" pitchFamily="18" charset="0"/>
              </a:rPr>
              <a:t> because they yields to a better performance than the traditional ones. In our work, CNN gained an accuracy of 85.1%, which is very compelling.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Bef>
                <a:spcPts val="270"/>
              </a:spcBef>
              <a:spcAft>
                <a:spcPts val="800"/>
              </a:spcAft>
            </a:pPr>
            <a:r>
              <a:rPr lang="en-US" sz="1800" b="1" dirty="0">
                <a:effectLst/>
                <a:latin typeface="Cambria" panose="02040503050406030204" pitchFamily="18" charset="0"/>
                <a:ea typeface="Calibri" panose="020F0502020204030204" pitchFamily="34" charset="0"/>
                <a:cs typeface="Mangal" panose="02040503050203030202" pitchFamily="18" charset="0"/>
              </a:rPr>
              <a:t>Keywords:</a:t>
            </a:r>
            <a:r>
              <a:rPr lang="en-US" sz="1800" dirty="0">
                <a:effectLst/>
                <a:latin typeface="Cambria" panose="02040503050406030204" pitchFamily="18" charset="0"/>
                <a:ea typeface="Calibri" panose="020F0502020204030204" pitchFamily="34" charset="0"/>
                <a:cs typeface="Mangal" panose="02040503050203030202" pitchFamily="18" charset="0"/>
              </a:rPr>
              <a:t> Deep Learning, Brain Tumor, CNN, Pre-processing, Accuracy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lvl="1" algn="just"/>
            <a:endParaRPr lang="en-IN" sz="1600" dirty="0"/>
          </a:p>
        </p:txBody>
      </p:sp>
    </p:spTree>
    <p:extLst>
      <p:ext uri="{BB962C8B-B14F-4D97-AF65-F5344CB8AC3E}">
        <p14:creationId xmlns:p14="http://schemas.microsoft.com/office/powerpoint/2010/main" val="214599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E903-DD35-256F-AB9B-F50F67F3CB7C}"/>
              </a:ext>
            </a:extLst>
          </p:cNvPr>
          <p:cNvSpPr>
            <a:spLocks noGrp="1"/>
          </p:cNvSpPr>
          <p:nvPr>
            <p:ph type="title"/>
          </p:nvPr>
        </p:nvSpPr>
        <p:spPr>
          <a:xfrm>
            <a:off x="1021014" y="362140"/>
            <a:ext cx="9733512" cy="733330"/>
          </a:xfrm>
        </p:spPr>
        <p:txBody>
          <a:bodyPr>
            <a:normAutofit/>
          </a:bodyPr>
          <a:lstStyle/>
          <a:p>
            <a:r>
              <a:rPr lang="en-US" dirty="0"/>
              <a:t>Different Types Of Tumors:</a:t>
            </a:r>
            <a:endParaRPr lang="en-IN" dirty="0"/>
          </a:p>
        </p:txBody>
      </p:sp>
      <p:pic>
        <p:nvPicPr>
          <p:cNvPr id="2050" name="Picture 2" descr="Frontiers | Brain tumor classification from MRI scans: a framework of  hybrid deep learning model with Bayesian optimization and quantum  theory-based marine predator algorithm">
            <a:extLst>
              <a:ext uri="{FF2B5EF4-FFF2-40B4-BE49-F238E27FC236}">
                <a16:creationId xmlns:a16="http://schemas.microsoft.com/office/drawing/2014/main" id="{EE8CDD43-56A5-16C8-18C5-788480B9D6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3778" y="1376127"/>
            <a:ext cx="7822194" cy="491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86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021B7-6C26-2D02-D770-3891CBCDA3D7}"/>
              </a:ext>
            </a:extLst>
          </p:cNvPr>
          <p:cNvSpPr>
            <a:spLocks noGrp="1"/>
          </p:cNvSpPr>
          <p:nvPr>
            <p:ph type="title"/>
          </p:nvPr>
        </p:nvSpPr>
        <p:spPr>
          <a:xfrm>
            <a:off x="2274845" y="216817"/>
            <a:ext cx="7642310" cy="1129253"/>
          </a:xfrm>
        </p:spPr>
        <p:txBody>
          <a:bodyPr>
            <a:normAutofit/>
          </a:bodyPr>
          <a:lstStyle/>
          <a:p>
            <a:r>
              <a:rPr lang="en-IN" sz="3400" i="0" dirty="0">
                <a:solidFill>
                  <a:srgbClr val="EBE9E5"/>
                </a:solidFill>
                <a:effectLst/>
                <a:latin typeface="Bookman Old Style" panose="02050604050505020204" pitchFamily="18" charset="0"/>
              </a:rPr>
              <a:t>METHODOLOGY</a:t>
            </a:r>
            <a:endParaRPr lang="en-IN" sz="3400" dirty="0">
              <a:latin typeface="Bookman Old Style" panose="02050604050505020204" pitchFamily="18" charset="0"/>
            </a:endParaRPr>
          </a:p>
        </p:txBody>
      </p:sp>
      <p:sp>
        <p:nvSpPr>
          <p:cNvPr id="6" name="Text Placeholder 5">
            <a:extLst>
              <a:ext uri="{FF2B5EF4-FFF2-40B4-BE49-F238E27FC236}">
                <a16:creationId xmlns:a16="http://schemas.microsoft.com/office/drawing/2014/main" id="{AD17B5B3-FD08-C7A7-54C6-7128855499ED}"/>
              </a:ext>
            </a:extLst>
          </p:cNvPr>
          <p:cNvSpPr>
            <a:spLocks noGrp="1"/>
          </p:cNvSpPr>
          <p:nvPr>
            <p:ph type="body" sz="half" idx="2"/>
          </p:nvPr>
        </p:nvSpPr>
        <p:spPr>
          <a:xfrm>
            <a:off x="832920" y="1346069"/>
            <a:ext cx="10538232" cy="5072837"/>
          </a:xfrm>
        </p:spPr>
        <p:txBody>
          <a:bodyPr>
            <a:normAutofit fontScale="92500" lnSpcReduction="20000"/>
          </a:bodyPr>
          <a:lstStyle/>
          <a:p>
            <a:pPr algn="l"/>
            <a:r>
              <a:rPr lang="en-US" sz="2200" dirty="0"/>
              <a:t>Our  Working Approach for Brain Tumor Segmentation We have conducted our work for brain tumor segmentation and detection in two stages. </a:t>
            </a:r>
          </a:p>
          <a:p>
            <a:pPr algn="l"/>
            <a:r>
              <a:rPr lang="en-US" sz="2200" dirty="0"/>
              <a:t>The stages are: </a:t>
            </a:r>
          </a:p>
          <a:p>
            <a:pPr algn="l"/>
            <a:r>
              <a:rPr lang="en-US" sz="2200" dirty="0"/>
              <a:t>Stage-1: Brain Tumor Detection using Traditional Classifiers</a:t>
            </a:r>
          </a:p>
          <a:p>
            <a:pPr algn="l"/>
            <a:r>
              <a:rPr lang="en-US" sz="2200" dirty="0"/>
              <a:t>Stage-2: Brain Tumor Detection using Deep Learning</a:t>
            </a:r>
          </a:p>
          <a:p>
            <a:pPr algn="l"/>
            <a:r>
              <a:rPr lang="en-US" sz="2200" dirty="0"/>
              <a:t>STAGE-1: </a:t>
            </a:r>
          </a:p>
          <a:p>
            <a:pPr algn="l"/>
            <a:r>
              <a:rPr lang="en-US" sz="1900" dirty="0"/>
              <a:t>Step-1: Load Raw Data</a:t>
            </a:r>
          </a:p>
          <a:p>
            <a:pPr algn="l"/>
            <a:r>
              <a:rPr lang="en-US" sz="1900" dirty="0"/>
              <a:t>Step-2: Initial Image &amp; Label Processing</a:t>
            </a:r>
          </a:p>
          <a:p>
            <a:pPr algn="l"/>
            <a:r>
              <a:rPr lang="en-US" sz="1900" dirty="0"/>
              <a:t>Step-3: Aggregate Data</a:t>
            </a:r>
          </a:p>
          <a:p>
            <a:pPr algn="l"/>
            <a:r>
              <a:rPr lang="en-US" sz="1900" dirty="0"/>
              <a:t>Step-4: Image Pixel Value Processing</a:t>
            </a:r>
          </a:p>
          <a:p>
            <a:pPr algn="l"/>
            <a:r>
              <a:rPr lang="en-US" sz="1900" dirty="0"/>
              <a:t>Step-5: Image Pixel Value Processing</a:t>
            </a:r>
          </a:p>
          <a:p>
            <a:pPr algn="l"/>
            <a:r>
              <a:rPr lang="en-US" sz="1900" dirty="0"/>
              <a:t>Step-6: Classification by traditional classifiers</a:t>
            </a:r>
          </a:p>
          <a:p>
            <a:pPr algn="l"/>
            <a:endParaRPr lang="en-IN" dirty="0"/>
          </a:p>
        </p:txBody>
      </p:sp>
    </p:spTree>
    <p:extLst>
      <p:ext uri="{BB962C8B-B14F-4D97-AF65-F5344CB8AC3E}">
        <p14:creationId xmlns:p14="http://schemas.microsoft.com/office/powerpoint/2010/main" val="245847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7025BBF-5372-7A6A-D46A-A2AE5195DDDF}"/>
              </a:ext>
            </a:extLst>
          </p:cNvPr>
          <p:cNvSpPr>
            <a:spLocks noGrp="1"/>
          </p:cNvSpPr>
          <p:nvPr>
            <p:ph type="body" sz="half" idx="2"/>
          </p:nvPr>
        </p:nvSpPr>
        <p:spPr>
          <a:xfrm>
            <a:off x="917228" y="642796"/>
            <a:ext cx="10290962" cy="5148403"/>
          </a:xfrm>
        </p:spPr>
        <p:txBody>
          <a:bodyPr/>
          <a:lstStyle/>
          <a:p>
            <a:pPr algn="l"/>
            <a:r>
              <a:rPr lang="en-US" sz="2000" dirty="0"/>
              <a:t>STAGE-2:</a:t>
            </a:r>
          </a:p>
          <a:p>
            <a:pPr algn="l"/>
            <a:r>
              <a:rPr lang="en-US" sz="2000" dirty="0"/>
              <a:t>Using deep learning methods</a:t>
            </a:r>
          </a:p>
          <a:p>
            <a:pPr marL="285750" indent="-285750" algn="l">
              <a:buFont typeface="Arial" panose="020B0604020202020204" pitchFamily="34" charset="0"/>
              <a:buChar char="•"/>
            </a:pPr>
            <a:r>
              <a:rPr lang="en-US" sz="2000" dirty="0"/>
              <a:t>Convolutional Neural networks</a:t>
            </a:r>
          </a:p>
          <a:p>
            <a:pPr marL="285750" indent="-285750" algn="l">
              <a:buFont typeface="Arial" panose="020B0604020202020204" pitchFamily="34" charset="0"/>
              <a:buChar char="•"/>
            </a:pPr>
            <a:r>
              <a:rPr lang="en-US" sz="2000" dirty="0" err="1"/>
              <a:t>VGG</a:t>
            </a:r>
            <a:r>
              <a:rPr lang="en-US" sz="2000" dirty="0"/>
              <a:t>-16</a:t>
            </a:r>
          </a:p>
          <a:p>
            <a:endParaRPr lang="en-IN" dirty="0"/>
          </a:p>
        </p:txBody>
      </p:sp>
    </p:spTree>
    <p:extLst>
      <p:ext uri="{BB962C8B-B14F-4D97-AF65-F5344CB8AC3E}">
        <p14:creationId xmlns:p14="http://schemas.microsoft.com/office/powerpoint/2010/main" val="246679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3A44-94EB-4890-9E55-E9E6D28A829B}"/>
              </a:ext>
            </a:extLst>
          </p:cNvPr>
          <p:cNvSpPr>
            <a:spLocks noGrp="1"/>
          </p:cNvSpPr>
          <p:nvPr>
            <p:ph type="title"/>
          </p:nvPr>
        </p:nvSpPr>
        <p:spPr/>
        <p:txBody>
          <a:bodyPr/>
          <a:lstStyle/>
          <a:p>
            <a:r>
              <a:rPr lang="en-IN" dirty="0"/>
              <a:t>Block diagram</a:t>
            </a:r>
          </a:p>
        </p:txBody>
      </p:sp>
      <p:pic>
        <p:nvPicPr>
          <p:cNvPr id="6" name="Content Placeholder 5">
            <a:extLst>
              <a:ext uri="{FF2B5EF4-FFF2-40B4-BE49-F238E27FC236}">
                <a16:creationId xmlns:a16="http://schemas.microsoft.com/office/drawing/2014/main" id="{90FBF461-4D33-DC51-9344-BC3D98C74F7A}"/>
              </a:ext>
            </a:extLst>
          </p:cNvPr>
          <p:cNvPicPr>
            <a:picLocks noGrp="1" noChangeAspect="1"/>
          </p:cNvPicPr>
          <p:nvPr>
            <p:ph idx="1"/>
          </p:nvPr>
        </p:nvPicPr>
        <p:blipFill>
          <a:blip r:embed="rId2"/>
          <a:stretch>
            <a:fillRect/>
          </a:stretch>
        </p:blipFill>
        <p:spPr>
          <a:xfrm>
            <a:off x="4581525" y="1752600"/>
            <a:ext cx="2320654" cy="4495800"/>
          </a:xfrm>
        </p:spPr>
      </p:pic>
    </p:spTree>
    <p:extLst>
      <p:ext uri="{BB962C8B-B14F-4D97-AF65-F5344CB8AC3E}">
        <p14:creationId xmlns:p14="http://schemas.microsoft.com/office/powerpoint/2010/main" val="260440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E843-5A5D-9FEF-1EC4-030152A8B731}"/>
              </a:ext>
            </a:extLst>
          </p:cNvPr>
          <p:cNvSpPr>
            <a:spLocks noGrp="1"/>
          </p:cNvSpPr>
          <p:nvPr>
            <p:ph type="title"/>
          </p:nvPr>
        </p:nvSpPr>
        <p:spPr>
          <a:xfrm>
            <a:off x="987566" y="225670"/>
            <a:ext cx="8402618" cy="841131"/>
          </a:xfrm>
        </p:spPr>
        <p:txBody>
          <a:bodyPr>
            <a:normAutofit/>
          </a:bodyPr>
          <a:lstStyle/>
          <a:p>
            <a:r>
              <a:rPr lang="en-US" dirty="0"/>
              <a:t>Data Set : From Kaggle</a:t>
            </a:r>
            <a:endParaRPr lang="en-IN" dirty="0"/>
          </a:p>
        </p:txBody>
      </p:sp>
      <p:pic>
        <p:nvPicPr>
          <p:cNvPr id="9" name="Content Placeholder 8">
            <a:extLst>
              <a:ext uri="{FF2B5EF4-FFF2-40B4-BE49-F238E27FC236}">
                <a16:creationId xmlns:a16="http://schemas.microsoft.com/office/drawing/2014/main" id="{7F5EA5E0-7447-E647-8B46-1C0BBBF08098}"/>
              </a:ext>
            </a:extLst>
          </p:cNvPr>
          <p:cNvPicPr>
            <a:picLocks noGrp="1" noChangeAspect="1"/>
          </p:cNvPicPr>
          <p:nvPr>
            <p:ph idx="1"/>
          </p:nvPr>
        </p:nvPicPr>
        <p:blipFill>
          <a:blip r:embed="rId2"/>
          <a:stretch>
            <a:fillRect/>
          </a:stretch>
        </p:blipFill>
        <p:spPr>
          <a:xfrm>
            <a:off x="3041965" y="1066801"/>
            <a:ext cx="5585536" cy="4307341"/>
          </a:xfrm>
        </p:spPr>
      </p:pic>
      <p:sp>
        <p:nvSpPr>
          <p:cNvPr id="10" name="Text Placeholder 3">
            <a:extLst>
              <a:ext uri="{FF2B5EF4-FFF2-40B4-BE49-F238E27FC236}">
                <a16:creationId xmlns:a16="http://schemas.microsoft.com/office/drawing/2014/main" id="{B6AEFB71-C8FC-DC82-57EB-96502E20EA72}"/>
              </a:ext>
            </a:extLst>
          </p:cNvPr>
          <p:cNvSpPr>
            <a:spLocks noGrp="1"/>
          </p:cNvSpPr>
          <p:nvPr>
            <p:ph type="body" sz="half" idx="2"/>
          </p:nvPr>
        </p:nvSpPr>
        <p:spPr>
          <a:xfrm>
            <a:off x="3696642" y="5629817"/>
            <a:ext cx="3932237" cy="585456"/>
          </a:xfrm>
        </p:spPr>
        <p:txBody>
          <a:bodyPr>
            <a:normAutofit/>
          </a:bodyPr>
          <a:lstStyle/>
          <a:p>
            <a:r>
              <a:rPr kumimoji="0" lang="en-US" altLang="en-US" sz="1600" b="0" i="0" u="none" strike="noStrike" cap="none" normalizeH="0" baseline="0" dirty="0">
                <a:ln>
                  <a:noFill/>
                </a:ln>
                <a:effectLst/>
                <a:latin typeface="Cambria" panose="02040503050406030204" pitchFamily="18" charset="0"/>
                <a:ea typeface="Cambria" panose="02040503050406030204" pitchFamily="18" charset="0"/>
              </a:rPr>
              <a:t>Total images found in dataset : 2870</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090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9779-ABF1-B2A9-6283-D3EE0397437F}"/>
              </a:ext>
            </a:extLst>
          </p:cNvPr>
          <p:cNvSpPr>
            <a:spLocks noGrp="1"/>
          </p:cNvSpPr>
          <p:nvPr>
            <p:ph type="title"/>
          </p:nvPr>
        </p:nvSpPr>
        <p:spPr>
          <a:xfrm>
            <a:off x="917228" y="609600"/>
            <a:ext cx="8552697" cy="503976"/>
          </a:xfrm>
        </p:spPr>
        <p:txBody>
          <a:bodyPr/>
          <a:lstStyle/>
          <a:p>
            <a:r>
              <a:rPr lang="en-US" dirty="0"/>
              <a:t>Confusion Matrix</a:t>
            </a:r>
            <a:endParaRPr lang="en-IN" dirty="0"/>
          </a:p>
        </p:txBody>
      </p:sp>
      <p:pic>
        <p:nvPicPr>
          <p:cNvPr id="6" name="Picture 5">
            <a:extLst>
              <a:ext uri="{FF2B5EF4-FFF2-40B4-BE49-F238E27FC236}">
                <a16:creationId xmlns:a16="http://schemas.microsoft.com/office/drawing/2014/main" id="{B7CE8C7F-A49E-821B-6247-C011BBC5CEB4}"/>
              </a:ext>
            </a:extLst>
          </p:cNvPr>
          <p:cNvPicPr>
            <a:picLocks noChangeAspect="1"/>
          </p:cNvPicPr>
          <p:nvPr/>
        </p:nvPicPr>
        <p:blipFill>
          <a:blip r:embed="rId2"/>
          <a:stretch>
            <a:fillRect/>
          </a:stretch>
        </p:blipFill>
        <p:spPr>
          <a:xfrm>
            <a:off x="6136502" y="1629625"/>
            <a:ext cx="5207491" cy="3739668"/>
          </a:xfrm>
          <a:prstGeom prst="rect">
            <a:avLst/>
          </a:prstGeom>
        </p:spPr>
      </p:pic>
      <p:pic>
        <p:nvPicPr>
          <p:cNvPr id="8" name="Picture 7">
            <a:extLst>
              <a:ext uri="{FF2B5EF4-FFF2-40B4-BE49-F238E27FC236}">
                <a16:creationId xmlns:a16="http://schemas.microsoft.com/office/drawing/2014/main" id="{2E8CAC7D-668F-3E82-75ED-A7CD087816C7}"/>
              </a:ext>
            </a:extLst>
          </p:cNvPr>
          <p:cNvPicPr>
            <a:picLocks noChangeAspect="1"/>
          </p:cNvPicPr>
          <p:nvPr/>
        </p:nvPicPr>
        <p:blipFill>
          <a:blip r:embed="rId3"/>
          <a:stretch>
            <a:fillRect/>
          </a:stretch>
        </p:blipFill>
        <p:spPr>
          <a:xfrm>
            <a:off x="586727" y="1629626"/>
            <a:ext cx="5207492" cy="3739668"/>
          </a:xfrm>
          <a:prstGeom prst="rect">
            <a:avLst/>
          </a:prstGeom>
        </p:spPr>
      </p:pic>
    </p:spTree>
    <p:extLst>
      <p:ext uri="{BB962C8B-B14F-4D97-AF65-F5344CB8AC3E}">
        <p14:creationId xmlns:p14="http://schemas.microsoft.com/office/powerpoint/2010/main" val="28728731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319</TotalTime>
  <Words>647</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Rockwell</vt:lpstr>
      <vt:lpstr>Times New Roman</vt:lpstr>
      <vt:lpstr>Wingdings</vt:lpstr>
      <vt:lpstr>Damask</vt:lpstr>
      <vt:lpstr>Brain tumor Detection Using Convolutional neural networks</vt:lpstr>
      <vt:lpstr>AIM OF THE PROJECT  </vt:lpstr>
      <vt:lpstr>abstract</vt:lpstr>
      <vt:lpstr>Different Types Of Tumors:</vt:lpstr>
      <vt:lpstr>METHODOLOGY</vt:lpstr>
      <vt:lpstr>PowerPoint Presentation</vt:lpstr>
      <vt:lpstr>Block diagram</vt:lpstr>
      <vt:lpstr>Data Set : From Kaggle</vt:lpstr>
      <vt:lpstr>Confusion Matrix</vt:lpstr>
      <vt:lpstr>PowerPoint Presentation</vt:lpstr>
      <vt:lpstr>Performance Graph</vt:lpstr>
      <vt:lpstr>PowerPoint Presentation</vt:lpstr>
      <vt:lpstr>PowerPoint Presentation</vt:lpstr>
      <vt:lpstr>                         CONCLUSION</vt:lpstr>
      <vt:lpstr>REFERENCES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Bojanola _Sahith</dc:creator>
  <cp:lastModifiedBy>Bojanola _Sahith</cp:lastModifiedBy>
  <cp:revision>6</cp:revision>
  <dcterms:created xsi:type="dcterms:W3CDTF">2024-09-27T18:45:11Z</dcterms:created>
  <dcterms:modified xsi:type="dcterms:W3CDTF">2025-05-27T07:48:24Z</dcterms:modified>
</cp:coreProperties>
</file>