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82423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6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152844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88715"/>
            <a:ext cx="4070985" cy="170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60697" y="3341243"/>
            <a:ext cx="279717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" Target="slide3.xml"/><Relationship Id="rId8" Type="http://schemas.openxmlformats.org/officeDocument/2006/relationships/slide" Target="slide4.xml"/><Relationship Id="rId9" Type="http://schemas.openxmlformats.org/officeDocument/2006/relationships/slide" Target="slide5.xml"/><Relationship Id="rId10" Type="http://schemas.openxmlformats.org/officeDocument/2006/relationships/slide" Target="slide7.xml"/><Relationship Id="rId11" Type="http://schemas.openxmlformats.org/officeDocument/2006/relationships/slide" Target="slide9.xml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slide" Target="slide16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34.xml"/><Relationship Id="rId22" Type="http://schemas.openxmlformats.org/officeDocument/2006/relationships/slide" Target="slide35.xml"/><Relationship Id="rId23" Type="http://schemas.openxmlformats.org/officeDocument/2006/relationships/slide" Target="slide36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43" y="197421"/>
            <a:ext cx="4483735" cy="1212850"/>
            <a:chOff x="87743" y="197421"/>
            <a:chExt cx="4483735" cy="1212850"/>
          </a:xfrm>
        </p:grpSpPr>
        <p:sp>
          <p:nvSpPr>
            <p:cNvPr id="3" name="object 3" descr=""/>
            <p:cNvSpPr/>
            <p:nvPr/>
          </p:nvSpPr>
          <p:spPr>
            <a:xfrm>
              <a:off x="87743" y="19742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6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8544" y="260678"/>
              <a:ext cx="4432935" cy="1149350"/>
            </a:xfrm>
            <a:custGeom>
              <a:avLst/>
              <a:gdLst/>
              <a:ahLst/>
              <a:cxnLst/>
              <a:rect l="l" t="t" r="r" b="b"/>
              <a:pathLst>
                <a:path w="4432935" h="1149350">
                  <a:moveTo>
                    <a:pt x="4432566" y="0"/>
                  </a:moveTo>
                  <a:lnTo>
                    <a:pt x="0" y="0"/>
                  </a:lnTo>
                  <a:lnTo>
                    <a:pt x="0" y="1149340"/>
                  </a:lnTo>
                  <a:lnTo>
                    <a:pt x="4432566" y="11493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743" y="241841"/>
              <a:ext cx="4432935" cy="1117600"/>
            </a:xfrm>
            <a:custGeom>
              <a:avLst/>
              <a:gdLst/>
              <a:ahLst/>
              <a:cxnLst/>
              <a:rect l="l" t="t" r="r" b="b"/>
              <a:pathLst>
                <a:path w="4432935" h="1117600">
                  <a:moveTo>
                    <a:pt x="4432566" y="0"/>
                  </a:moveTo>
                  <a:lnTo>
                    <a:pt x="0" y="0"/>
                  </a:lnTo>
                  <a:lnTo>
                    <a:pt x="0" y="1066576"/>
                  </a:lnTo>
                  <a:lnTo>
                    <a:pt x="4008" y="1086300"/>
                  </a:lnTo>
                  <a:lnTo>
                    <a:pt x="14922" y="1102453"/>
                  </a:lnTo>
                  <a:lnTo>
                    <a:pt x="31075" y="1113368"/>
                  </a:lnTo>
                  <a:lnTo>
                    <a:pt x="50800" y="1117376"/>
                  </a:lnTo>
                  <a:lnTo>
                    <a:pt x="4381765" y="1117376"/>
                  </a:lnTo>
                  <a:lnTo>
                    <a:pt x="4401490" y="1113368"/>
                  </a:lnTo>
                  <a:lnTo>
                    <a:pt x="4417643" y="1102453"/>
                  </a:lnTo>
                  <a:lnTo>
                    <a:pt x="4428558" y="1086300"/>
                  </a:lnTo>
                  <a:lnTo>
                    <a:pt x="4432566" y="106657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6CAC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8544" y="260678"/>
            <a:ext cx="4432935" cy="11493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R="93345">
              <a:lnSpc>
                <a:spcPct val="100000"/>
              </a:lnSpc>
              <a:spcBef>
                <a:spcPts val="44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GIV3R</a:t>
            </a:r>
            <a:endParaRPr sz="1400">
              <a:latin typeface="Arial"/>
              <a:cs typeface="Arial"/>
            </a:endParaRPr>
          </a:p>
          <a:p>
            <a:pPr algn="ctr" marR="93345">
              <a:lnSpc>
                <a:spcPct val="100000"/>
              </a:lnSpc>
              <a:spcBef>
                <a:spcPts val="110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Decentralized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Charity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Portal:</a:t>
            </a:r>
            <a:endParaRPr sz="1400">
              <a:latin typeface="Tahoma"/>
              <a:cs typeface="Tahoma"/>
            </a:endParaRPr>
          </a:p>
          <a:p>
            <a:pPr algn="ctr" marL="423545" marR="517525">
              <a:lnSpc>
                <a:spcPct val="106700"/>
              </a:lnSpc>
            </a:pPr>
            <a:r>
              <a:rPr dirty="0" sz="1400" spc="-55" i="1">
                <a:solidFill>
                  <a:srgbClr val="FFFFFF"/>
                </a:solidFill>
                <a:latin typeface="Arial"/>
                <a:cs typeface="Arial"/>
              </a:rPr>
              <a:t>Empowering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 i="1">
                <a:solidFill>
                  <a:srgbClr val="FFFFFF"/>
                </a:solidFill>
                <a:latin typeface="Arial"/>
                <a:cs typeface="Arial"/>
              </a:rPr>
              <a:t>Transparent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Arial"/>
                <a:cs typeface="Arial"/>
              </a:rPr>
              <a:t>Philanthropy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dirty="0" sz="1400" spc="-40" i="1">
                <a:solidFill>
                  <a:srgbClr val="FFFFFF"/>
                </a:solidFill>
                <a:latin typeface="Arial"/>
                <a:cs typeface="Arial"/>
              </a:rPr>
              <a:t>Blockchain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 Technology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65607" y="1576995"/>
            <a:ext cx="3877945" cy="17576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 MT"/>
                <a:cs typeface="Arial MT"/>
              </a:rPr>
              <a:t>Rohit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(VAS20CS094),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Suryajit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(VAS20CS117),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Sreenath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 </a:t>
            </a:r>
            <a:r>
              <a:rPr dirty="0" sz="1100" spc="-55">
                <a:latin typeface="Arial MT"/>
                <a:cs typeface="Arial MT"/>
              </a:rPr>
              <a:t>(VAS20CS110),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Sudarsanan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VP(VAS20CS114)</a:t>
            </a:r>
            <a:endParaRPr sz="1100">
              <a:latin typeface="Arial MT"/>
              <a:cs typeface="Arial MT"/>
            </a:endParaRPr>
          </a:p>
          <a:p>
            <a:pPr algn="ctr" marR="7620">
              <a:lnSpc>
                <a:spcPct val="100000"/>
              </a:lnSpc>
              <a:spcBef>
                <a:spcPts val="575"/>
              </a:spcBef>
            </a:pPr>
            <a:r>
              <a:rPr dirty="0" sz="1100" spc="-60" i="1">
                <a:latin typeface="Arial"/>
                <a:cs typeface="Arial"/>
              </a:rPr>
              <a:t>Guided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937260" marR="930275" indent="469900">
              <a:lnSpc>
                <a:spcPct val="102699"/>
              </a:lnSpc>
            </a:pPr>
            <a:r>
              <a:rPr dirty="0" sz="1100">
                <a:latin typeface="Arial MT"/>
                <a:cs typeface="Arial MT"/>
              </a:rPr>
              <a:t>Dr.</a:t>
            </a:r>
            <a:r>
              <a:rPr dirty="0" sz="1100" spc="9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Ramani</a:t>
            </a:r>
            <a:r>
              <a:rPr dirty="0" sz="1100">
                <a:latin typeface="Arial MT"/>
                <a:cs typeface="Arial MT"/>
              </a:rPr>
              <a:t> Bai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V </a:t>
            </a:r>
            <a:r>
              <a:rPr dirty="0" sz="1100" spc="-60">
                <a:latin typeface="Arial MT"/>
                <a:cs typeface="Arial MT"/>
              </a:rPr>
              <a:t>Professor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Head,</a:t>
            </a:r>
            <a:r>
              <a:rPr dirty="0" sz="1100">
                <a:latin typeface="Arial MT"/>
                <a:cs typeface="Arial MT"/>
              </a:rPr>
              <a:t> Dept.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 </a:t>
            </a:r>
            <a:r>
              <a:rPr dirty="0" sz="1100" spc="-80">
                <a:latin typeface="Arial MT"/>
                <a:cs typeface="Arial MT"/>
              </a:rPr>
              <a:t>CSE</a:t>
            </a:r>
            <a:endParaRPr sz="1100">
              <a:latin typeface="Arial MT"/>
              <a:cs typeface="Arial MT"/>
            </a:endParaRPr>
          </a:p>
          <a:p>
            <a:pPr marL="483234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Arial MT"/>
                <a:cs typeface="Arial MT"/>
              </a:rPr>
              <a:t>Department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Computer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Science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Engineering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VIDYA</a:t>
            </a:r>
            <a:r>
              <a:rPr dirty="0" sz="800" spc="8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ACADEMY</a:t>
            </a:r>
            <a:r>
              <a:rPr dirty="0" sz="800" spc="8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85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SCIENCE</a:t>
            </a:r>
            <a:r>
              <a:rPr dirty="0" sz="800" spc="8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AND</a:t>
            </a:r>
            <a:r>
              <a:rPr dirty="0" sz="800" spc="8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TECHNOLOGY,THRISSUR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May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13,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2024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Application</a:t>
            </a:r>
            <a:r>
              <a:rPr dirty="0" spc="-65"/>
              <a:t> </a:t>
            </a:r>
            <a:r>
              <a:rPr dirty="0" spc="-20"/>
              <a:t>Flow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07439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223986"/>
            <a:ext cx="396621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application</a:t>
            </a:r>
            <a:r>
              <a:rPr dirty="0" sz="1100" spc="-10">
                <a:latin typeface="Arial MT"/>
                <a:cs typeface="Arial MT"/>
              </a:rPr>
              <a:t> flow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decentralized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 spc="-10">
                <a:latin typeface="Arial MT"/>
                <a:cs typeface="Arial MT"/>
              </a:rPr>
              <a:t> platform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involves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 spc="-85">
                <a:latin typeface="Arial MT"/>
                <a:cs typeface="Arial MT"/>
              </a:rPr>
              <a:t>series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steps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guide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users,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donors,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organizations,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45">
                <a:latin typeface="Arial MT"/>
                <a:cs typeface="Arial MT"/>
              </a:rPr>
              <a:t>volunteers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through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 </a:t>
            </a:r>
            <a:r>
              <a:rPr dirty="0" sz="1100" spc="-85">
                <a:latin typeface="Arial MT"/>
                <a:cs typeface="Arial MT"/>
              </a:rPr>
              <a:t>process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registration,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donation,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campaign </a:t>
            </a:r>
            <a:r>
              <a:rPr dirty="0" sz="1100" spc="-25">
                <a:latin typeface="Arial MT"/>
                <a:cs typeface="Arial MT"/>
              </a:rPr>
              <a:t>hosting,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volunteer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engagement.</a:t>
            </a:r>
            <a:r>
              <a:rPr dirty="0" sz="1100" spc="9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Here’s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detailed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description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typical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application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flow: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Application</a:t>
            </a:r>
            <a:r>
              <a:rPr dirty="0" spc="-65"/>
              <a:t> </a:t>
            </a:r>
            <a:r>
              <a:rPr dirty="0" spc="-20"/>
              <a:t>Flow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1036014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8544" y="1064462"/>
            <a:ext cx="106743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Registration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1092943"/>
            <a:ext cx="4483735" cy="761365"/>
            <a:chOff x="87743" y="1092943"/>
            <a:chExt cx="4483735" cy="7613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21727"/>
              <a:ext cx="4432565" cy="50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8544" y="1092943"/>
              <a:ext cx="4432935" cy="761365"/>
            </a:xfrm>
            <a:custGeom>
              <a:avLst/>
              <a:gdLst/>
              <a:ahLst/>
              <a:cxnLst/>
              <a:rect l="l" t="t" r="r" b="b"/>
              <a:pathLst>
                <a:path w="4432935" h="761364">
                  <a:moveTo>
                    <a:pt x="4432566" y="0"/>
                  </a:moveTo>
                  <a:lnTo>
                    <a:pt x="0" y="0"/>
                  </a:lnTo>
                  <a:lnTo>
                    <a:pt x="0" y="760901"/>
                  </a:lnTo>
                  <a:lnTo>
                    <a:pt x="4432566" y="76090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743" y="1266005"/>
              <a:ext cx="4432935" cy="537210"/>
            </a:xfrm>
            <a:custGeom>
              <a:avLst/>
              <a:gdLst/>
              <a:ahLst/>
              <a:cxnLst/>
              <a:rect l="l" t="t" r="r" b="b"/>
              <a:pathLst>
                <a:path w="4432935" h="537210">
                  <a:moveTo>
                    <a:pt x="4432566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9"/>
                  </a:lnTo>
                  <a:lnTo>
                    <a:pt x="4381765" y="537039"/>
                  </a:lnTo>
                  <a:lnTo>
                    <a:pt x="4401490" y="533030"/>
                  </a:lnTo>
                  <a:lnTo>
                    <a:pt x="4417643" y="522116"/>
                  </a:lnTo>
                  <a:lnTo>
                    <a:pt x="4428558" y="505963"/>
                  </a:lnTo>
                  <a:lnTo>
                    <a:pt x="4432566" y="48623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7743" y="1954961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8544" y="1983409"/>
            <a:ext cx="207454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Charity</a:t>
            </a: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Organization</a:t>
            </a: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Registration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7743" y="2011890"/>
            <a:ext cx="4483735" cy="761365"/>
            <a:chOff x="87743" y="2011890"/>
            <a:chExt cx="4483735" cy="76136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40674"/>
              <a:ext cx="4432565" cy="5060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8544" y="2011890"/>
              <a:ext cx="4432935" cy="761365"/>
            </a:xfrm>
            <a:custGeom>
              <a:avLst/>
              <a:gdLst/>
              <a:ahLst/>
              <a:cxnLst/>
              <a:rect l="l" t="t" r="r" b="b"/>
              <a:pathLst>
                <a:path w="4432935" h="761364">
                  <a:moveTo>
                    <a:pt x="4432566" y="0"/>
                  </a:moveTo>
                  <a:lnTo>
                    <a:pt x="0" y="0"/>
                  </a:lnTo>
                  <a:lnTo>
                    <a:pt x="0" y="760901"/>
                  </a:lnTo>
                  <a:lnTo>
                    <a:pt x="4432566" y="76090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7743" y="2184952"/>
              <a:ext cx="4432935" cy="537210"/>
            </a:xfrm>
            <a:custGeom>
              <a:avLst/>
              <a:gdLst/>
              <a:ahLst/>
              <a:cxnLst/>
              <a:rect l="l" t="t" r="r" b="b"/>
              <a:pathLst>
                <a:path w="4432935" h="537210">
                  <a:moveTo>
                    <a:pt x="4432566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9"/>
                  </a:lnTo>
                  <a:lnTo>
                    <a:pt x="4381765" y="537039"/>
                  </a:lnTo>
                  <a:lnTo>
                    <a:pt x="4401490" y="533030"/>
                  </a:lnTo>
                  <a:lnTo>
                    <a:pt x="4417643" y="522116"/>
                  </a:lnTo>
                  <a:lnTo>
                    <a:pt x="4428558" y="505963"/>
                  </a:lnTo>
                  <a:lnTo>
                    <a:pt x="4432566" y="48623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756550"/>
            <a:ext cx="4445635" cy="193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Registrations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100">
              <a:latin typeface="Arial"/>
              <a:cs typeface="Arial"/>
            </a:endParaRPr>
          </a:p>
          <a:p>
            <a:pPr marL="12700" marR="93345">
              <a:lnSpc>
                <a:spcPct val="1026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All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users,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including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donors,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volunteers,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beneficiaries,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NGOs,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service </a:t>
            </a:r>
            <a:r>
              <a:rPr dirty="0" sz="1100" spc="-45">
                <a:latin typeface="Arial MT"/>
                <a:cs typeface="Arial MT"/>
              </a:rPr>
              <a:t>providers,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must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register</a:t>
            </a:r>
            <a:r>
              <a:rPr dirty="0" sz="1100" spc="-20">
                <a:latin typeface="Arial MT"/>
                <a:cs typeface="Arial MT"/>
              </a:rPr>
              <a:t> 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website.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Needy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individuals’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registrations</a:t>
            </a:r>
            <a:r>
              <a:rPr dirty="0" sz="1100" spc="-25">
                <a:latin typeface="Arial MT"/>
                <a:cs typeface="Arial MT"/>
              </a:rPr>
              <a:t> are </a:t>
            </a:r>
            <a:r>
              <a:rPr dirty="0" sz="1100" spc="-30">
                <a:latin typeface="Arial MT"/>
                <a:cs typeface="Arial MT"/>
              </a:rPr>
              <a:t>verified </a:t>
            </a:r>
            <a:r>
              <a:rPr dirty="0" sz="1100" spc="-10">
                <a:latin typeface="Arial MT"/>
                <a:cs typeface="Arial MT"/>
              </a:rPr>
              <a:t>by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sponsoring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NGOs.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100">
              <a:latin typeface="Arial MT"/>
              <a:cs typeface="Arial MT"/>
            </a:endParaRPr>
          </a:p>
          <a:p>
            <a:pPr marL="12700" marR="94615">
              <a:lnSpc>
                <a:spcPct val="102600"/>
              </a:lnSpc>
            </a:pPr>
            <a:r>
              <a:rPr dirty="0" sz="1100" spc="-25">
                <a:latin typeface="Arial MT"/>
                <a:cs typeface="Arial MT"/>
              </a:rPr>
              <a:t>Charity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organizations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register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platform,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providing</a:t>
            </a:r>
            <a:r>
              <a:rPr dirty="0" sz="1100" spc="-30">
                <a:latin typeface="Arial MT"/>
                <a:cs typeface="Arial MT"/>
              </a:rPr>
              <a:t> details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about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their </a:t>
            </a:r>
            <a:r>
              <a:rPr dirty="0" sz="1100" spc="-50">
                <a:latin typeface="Arial MT"/>
                <a:cs typeface="Arial MT"/>
              </a:rPr>
              <a:t>mission,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goals,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verification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information.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platform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may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include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 spc="-25">
                <a:latin typeface="Arial MT"/>
                <a:cs typeface="Arial MT"/>
              </a:rPr>
              <a:t>verification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process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ensure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legitimacy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organizations.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Application</a:t>
            </a:r>
            <a:r>
              <a:rPr dirty="0" spc="-65"/>
              <a:t> </a:t>
            </a:r>
            <a:r>
              <a:rPr dirty="0" spc="-20"/>
              <a:t>Flow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1235570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8544" y="1264017"/>
            <a:ext cx="118808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Campaign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 Creation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1292493"/>
            <a:ext cx="4483735" cy="1181100"/>
            <a:chOff x="87743" y="1292493"/>
            <a:chExt cx="4483735" cy="11811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21282"/>
              <a:ext cx="4432565" cy="50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8544" y="1292493"/>
              <a:ext cx="4432935" cy="1181100"/>
            </a:xfrm>
            <a:custGeom>
              <a:avLst/>
              <a:gdLst/>
              <a:ahLst/>
              <a:cxnLst/>
              <a:rect l="l" t="t" r="r" b="b"/>
              <a:pathLst>
                <a:path w="4432935" h="1181100">
                  <a:moveTo>
                    <a:pt x="4432566" y="0"/>
                  </a:moveTo>
                  <a:lnTo>
                    <a:pt x="0" y="0"/>
                  </a:lnTo>
                  <a:lnTo>
                    <a:pt x="0" y="1180972"/>
                  </a:lnTo>
                  <a:lnTo>
                    <a:pt x="4432566" y="118097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743" y="1465555"/>
              <a:ext cx="4432935" cy="957580"/>
            </a:xfrm>
            <a:custGeom>
              <a:avLst/>
              <a:gdLst/>
              <a:ahLst/>
              <a:cxnLst/>
              <a:rect l="l" t="t" r="r" b="b"/>
              <a:pathLst>
                <a:path w="4432935" h="957580">
                  <a:moveTo>
                    <a:pt x="4432566" y="0"/>
                  </a:moveTo>
                  <a:lnTo>
                    <a:pt x="0" y="0"/>
                  </a:lnTo>
                  <a:lnTo>
                    <a:pt x="0" y="906309"/>
                  </a:lnTo>
                  <a:lnTo>
                    <a:pt x="4008" y="926033"/>
                  </a:lnTo>
                  <a:lnTo>
                    <a:pt x="14922" y="942186"/>
                  </a:lnTo>
                  <a:lnTo>
                    <a:pt x="31075" y="953100"/>
                  </a:lnTo>
                  <a:lnTo>
                    <a:pt x="50800" y="957109"/>
                  </a:lnTo>
                  <a:lnTo>
                    <a:pt x="4381765" y="957109"/>
                  </a:lnTo>
                  <a:lnTo>
                    <a:pt x="4401490" y="953100"/>
                  </a:lnTo>
                  <a:lnTo>
                    <a:pt x="4417643" y="942186"/>
                  </a:lnTo>
                  <a:lnTo>
                    <a:pt x="4428558" y="926033"/>
                  </a:lnTo>
                  <a:lnTo>
                    <a:pt x="4432566" y="9063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89" y="1729321"/>
              <a:ext cx="65265" cy="652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89" y="2111425"/>
              <a:ext cx="65265" cy="6526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25844" y="956118"/>
            <a:ext cx="4319905" cy="1435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 b="1">
                <a:latin typeface="Arial"/>
                <a:cs typeface="Arial"/>
              </a:rPr>
              <a:t>Campaign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Hosting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70">
                <a:latin typeface="Arial MT"/>
                <a:cs typeface="Arial MT"/>
              </a:rPr>
              <a:t>NGOs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can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create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two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types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campaigns: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i="1">
                <a:latin typeface="Arial"/>
                <a:cs typeface="Arial"/>
              </a:rPr>
              <a:t>Direct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Beneficiary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Support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Campaigns:</a:t>
            </a:r>
            <a:r>
              <a:rPr dirty="0" sz="1100" spc="100" i="1">
                <a:latin typeface="Arial"/>
                <a:cs typeface="Arial"/>
              </a:rPr>
              <a:t> </a:t>
            </a:r>
            <a:r>
              <a:rPr dirty="0" sz="1100" spc="-70">
                <a:latin typeface="Arial MT"/>
                <a:cs typeface="Arial MT"/>
              </a:rPr>
              <a:t>Funds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directly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donated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web3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wallets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verified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needy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individuals.</a:t>
            </a:r>
            <a:endParaRPr sz="1100">
              <a:latin typeface="Arial MT"/>
              <a:cs typeface="Arial MT"/>
            </a:endParaRPr>
          </a:p>
          <a:p>
            <a:pPr marL="289560" marR="36830">
              <a:lnSpc>
                <a:spcPct val="102600"/>
              </a:lnSpc>
              <a:spcBef>
                <a:spcPts val="300"/>
              </a:spcBef>
            </a:pPr>
            <a:r>
              <a:rPr dirty="0" sz="1100" spc="-35" i="1">
                <a:latin typeface="Arial"/>
                <a:cs typeface="Arial"/>
              </a:rPr>
              <a:t>Community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Relief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Campaigns:</a:t>
            </a:r>
            <a:r>
              <a:rPr dirty="0" sz="1100" spc="130" i="1">
                <a:latin typeface="Arial"/>
                <a:cs typeface="Arial"/>
              </a:rPr>
              <a:t> </a:t>
            </a:r>
            <a:r>
              <a:rPr dirty="0" sz="1100" spc="-70">
                <a:latin typeface="Arial MT"/>
                <a:cs typeface="Arial MT"/>
              </a:rPr>
              <a:t>Funds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are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used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provide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services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for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needy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through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service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providers.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Application</a:t>
            </a:r>
            <a:r>
              <a:rPr dirty="0" spc="-65"/>
              <a:t> </a:t>
            </a:r>
            <a:r>
              <a:rPr dirty="0" spc="-20"/>
              <a:t>Flow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1226337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8544" y="1254784"/>
            <a:ext cx="182562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10">
                <a:solidFill>
                  <a:srgbClr val="FFFFFF"/>
                </a:solidFill>
                <a:latin typeface="Tahoma"/>
                <a:cs typeface="Tahoma"/>
              </a:rPr>
              <a:t>Direct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Beneficiary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Campaigns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1283270"/>
            <a:ext cx="4483735" cy="589280"/>
            <a:chOff x="87743" y="1283270"/>
            <a:chExt cx="4483735" cy="58928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12049"/>
              <a:ext cx="4432565" cy="50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8544" y="1283270"/>
              <a:ext cx="4432935" cy="589280"/>
            </a:xfrm>
            <a:custGeom>
              <a:avLst/>
              <a:gdLst/>
              <a:ahLst/>
              <a:cxnLst/>
              <a:rect l="l" t="t" r="r" b="b"/>
              <a:pathLst>
                <a:path w="4432935" h="589280">
                  <a:moveTo>
                    <a:pt x="4432566" y="0"/>
                  </a:moveTo>
                  <a:lnTo>
                    <a:pt x="0" y="0"/>
                  </a:lnTo>
                  <a:lnTo>
                    <a:pt x="0" y="588824"/>
                  </a:lnTo>
                  <a:lnTo>
                    <a:pt x="4432566" y="5888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743" y="1456332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6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4381765" y="364962"/>
                  </a:lnTo>
                  <a:lnTo>
                    <a:pt x="4401490" y="360953"/>
                  </a:lnTo>
                  <a:lnTo>
                    <a:pt x="4417643" y="350039"/>
                  </a:lnTo>
                  <a:lnTo>
                    <a:pt x="4428558" y="333886"/>
                  </a:lnTo>
                  <a:lnTo>
                    <a:pt x="4432566" y="3141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7743" y="1973211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8544" y="2001659"/>
            <a:ext cx="182626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Relief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Campaigns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7743" y="2030149"/>
            <a:ext cx="4483735" cy="417195"/>
            <a:chOff x="87743" y="2030149"/>
            <a:chExt cx="4483735" cy="41719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58924"/>
              <a:ext cx="4432565" cy="5060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8544" y="2030149"/>
              <a:ext cx="4432935" cy="417195"/>
            </a:xfrm>
            <a:custGeom>
              <a:avLst/>
              <a:gdLst/>
              <a:ahLst/>
              <a:cxnLst/>
              <a:rect l="l" t="t" r="r" b="b"/>
              <a:pathLst>
                <a:path w="4432935" h="417194">
                  <a:moveTo>
                    <a:pt x="4432566" y="0"/>
                  </a:moveTo>
                  <a:lnTo>
                    <a:pt x="0" y="0"/>
                  </a:lnTo>
                  <a:lnTo>
                    <a:pt x="0" y="416747"/>
                  </a:lnTo>
                  <a:lnTo>
                    <a:pt x="4432566" y="41674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7743" y="2203211"/>
              <a:ext cx="4432935" cy="193040"/>
            </a:xfrm>
            <a:custGeom>
              <a:avLst/>
              <a:gdLst/>
              <a:ahLst/>
              <a:cxnLst/>
              <a:rect l="l" t="t" r="r" b="b"/>
              <a:pathLst>
                <a:path w="4432935" h="193039">
                  <a:moveTo>
                    <a:pt x="4432566" y="0"/>
                  </a:moveTo>
                  <a:lnTo>
                    <a:pt x="0" y="0"/>
                  </a:lnTo>
                  <a:lnTo>
                    <a:pt x="0" y="142084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4381765" y="192885"/>
                  </a:lnTo>
                  <a:lnTo>
                    <a:pt x="4401490" y="188876"/>
                  </a:lnTo>
                  <a:lnTo>
                    <a:pt x="4417643" y="177962"/>
                  </a:lnTo>
                  <a:lnTo>
                    <a:pt x="4428558" y="161809"/>
                  </a:lnTo>
                  <a:lnTo>
                    <a:pt x="4432566" y="14208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973822"/>
            <a:ext cx="4445635" cy="1391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Arial"/>
                <a:cs typeface="Arial"/>
              </a:rPr>
              <a:t>Donation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100">
              <a:latin typeface="Arial"/>
              <a:cs typeface="Arial"/>
            </a:endParaRPr>
          </a:p>
          <a:p>
            <a:pPr marL="12700" marR="267335">
              <a:lnSpc>
                <a:spcPct val="102600"/>
              </a:lnSpc>
            </a:pPr>
            <a:r>
              <a:rPr dirty="0" sz="1100" spc="-50">
                <a:latin typeface="Arial MT"/>
                <a:cs typeface="Arial MT"/>
              </a:rPr>
              <a:t>Donors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can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contribute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funds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track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contributions’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progress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20">
                <a:latin typeface="Arial MT"/>
                <a:cs typeface="Arial MT"/>
              </a:rPr>
              <a:t>verify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if </a:t>
            </a:r>
            <a:r>
              <a:rPr dirty="0" sz="1100" spc="-35">
                <a:latin typeface="Arial MT"/>
                <a:cs typeface="Arial MT"/>
              </a:rPr>
              <a:t>funds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reached</a:t>
            </a:r>
            <a:r>
              <a:rPr dirty="0" sz="1100">
                <a:latin typeface="Arial MT"/>
                <a:cs typeface="Arial MT"/>
              </a:rPr>
              <a:t> the </a:t>
            </a:r>
            <a:r>
              <a:rPr dirty="0" sz="1100" spc="-10">
                <a:latin typeface="Arial MT"/>
                <a:cs typeface="Arial MT"/>
              </a:rPr>
              <a:t>target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individuals.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Arial MT"/>
                <a:cs typeface="Arial MT"/>
              </a:rPr>
              <a:t>Donors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can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track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if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payments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reached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service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providers.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Application</a:t>
            </a:r>
            <a:r>
              <a:rPr dirty="0" spc="-65"/>
              <a:t> </a:t>
            </a:r>
            <a:r>
              <a:rPr dirty="0" spc="-20"/>
              <a:t>Flow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887577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8544" y="916025"/>
            <a:ext cx="286956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Volunteering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 Relief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Campaigns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944505"/>
            <a:ext cx="4483735" cy="761365"/>
            <a:chOff x="87743" y="944505"/>
            <a:chExt cx="4483735" cy="7613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73289"/>
              <a:ext cx="4432565" cy="50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8544" y="944505"/>
              <a:ext cx="4432935" cy="761365"/>
            </a:xfrm>
            <a:custGeom>
              <a:avLst/>
              <a:gdLst/>
              <a:ahLst/>
              <a:cxnLst/>
              <a:rect l="l" t="t" r="r" b="b"/>
              <a:pathLst>
                <a:path w="4432935" h="761364">
                  <a:moveTo>
                    <a:pt x="4432566" y="0"/>
                  </a:moveTo>
                  <a:lnTo>
                    <a:pt x="0" y="0"/>
                  </a:lnTo>
                  <a:lnTo>
                    <a:pt x="0" y="760901"/>
                  </a:lnTo>
                  <a:lnTo>
                    <a:pt x="4432566" y="76090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743" y="1117568"/>
              <a:ext cx="4432935" cy="537210"/>
            </a:xfrm>
            <a:custGeom>
              <a:avLst/>
              <a:gdLst/>
              <a:ahLst/>
              <a:cxnLst/>
              <a:rect l="l" t="t" r="r" b="b"/>
              <a:pathLst>
                <a:path w="4432935" h="537210">
                  <a:moveTo>
                    <a:pt x="4432566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9"/>
                  </a:lnTo>
                  <a:lnTo>
                    <a:pt x="4381765" y="537039"/>
                  </a:lnTo>
                  <a:lnTo>
                    <a:pt x="4401490" y="533030"/>
                  </a:lnTo>
                  <a:lnTo>
                    <a:pt x="4417643" y="522116"/>
                  </a:lnTo>
                  <a:lnTo>
                    <a:pt x="4428558" y="505963"/>
                  </a:lnTo>
                  <a:lnTo>
                    <a:pt x="4432566" y="48623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7743" y="2005545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8544" y="2033993"/>
            <a:ext cx="169926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Transparency</a:t>
            </a:r>
            <a:r>
              <a:rPr dirty="0" sz="1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200" spc="-60">
                <a:solidFill>
                  <a:srgbClr val="FFFFFF"/>
                </a:solidFill>
                <a:latin typeface="Tahoma"/>
                <a:cs typeface="Tahoma"/>
              </a:rPr>
              <a:t> Campaigns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7743" y="2062469"/>
            <a:ext cx="4483735" cy="933450"/>
            <a:chOff x="87743" y="2062469"/>
            <a:chExt cx="4483735" cy="93345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191258"/>
              <a:ext cx="4432565" cy="5060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8544" y="2062469"/>
              <a:ext cx="4432935" cy="933450"/>
            </a:xfrm>
            <a:custGeom>
              <a:avLst/>
              <a:gdLst/>
              <a:ahLst/>
              <a:cxnLst/>
              <a:rect l="l" t="t" r="r" b="b"/>
              <a:pathLst>
                <a:path w="4432935" h="933450">
                  <a:moveTo>
                    <a:pt x="4432566" y="0"/>
                  </a:moveTo>
                  <a:lnTo>
                    <a:pt x="0" y="0"/>
                  </a:lnTo>
                  <a:lnTo>
                    <a:pt x="0" y="932979"/>
                  </a:lnTo>
                  <a:lnTo>
                    <a:pt x="4432566" y="9329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7743" y="2235531"/>
              <a:ext cx="4432935" cy="709295"/>
            </a:xfrm>
            <a:custGeom>
              <a:avLst/>
              <a:gdLst/>
              <a:ahLst/>
              <a:cxnLst/>
              <a:rect l="l" t="t" r="r" b="b"/>
              <a:pathLst>
                <a:path w="4432935" h="709294">
                  <a:moveTo>
                    <a:pt x="4432566" y="0"/>
                  </a:moveTo>
                  <a:lnTo>
                    <a:pt x="0" y="0"/>
                  </a:lnTo>
                  <a:lnTo>
                    <a:pt x="0" y="658315"/>
                  </a:lnTo>
                  <a:lnTo>
                    <a:pt x="4008" y="678040"/>
                  </a:lnTo>
                  <a:lnTo>
                    <a:pt x="14922" y="694193"/>
                  </a:lnTo>
                  <a:lnTo>
                    <a:pt x="31075" y="705107"/>
                  </a:lnTo>
                  <a:lnTo>
                    <a:pt x="50800" y="709116"/>
                  </a:lnTo>
                  <a:lnTo>
                    <a:pt x="4381765" y="709116"/>
                  </a:lnTo>
                  <a:lnTo>
                    <a:pt x="4401490" y="705107"/>
                  </a:lnTo>
                  <a:lnTo>
                    <a:pt x="4417643" y="694193"/>
                  </a:lnTo>
                  <a:lnTo>
                    <a:pt x="4428558" y="678040"/>
                  </a:lnTo>
                  <a:lnTo>
                    <a:pt x="4432566" y="6583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608125"/>
            <a:ext cx="4445635" cy="2305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Volunteering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100">
              <a:latin typeface="Arial"/>
              <a:cs typeface="Arial"/>
            </a:endParaRPr>
          </a:p>
          <a:p>
            <a:pPr marL="12700" marR="210820">
              <a:lnSpc>
                <a:spcPct val="102600"/>
              </a:lnSpc>
            </a:pPr>
            <a:r>
              <a:rPr dirty="0" sz="1100" spc="-85">
                <a:latin typeface="Arial MT"/>
                <a:cs typeface="Arial MT"/>
              </a:rPr>
              <a:t>Users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can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volunteer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Community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Relief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Campaigns,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indicating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their </a:t>
            </a:r>
            <a:r>
              <a:rPr dirty="0" sz="1100" spc="-50">
                <a:latin typeface="Arial MT"/>
                <a:cs typeface="Arial MT"/>
              </a:rPr>
              <a:t>willingness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participate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events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activities.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NGOs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approve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volunteer </a:t>
            </a:r>
            <a:r>
              <a:rPr dirty="0" sz="1100" spc="-40">
                <a:latin typeface="Arial MT"/>
                <a:cs typeface="Arial MT"/>
              </a:rPr>
              <a:t>applications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volunteer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opportunities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platform.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100" spc="-55" b="1">
                <a:latin typeface="Arial"/>
                <a:cs typeface="Arial"/>
              </a:rPr>
              <a:t>Transparency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Measures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100">
              <a:latin typeface="Arial"/>
              <a:cs typeface="Arial"/>
            </a:endParaRPr>
          </a:p>
          <a:p>
            <a:pPr marL="12700" marR="95250">
              <a:lnSpc>
                <a:spcPct val="102600"/>
              </a:lnSpc>
            </a:pPr>
            <a:r>
              <a:rPr dirty="0" sz="1100" spc="-50">
                <a:latin typeface="Arial MT"/>
                <a:cs typeface="Arial MT"/>
              </a:rPr>
              <a:t>Donors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can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view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funds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raised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spent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any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time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during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 spc="-45">
                <a:latin typeface="Arial MT"/>
                <a:cs typeface="Arial MT"/>
              </a:rPr>
              <a:t>campaign,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ensuring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transparency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and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building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user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trust.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Needy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individuals </a:t>
            </a:r>
            <a:r>
              <a:rPr dirty="0" sz="1100" spc="-45">
                <a:latin typeface="Arial MT"/>
                <a:cs typeface="Arial MT"/>
              </a:rPr>
              <a:t>can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35">
                <a:latin typeface="Arial MT"/>
                <a:cs typeface="Arial MT"/>
              </a:rPr>
              <a:t>see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number</a:t>
            </a:r>
            <a:r>
              <a:rPr dirty="0" sz="1100">
                <a:latin typeface="Arial MT"/>
                <a:cs typeface="Arial MT"/>
              </a:rPr>
              <a:t> of </a:t>
            </a:r>
            <a:r>
              <a:rPr dirty="0" sz="1100" spc="-25">
                <a:latin typeface="Arial MT"/>
                <a:cs typeface="Arial MT"/>
              </a:rPr>
              <a:t>contributions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the </a:t>
            </a:r>
            <a:r>
              <a:rPr dirty="0" sz="1100" spc="-65">
                <a:latin typeface="Arial MT"/>
                <a:cs typeface="Arial MT"/>
              </a:rPr>
              <a:t>donors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who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contributed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well-</a:t>
            </a:r>
            <a:r>
              <a:rPr dirty="0" sz="1100" spc="-30">
                <a:latin typeface="Arial MT"/>
                <a:cs typeface="Arial MT"/>
              </a:rPr>
              <a:t>being,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enhancing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transparency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accountability.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Application</a:t>
            </a:r>
            <a:r>
              <a:rPr dirty="0" spc="-65"/>
              <a:t> </a:t>
            </a:r>
            <a:r>
              <a:rPr dirty="0" spc="-20"/>
              <a:t>Flow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7743" y="806792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4432566" y="187823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8544" y="835253"/>
            <a:ext cx="136779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20">
                <a:solidFill>
                  <a:srgbClr val="FFFFFF"/>
                </a:solidFill>
                <a:latin typeface="Tahoma"/>
                <a:cs typeface="Tahoma"/>
              </a:rPr>
              <a:t>Platform</a:t>
            </a:r>
            <a:r>
              <a:rPr dirty="0" sz="12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Notifications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7743" y="863728"/>
            <a:ext cx="4483735" cy="578485"/>
            <a:chOff x="87743" y="863728"/>
            <a:chExt cx="4483735" cy="57848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1964"/>
              <a:ext cx="4432565" cy="50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8544" y="863728"/>
              <a:ext cx="4432935" cy="578485"/>
            </a:xfrm>
            <a:custGeom>
              <a:avLst/>
              <a:gdLst/>
              <a:ahLst/>
              <a:cxnLst/>
              <a:rect l="l" t="t" r="r" b="b"/>
              <a:pathLst>
                <a:path w="4432935" h="578485">
                  <a:moveTo>
                    <a:pt x="4432566" y="0"/>
                  </a:moveTo>
                  <a:lnTo>
                    <a:pt x="0" y="0"/>
                  </a:lnTo>
                  <a:lnTo>
                    <a:pt x="0" y="578281"/>
                  </a:lnTo>
                  <a:lnTo>
                    <a:pt x="4432566" y="57828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743" y="1026247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6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4381765" y="364962"/>
                  </a:lnTo>
                  <a:lnTo>
                    <a:pt x="4401490" y="360953"/>
                  </a:lnTo>
                  <a:lnTo>
                    <a:pt x="4417643" y="350039"/>
                  </a:lnTo>
                  <a:lnTo>
                    <a:pt x="4428558" y="333886"/>
                  </a:lnTo>
                  <a:lnTo>
                    <a:pt x="4432566" y="3141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7743" y="1742147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18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8544" y="1770595"/>
            <a:ext cx="187134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5"/>
              </a:lnSpc>
            </a:pPr>
            <a:r>
              <a:rPr dirty="0" sz="1200" spc="-45">
                <a:solidFill>
                  <a:srgbClr val="FFFFFF"/>
                </a:solidFill>
                <a:latin typeface="Tahoma"/>
                <a:cs typeface="Tahoma"/>
              </a:rPr>
              <a:t>Beneficiary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ahoma"/>
                <a:cs typeface="Tahoma"/>
              </a:rPr>
              <a:t>Payout</a:t>
            </a:r>
            <a:r>
              <a:rPr dirty="0" sz="12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Conversion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7743" y="1799074"/>
            <a:ext cx="4483735" cy="1277620"/>
            <a:chOff x="87743" y="1799074"/>
            <a:chExt cx="4483735" cy="127762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927860"/>
              <a:ext cx="4432565" cy="5060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8544" y="1799074"/>
              <a:ext cx="4432935" cy="1277620"/>
            </a:xfrm>
            <a:custGeom>
              <a:avLst/>
              <a:gdLst/>
              <a:ahLst/>
              <a:cxnLst/>
              <a:rect l="l" t="t" r="r" b="b"/>
              <a:pathLst>
                <a:path w="4432935" h="1277620">
                  <a:moveTo>
                    <a:pt x="4432566" y="0"/>
                  </a:moveTo>
                  <a:lnTo>
                    <a:pt x="0" y="0"/>
                  </a:lnTo>
                  <a:lnTo>
                    <a:pt x="0" y="1277133"/>
                  </a:lnTo>
                  <a:lnTo>
                    <a:pt x="4432566" y="127713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7743" y="1972136"/>
              <a:ext cx="4432935" cy="1053465"/>
            </a:xfrm>
            <a:custGeom>
              <a:avLst/>
              <a:gdLst/>
              <a:ahLst/>
              <a:cxnLst/>
              <a:rect l="l" t="t" r="r" b="b"/>
              <a:pathLst>
                <a:path w="4432935" h="1053464">
                  <a:moveTo>
                    <a:pt x="4432566" y="0"/>
                  </a:moveTo>
                  <a:lnTo>
                    <a:pt x="0" y="0"/>
                  </a:lnTo>
                  <a:lnTo>
                    <a:pt x="0" y="1002469"/>
                  </a:lnTo>
                  <a:lnTo>
                    <a:pt x="4008" y="1022194"/>
                  </a:lnTo>
                  <a:lnTo>
                    <a:pt x="14922" y="1038347"/>
                  </a:lnTo>
                  <a:lnTo>
                    <a:pt x="31075" y="1049261"/>
                  </a:lnTo>
                  <a:lnTo>
                    <a:pt x="50800" y="1053270"/>
                  </a:lnTo>
                  <a:lnTo>
                    <a:pt x="4381765" y="1053270"/>
                  </a:lnTo>
                  <a:lnTo>
                    <a:pt x="4401490" y="1049261"/>
                  </a:lnTo>
                  <a:lnTo>
                    <a:pt x="4417643" y="1038347"/>
                  </a:lnTo>
                  <a:lnTo>
                    <a:pt x="4428558" y="1022194"/>
                  </a:lnTo>
                  <a:lnTo>
                    <a:pt x="4432566" y="100246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DF2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844" y="554290"/>
            <a:ext cx="4445635" cy="2440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latin typeface="Arial"/>
                <a:cs typeface="Arial"/>
              </a:rPr>
              <a:t>Real-</a:t>
            </a:r>
            <a:r>
              <a:rPr dirty="0" sz="1100" b="1">
                <a:latin typeface="Arial"/>
                <a:cs typeface="Arial"/>
              </a:rPr>
              <a:t>time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Communication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100">
              <a:latin typeface="Arial"/>
              <a:cs typeface="Arial"/>
            </a:endParaRPr>
          </a:p>
          <a:p>
            <a:pPr marL="12700" marR="99695">
              <a:lnSpc>
                <a:spcPct val="102699"/>
              </a:lnSpc>
            </a:pP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platform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notifications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users,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including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updates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on </a:t>
            </a:r>
            <a:r>
              <a:rPr dirty="0" sz="1100" spc="-50">
                <a:latin typeface="Arial MT"/>
                <a:cs typeface="Arial MT"/>
              </a:rPr>
              <a:t>campaign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progress,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volunteer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opportunities,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transaction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confirmations.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100" spc="-25" b="1">
                <a:latin typeface="Arial"/>
                <a:cs typeface="Arial"/>
              </a:rPr>
              <a:t>Additional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Feature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Direct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Beneficiary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Support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Campaigns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100">
              <a:latin typeface="Arial"/>
              <a:cs typeface="Arial"/>
            </a:endParaRPr>
          </a:p>
          <a:p>
            <a:pPr marL="12700" marR="93345">
              <a:lnSpc>
                <a:spcPct val="102600"/>
              </a:lnSpc>
            </a:pPr>
            <a:r>
              <a:rPr dirty="0" sz="1100" spc="-40">
                <a:latin typeface="Arial MT"/>
                <a:cs typeface="Arial MT"/>
              </a:rPr>
              <a:t>For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Direct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Beneficiary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Support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Campaigns,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beneficiaries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have</a:t>
            </a:r>
            <a:r>
              <a:rPr dirty="0" sz="1100">
                <a:latin typeface="Arial MT"/>
                <a:cs typeface="Arial MT"/>
              </a:rPr>
              <a:t> 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option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 spc="-30">
                <a:latin typeface="Arial MT"/>
                <a:cs typeface="Arial MT"/>
              </a:rPr>
              <a:t>convert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raised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cryptocurrency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native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local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currency.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This </a:t>
            </a:r>
            <a:r>
              <a:rPr dirty="0" sz="1100" spc="-60">
                <a:latin typeface="Arial MT"/>
                <a:cs typeface="Arial MT"/>
              </a:rPr>
              <a:t>conversion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process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facilitates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seamless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access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funds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beneficiaries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who </a:t>
            </a:r>
            <a:r>
              <a:rPr dirty="0" sz="1100" spc="-50">
                <a:latin typeface="Arial MT"/>
                <a:cs typeface="Arial MT"/>
              </a:rPr>
              <a:t>may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have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means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manage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cryptocurrencies.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Upon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conversion,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funds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directly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deposited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beneficiaries’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bank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accounts, </a:t>
            </a:r>
            <a:r>
              <a:rPr dirty="0" sz="1100" spc="-50">
                <a:latin typeface="Arial MT"/>
                <a:cs typeface="Arial MT"/>
              </a:rPr>
              <a:t>ensuring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25">
                <a:latin typeface="Arial MT"/>
                <a:cs typeface="Arial MT"/>
              </a:rPr>
              <a:t>ease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use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financial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accessibility.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15284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50" y="447954"/>
            <a:ext cx="3163366" cy="269062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18298" y="3259993"/>
            <a:ext cx="2171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Overview</a:t>
            </a:r>
            <a:r>
              <a:rPr dirty="0" sz="1000">
                <a:latin typeface="Arial MT"/>
                <a:cs typeface="Arial MT"/>
              </a:rPr>
              <a:t> of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System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Architecture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0">
                <a:latin typeface="Arial MT"/>
                <a:cs typeface="Arial MT"/>
              </a:rPr>
              <a:t>16</a:t>
            </a:r>
            <a:r>
              <a:rPr dirty="0" sz="600" spc="-55">
                <a:latin typeface="Arial MT"/>
                <a:cs typeface="Arial MT"/>
              </a:rPr>
              <a:t> </a:t>
            </a:r>
            <a:r>
              <a:rPr dirty="0" sz="600" spc="150">
                <a:latin typeface="Arial MT"/>
                <a:cs typeface="Arial MT"/>
              </a:rPr>
              <a:t>/</a:t>
            </a:r>
            <a:r>
              <a:rPr dirty="0" sz="600" spc="-55">
                <a:latin typeface="Arial MT"/>
                <a:cs typeface="Arial MT"/>
              </a:rPr>
              <a:t> </a:t>
            </a:r>
            <a:r>
              <a:rPr dirty="0" sz="600" spc="-35">
                <a:latin typeface="Arial MT"/>
                <a:cs typeface="Arial MT"/>
              </a:rPr>
              <a:t>37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System</a:t>
            </a:r>
            <a:r>
              <a:rPr dirty="0" spc="-75"/>
              <a:t> </a:t>
            </a:r>
            <a:r>
              <a:rPr dirty="0" spc="-20"/>
              <a:t>Architecture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21791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0389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86001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278151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660256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5844" y="584527"/>
            <a:ext cx="4325620" cy="23564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Frontend</a:t>
            </a:r>
            <a:endParaRPr sz="1100">
              <a:latin typeface="Arial"/>
              <a:cs typeface="Arial"/>
            </a:endParaRPr>
          </a:p>
          <a:p>
            <a:pPr marL="289560" marR="17145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frontend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built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using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Next.js,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which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serves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as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user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interface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donors,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organizations,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volunteers.</a:t>
            </a:r>
            <a:endParaRPr sz="1100">
              <a:latin typeface="Arial MT"/>
              <a:cs typeface="Arial MT"/>
            </a:endParaRPr>
          </a:p>
          <a:p>
            <a:pPr marL="289560" marR="130175">
              <a:lnSpc>
                <a:spcPct val="102699"/>
              </a:lnSpc>
              <a:spcBef>
                <a:spcPts val="295"/>
              </a:spcBef>
            </a:pP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includes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pages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user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registration,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campaign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creation,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volunteer </a:t>
            </a:r>
            <a:r>
              <a:rPr dirty="0" sz="1100" spc="-30">
                <a:latin typeface="Arial MT"/>
                <a:cs typeface="Arial MT"/>
              </a:rPr>
              <a:t>opportunities,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transaction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tracking.</a:t>
            </a:r>
            <a:endParaRPr sz="1100">
              <a:latin typeface="Arial MT"/>
              <a:cs typeface="Arial MT"/>
            </a:endParaRPr>
          </a:p>
          <a:p>
            <a:pPr marL="289560" marR="37528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 MT"/>
                <a:cs typeface="Arial MT"/>
              </a:rPr>
              <a:t>Implements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user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authentication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interacts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backend </a:t>
            </a:r>
            <a:r>
              <a:rPr dirty="0" sz="1100" spc="-10">
                <a:latin typeface="Arial MT"/>
                <a:cs typeface="Arial MT"/>
              </a:rPr>
              <a:t>through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routes.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Backend</a:t>
            </a:r>
            <a:endParaRPr sz="1100">
              <a:latin typeface="Arial"/>
              <a:cs typeface="Arial"/>
            </a:endParaRPr>
          </a:p>
          <a:p>
            <a:pPr marL="289560" marR="375285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 MT"/>
                <a:cs typeface="Arial MT"/>
              </a:rPr>
              <a:t>Next.js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used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backend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as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well,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handling</a:t>
            </a:r>
            <a:r>
              <a:rPr dirty="0" sz="1100">
                <a:latin typeface="Arial MT"/>
                <a:cs typeface="Arial MT"/>
              </a:rPr>
              <a:t> API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routes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for </a:t>
            </a:r>
            <a:r>
              <a:rPr dirty="0" sz="1100" spc="-50">
                <a:latin typeface="Arial MT"/>
                <a:cs typeface="Arial MT"/>
              </a:rPr>
              <a:t>various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functionalities.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 MT"/>
                <a:cs typeface="Arial MT"/>
              </a:rPr>
              <a:t>API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routes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manage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user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authentication,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campaign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creation,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volunteer opportunities,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interactions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blockchain.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17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System</a:t>
            </a:r>
            <a:r>
              <a:rPr dirty="0" spc="-75"/>
              <a:t> </a:t>
            </a:r>
            <a:r>
              <a:rPr dirty="0" spc="-20"/>
              <a:t>Architecture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21791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86001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6811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660256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5844" y="584527"/>
            <a:ext cx="4298315" cy="23564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Database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5">
                <a:latin typeface="Arial MT"/>
                <a:cs typeface="Arial MT"/>
              </a:rPr>
              <a:t>Connects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database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(MongoDB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PostgreSQL)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store</a:t>
            </a:r>
            <a:endParaRPr sz="1100">
              <a:latin typeface="Arial MT"/>
              <a:cs typeface="Arial MT"/>
            </a:endParaRPr>
          </a:p>
          <a:p>
            <a:pPr marL="289560" marR="157480">
              <a:lnSpc>
                <a:spcPct val="102699"/>
              </a:lnSpc>
            </a:pPr>
            <a:r>
              <a:rPr dirty="0" sz="1100" spc="-50">
                <a:latin typeface="Arial MT"/>
                <a:cs typeface="Arial MT"/>
              </a:rPr>
              <a:t>non-</a:t>
            </a:r>
            <a:r>
              <a:rPr dirty="0" sz="1100" spc="-40">
                <a:latin typeface="Arial MT"/>
                <a:cs typeface="Arial MT"/>
              </a:rPr>
              <a:t>blockchain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data,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including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user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information,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campaign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details,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volunteer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registrations.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45" b="1">
                <a:latin typeface="Arial"/>
                <a:cs typeface="Arial"/>
              </a:rPr>
              <a:t>Blockchain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Layer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 MT"/>
                <a:cs typeface="Arial MT"/>
              </a:rPr>
              <a:t>Integrates</a:t>
            </a:r>
            <a:r>
              <a:rPr dirty="0" sz="1100">
                <a:latin typeface="Arial MT"/>
                <a:cs typeface="Arial MT"/>
              </a:rPr>
              <a:t> with a </a:t>
            </a:r>
            <a:r>
              <a:rPr dirty="0" sz="1100" spc="-40">
                <a:latin typeface="Arial MT"/>
                <a:cs typeface="Arial MT"/>
              </a:rPr>
              <a:t>blockchain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network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(Ethereum)</a:t>
            </a:r>
            <a:r>
              <a:rPr dirty="0" sz="1100">
                <a:latin typeface="Arial MT"/>
                <a:cs typeface="Arial MT"/>
              </a:rPr>
              <a:t> for </a:t>
            </a:r>
            <a:r>
              <a:rPr dirty="0" sz="1100" spc="-35">
                <a:latin typeface="Arial MT"/>
                <a:cs typeface="Arial MT"/>
              </a:rPr>
              <a:t>transparent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80">
                <a:latin typeface="Arial MT"/>
                <a:cs typeface="Arial MT"/>
              </a:rPr>
              <a:t>secure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management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smart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contracts.</a:t>
            </a:r>
            <a:endParaRPr sz="1100">
              <a:latin typeface="Arial MT"/>
              <a:cs typeface="Arial MT"/>
            </a:endParaRPr>
          </a:p>
          <a:p>
            <a:pPr marL="289560" marR="187325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 MT"/>
                <a:cs typeface="Arial MT"/>
              </a:rPr>
              <a:t>Smart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contracts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handle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fundraising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campaigns,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donation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tracking, </a:t>
            </a:r>
            <a:r>
              <a:rPr dirty="0" sz="1100" spc="-35">
                <a:latin typeface="Arial MT"/>
                <a:cs typeface="Arial MT"/>
              </a:rPr>
              <a:t>volunteer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incentives,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record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transactions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blockchain.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Ethers.js</a:t>
            </a:r>
            <a:endParaRPr sz="1100">
              <a:latin typeface="Arial"/>
              <a:cs typeface="Arial"/>
            </a:endParaRPr>
          </a:p>
          <a:p>
            <a:pPr marL="289560" marR="283845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 MT"/>
                <a:cs typeface="Arial MT"/>
              </a:rPr>
              <a:t>Interacts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blockchain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node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using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Web3.js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Ethers.js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 spc="-50">
                <a:latin typeface="Arial MT"/>
                <a:cs typeface="Arial MT"/>
              </a:rPr>
              <a:t>handle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transactions,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queries,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events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blockchain.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17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System</a:t>
            </a:r>
            <a:r>
              <a:rPr dirty="0" spc="-75"/>
              <a:t> </a:t>
            </a:r>
            <a:r>
              <a:rPr dirty="0" spc="-20"/>
              <a:t>Architecture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47750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2985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9407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648254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5844" y="610486"/>
            <a:ext cx="4234180" cy="23183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Metamask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Wallet</a:t>
            </a:r>
            <a:endParaRPr sz="1100">
              <a:latin typeface="Arial"/>
              <a:cs typeface="Arial"/>
            </a:endParaRPr>
          </a:p>
          <a:p>
            <a:pPr algn="just"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 MT"/>
                <a:cs typeface="Arial MT"/>
              </a:rPr>
              <a:t>MetaMask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serves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as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digital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wallet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enables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users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securely </a:t>
            </a:r>
            <a:r>
              <a:rPr dirty="0" sz="1100" spc="-35">
                <a:latin typeface="Arial MT"/>
                <a:cs typeface="Arial MT"/>
              </a:rPr>
              <a:t>store,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send,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receive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Ethereum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(ETH)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other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ERC-</a:t>
            </a:r>
            <a:r>
              <a:rPr dirty="0" sz="1100" spc="-10">
                <a:latin typeface="Arial MT"/>
                <a:cs typeface="Arial MT"/>
              </a:rPr>
              <a:t>20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tokens.</a:t>
            </a:r>
            <a:endParaRPr sz="1100">
              <a:latin typeface="Arial MT"/>
              <a:cs typeface="Arial MT"/>
            </a:endParaRPr>
          </a:p>
          <a:p>
            <a:pPr algn="just" marL="289560" marR="51435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Arial MT"/>
                <a:cs typeface="Arial MT"/>
              </a:rPr>
              <a:t>Once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installed,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seamlessly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integrates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into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browser’s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interface, </a:t>
            </a:r>
            <a:r>
              <a:rPr dirty="0" sz="1100" spc="-35">
                <a:latin typeface="Arial MT"/>
                <a:cs typeface="Arial MT"/>
              </a:rPr>
              <a:t>providing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easy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access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Ethereum-</a:t>
            </a:r>
            <a:r>
              <a:rPr dirty="0" sz="1100" spc="-50">
                <a:latin typeface="Arial MT"/>
                <a:cs typeface="Arial MT"/>
              </a:rPr>
              <a:t>based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decentralized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applications </a:t>
            </a:r>
            <a:r>
              <a:rPr dirty="0" sz="1100" spc="-20">
                <a:latin typeface="Arial MT"/>
                <a:cs typeface="Arial MT"/>
              </a:rPr>
              <a:t>(dApps)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blockchain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functionalities.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30" b="1">
                <a:latin typeface="Arial"/>
                <a:cs typeface="Arial"/>
              </a:rPr>
              <a:t>NFT</a:t>
            </a:r>
            <a:endParaRPr sz="1100">
              <a:latin typeface="Arial"/>
              <a:cs typeface="Arial"/>
            </a:endParaRPr>
          </a:p>
          <a:p>
            <a:pPr marL="289560" marR="125095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type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digital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asset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represents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ownership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 </a:t>
            </a:r>
            <a:r>
              <a:rPr dirty="0" sz="1100" spc="-10">
                <a:latin typeface="Arial MT"/>
                <a:cs typeface="Arial MT"/>
              </a:rPr>
              <a:t>authenticity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unique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item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piece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using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blockchain </a:t>
            </a:r>
            <a:r>
              <a:rPr dirty="0" sz="1100" spc="-10">
                <a:latin typeface="Arial MT"/>
                <a:cs typeface="Arial MT"/>
              </a:rPr>
              <a:t>technology.</a:t>
            </a:r>
            <a:endParaRPr sz="1100">
              <a:latin typeface="Arial MT"/>
              <a:cs typeface="Arial MT"/>
            </a:endParaRPr>
          </a:p>
          <a:p>
            <a:pPr marL="289560" marR="20256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 MT"/>
                <a:cs typeface="Arial MT"/>
              </a:rPr>
              <a:t>Volunteers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platform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offered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certificates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 </a:t>
            </a:r>
            <a:r>
              <a:rPr dirty="0" sz="1100" spc="-10">
                <a:latin typeface="Arial MT"/>
                <a:cs typeface="Arial MT"/>
              </a:rPr>
              <a:t>NFTs.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19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Contents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514858"/>
            <a:ext cx="160096" cy="16009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9743" y="51419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F0F6FC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80" y="762165"/>
            <a:ext cx="160096" cy="16009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9743" y="76150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F0F6FC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1009472"/>
            <a:ext cx="160096" cy="16009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743" y="100881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F0F6FC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80" y="1256766"/>
            <a:ext cx="160096" cy="16009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9743" y="125610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F0F6FC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80" y="1504073"/>
            <a:ext cx="160096" cy="16009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9743" y="150341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F0F6FC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5173" y="405711"/>
            <a:ext cx="1151255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100"/>
              </a:spcBef>
            </a:pP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  <a:hlinkClick r:id="rId7" action="ppaction://hlinksldjump"/>
              </a:rPr>
              <a:t>Traditional</a:t>
            </a: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  <a:hlinkClick r:id="rId7" action="ppaction://hlinksldjump"/>
              </a:rPr>
              <a:t>System</a:t>
            </a: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6CACE4"/>
                </a:solidFill>
                <a:latin typeface="Arial MT"/>
                <a:cs typeface="Arial MT"/>
                <a:hlinkClick r:id="rId8" action="ppaction://hlinksldjump"/>
              </a:rPr>
              <a:t>Problem</a:t>
            </a:r>
            <a:r>
              <a:rPr dirty="0" sz="1100" spc="-30">
                <a:solidFill>
                  <a:srgbClr val="6CACE4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6CACE4"/>
                </a:solidFill>
                <a:latin typeface="Arial MT"/>
                <a:cs typeface="Arial MT"/>
                <a:hlinkClick r:id="rId8" action="ppaction://hlinksldjump"/>
              </a:rPr>
              <a:t>Statement</a:t>
            </a:r>
            <a:r>
              <a:rPr dirty="0" sz="1100" spc="-4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9" action="ppaction://hlinksldjump"/>
              </a:rPr>
              <a:t>Objectives</a:t>
            </a: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  <a:hlinkClick r:id="rId10" action="ppaction://hlinksldjump"/>
              </a:rPr>
              <a:t>Litreature</a:t>
            </a:r>
            <a:r>
              <a:rPr dirty="0" sz="1100" spc="20">
                <a:solidFill>
                  <a:srgbClr val="6CACE4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10" action="ppaction://hlinksldjump"/>
              </a:rPr>
              <a:t>Review</a:t>
            </a: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  <a:hlinkClick r:id="rId11" action="ppaction://hlinksldjump"/>
              </a:rPr>
              <a:t>Application</a:t>
            </a:r>
            <a:r>
              <a:rPr dirty="0" sz="1100" spc="5">
                <a:solidFill>
                  <a:srgbClr val="6CACE4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  <a:hlinkClick r:id="rId11" action="ppaction://hlinksldjump"/>
              </a:rPr>
              <a:t>Flow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280" y="1751380"/>
            <a:ext cx="160096" cy="16009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280" y="1998675"/>
            <a:ext cx="160096" cy="16009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280" y="2245982"/>
            <a:ext cx="160096" cy="16009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280" y="2493289"/>
            <a:ext cx="160096" cy="16009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280" y="2740571"/>
            <a:ext cx="160096" cy="16009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280" y="2987878"/>
            <a:ext cx="160096" cy="160096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02857" y="1642222"/>
            <a:ext cx="1569085" cy="150939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05740" indent="-166370">
              <a:lnSpc>
                <a:spcPct val="100000"/>
              </a:lnSpc>
              <a:spcBef>
                <a:spcPts val="730"/>
              </a:spcBef>
              <a:buClr>
                <a:srgbClr val="F0F6FC"/>
              </a:buClr>
              <a:buSzPct val="72727"/>
              <a:buAutoNum type="arabicPlain" startAt="6"/>
              <a:tabLst>
                <a:tab pos="205740" algn="l"/>
              </a:tabLst>
            </a:pPr>
            <a:r>
              <a:rPr dirty="0" sz="1100" spc="-55">
                <a:solidFill>
                  <a:srgbClr val="6CACE4"/>
                </a:solidFill>
                <a:latin typeface="Arial MT"/>
                <a:cs typeface="Arial MT"/>
                <a:hlinkClick r:id="rId18" action="ppaction://hlinksldjump"/>
              </a:rPr>
              <a:t>System</a:t>
            </a: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  <a:hlinkClick r:id="rId18" action="ppaction://hlinksldjump"/>
              </a:rPr>
              <a:t> </a:t>
            </a: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18" action="ppaction://hlinksldjump"/>
              </a:rPr>
              <a:t>Architecture</a:t>
            </a:r>
            <a:endParaRPr sz="1100">
              <a:latin typeface="Arial MT"/>
              <a:cs typeface="Arial MT"/>
            </a:endParaRPr>
          </a:p>
          <a:p>
            <a:pPr marL="205740" indent="-166370">
              <a:lnSpc>
                <a:spcPct val="100000"/>
              </a:lnSpc>
              <a:spcBef>
                <a:spcPts val="625"/>
              </a:spcBef>
              <a:buClr>
                <a:srgbClr val="F0F6FC"/>
              </a:buClr>
              <a:buSzPct val="72727"/>
              <a:buAutoNum type="arabicPlain" startAt="6"/>
              <a:tabLst>
                <a:tab pos="205740" algn="l"/>
              </a:tabLst>
            </a:pPr>
            <a:r>
              <a:rPr dirty="0" sz="1100" spc="-35">
                <a:solidFill>
                  <a:srgbClr val="6CACE4"/>
                </a:solidFill>
                <a:latin typeface="Arial MT"/>
                <a:cs typeface="Arial MT"/>
                <a:hlinkClick r:id="rId19" action="ppaction://hlinksldjump"/>
              </a:rPr>
              <a:t>Tools</a:t>
            </a:r>
            <a:r>
              <a:rPr dirty="0" sz="1100" spc="-30">
                <a:solidFill>
                  <a:srgbClr val="6CACE4"/>
                </a:solidFill>
                <a:latin typeface="Arial MT"/>
                <a:cs typeface="Arial MT"/>
                <a:hlinkClick r:id="rId19" action="ppaction://hlinksldjump"/>
              </a:rPr>
              <a:t> </a:t>
            </a:r>
            <a:r>
              <a:rPr dirty="0" sz="1100" spc="-45">
                <a:solidFill>
                  <a:srgbClr val="6CACE4"/>
                </a:solidFill>
                <a:latin typeface="Arial MT"/>
                <a:cs typeface="Arial MT"/>
                <a:hlinkClick r:id="rId19" action="ppaction://hlinksldjump"/>
              </a:rPr>
              <a:t>and</a:t>
            </a:r>
            <a:r>
              <a:rPr dirty="0" sz="1100" spc="-25">
                <a:solidFill>
                  <a:srgbClr val="6CACE4"/>
                </a:solidFill>
                <a:latin typeface="Arial MT"/>
                <a:cs typeface="Arial MT"/>
                <a:hlinkClick r:id="rId19" action="ppaction://hlinksldjump"/>
              </a:rPr>
              <a:t> </a:t>
            </a:r>
            <a:r>
              <a:rPr dirty="0" sz="1100" spc="-60">
                <a:solidFill>
                  <a:srgbClr val="6CACE4"/>
                </a:solidFill>
                <a:latin typeface="Arial MT"/>
                <a:cs typeface="Arial MT"/>
                <a:hlinkClick r:id="rId19" action="ppaction://hlinksldjump"/>
              </a:rPr>
              <a:t>Technologies</a:t>
            </a:r>
            <a:endParaRPr sz="1100">
              <a:latin typeface="Arial MT"/>
              <a:cs typeface="Arial MT"/>
            </a:endParaRPr>
          </a:p>
          <a:p>
            <a:pPr marL="205740" indent="-166370">
              <a:lnSpc>
                <a:spcPct val="100000"/>
              </a:lnSpc>
              <a:spcBef>
                <a:spcPts val="625"/>
              </a:spcBef>
              <a:buClr>
                <a:srgbClr val="F0F6FC"/>
              </a:buClr>
              <a:buSzPct val="72727"/>
              <a:buAutoNum type="arabicPlain" startAt="6"/>
              <a:tabLst>
                <a:tab pos="205740" algn="l"/>
              </a:tabLst>
            </a:pP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20" action="ppaction://hlinksldjump"/>
              </a:rPr>
              <a:t>Results</a:t>
            </a:r>
            <a:endParaRPr sz="1100">
              <a:latin typeface="Arial MT"/>
              <a:cs typeface="Arial MT"/>
            </a:endParaRPr>
          </a:p>
          <a:p>
            <a:pPr marL="205740" indent="-166370">
              <a:lnSpc>
                <a:spcPct val="100000"/>
              </a:lnSpc>
              <a:spcBef>
                <a:spcPts val="630"/>
              </a:spcBef>
              <a:buClr>
                <a:srgbClr val="F0F6FC"/>
              </a:buClr>
              <a:buSzPct val="72727"/>
              <a:buAutoNum type="arabicPlain" startAt="6"/>
              <a:tabLst>
                <a:tab pos="205740" algn="l"/>
              </a:tabLst>
            </a:pP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21" action="ppaction://hlinksldjump"/>
              </a:rPr>
              <a:t>Conclusion</a:t>
            </a:r>
            <a:endParaRPr sz="1100">
              <a:latin typeface="Arial MT"/>
              <a:cs typeface="Arial MT"/>
            </a:endParaRPr>
          </a:p>
          <a:p>
            <a:pPr marL="205740" indent="-193040">
              <a:lnSpc>
                <a:spcPct val="100000"/>
              </a:lnSpc>
              <a:spcBef>
                <a:spcPts val="625"/>
              </a:spcBef>
              <a:buClr>
                <a:srgbClr val="F0F6FC"/>
              </a:buClr>
              <a:buSzPct val="72727"/>
              <a:buAutoNum type="arabicPlain" startAt="6"/>
              <a:tabLst>
                <a:tab pos="205740" algn="l"/>
              </a:tabLst>
            </a:pPr>
            <a:r>
              <a:rPr dirty="0" sz="1100" spc="-25">
                <a:solidFill>
                  <a:srgbClr val="6CACE4"/>
                </a:solidFill>
                <a:latin typeface="Arial MT"/>
                <a:cs typeface="Arial MT"/>
                <a:hlinkClick r:id="rId22" action="ppaction://hlinksldjump"/>
              </a:rPr>
              <a:t>Future</a:t>
            </a:r>
            <a:r>
              <a:rPr dirty="0" sz="1100" spc="-20">
                <a:solidFill>
                  <a:srgbClr val="6CACE4"/>
                </a:solidFill>
                <a:latin typeface="Arial MT"/>
                <a:cs typeface="Arial MT"/>
                <a:hlinkClick r:id="rId22" action="ppaction://hlinksldjump"/>
              </a:rPr>
              <a:t> </a:t>
            </a: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22" action="ppaction://hlinksldjump"/>
              </a:rPr>
              <a:t>Scope</a:t>
            </a:r>
            <a:endParaRPr sz="1100">
              <a:latin typeface="Arial MT"/>
              <a:cs typeface="Arial MT"/>
            </a:endParaRPr>
          </a:p>
          <a:p>
            <a:pPr marL="205740" indent="-193040">
              <a:lnSpc>
                <a:spcPct val="100000"/>
              </a:lnSpc>
              <a:spcBef>
                <a:spcPts val="630"/>
              </a:spcBef>
              <a:buClr>
                <a:srgbClr val="F0F6FC"/>
              </a:buClr>
              <a:buSzPct val="72727"/>
              <a:buAutoNum type="arabicPlain" startAt="6"/>
              <a:tabLst>
                <a:tab pos="205740" algn="l"/>
              </a:tabLst>
            </a:pPr>
            <a:r>
              <a:rPr dirty="0" sz="1100" spc="-10">
                <a:solidFill>
                  <a:srgbClr val="6CACE4"/>
                </a:solidFill>
                <a:latin typeface="Arial MT"/>
                <a:cs typeface="Arial MT"/>
                <a:hlinkClick r:id="rId23" action="ppaction://hlinksldjump"/>
              </a:rPr>
              <a:t>References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17608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93" y="1010843"/>
            <a:ext cx="3723005" cy="105124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31633" y="2183503"/>
            <a:ext cx="19450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1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Tools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Technologies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used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19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8480" y="2787210"/>
            <a:ext cx="3531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2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home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60">
                <a:latin typeface="Arial MT"/>
                <a:cs typeface="Arial MT"/>
              </a:rPr>
              <a:t>page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of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Decentralized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Charity</a:t>
            </a:r>
            <a:r>
              <a:rPr dirty="0" sz="1000" spc="-10">
                <a:latin typeface="Arial MT"/>
                <a:cs typeface="Arial MT"/>
              </a:rPr>
              <a:t> Portal.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19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98409" y="2787210"/>
            <a:ext cx="1611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3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login</a:t>
            </a:r>
            <a:r>
              <a:rPr dirty="0" sz="1000" spc="-30">
                <a:latin typeface="Arial MT"/>
                <a:cs typeface="Arial MT"/>
              </a:rPr>
              <a:t> page.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19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8640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Result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555752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844" y="2714325"/>
            <a:ext cx="425958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4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registration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60">
                <a:latin typeface="Arial MT"/>
                <a:cs typeface="Arial MT"/>
              </a:rPr>
              <a:t>page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where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70">
                <a:latin typeface="Arial MT"/>
                <a:cs typeface="Arial MT"/>
              </a:rPr>
              <a:t>users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can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sign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up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90">
                <a:latin typeface="Arial MT"/>
                <a:cs typeface="Arial MT"/>
              </a:rPr>
              <a:t>as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NGO,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donor, </a:t>
            </a:r>
            <a:r>
              <a:rPr dirty="0" sz="1000" spc="-55">
                <a:latin typeface="Arial MT"/>
                <a:cs typeface="Arial MT"/>
              </a:rPr>
              <a:t>service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provider,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beneficiary.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19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565594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844" y="2724167"/>
            <a:ext cx="4067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4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You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can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connect</a:t>
            </a:r>
            <a:r>
              <a:rPr dirty="0" sz="1000" spc="-20">
                <a:latin typeface="Arial MT"/>
                <a:cs typeface="Arial MT"/>
              </a:rPr>
              <a:t> your </a:t>
            </a:r>
            <a:r>
              <a:rPr dirty="0" sz="1000" spc="-10">
                <a:latin typeface="Arial MT"/>
                <a:cs typeface="Arial MT"/>
              </a:rPr>
              <a:t>wallet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using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wallet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ID,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and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70">
                <a:latin typeface="Arial MT"/>
                <a:cs typeface="Arial MT"/>
              </a:rPr>
              <a:t>we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support </a:t>
            </a:r>
            <a:r>
              <a:rPr dirty="0" sz="1000" spc="-25">
                <a:latin typeface="Arial MT"/>
                <a:cs typeface="Arial MT"/>
              </a:rPr>
              <a:t>the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5844" y="2906488"/>
            <a:ext cx="96520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0">
                <a:latin typeface="Arial MT"/>
                <a:cs typeface="Arial MT"/>
              </a:rPr>
              <a:t>MetaMask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wallet.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24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82420" y="2817703"/>
            <a:ext cx="184340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4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ngo</a:t>
            </a:r>
            <a:r>
              <a:rPr dirty="0" sz="1000" spc="-35">
                <a:latin typeface="Arial MT"/>
                <a:cs typeface="Arial MT"/>
              </a:rPr>
              <a:t> dashboard.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25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29880" y="2787210"/>
            <a:ext cx="194881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3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donor</a:t>
            </a:r>
            <a:r>
              <a:rPr dirty="0" sz="1000" spc="-35">
                <a:latin typeface="Arial MT"/>
                <a:cs typeface="Arial MT"/>
              </a:rPr>
              <a:t> dashboard.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latin typeface="Arial MT"/>
                <a:cs typeface="Arial MT"/>
              </a:rPr>
              <a:t>26</a:t>
            </a:r>
            <a:r>
              <a:rPr dirty="0" sz="600" spc="-55">
                <a:latin typeface="Arial MT"/>
                <a:cs typeface="Arial MT"/>
              </a:rPr>
              <a:t> </a:t>
            </a:r>
            <a:r>
              <a:rPr dirty="0" sz="600" spc="150">
                <a:latin typeface="Arial MT"/>
                <a:cs typeface="Arial MT"/>
              </a:rPr>
              <a:t>/</a:t>
            </a:r>
            <a:r>
              <a:rPr dirty="0" sz="600" spc="-55">
                <a:latin typeface="Arial MT"/>
                <a:cs typeface="Arial MT"/>
              </a:rPr>
              <a:t> </a:t>
            </a:r>
            <a:r>
              <a:rPr dirty="0" sz="600" spc="-35">
                <a:latin typeface="Arial MT"/>
                <a:cs typeface="Arial MT"/>
              </a:rPr>
              <a:t>37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1553" y="2787210"/>
            <a:ext cx="3524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pending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beneficiary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request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approved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by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NGOs.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27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8640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Result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555752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844" y="2714325"/>
            <a:ext cx="42608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4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campaign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creation </a:t>
            </a:r>
            <a:r>
              <a:rPr dirty="0" sz="1000" spc="-60">
                <a:latin typeface="Arial MT"/>
                <a:cs typeface="Arial MT"/>
              </a:rPr>
              <a:t>page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where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you </a:t>
            </a:r>
            <a:r>
              <a:rPr dirty="0" sz="1000" spc="-30">
                <a:latin typeface="Arial MT"/>
                <a:cs typeface="Arial MT"/>
              </a:rPr>
              <a:t>can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create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campaign</a:t>
            </a:r>
            <a:r>
              <a:rPr dirty="0" sz="1000" spc="-25">
                <a:latin typeface="Arial MT"/>
                <a:cs typeface="Arial MT"/>
              </a:rPr>
              <a:t> by providing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75">
                <a:latin typeface="Arial MT"/>
                <a:cs typeface="Arial MT"/>
              </a:rPr>
              <a:t>necessary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details.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27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69480" y="2787210"/>
            <a:ext cx="30695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1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All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active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campaigns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can</a:t>
            </a:r>
            <a:r>
              <a:rPr dirty="0" sz="1000" spc="-10">
                <a:latin typeface="Arial MT"/>
                <a:cs typeface="Arial MT"/>
              </a:rPr>
              <a:t> be </a:t>
            </a:r>
            <a:r>
              <a:rPr dirty="0" sz="1000" spc="-55">
                <a:latin typeface="Arial MT"/>
                <a:cs typeface="Arial MT"/>
              </a:rPr>
              <a:t>viewed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by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NGOs.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27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Traditional </a:t>
            </a:r>
            <a:r>
              <a:rPr dirty="0" spc="-40"/>
              <a:t>System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62697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79244"/>
            <a:ext cx="3872229" cy="12420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world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where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charitable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contributions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play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pivotal</a:t>
            </a:r>
            <a:r>
              <a:rPr dirty="0" sz="1100" spc="-20">
                <a:latin typeface="Arial MT"/>
                <a:cs typeface="Arial MT"/>
              </a:rPr>
              <a:t> role </a:t>
            </a:r>
            <a:r>
              <a:rPr dirty="0" sz="1100" spc="-25">
                <a:latin typeface="Arial MT"/>
                <a:cs typeface="Arial MT"/>
              </a:rPr>
              <a:t>in </a:t>
            </a:r>
            <a:r>
              <a:rPr dirty="0" sz="1100" spc="-65">
                <a:latin typeface="Arial MT"/>
                <a:cs typeface="Arial MT"/>
              </a:rPr>
              <a:t>addressing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societal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needs,there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pressing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need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transparent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efficient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system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connects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donors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diverse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range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of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organizations.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Arial MT"/>
              <a:cs typeface="Arial MT"/>
            </a:endParaRPr>
          </a:p>
          <a:p>
            <a:pPr marL="12700" marR="118745">
              <a:lnSpc>
                <a:spcPct val="102600"/>
              </a:lnSpc>
            </a:pPr>
            <a:r>
              <a:rPr dirty="0" sz="1100" spc="-20">
                <a:latin typeface="Arial MT"/>
                <a:cs typeface="Arial MT"/>
              </a:rPr>
              <a:t>Traditional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methods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donation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often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lack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transparency,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leaving </a:t>
            </a:r>
            <a:r>
              <a:rPr dirty="0" sz="1100" spc="-65">
                <a:latin typeface="Arial MT"/>
                <a:cs typeface="Arial MT"/>
              </a:rPr>
              <a:t>donors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uncertain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about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impact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contributions.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40788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96175" y="2817703"/>
            <a:ext cx="261620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3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65">
                <a:latin typeface="Arial MT"/>
                <a:cs typeface="Arial MT"/>
              </a:rPr>
              <a:t>Page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where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all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campaigns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can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viewed.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30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8640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Result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565594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844" y="2724167"/>
            <a:ext cx="42811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3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Payments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can</a:t>
            </a:r>
            <a:r>
              <a:rPr dirty="0" sz="1000" spc="-10">
                <a:latin typeface="Arial MT"/>
                <a:cs typeface="Arial MT"/>
              </a:rPr>
              <a:t> be </a:t>
            </a:r>
            <a:r>
              <a:rPr dirty="0" sz="1000" spc="-60">
                <a:latin typeface="Arial MT"/>
                <a:cs typeface="Arial MT"/>
              </a:rPr>
              <a:t>made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by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entering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corresponding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wallet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70">
                <a:latin typeface="Arial MT"/>
                <a:cs typeface="Arial MT"/>
              </a:rPr>
              <a:t>address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and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amount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be donated.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0">
                <a:latin typeface="Arial MT"/>
                <a:cs typeface="Arial MT"/>
              </a:rPr>
              <a:t>31</a:t>
            </a:r>
            <a:r>
              <a:rPr dirty="0" sz="600" spc="-55">
                <a:latin typeface="Arial MT"/>
                <a:cs typeface="Arial MT"/>
              </a:rPr>
              <a:t> </a:t>
            </a:r>
            <a:r>
              <a:rPr dirty="0" sz="600" spc="150">
                <a:latin typeface="Arial MT"/>
                <a:cs typeface="Arial MT"/>
              </a:rPr>
              <a:t>/</a:t>
            </a:r>
            <a:r>
              <a:rPr dirty="0" sz="600" spc="-55">
                <a:latin typeface="Arial MT"/>
                <a:cs typeface="Arial MT"/>
              </a:rPr>
              <a:t> </a:t>
            </a:r>
            <a:r>
              <a:rPr dirty="0" sz="600" spc="-35">
                <a:latin typeface="Arial MT"/>
                <a:cs typeface="Arial MT"/>
              </a:rPr>
              <a:t>37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608380"/>
            <a:ext cx="3657600" cy="2057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7411" y="2787210"/>
            <a:ext cx="3872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 </a:t>
            </a:r>
            <a:r>
              <a:rPr dirty="0" sz="1000" spc="-50">
                <a:latin typeface="Arial MT"/>
                <a:cs typeface="Arial MT"/>
              </a:rPr>
              <a:t>Each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payment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made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can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tracked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using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blockchain</a:t>
            </a:r>
            <a:r>
              <a:rPr dirty="0" sz="1000" spc="-20">
                <a:latin typeface="Arial MT"/>
                <a:cs typeface="Arial MT"/>
              </a:rPr>
              <a:t> technology.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32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48640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04" y="820191"/>
            <a:ext cx="3375660" cy="152781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37488" y="2469418"/>
            <a:ext cx="3133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2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Transactions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recorded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on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Sepolia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Test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Network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32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9226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208810"/>
            <a:ext cx="407924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decentralized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platform, </a:t>
            </a:r>
            <a:r>
              <a:rPr dirty="0" sz="1100" spc="-30">
                <a:latin typeface="Arial MT"/>
                <a:cs typeface="Arial MT"/>
              </a:rPr>
              <a:t>driven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Next.js,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aims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redefine charitable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contributions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0" b="1">
                <a:latin typeface="Arial"/>
                <a:cs typeface="Arial"/>
              </a:rPr>
              <a:t>transparency</a:t>
            </a:r>
            <a:r>
              <a:rPr dirty="0" sz="1100" spc="-50">
                <a:latin typeface="Arial MT"/>
                <a:cs typeface="Arial MT"/>
              </a:rPr>
              <a:t>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0" b="1">
                <a:latin typeface="Arial"/>
                <a:cs typeface="Arial"/>
              </a:rPr>
              <a:t>efficiency</a:t>
            </a:r>
            <a:r>
              <a:rPr dirty="0" sz="1100" spc="-40">
                <a:latin typeface="Arial MT"/>
                <a:cs typeface="Arial MT"/>
              </a:rPr>
              <a:t>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40" b="1">
                <a:latin typeface="Arial"/>
                <a:cs typeface="Arial"/>
              </a:rPr>
              <a:t>community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engagement</a:t>
            </a:r>
            <a:r>
              <a:rPr dirty="0" sz="1100" spc="-1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 marR="247015">
              <a:lnSpc>
                <a:spcPct val="102600"/>
              </a:lnSpc>
              <a:spcBef>
                <a:spcPts val="300"/>
              </a:spcBef>
            </a:pPr>
            <a:r>
              <a:rPr dirty="0" sz="1100" spc="-40" b="1">
                <a:latin typeface="Arial"/>
                <a:cs typeface="Arial"/>
              </a:rPr>
              <a:t>Ongoing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monitoring</a:t>
            </a:r>
            <a:r>
              <a:rPr dirty="0" sz="1100" spc="-35">
                <a:latin typeface="Arial MT"/>
                <a:cs typeface="Arial MT"/>
              </a:rPr>
              <a:t>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 b="1">
                <a:latin typeface="Arial"/>
                <a:cs typeface="Arial"/>
              </a:rPr>
              <a:t>user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feedback</a:t>
            </a:r>
            <a:r>
              <a:rPr dirty="0" sz="1100" spc="-40">
                <a:latin typeface="Arial MT"/>
                <a:cs typeface="Arial MT"/>
              </a:rPr>
              <a:t>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 b="1">
                <a:latin typeface="Arial"/>
                <a:cs typeface="Arial"/>
              </a:rPr>
              <a:t>legal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compliance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5">
                <a:latin typeface="Arial MT"/>
                <a:cs typeface="Arial MT"/>
              </a:rPr>
              <a:t>are </a:t>
            </a:r>
            <a:r>
              <a:rPr dirty="0" sz="1100" spc="-10">
                <a:latin typeface="Arial MT"/>
                <a:cs typeface="Arial MT"/>
              </a:rPr>
              <a:t>pivotal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sustained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success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positive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impact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philanthropy.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46440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32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11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Future</a:t>
            </a:r>
            <a:r>
              <a:rPr dirty="0" spc="-45"/>
              <a:t> </a:t>
            </a:r>
            <a:r>
              <a:rPr dirty="0" spc="-35"/>
              <a:t>Scope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71384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887944"/>
            <a:ext cx="4079875" cy="17202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5">
                <a:latin typeface="Arial MT"/>
                <a:cs typeface="Arial MT"/>
              </a:rPr>
              <a:t>Enhanced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features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functionalities,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such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as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advanced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analytics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reporting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capabilities.</a:t>
            </a:r>
            <a:endParaRPr sz="1100">
              <a:latin typeface="Arial MT"/>
              <a:cs typeface="Arial MT"/>
            </a:endParaRPr>
          </a:p>
          <a:p>
            <a:pPr marL="12700" marR="56769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Arial MT"/>
                <a:cs typeface="Arial MT"/>
              </a:rPr>
              <a:t>Development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dedicated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mobile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application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improved </a:t>
            </a:r>
            <a:r>
              <a:rPr dirty="0" sz="1100" spc="-10">
                <a:latin typeface="Arial MT"/>
                <a:cs typeface="Arial MT"/>
              </a:rPr>
              <a:t>accessibility.</a:t>
            </a:r>
            <a:endParaRPr sz="1100">
              <a:latin typeface="Arial MT"/>
              <a:cs typeface="Arial MT"/>
            </a:endParaRPr>
          </a:p>
          <a:p>
            <a:pPr marL="12700" marR="550545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 MT"/>
                <a:cs typeface="Arial MT"/>
              </a:rPr>
              <a:t>Integration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social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media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platforms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amplify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reach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10">
                <a:latin typeface="Arial MT"/>
                <a:cs typeface="Arial MT"/>
              </a:rPr>
              <a:t>engagement.</a:t>
            </a:r>
            <a:endParaRPr sz="1100">
              <a:latin typeface="Arial MT"/>
              <a:cs typeface="Arial MT"/>
            </a:endParaRPr>
          </a:p>
          <a:p>
            <a:pPr marL="12700" marR="33528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Arial MT"/>
                <a:cs typeface="Arial MT"/>
              </a:rPr>
              <a:t>Partnerships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charitable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organizations,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NGOs,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corporate </a:t>
            </a:r>
            <a:r>
              <a:rPr dirty="0" sz="1100" spc="-25">
                <a:latin typeface="Arial MT"/>
                <a:cs typeface="Arial MT"/>
              </a:rPr>
              <a:t>entities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 </a:t>
            </a:r>
            <a:r>
              <a:rPr dirty="0" sz="1100" spc="-35">
                <a:latin typeface="Arial MT"/>
                <a:cs typeface="Arial MT"/>
              </a:rPr>
              <a:t>greater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impact.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5">
                <a:latin typeface="Arial MT"/>
                <a:cs typeface="Arial MT"/>
              </a:rPr>
              <a:t>Advanced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impact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measurement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reporting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using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AI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ML.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5350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35607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11771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499817"/>
            <a:ext cx="65265" cy="6526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32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45" y="925293"/>
            <a:ext cx="114214" cy="11421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62890" y="91236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just" marL="12700" marR="88265">
              <a:lnSpc>
                <a:spcPct val="101499"/>
              </a:lnSpc>
              <a:spcBef>
                <a:spcPts val="80"/>
              </a:spcBef>
            </a:pPr>
            <a:r>
              <a:rPr dirty="0" spc="-20"/>
              <a:t>Zheng,</a:t>
            </a:r>
            <a:r>
              <a:rPr dirty="0" spc="15"/>
              <a:t> </a:t>
            </a:r>
            <a:r>
              <a:rPr dirty="0"/>
              <a:t>Z.,</a:t>
            </a:r>
            <a:r>
              <a:rPr dirty="0" spc="15"/>
              <a:t> </a:t>
            </a:r>
            <a:r>
              <a:rPr dirty="0"/>
              <a:t>Xie,</a:t>
            </a:r>
            <a:r>
              <a:rPr dirty="0" spc="15"/>
              <a:t> </a:t>
            </a:r>
            <a:r>
              <a:rPr dirty="0"/>
              <a:t>S.,</a:t>
            </a:r>
            <a:r>
              <a:rPr dirty="0" spc="15"/>
              <a:t> </a:t>
            </a:r>
            <a:r>
              <a:rPr dirty="0"/>
              <a:t>Dai,</a:t>
            </a:r>
            <a:r>
              <a:rPr dirty="0" spc="15"/>
              <a:t> </a:t>
            </a:r>
            <a:r>
              <a:rPr dirty="0"/>
              <a:t>H.,</a:t>
            </a:r>
            <a:r>
              <a:rPr dirty="0" spc="15"/>
              <a:t> </a:t>
            </a:r>
            <a:r>
              <a:rPr dirty="0" spc="-25"/>
              <a:t>Chen,</a:t>
            </a:r>
            <a:r>
              <a:rPr dirty="0" spc="15"/>
              <a:t> </a:t>
            </a:r>
            <a:r>
              <a:rPr dirty="0"/>
              <a:t>X.,</a:t>
            </a:r>
            <a:r>
              <a:rPr dirty="0" spc="15"/>
              <a:t> </a:t>
            </a:r>
            <a:r>
              <a:rPr dirty="0" spc="95"/>
              <a:t>&amp;</a:t>
            </a:r>
            <a:r>
              <a:rPr dirty="0" spc="15"/>
              <a:t> </a:t>
            </a:r>
            <a:r>
              <a:rPr dirty="0" spc="-10"/>
              <a:t>Wang,</a:t>
            </a:r>
            <a:r>
              <a:rPr dirty="0" spc="15"/>
              <a:t> </a:t>
            </a:r>
            <a:r>
              <a:rPr dirty="0"/>
              <a:t>H.</a:t>
            </a:r>
            <a:r>
              <a:rPr dirty="0" spc="15"/>
              <a:t> </a:t>
            </a:r>
            <a:r>
              <a:rPr dirty="0"/>
              <a:t>(2017,</a:t>
            </a:r>
            <a:r>
              <a:rPr dirty="0" spc="15"/>
              <a:t> </a:t>
            </a:r>
            <a:r>
              <a:rPr dirty="0"/>
              <a:t>June).</a:t>
            </a:r>
            <a:r>
              <a:rPr dirty="0" spc="105"/>
              <a:t> </a:t>
            </a:r>
            <a:r>
              <a:rPr dirty="0"/>
              <a:t>An</a:t>
            </a:r>
            <a:r>
              <a:rPr dirty="0" spc="15"/>
              <a:t> </a:t>
            </a:r>
            <a:r>
              <a:rPr dirty="0" spc="-30"/>
              <a:t>overview</a:t>
            </a:r>
            <a:r>
              <a:rPr dirty="0" spc="15"/>
              <a:t> </a:t>
            </a:r>
            <a:r>
              <a:rPr dirty="0" spc="-25"/>
              <a:t>of </a:t>
            </a:r>
            <a:r>
              <a:rPr dirty="0" spc="-20"/>
              <a:t>blockchain</a:t>
            </a:r>
            <a:r>
              <a:rPr dirty="0" spc="-15"/>
              <a:t> </a:t>
            </a:r>
            <a:r>
              <a:rPr dirty="0" spc="-10"/>
              <a:t>technology:</a:t>
            </a:r>
            <a:r>
              <a:rPr dirty="0" spc="70"/>
              <a:t> </a:t>
            </a:r>
            <a:r>
              <a:rPr dirty="0"/>
              <a:t>Architecture,</a:t>
            </a:r>
            <a:r>
              <a:rPr dirty="0" spc="-10"/>
              <a:t> </a:t>
            </a:r>
            <a:r>
              <a:rPr dirty="0" spc="-50"/>
              <a:t>consensus,</a:t>
            </a:r>
            <a:r>
              <a:rPr dirty="0" spc="-10"/>
              <a:t> and </a:t>
            </a:r>
            <a:r>
              <a:rPr dirty="0"/>
              <a:t>future</a:t>
            </a:r>
            <a:r>
              <a:rPr dirty="0" spc="-10"/>
              <a:t> </a:t>
            </a:r>
            <a:r>
              <a:rPr dirty="0"/>
              <a:t>trends.</a:t>
            </a:r>
            <a:r>
              <a:rPr dirty="0" spc="7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25" i="1">
                <a:latin typeface="Arial"/>
                <a:cs typeface="Arial"/>
              </a:rPr>
              <a:t>2017</a:t>
            </a:r>
            <a:r>
              <a:rPr dirty="0" spc="-10" i="1">
                <a:latin typeface="Arial"/>
                <a:cs typeface="Arial"/>
              </a:rPr>
              <a:t> </a:t>
            </a:r>
            <a:r>
              <a:rPr dirty="0" spc="-20" i="1">
                <a:latin typeface="Arial"/>
                <a:cs typeface="Arial"/>
              </a:rPr>
              <a:t>IEEE </a:t>
            </a:r>
            <a:r>
              <a:rPr dirty="0" i="1">
                <a:latin typeface="Arial"/>
                <a:cs typeface="Arial"/>
              </a:rPr>
              <a:t>International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spc="-50" i="1">
                <a:latin typeface="Arial"/>
                <a:cs typeface="Arial"/>
              </a:rPr>
              <a:t>Congress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on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Big</a:t>
            </a:r>
            <a:r>
              <a:rPr dirty="0" spc="2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Data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(BigData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spc="-40" i="1">
                <a:latin typeface="Arial"/>
                <a:cs typeface="Arial"/>
              </a:rPr>
              <a:t>Congress)</a:t>
            </a:r>
            <a:r>
              <a:rPr dirty="0" spc="35" i="1">
                <a:latin typeface="Arial"/>
                <a:cs typeface="Arial"/>
              </a:rPr>
              <a:t> </a:t>
            </a:r>
            <a:r>
              <a:rPr dirty="0"/>
              <a:t>(pp.</a:t>
            </a:r>
            <a:r>
              <a:rPr dirty="0" spc="110"/>
              <a:t> </a:t>
            </a:r>
            <a:r>
              <a:rPr dirty="0" spc="-30"/>
              <a:t>557-</a:t>
            </a:r>
            <a:r>
              <a:rPr dirty="0"/>
              <a:t>564).</a:t>
            </a:r>
            <a:r>
              <a:rPr dirty="0" spc="105"/>
              <a:t> </a:t>
            </a:r>
            <a:r>
              <a:rPr dirty="0" spc="-10"/>
              <a:t>IEEE.</a:t>
            </a:r>
          </a:p>
          <a:p>
            <a:pPr marL="12700" marR="107314">
              <a:lnSpc>
                <a:spcPct val="101499"/>
              </a:lnSpc>
              <a:spcBef>
                <a:spcPts val="395"/>
              </a:spcBef>
            </a:pPr>
            <a:r>
              <a:rPr dirty="0" spc="-25"/>
              <a:t>Alexopoulos,</a:t>
            </a:r>
            <a:r>
              <a:rPr dirty="0" spc="25"/>
              <a:t> </a:t>
            </a:r>
            <a:r>
              <a:rPr dirty="0"/>
              <a:t>N.,</a:t>
            </a:r>
            <a:r>
              <a:rPr dirty="0" spc="25"/>
              <a:t> </a:t>
            </a:r>
            <a:r>
              <a:rPr dirty="0"/>
              <a:t>Daubert,</a:t>
            </a:r>
            <a:r>
              <a:rPr dirty="0" spc="30"/>
              <a:t> </a:t>
            </a:r>
            <a:r>
              <a:rPr dirty="0"/>
              <a:t>J.,</a:t>
            </a:r>
            <a:r>
              <a:rPr dirty="0" spc="25"/>
              <a:t> </a:t>
            </a:r>
            <a:r>
              <a:rPr dirty="0" spc="-5"/>
              <a:t>M</a:t>
            </a:r>
            <a:r>
              <a:rPr dirty="0" spc="-500"/>
              <a:t>u</a:t>
            </a:r>
            <a:r>
              <a:rPr dirty="0"/>
              <a:t>¨</a:t>
            </a:r>
            <a:r>
              <a:rPr dirty="0" spc="-5"/>
              <a:t>hl</a:t>
            </a:r>
            <a:r>
              <a:rPr dirty="0" spc="-20"/>
              <a:t>h</a:t>
            </a:r>
            <a:r>
              <a:rPr dirty="0" spc="-305"/>
              <a:t>¨</a:t>
            </a:r>
            <a:r>
              <a:rPr dirty="0" spc="-5"/>
              <a:t>auser,</a:t>
            </a:r>
            <a:r>
              <a:rPr dirty="0" spc="25"/>
              <a:t> </a:t>
            </a:r>
            <a:r>
              <a:rPr dirty="0"/>
              <a:t>M.,</a:t>
            </a:r>
            <a:r>
              <a:rPr dirty="0" spc="30"/>
              <a:t> </a:t>
            </a:r>
            <a:r>
              <a:rPr dirty="0" spc="95"/>
              <a:t>&amp;</a:t>
            </a:r>
            <a:r>
              <a:rPr dirty="0" spc="25"/>
              <a:t> </a:t>
            </a:r>
            <a:r>
              <a:rPr dirty="0"/>
              <a:t>Habib,</a:t>
            </a:r>
            <a:r>
              <a:rPr dirty="0" spc="25"/>
              <a:t> </a:t>
            </a:r>
            <a:r>
              <a:rPr dirty="0"/>
              <a:t>S.</a:t>
            </a:r>
            <a:r>
              <a:rPr dirty="0" spc="30"/>
              <a:t> </a:t>
            </a:r>
            <a:r>
              <a:rPr dirty="0"/>
              <a:t>M.</a:t>
            </a:r>
            <a:r>
              <a:rPr dirty="0" spc="25"/>
              <a:t> </a:t>
            </a:r>
            <a:r>
              <a:rPr dirty="0"/>
              <a:t>(2017,</a:t>
            </a:r>
            <a:r>
              <a:rPr dirty="0" spc="25"/>
              <a:t> </a:t>
            </a:r>
            <a:r>
              <a:rPr dirty="0" spc="-10"/>
              <a:t>August). </a:t>
            </a:r>
            <a:r>
              <a:rPr dirty="0" spc="-30"/>
              <a:t>Beyond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10"/>
              <a:t>hype:</a:t>
            </a:r>
            <a:r>
              <a:rPr dirty="0" spc="120"/>
              <a:t> </a:t>
            </a:r>
            <a:r>
              <a:rPr dirty="0"/>
              <a:t>On</a:t>
            </a:r>
            <a:r>
              <a:rPr dirty="0" spc="25"/>
              <a:t> </a:t>
            </a:r>
            <a:r>
              <a:rPr dirty="0" spc="-20"/>
              <a:t>using</a:t>
            </a:r>
            <a:r>
              <a:rPr dirty="0" spc="25"/>
              <a:t> </a:t>
            </a:r>
            <a:r>
              <a:rPr dirty="0" spc="-30"/>
              <a:t>blockchains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25"/>
              <a:t> </a:t>
            </a:r>
            <a:r>
              <a:rPr dirty="0"/>
              <a:t>trust</a:t>
            </a:r>
            <a:r>
              <a:rPr dirty="0" spc="25"/>
              <a:t> </a:t>
            </a:r>
            <a:r>
              <a:rPr dirty="0" spc="-35"/>
              <a:t>management</a:t>
            </a:r>
            <a:r>
              <a:rPr dirty="0" spc="25"/>
              <a:t> </a:t>
            </a:r>
            <a:r>
              <a:rPr dirty="0"/>
              <a:t>for</a:t>
            </a:r>
            <a:r>
              <a:rPr dirty="0" spc="25"/>
              <a:t> </a:t>
            </a:r>
            <a:r>
              <a:rPr dirty="0" spc="-10"/>
              <a:t>authentication. </a:t>
            </a:r>
            <a:r>
              <a:rPr dirty="0"/>
              <a:t>In</a:t>
            </a:r>
            <a:r>
              <a:rPr dirty="0" spc="15"/>
              <a:t> </a:t>
            </a:r>
            <a:r>
              <a:rPr dirty="0" spc="-25" i="1">
                <a:latin typeface="Arial"/>
                <a:cs typeface="Arial"/>
              </a:rPr>
              <a:t>2017</a:t>
            </a:r>
            <a:r>
              <a:rPr dirty="0" spc="2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IEEE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Trustcom/BigDataSE/ICESS</a:t>
            </a:r>
            <a:r>
              <a:rPr dirty="0" spc="85" i="1">
                <a:latin typeface="Arial"/>
                <a:cs typeface="Arial"/>
              </a:rPr>
              <a:t> </a:t>
            </a:r>
            <a:r>
              <a:rPr dirty="0"/>
              <a:t>(pp.</a:t>
            </a:r>
            <a:r>
              <a:rPr dirty="0" spc="110"/>
              <a:t> </a:t>
            </a:r>
            <a:r>
              <a:rPr dirty="0" spc="-30"/>
              <a:t>546-</a:t>
            </a:r>
            <a:r>
              <a:rPr dirty="0"/>
              <a:t>553).</a:t>
            </a:r>
            <a:r>
              <a:rPr dirty="0" spc="110"/>
              <a:t> </a:t>
            </a:r>
            <a:r>
              <a:rPr dirty="0" spc="-10"/>
              <a:t>IEEE.</a:t>
            </a:r>
          </a:p>
          <a:p>
            <a:pPr marL="12700" marR="5080">
              <a:lnSpc>
                <a:spcPct val="101499"/>
              </a:lnSpc>
              <a:spcBef>
                <a:spcPts val="400"/>
              </a:spcBef>
            </a:pPr>
            <a:r>
              <a:rPr dirty="0" spc="-30"/>
              <a:t>Mukhopadhyay,</a:t>
            </a:r>
            <a:r>
              <a:rPr dirty="0" spc="25"/>
              <a:t> </a:t>
            </a:r>
            <a:r>
              <a:rPr dirty="0"/>
              <a:t>U.,</a:t>
            </a:r>
            <a:r>
              <a:rPr dirty="0" spc="25"/>
              <a:t> </a:t>
            </a:r>
            <a:r>
              <a:rPr dirty="0" spc="-10"/>
              <a:t>Skjellum,</a:t>
            </a:r>
            <a:r>
              <a:rPr dirty="0" spc="25"/>
              <a:t> </a:t>
            </a:r>
            <a:r>
              <a:rPr dirty="0"/>
              <a:t>A.,</a:t>
            </a:r>
            <a:r>
              <a:rPr dirty="0" spc="25"/>
              <a:t> </a:t>
            </a:r>
            <a:r>
              <a:rPr dirty="0" spc="-10"/>
              <a:t>Hambolu,</a:t>
            </a:r>
            <a:r>
              <a:rPr dirty="0" spc="25"/>
              <a:t> </a:t>
            </a:r>
            <a:r>
              <a:rPr dirty="0"/>
              <a:t>O.,</a:t>
            </a:r>
            <a:r>
              <a:rPr dirty="0" spc="30"/>
              <a:t> </a:t>
            </a:r>
            <a:r>
              <a:rPr dirty="0" spc="-30"/>
              <a:t>Oakley,</a:t>
            </a:r>
            <a:r>
              <a:rPr dirty="0" spc="25"/>
              <a:t> </a:t>
            </a:r>
            <a:r>
              <a:rPr dirty="0"/>
              <a:t>J.,</a:t>
            </a:r>
            <a:r>
              <a:rPr dirty="0" spc="25"/>
              <a:t> </a:t>
            </a:r>
            <a:r>
              <a:rPr dirty="0"/>
              <a:t>Yu,</a:t>
            </a:r>
            <a:r>
              <a:rPr dirty="0" spc="25"/>
              <a:t> </a:t>
            </a:r>
            <a:r>
              <a:rPr dirty="0"/>
              <a:t>L.,</a:t>
            </a:r>
            <a:r>
              <a:rPr dirty="0" spc="25"/>
              <a:t> </a:t>
            </a:r>
            <a:r>
              <a:rPr dirty="0" spc="95"/>
              <a:t>&amp;</a:t>
            </a:r>
            <a:r>
              <a:rPr dirty="0" spc="25"/>
              <a:t> </a:t>
            </a:r>
            <a:r>
              <a:rPr dirty="0" spc="-10"/>
              <a:t>Brooks,</a:t>
            </a:r>
            <a:r>
              <a:rPr dirty="0" spc="30"/>
              <a:t> </a:t>
            </a:r>
            <a:r>
              <a:rPr dirty="0" spc="-25"/>
              <a:t>R. </a:t>
            </a:r>
            <a:r>
              <a:rPr dirty="0"/>
              <a:t>(2016,</a:t>
            </a:r>
            <a:r>
              <a:rPr dirty="0" spc="10"/>
              <a:t> </a:t>
            </a:r>
            <a:r>
              <a:rPr dirty="0" spc="-20"/>
              <a:t>December).</a:t>
            </a:r>
            <a:r>
              <a:rPr dirty="0" spc="100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/>
              <a:t>brief</a:t>
            </a:r>
            <a:r>
              <a:rPr dirty="0" spc="10"/>
              <a:t> </a:t>
            </a:r>
            <a:r>
              <a:rPr dirty="0" spc="-35"/>
              <a:t>survey</a:t>
            </a:r>
            <a:r>
              <a:rPr dirty="0" spc="1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 spc="-20"/>
              <a:t>cryptocurrency</a:t>
            </a:r>
            <a:r>
              <a:rPr dirty="0" spc="10"/>
              <a:t> </a:t>
            </a:r>
            <a:r>
              <a:rPr dirty="0" spc="-35"/>
              <a:t>systems.</a:t>
            </a:r>
            <a:r>
              <a:rPr dirty="0" spc="105"/>
              <a:t> </a:t>
            </a:r>
            <a:r>
              <a:rPr dirty="0"/>
              <a:t>In</a:t>
            </a:r>
            <a:r>
              <a:rPr dirty="0" spc="10"/>
              <a:t> </a:t>
            </a:r>
            <a:r>
              <a:rPr dirty="0" spc="-25" i="1">
                <a:latin typeface="Arial"/>
                <a:cs typeface="Arial"/>
              </a:rPr>
              <a:t>2016</a:t>
            </a:r>
            <a:r>
              <a:rPr dirty="0" spc="1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14th</a:t>
            </a:r>
            <a:r>
              <a:rPr dirty="0" spc="1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Annual </a:t>
            </a:r>
            <a:r>
              <a:rPr dirty="0" spc="-45" i="1">
                <a:latin typeface="Arial"/>
                <a:cs typeface="Arial"/>
              </a:rPr>
              <a:t>Conference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on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 spc="-20" i="1">
                <a:latin typeface="Arial"/>
                <a:cs typeface="Arial"/>
              </a:rPr>
              <a:t>Privacy,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 spc="-20" i="1">
                <a:latin typeface="Arial"/>
                <a:cs typeface="Arial"/>
              </a:rPr>
              <a:t>Security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and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Trust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(PST)</a:t>
            </a:r>
            <a:r>
              <a:rPr dirty="0" spc="50" i="1">
                <a:latin typeface="Arial"/>
                <a:cs typeface="Arial"/>
              </a:rPr>
              <a:t> </a:t>
            </a:r>
            <a:r>
              <a:rPr dirty="0"/>
              <a:t>(pp.</a:t>
            </a:r>
            <a:r>
              <a:rPr dirty="0" spc="120"/>
              <a:t> </a:t>
            </a:r>
            <a:r>
              <a:rPr dirty="0" spc="-30"/>
              <a:t>745-</a:t>
            </a:r>
            <a:r>
              <a:rPr dirty="0"/>
              <a:t>752).</a:t>
            </a:r>
            <a:r>
              <a:rPr dirty="0" spc="114"/>
              <a:t> </a:t>
            </a:r>
            <a:r>
              <a:rPr dirty="0" spc="-20"/>
              <a:t>IEEE.</a:t>
            </a:r>
          </a:p>
          <a:p>
            <a:pPr marL="12700" marR="114935">
              <a:lnSpc>
                <a:spcPct val="101499"/>
              </a:lnSpc>
              <a:spcBef>
                <a:spcPts val="400"/>
              </a:spcBef>
            </a:pPr>
            <a:r>
              <a:rPr dirty="0"/>
              <a:t>Lu,</a:t>
            </a:r>
            <a:r>
              <a:rPr dirty="0" spc="30"/>
              <a:t> </a:t>
            </a:r>
            <a:r>
              <a:rPr dirty="0"/>
              <a:t>Q.,</a:t>
            </a:r>
            <a:r>
              <a:rPr dirty="0" spc="35"/>
              <a:t> </a:t>
            </a:r>
            <a:r>
              <a:rPr dirty="0" spc="95"/>
              <a:t>&amp;</a:t>
            </a:r>
            <a:r>
              <a:rPr dirty="0" spc="30"/>
              <a:t> </a:t>
            </a:r>
            <a:r>
              <a:rPr dirty="0"/>
              <a:t>Xu,</a:t>
            </a:r>
            <a:r>
              <a:rPr dirty="0" spc="35"/>
              <a:t> </a:t>
            </a:r>
            <a:r>
              <a:rPr dirty="0"/>
              <a:t>X.</a:t>
            </a:r>
            <a:r>
              <a:rPr dirty="0" spc="30"/>
              <a:t> </a:t>
            </a:r>
            <a:r>
              <a:rPr dirty="0"/>
              <a:t>(2017).</a:t>
            </a:r>
            <a:r>
              <a:rPr dirty="0" spc="130"/>
              <a:t> </a:t>
            </a:r>
            <a:r>
              <a:rPr dirty="0" spc="-20"/>
              <a:t>Adaptable</a:t>
            </a:r>
            <a:r>
              <a:rPr dirty="0" spc="35"/>
              <a:t> </a:t>
            </a:r>
            <a:r>
              <a:rPr dirty="0" spc="-35"/>
              <a:t>blockchain-</a:t>
            </a:r>
            <a:r>
              <a:rPr dirty="0" spc="-30"/>
              <a:t>based</a:t>
            </a:r>
            <a:r>
              <a:rPr dirty="0" spc="30"/>
              <a:t> </a:t>
            </a:r>
            <a:r>
              <a:rPr dirty="0" spc="-35"/>
              <a:t>systems:</a:t>
            </a:r>
            <a:r>
              <a:rPr dirty="0" spc="13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 spc="-65"/>
              <a:t>case</a:t>
            </a:r>
            <a:r>
              <a:rPr dirty="0" spc="30"/>
              <a:t> </a:t>
            </a:r>
            <a:r>
              <a:rPr dirty="0" spc="-10"/>
              <a:t>study</a:t>
            </a:r>
            <a:r>
              <a:rPr dirty="0" spc="35"/>
              <a:t> </a:t>
            </a:r>
            <a:r>
              <a:rPr dirty="0" spc="-25"/>
              <a:t>for </a:t>
            </a:r>
            <a:r>
              <a:rPr dirty="0"/>
              <a:t>product</a:t>
            </a:r>
            <a:r>
              <a:rPr dirty="0" spc="5"/>
              <a:t> </a:t>
            </a:r>
            <a:r>
              <a:rPr dirty="0" spc="-10"/>
              <a:t>traceability.</a:t>
            </a:r>
            <a:r>
              <a:rPr dirty="0" spc="95"/>
              <a:t> </a:t>
            </a:r>
            <a:r>
              <a:rPr dirty="0" spc="-10" i="1">
                <a:latin typeface="Arial"/>
                <a:cs typeface="Arial"/>
              </a:rPr>
              <a:t>IEEE</a:t>
            </a:r>
            <a:r>
              <a:rPr dirty="0" spc="10" i="1">
                <a:latin typeface="Arial"/>
                <a:cs typeface="Arial"/>
              </a:rPr>
              <a:t> </a:t>
            </a:r>
            <a:r>
              <a:rPr dirty="0" spc="-25" i="1">
                <a:latin typeface="Arial"/>
                <a:cs typeface="Arial"/>
              </a:rPr>
              <a:t>Software</a:t>
            </a:r>
            <a:r>
              <a:rPr dirty="0" spc="-25"/>
              <a:t>,</a:t>
            </a:r>
            <a:r>
              <a:rPr dirty="0" spc="10"/>
              <a:t> </a:t>
            </a:r>
            <a:r>
              <a:rPr dirty="0"/>
              <a:t>34(6),</a:t>
            </a:r>
            <a:r>
              <a:rPr dirty="0" spc="5"/>
              <a:t> </a:t>
            </a:r>
            <a:r>
              <a:rPr dirty="0" spc="-35"/>
              <a:t>21-</a:t>
            </a:r>
            <a:r>
              <a:rPr dirty="0" spc="-25"/>
              <a:t>27.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645" y="1393440"/>
            <a:ext cx="114214" cy="11421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62890" y="138050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645" y="1861588"/>
            <a:ext cx="114214" cy="1142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2890" y="184865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645" y="2329722"/>
            <a:ext cx="114214" cy="11421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62890" y="231680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32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32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361" y="1184230"/>
            <a:ext cx="1726564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40" b="1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dirty="0" sz="2050" spc="204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050" spc="60" b="1">
                <a:solidFill>
                  <a:srgbClr val="000000"/>
                </a:solidFill>
                <a:latin typeface="Arial"/>
                <a:cs typeface="Arial"/>
              </a:rPr>
              <a:t>YOU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Problem</a:t>
            </a:r>
            <a:r>
              <a:rPr dirty="0" spc="-35"/>
              <a:t> </a:t>
            </a:r>
            <a:r>
              <a:rPr dirty="0" spc="-3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80554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97113"/>
            <a:ext cx="4080510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 MT"/>
                <a:cs typeface="Arial MT"/>
              </a:rPr>
              <a:t>Traditional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methods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 </a:t>
            </a:r>
            <a:r>
              <a:rPr dirty="0" sz="1100" spc="-35">
                <a:latin typeface="Arial MT"/>
                <a:cs typeface="Arial MT"/>
              </a:rPr>
              <a:t>supporting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charitable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causes,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like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donating </a:t>
            </a:r>
            <a:r>
              <a:rPr dirty="0" sz="1100" spc="-65">
                <a:latin typeface="Arial MT"/>
                <a:cs typeface="Arial MT"/>
              </a:rPr>
              <a:t>money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through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banks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financial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institutions, </a:t>
            </a:r>
            <a:r>
              <a:rPr dirty="0" sz="1100" spc="-50">
                <a:latin typeface="Arial MT"/>
                <a:cs typeface="Arial MT"/>
              </a:rPr>
              <a:t>can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be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slow,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inefficient,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opaque.</a:t>
            </a:r>
            <a:r>
              <a:rPr dirty="0" sz="1100" spc="9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This </a:t>
            </a:r>
            <a:r>
              <a:rPr dirty="0" sz="1100" spc="-20">
                <a:latin typeface="Arial MT"/>
                <a:cs typeface="Arial MT"/>
              </a:rPr>
              <a:t>lack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transparency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effectiveness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creates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</a:t>
            </a:r>
            <a:r>
              <a:rPr dirty="0" sz="1100" spc="5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trust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deficit </a:t>
            </a:r>
            <a:r>
              <a:rPr dirty="0" sz="1100" spc="-60">
                <a:latin typeface="Arial MT"/>
                <a:cs typeface="Arial MT"/>
              </a:rPr>
              <a:t>among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donors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discourages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support</a:t>
            </a:r>
            <a:r>
              <a:rPr dirty="0" sz="1100">
                <a:latin typeface="Arial MT"/>
                <a:cs typeface="Arial MT"/>
              </a:rPr>
              <a:t> for </a:t>
            </a:r>
            <a:r>
              <a:rPr dirty="0" sz="1100" spc="-10">
                <a:latin typeface="Arial MT"/>
                <a:cs typeface="Arial MT"/>
              </a:rPr>
              <a:t>charitable </a:t>
            </a:r>
            <a:r>
              <a:rPr dirty="0" sz="1100" spc="-70">
                <a:latin typeface="Arial MT"/>
                <a:cs typeface="Arial MT"/>
              </a:rPr>
              <a:t>causes.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Moreover,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charitable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organizations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struggle</a:t>
            </a:r>
            <a:r>
              <a:rPr dirty="0" sz="1100">
                <a:latin typeface="Arial MT"/>
                <a:cs typeface="Arial MT"/>
              </a:rPr>
              <a:t> 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80">
                <a:latin typeface="Arial MT"/>
                <a:cs typeface="Arial MT"/>
              </a:rPr>
              <a:t>manage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volunteers,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20">
                <a:latin typeface="Arial MT"/>
                <a:cs typeface="Arial MT"/>
              </a:rPr>
              <a:t>as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well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20">
                <a:latin typeface="Arial MT"/>
                <a:cs typeface="Arial MT"/>
              </a:rPr>
              <a:t>as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access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necessary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resources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vital work.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13067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529614"/>
            <a:ext cx="4018279" cy="2464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3830">
              <a:lnSpc>
                <a:spcPct val="102600"/>
              </a:lnSpc>
              <a:spcBef>
                <a:spcPts val="55"/>
              </a:spcBef>
            </a:pPr>
            <a:r>
              <a:rPr dirty="0" sz="1100" spc="-55" b="1">
                <a:latin typeface="Arial"/>
                <a:cs typeface="Arial"/>
              </a:rPr>
              <a:t>Transparency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Enhancement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r>
              <a:rPr dirty="0" sz="1100" spc="135" b="1">
                <a:latin typeface="Arial"/>
                <a:cs typeface="Arial"/>
              </a:rPr>
              <a:t> </a:t>
            </a:r>
            <a:r>
              <a:rPr dirty="0" sz="1100" spc="-65">
                <a:latin typeface="Arial MT"/>
                <a:cs typeface="Arial MT"/>
              </a:rPr>
              <a:t>Enable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donors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have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full </a:t>
            </a:r>
            <a:r>
              <a:rPr dirty="0" sz="1100" spc="-50">
                <a:latin typeface="Arial MT"/>
                <a:cs typeface="Arial MT"/>
              </a:rPr>
              <a:t>transparency</a:t>
            </a:r>
            <a:r>
              <a:rPr dirty="0" sz="1100">
                <a:latin typeface="Arial MT"/>
                <a:cs typeface="Arial MT"/>
              </a:rPr>
              <a:t> into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 </a:t>
            </a:r>
            <a:r>
              <a:rPr dirty="0" sz="1100" spc="-10">
                <a:latin typeface="Arial MT"/>
                <a:cs typeface="Arial MT"/>
              </a:rPr>
              <a:t>utilization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 </a:t>
            </a:r>
            <a:r>
              <a:rPr dirty="0" sz="1100" spc="-25">
                <a:latin typeface="Arial MT"/>
                <a:cs typeface="Arial MT"/>
              </a:rPr>
              <a:t>contributions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by </a:t>
            </a:r>
            <a:r>
              <a:rPr dirty="0" sz="1100" spc="-35">
                <a:latin typeface="Arial MT"/>
                <a:cs typeface="Arial MT"/>
              </a:rPr>
              <a:t>implementing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blockchain-</a:t>
            </a:r>
            <a:r>
              <a:rPr dirty="0" sz="1100" spc="-65">
                <a:latin typeface="Arial MT"/>
                <a:cs typeface="Arial MT"/>
              </a:rPr>
              <a:t>based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system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records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displays </a:t>
            </a:r>
            <a:r>
              <a:rPr dirty="0" sz="1100" spc="-40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transactions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related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specific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fundraising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campaigns.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Arial MT"/>
              <a:cs typeface="Arial MT"/>
            </a:endParaRPr>
          </a:p>
          <a:p>
            <a:pPr marL="12700" marR="183515">
              <a:lnSpc>
                <a:spcPct val="102600"/>
              </a:lnSpc>
            </a:pPr>
            <a:r>
              <a:rPr dirty="0" sz="1100" spc="-20" b="1">
                <a:latin typeface="Arial"/>
                <a:cs typeface="Arial"/>
              </a:rPr>
              <a:t>Efficient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Fundraising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r>
              <a:rPr dirty="0" sz="1100" spc="114" b="1">
                <a:latin typeface="Arial"/>
                <a:cs typeface="Arial"/>
              </a:rPr>
              <a:t> </a:t>
            </a:r>
            <a:r>
              <a:rPr dirty="0" sz="1100" spc="-25">
                <a:latin typeface="Arial MT"/>
                <a:cs typeface="Arial MT"/>
              </a:rPr>
              <a:t>Facilitate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organizations,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including </a:t>
            </a:r>
            <a:r>
              <a:rPr dirty="0" sz="1100" spc="-70">
                <a:latin typeface="Arial MT"/>
                <a:cs typeface="Arial MT"/>
              </a:rPr>
              <a:t>NGOs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other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entities,</a:t>
            </a:r>
            <a:r>
              <a:rPr dirty="0" sz="1100">
                <a:latin typeface="Arial MT"/>
                <a:cs typeface="Arial MT"/>
              </a:rPr>
              <a:t> in </a:t>
            </a:r>
            <a:r>
              <a:rPr dirty="0" sz="1100" spc="-30">
                <a:latin typeface="Arial MT"/>
                <a:cs typeface="Arial MT"/>
              </a:rPr>
              <a:t>hosting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decentralized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fundraising </a:t>
            </a:r>
            <a:r>
              <a:rPr dirty="0" sz="1100" spc="-55">
                <a:latin typeface="Arial MT"/>
                <a:cs typeface="Arial MT"/>
              </a:rPr>
              <a:t>campaigns.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Utilize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blockchain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technology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streamline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the </a:t>
            </a:r>
            <a:r>
              <a:rPr dirty="0" sz="1100" spc="-35">
                <a:latin typeface="Arial MT"/>
                <a:cs typeface="Arial MT"/>
              </a:rPr>
              <a:t>fundraising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process,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making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secure,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transparent,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efficient.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20" b="1">
                <a:latin typeface="Arial"/>
                <a:cs typeface="Arial"/>
              </a:rPr>
              <a:t>Unified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Volunteer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Engagement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55">
                <a:latin typeface="Arial MT"/>
                <a:cs typeface="Arial MT"/>
              </a:rPr>
              <a:t>Create</a:t>
            </a:r>
            <a:r>
              <a:rPr dirty="0" sz="1100">
                <a:latin typeface="Arial MT"/>
                <a:cs typeface="Arial MT"/>
              </a:rPr>
              <a:t> a </a:t>
            </a:r>
            <a:r>
              <a:rPr dirty="0" sz="1100" spc="-40">
                <a:latin typeface="Arial MT"/>
                <a:cs typeface="Arial MT"/>
              </a:rPr>
              <a:t>centralized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platform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for </a:t>
            </a:r>
            <a:r>
              <a:rPr dirty="0" sz="1100" spc="-70">
                <a:latin typeface="Arial MT"/>
                <a:cs typeface="Arial MT"/>
              </a:rPr>
              <a:t>NGOs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various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organizations</a:t>
            </a:r>
            <a:r>
              <a:rPr dirty="0" sz="1100">
                <a:latin typeface="Arial MT"/>
                <a:cs typeface="Arial MT"/>
              </a:rPr>
              <a:t> to </a:t>
            </a:r>
            <a:r>
              <a:rPr dirty="0" sz="1100" spc="-10">
                <a:latin typeface="Arial MT"/>
                <a:cs typeface="Arial MT"/>
              </a:rPr>
              <a:t>post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volunteer </a:t>
            </a:r>
            <a:r>
              <a:rPr dirty="0" sz="1100" spc="-25">
                <a:latin typeface="Arial MT"/>
                <a:cs typeface="Arial MT"/>
              </a:rPr>
              <a:t>opportunities.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Provide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volunteers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user-</a:t>
            </a:r>
            <a:r>
              <a:rPr dirty="0" sz="1100" spc="-30">
                <a:latin typeface="Arial MT"/>
                <a:cs typeface="Arial MT"/>
              </a:rPr>
              <a:t>friendly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interface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 spc="-55">
                <a:latin typeface="Arial MT"/>
                <a:cs typeface="Arial MT"/>
              </a:rPr>
              <a:t>easily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discover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engage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causes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aligned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interests.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9115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369248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73798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590345"/>
            <a:ext cx="4077970" cy="2464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953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Real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Time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Transaction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Tracking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r>
              <a:rPr dirty="0" sz="1100" spc="110" b="1">
                <a:latin typeface="Arial"/>
                <a:cs typeface="Arial"/>
              </a:rPr>
              <a:t> </a:t>
            </a:r>
            <a:r>
              <a:rPr dirty="0" sz="1100" spc="-55">
                <a:latin typeface="Arial MT"/>
                <a:cs typeface="Arial MT"/>
              </a:rPr>
              <a:t>Develop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feature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allows </a:t>
            </a:r>
            <a:r>
              <a:rPr dirty="0" sz="1100" spc="-65">
                <a:latin typeface="Arial MT"/>
                <a:cs typeface="Arial MT"/>
              </a:rPr>
              <a:t>donors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track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transactions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offering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clear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view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how </a:t>
            </a:r>
            <a:r>
              <a:rPr dirty="0" sz="1100">
                <a:latin typeface="Arial MT"/>
                <a:cs typeface="Arial MT"/>
              </a:rPr>
              <a:t>their</a:t>
            </a:r>
            <a:r>
              <a:rPr dirty="0" sz="1100" spc="-25">
                <a:latin typeface="Arial MT"/>
                <a:cs typeface="Arial MT"/>
              </a:rPr>
              <a:t> contributions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being</a:t>
            </a:r>
            <a:r>
              <a:rPr dirty="0" sz="1100" spc="-20">
                <a:latin typeface="Arial MT"/>
                <a:cs typeface="Arial MT"/>
              </a:rPr>
              <a:t> utilized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by</a:t>
            </a:r>
            <a:r>
              <a:rPr dirty="0" sz="1100" spc="-20">
                <a:latin typeface="Arial MT"/>
                <a:cs typeface="Arial MT"/>
              </a:rPr>
              <a:t> charity </a:t>
            </a:r>
            <a:r>
              <a:rPr dirty="0" sz="1100" spc="-10">
                <a:latin typeface="Arial MT"/>
                <a:cs typeface="Arial MT"/>
              </a:rPr>
              <a:t>organizations.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75">
                <a:latin typeface="Arial MT"/>
                <a:cs typeface="Arial MT"/>
              </a:rPr>
              <a:t>Enhance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accountability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build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trust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between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donors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charities.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20" b="1">
                <a:latin typeface="Arial"/>
                <a:cs typeface="Arial"/>
              </a:rPr>
              <a:t>User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Friendly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Interface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65">
                <a:latin typeface="Arial MT"/>
                <a:cs typeface="Arial MT"/>
              </a:rPr>
              <a:t>Design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intuitive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accessible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user </a:t>
            </a:r>
            <a:r>
              <a:rPr dirty="0" sz="1100" spc="-30">
                <a:latin typeface="Arial MT"/>
                <a:cs typeface="Arial MT"/>
              </a:rPr>
              <a:t>interface</a:t>
            </a:r>
            <a:r>
              <a:rPr dirty="0" sz="1100">
                <a:latin typeface="Arial MT"/>
                <a:cs typeface="Arial MT"/>
              </a:rPr>
              <a:t> for </a:t>
            </a:r>
            <a:r>
              <a:rPr dirty="0" sz="1100" spc="-55">
                <a:latin typeface="Arial MT"/>
                <a:cs typeface="Arial MT"/>
              </a:rPr>
              <a:t>donors,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charity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organizations,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volunteers.</a:t>
            </a:r>
            <a:r>
              <a:rPr dirty="0" sz="1100" spc="10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Prioritize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 spc="-105">
                <a:latin typeface="Arial MT"/>
                <a:cs typeface="Arial MT"/>
              </a:rPr>
              <a:t>seamless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user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experience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encourage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engagement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and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participation.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100">
              <a:latin typeface="Arial MT"/>
              <a:cs typeface="Arial MT"/>
            </a:endParaRPr>
          </a:p>
          <a:p>
            <a:pPr marL="12700" marR="65405">
              <a:lnSpc>
                <a:spcPct val="102600"/>
              </a:lnSpc>
            </a:pPr>
            <a:r>
              <a:rPr dirty="0" sz="1100" spc="-30" b="1">
                <a:latin typeface="Arial"/>
                <a:cs typeface="Arial"/>
              </a:rPr>
              <a:t>Decentralized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Smart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Contracts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: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55">
                <a:latin typeface="Arial MT"/>
                <a:cs typeface="Arial MT"/>
              </a:rPr>
              <a:t>Develop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deploy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smart </a:t>
            </a:r>
            <a:r>
              <a:rPr dirty="0" sz="1100" spc="-30">
                <a:latin typeface="Arial MT"/>
                <a:cs typeface="Arial MT"/>
              </a:rPr>
              <a:t>contracts</a:t>
            </a:r>
            <a:r>
              <a:rPr dirty="0" sz="1100">
                <a:latin typeface="Arial MT"/>
                <a:cs typeface="Arial MT"/>
              </a:rPr>
              <a:t> on the </a:t>
            </a:r>
            <a:r>
              <a:rPr dirty="0" sz="1100" spc="-40">
                <a:latin typeface="Arial MT"/>
                <a:cs typeface="Arial MT"/>
              </a:rPr>
              <a:t>blockchain</a:t>
            </a:r>
            <a:r>
              <a:rPr dirty="0" sz="1100">
                <a:latin typeface="Arial MT"/>
                <a:cs typeface="Arial MT"/>
              </a:rPr>
              <a:t> to </a:t>
            </a:r>
            <a:r>
              <a:rPr dirty="0" sz="1100" spc="-75">
                <a:latin typeface="Arial MT"/>
                <a:cs typeface="Arial MT"/>
              </a:rPr>
              <a:t>manage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fundraising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campaigns, </a:t>
            </a:r>
            <a:r>
              <a:rPr dirty="0" sz="1100" spc="-35">
                <a:latin typeface="Arial MT"/>
                <a:cs typeface="Arial MT"/>
              </a:rPr>
              <a:t>volunteer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incentives,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other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critical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processes.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Ensure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security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efficiency</a:t>
            </a:r>
            <a:r>
              <a:rPr dirty="0" sz="1100">
                <a:latin typeface="Arial MT"/>
                <a:cs typeface="Arial MT"/>
              </a:rPr>
              <a:t> of </a:t>
            </a:r>
            <a:r>
              <a:rPr dirty="0" sz="1100" spc="-25">
                <a:latin typeface="Arial MT"/>
                <a:cs typeface="Arial MT"/>
              </a:rPr>
              <a:t>smart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contracts</a:t>
            </a:r>
            <a:r>
              <a:rPr dirty="0" sz="1100">
                <a:latin typeface="Arial MT"/>
                <a:cs typeface="Arial MT"/>
              </a:rPr>
              <a:t> to </a:t>
            </a:r>
            <a:r>
              <a:rPr dirty="0" sz="1100" spc="-25">
                <a:latin typeface="Arial MT"/>
                <a:cs typeface="Arial MT"/>
              </a:rPr>
              <a:t>maintain</a:t>
            </a:r>
            <a:r>
              <a:rPr dirty="0" sz="1100">
                <a:latin typeface="Arial MT"/>
                <a:cs typeface="Arial MT"/>
              </a:rPr>
              <a:t> the integrity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 </a:t>
            </a:r>
            <a:r>
              <a:rPr dirty="0" sz="1100" spc="-25">
                <a:latin typeface="Arial MT"/>
                <a:cs typeface="Arial MT"/>
              </a:rPr>
              <a:t>the </a:t>
            </a:r>
            <a:r>
              <a:rPr dirty="0" sz="1100" spc="-10">
                <a:latin typeface="Arial MT"/>
                <a:cs typeface="Arial MT"/>
              </a:rPr>
              <a:t>platform.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51889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257907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13265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Litreature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018" y="826439"/>
            <a:ext cx="4211955" cy="15122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4769" y="2460109"/>
            <a:ext cx="38785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1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Dual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Blockchain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Smarter</a:t>
            </a:r>
            <a:r>
              <a:rPr dirty="0" sz="1000" spc="-10">
                <a:latin typeface="Arial MT"/>
                <a:cs typeface="Arial MT"/>
              </a:rPr>
              <a:t> Contract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Security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and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Transparency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13265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Litreature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43" y="832027"/>
            <a:ext cx="4194492" cy="14982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8096" y="2451727"/>
            <a:ext cx="34721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5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Ensuring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70">
                <a:latin typeface="Arial MT"/>
                <a:cs typeface="Arial MT"/>
              </a:rPr>
              <a:t>Secure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Automation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Blockchain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Technology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12706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Flow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657" y="478533"/>
            <a:ext cx="3276660" cy="23656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5902" y="2965594"/>
            <a:ext cx="20967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6CACE4"/>
                </a:solidFill>
                <a:latin typeface="Arial MT"/>
                <a:cs typeface="Arial MT"/>
              </a:rPr>
              <a:t>Figure:</a:t>
            </a:r>
            <a:r>
              <a:rPr dirty="0" sz="1000" spc="-20">
                <a:solidFill>
                  <a:srgbClr val="6CACE4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Application </a:t>
            </a:r>
            <a:r>
              <a:rPr dirty="0" sz="1000" spc="-25">
                <a:latin typeface="Arial MT"/>
                <a:cs typeface="Arial MT"/>
              </a:rPr>
              <a:t>Flow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of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System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37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CACE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Rohit C (VAS20CS094), Suryajit IS (VAS20CS117), Sreenath M S (VAS20CS110), Sudarsanan VP(VAS20CS114) .075inGuided ByDr. Ramani Bai VProfessor and Head, Dept. of CSEDepartment of Computer Science and Engineering</dc:creator>
  <dc:title>GIV3R  Decentralized Charity Portal:  Empowering Transparent Philanthropy through Blockchain Technology</dc:title>
  <dcterms:created xsi:type="dcterms:W3CDTF">2024-05-15T07:54:31Z</dcterms:created>
  <dcterms:modified xsi:type="dcterms:W3CDTF">2024-05-15T07:54:31Z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2024-05-15T00:00:00Z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