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137A-95B7-4344-81C4-F6F05D80E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B7DD1A-3918-4D18-BF5C-CCEF9AEB8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C4A09-D77C-41CC-B23A-CFC13D9F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46A00-C846-4CE9-9316-CCF7CC59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DA97-A39F-417F-B91F-77B5E35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2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655DA-0447-4513-ACCC-8354EF46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8B2BB-B400-405C-A9B7-25BD435C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63D5D-A8EE-4CBB-85C7-08E17DE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97EF1-8714-42B3-99CF-1EBC86E0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D48A-035D-4CD5-9FC7-AF3F5DE0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CF182-A226-4138-A8FC-BB6C85DC3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ECDB5-F8BD-4120-AA7D-BBB5B6CC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50DFA-6321-493D-9ED9-80164DAC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D4AB2-B2EC-4CD0-BEED-BD96BD8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BCFC3-EE91-4E87-BD41-646D8248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1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96BD4-0217-4A16-BC4D-BF9324E8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9841A-EBA0-4F17-9F8D-33EE7D8E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ED711-1152-46EF-87CA-ED7F59D1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3C6F8-9FC4-41DD-B9D1-68AF3DD9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20230-D231-4CBC-9097-166AE664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C92CB-0156-43D5-A086-C8F4541F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C85C0-5678-4E60-A2EB-1E21FB181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F6E82-226E-40C2-84D4-97118F3D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D0EA9-195F-4148-9B11-6D5F00CF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07594-4670-4ABF-916C-137D51AD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43959-67E0-4651-B177-B3C18E8A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F3CC2-5378-453B-A972-FDBC91B47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8D35A-BD7D-4CF1-903A-57EBD7D73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7A067-524D-40DC-A26B-BB7BFFBC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17ABD4-B295-44B9-B0CE-DC4DF909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DBD01-B698-4AA1-9D9D-6B19976F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8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F4E1-06A5-429A-83B6-15D78A4E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EE73C-3577-495D-A956-490606A6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FAC36-6323-4287-88A5-8C03ED572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DC12C3-C960-4139-AB4A-5EFD9B770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D588B6-69D5-4507-88F7-FBCC27F56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5862E7-0CD0-4C33-A713-AA150191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17185-65FA-42F2-BEC6-B35656E6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F4A1F2-E90A-41B4-B44B-F2B63B24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6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5A26B-4E17-44C9-8DED-9959055E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E6A127-ABB3-4EB6-A7AD-B5099361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4F0ECA-8BF0-4DEF-AB70-30683F14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5D0287-4C22-46B3-A49A-EA7BFF2D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7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6F870A-0B6C-4F8C-9519-016DF117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B3EA5-2979-40D3-A062-6BBB721A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5CAD1-A39A-4D24-ACD5-91EABE4C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78F23-2215-43C6-BFE2-FC9CB7B1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74D61-3FFE-464A-8B8D-4E951F8E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62591C-7553-488C-A080-7230ECF7D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C4422-7EED-4AE9-84F1-997112B5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A8578-5DC5-4951-B758-076DF272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E51C4-13EA-4EC7-8126-83734200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4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F4F71-7BEC-4859-AC6C-5D60D18E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2024BD-0CC8-4D62-B599-1E39D2DA6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39D66-EE3B-49D9-9F3A-C2DBF968F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52B34-AA36-45E7-8CD5-7DFB641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E313D-8CA0-40DA-925F-1A4F53A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C58A2-5D13-48EB-AF29-C06BF9C8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7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58112-C861-472C-B76D-FC9ABC1B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874F9-F413-4FD9-B61F-7F58540D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E7C10-BDF9-40D0-9AB2-2DF75D653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D722-A9E9-48BE-BF1F-751C5B77D47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87ED8-34F1-41F7-A2FF-283616806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B1A2D-F168-4609-9FA0-A013C397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443A-EE49-45FD-ACFD-8ECF9365A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5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ads.co.kr/content/contentDetail?contsId=70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www.mediasr.co.kr/news/articleView.html?idxno=645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양식 응답 차트. 질문 제목: 1 ) 최근 5년 동안 후원단체(유니세프 등)에 기부한 적이 있으십니까?. 응답 수: 응답 59개.">
            <a:extLst>
              <a:ext uri="{FF2B5EF4-FFF2-40B4-BE49-F238E27FC236}">
                <a16:creationId xmlns:a16="http://schemas.microsoft.com/office/drawing/2014/main" id="{E3FF7FB8-1607-4720-BE35-6136465C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71" y="0"/>
            <a:ext cx="5038491" cy="211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양식 응답 차트. 질문 제목: 1.1 ) 후원한 금액이 만족스럽게 쓰여졌다고 생각하십니까?. 응답 수: 응답 15개.">
            <a:extLst>
              <a:ext uri="{FF2B5EF4-FFF2-40B4-BE49-F238E27FC236}">
                <a16:creationId xmlns:a16="http://schemas.microsoft.com/office/drawing/2014/main" id="{66935712-1710-4FBD-A673-ECE31B3B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1" y="1949405"/>
            <a:ext cx="5260341" cy="22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양식 응답 차트. 질문 제목: 1.3 ) 후원했을 때 아쉬웠던 부분은 무엇이었습니까? (중복 선택 가능). 응답 수: 응답 14개.">
            <a:extLst>
              <a:ext uri="{FF2B5EF4-FFF2-40B4-BE49-F238E27FC236}">
                <a16:creationId xmlns:a16="http://schemas.microsoft.com/office/drawing/2014/main" id="{9548079A-AA4F-4587-844D-A6EEA608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49" y="4475239"/>
            <a:ext cx="4493207" cy="213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5E6A2-BAF9-4222-AEB3-1FD72EB79D82}"/>
              </a:ext>
            </a:extLst>
          </p:cNvPr>
          <p:cNvSpPr txBox="1"/>
          <p:nvPr/>
        </p:nvSpPr>
        <p:spPr>
          <a:xfrm>
            <a:off x="4187752" y="1074630"/>
            <a:ext cx="2306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있다 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44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명 없다 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C89D-8AA2-473B-A7F4-A904B5AC9100}"/>
              </a:ext>
            </a:extLst>
          </p:cNvPr>
          <p:cNvSpPr txBox="1"/>
          <p:nvPr/>
        </p:nvSpPr>
        <p:spPr>
          <a:xfrm>
            <a:off x="6434356" y="5243119"/>
            <a:ext cx="3756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돈이 제대로 쓰여지는지 확인할 수 없음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/>
              <a:t>결과물이 보이지 않음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굿즈를</a:t>
            </a:r>
            <a:r>
              <a:rPr lang="ko-KR" altLang="en-US" sz="1400" dirty="0"/>
              <a:t> 판매하는 이유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308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양식 응답 차트. 질문 제목: 2 ) 후원을 하지 않았던 이유는 무엇입니까? (중복 선택 가능). 응답 수: 응답 44개.">
            <a:extLst>
              <a:ext uri="{FF2B5EF4-FFF2-40B4-BE49-F238E27FC236}">
                <a16:creationId xmlns:a16="http://schemas.microsoft.com/office/drawing/2014/main" id="{4663BCFA-1E87-473A-BD65-105905C23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98" y="256621"/>
            <a:ext cx="5551702" cy="263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양식 응답 차트. 질문 제목: 2.1 ) 좋은 기회가 생긴다면 후원할 의향이 있으십니까?. 응답 수: 응답 44개.">
            <a:extLst>
              <a:ext uri="{FF2B5EF4-FFF2-40B4-BE49-F238E27FC236}">
                <a16:creationId xmlns:a16="http://schemas.microsoft.com/office/drawing/2014/main" id="{DC869031-CB94-43E9-9C5F-414E87B90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37" y="3072467"/>
            <a:ext cx="5204446" cy="21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7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양식 응답 차트. 질문 제목: 3 )후원형 굿즈를 구매한 경험이 있으십니까. 응답 수: 응답 59개.">
            <a:extLst>
              <a:ext uri="{FF2B5EF4-FFF2-40B4-BE49-F238E27FC236}">
                <a16:creationId xmlns:a16="http://schemas.microsoft.com/office/drawing/2014/main" id="{D762A3A9-D2BE-4C01-9F2D-04A14F84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33" y="241374"/>
            <a:ext cx="4138569" cy="174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양식 응답 차트. 질문 제목: 3.1 ) 후원형 굿즈를 구매하게 된 경로를 선택해주세요 (중복 선택 가능). 응답 수: 응답 19개.">
            <a:extLst>
              <a:ext uri="{FF2B5EF4-FFF2-40B4-BE49-F238E27FC236}">
                <a16:creationId xmlns:a16="http://schemas.microsoft.com/office/drawing/2014/main" id="{3170C72B-8AF3-4534-8BEC-E319473C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33" y="4598016"/>
            <a:ext cx="4246213" cy="201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양식 응답 차트. 질문 제목: 3.2 ) 후원형 굿즈 구매에 어느 정도 만족하셨습니까?. 응답 수: 응답 20개.">
            <a:extLst>
              <a:ext uri="{FF2B5EF4-FFF2-40B4-BE49-F238E27FC236}">
                <a16:creationId xmlns:a16="http://schemas.microsoft.com/office/drawing/2014/main" id="{CE927D89-2DE0-498C-A903-7DA55D18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62" y="2182201"/>
            <a:ext cx="4523527" cy="190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5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양식 응답 차트. 질문 제목: 4 ) 후원형 굿즈를 구매하지 않은 이유는 무엇입니까?. 응답 수: 응답 50개.">
            <a:extLst>
              <a:ext uri="{FF2B5EF4-FFF2-40B4-BE49-F238E27FC236}">
                <a16:creationId xmlns:a16="http://schemas.microsoft.com/office/drawing/2014/main" id="{458EA131-589C-4297-B328-E0A67161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02" y="175974"/>
            <a:ext cx="4467115" cy="187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양식 응답 차트. 질문 제목: 5 ) 앞으로 후원형 굿즈를 구매할 의향이 있으십니까?. 응답 수: 응답 59개.">
            <a:extLst>
              <a:ext uri="{FF2B5EF4-FFF2-40B4-BE49-F238E27FC236}">
                <a16:creationId xmlns:a16="http://schemas.microsoft.com/office/drawing/2014/main" id="{E0704DBF-B2D2-45EA-87FD-8A650531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81" y="1909300"/>
            <a:ext cx="4758517" cy="200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양식 응답 차트. 질문 제목: 6 ) 장애인과 노인이 만든 후원형 굿즈 판매에 대해 어떻게 생각하십니까?. 응답 수: 응답 59개.">
            <a:extLst>
              <a:ext uri="{FF2B5EF4-FFF2-40B4-BE49-F238E27FC236}">
                <a16:creationId xmlns:a16="http://schemas.microsoft.com/office/drawing/2014/main" id="{73C08CBA-0E7C-42F1-BD3A-70E563F96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36" y="4116183"/>
            <a:ext cx="4606161" cy="20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3B603-9B48-438D-8612-C4CE0AC17639}"/>
              </a:ext>
            </a:extLst>
          </p:cNvPr>
          <p:cNvSpPr txBox="1"/>
          <p:nvPr/>
        </p:nvSpPr>
        <p:spPr>
          <a:xfrm>
            <a:off x="5058561" y="4974672"/>
            <a:ext cx="2348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긍정평가 약 </a:t>
            </a:r>
            <a:r>
              <a:rPr lang="en-US" altLang="ko-KR" sz="1400" dirty="0"/>
              <a:t>90%</a:t>
            </a:r>
          </a:p>
          <a:p>
            <a:endParaRPr lang="en-US" altLang="ko-KR" sz="1400" dirty="0"/>
          </a:p>
          <a:p>
            <a:r>
              <a:rPr lang="ko-KR" altLang="en-US" sz="1400" dirty="0"/>
              <a:t>사회적 약자들이 만든 </a:t>
            </a:r>
            <a:r>
              <a:rPr lang="ko-KR" altLang="en-US" sz="1400" dirty="0" err="1"/>
              <a:t>굿즈에</a:t>
            </a:r>
            <a:r>
              <a:rPr lang="ko-KR" altLang="en-US" sz="1400" dirty="0"/>
              <a:t> 호의적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BD3CA-0240-4CEF-90FA-CAE5EE4CC712}"/>
              </a:ext>
            </a:extLst>
          </p:cNvPr>
          <p:cNvSpPr txBox="1"/>
          <p:nvPr/>
        </p:nvSpPr>
        <p:spPr>
          <a:xfrm>
            <a:off x="4311941" y="2752236"/>
            <a:ext cx="2597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부정반응 </a:t>
            </a:r>
            <a:r>
              <a:rPr lang="en-US" altLang="ko-KR" sz="1400" dirty="0"/>
              <a:t>23%</a:t>
            </a:r>
            <a:r>
              <a:rPr lang="ko-KR" altLang="en-US" sz="1400" dirty="0"/>
              <a:t>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굿즈에</a:t>
            </a:r>
            <a:r>
              <a:rPr lang="ko-KR" altLang="en-US" sz="1400" dirty="0"/>
              <a:t> 대한 부정적 반응 적음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24E65-F801-4833-A9D8-CCD348365FCA}"/>
              </a:ext>
            </a:extLst>
          </p:cNvPr>
          <p:cNvSpPr txBox="1"/>
          <p:nvPr/>
        </p:nvSpPr>
        <p:spPr>
          <a:xfrm>
            <a:off x="5334923" y="899133"/>
            <a:ext cx="23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어디서 파는지 알 수 없거나 </a:t>
            </a:r>
            <a:endParaRPr lang="en-US" altLang="ko-KR" sz="1200" dirty="0"/>
          </a:p>
          <a:p>
            <a:r>
              <a:rPr lang="ko-KR" altLang="en-US" sz="1200" dirty="0"/>
              <a:t>마음에 들지 않는 경우 다수</a:t>
            </a:r>
          </a:p>
        </p:txBody>
      </p:sp>
    </p:spTree>
    <p:extLst>
      <p:ext uri="{BB962C8B-B14F-4D97-AF65-F5344CB8AC3E}">
        <p14:creationId xmlns:p14="http://schemas.microsoft.com/office/powerpoint/2010/main" val="33169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82234-269C-48C1-8C25-10749BDCCDFF}"/>
              </a:ext>
            </a:extLst>
          </p:cNvPr>
          <p:cNvSpPr txBox="1"/>
          <p:nvPr/>
        </p:nvSpPr>
        <p:spPr>
          <a:xfrm>
            <a:off x="465563" y="333133"/>
            <a:ext cx="60023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0" i="0" dirty="0">
                <a:solidFill>
                  <a:srgbClr val="202124"/>
                </a:solidFill>
                <a:effectLst/>
                <a:latin typeface="Google Sans"/>
              </a:rPr>
              <a:t>7 ) 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Google Sans"/>
              </a:rPr>
              <a:t>후원형 </a:t>
            </a:r>
            <a:r>
              <a:rPr lang="ko-KR" altLang="en-US" sz="1500" b="0" i="0" dirty="0" err="1">
                <a:solidFill>
                  <a:srgbClr val="202124"/>
                </a:solidFill>
                <a:effectLst/>
                <a:latin typeface="Google Sans"/>
              </a:rPr>
              <a:t>굿즈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Google Sans"/>
              </a:rPr>
              <a:t> 판매 사이트에 관하여 바라는 점이 있다면 적어주세요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Google Sans"/>
              </a:rPr>
              <a:t>. (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Google Sans"/>
              </a:rPr>
              <a:t>주관식 문항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Google Sans"/>
              </a:rPr>
              <a:t>)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1312D-3BA9-4108-A246-80266732E184}"/>
              </a:ext>
            </a:extLst>
          </p:cNvPr>
          <p:cNvSpPr txBox="1"/>
          <p:nvPr/>
        </p:nvSpPr>
        <p:spPr>
          <a:xfrm>
            <a:off x="465563" y="363872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후원 현황의 구체적 공개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54EA7-2287-46F0-9F46-9909440B224C}"/>
              </a:ext>
            </a:extLst>
          </p:cNvPr>
          <p:cNvSpPr txBox="1"/>
          <p:nvPr/>
        </p:nvSpPr>
        <p:spPr>
          <a:xfrm>
            <a:off x="465563" y="1126918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의미없다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후원형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굿즈판매를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하더라도 중간에 인건비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배송료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재료원가 등을 빼고 나면 남는게 없음 그런 쥐꼬리만한 돈이 후원을 받아야 할 사람들에게 문제없이 전달될 가능성이 매우 낮고 사람들이 후원을 하고 하고 싶다면 이러한 중간 매개체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업체등을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거치지 않고 직접 하는게 제일 확실하다고 생각함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98B1C-9CC6-4DB9-9F3E-08166D840153}"/>
              </a:ext>
            </a:extLst>
          </p:cNvPr>
          <p:cNvSpPr txBox="1"/>
          <p:nvPr/>
        </p:nvSpPr>
        <p:spPr>
          <a:xfrm>
            <a:off x="465563" y="2643100"/>
            <a:ext cx="2791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좀 더 많은 홍보가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필요할것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같습니다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6B21C-6C81-4F2B-8957-FC9B959F5772}"/>
              </a:ext>
            </a:extLst>
          </p:cNvPr>
          <p:cNvSpPr txBox="1"/>
          <p:nvPr/>
        </p:nvSpPr>
        <p:spPr>
          <a:xfrm>
            <a:off x="465563" y="4145573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어차피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후원겸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받는건데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굳이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바라는거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없음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1D778-B50D-4FB0-A1B9-D1B56A4E0227}"/>
              </a:ext>
            </a:extLst>
          </p:cNvPr>
          <p:cNvSpPr txBox="1"/>
          <p:nvPr/>
        </p:nvSpPr>
        <p:spPr>
          <a:xfrm>
            <a:off x="465563" y="2126208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깔끔한 종류의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굿즈가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추가 되었으면 좋겠습니다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F0F02C-AD29-435A-BC6E-CCC454FAF3DA}"/>
              </a:ext>
            </a:extLst>
          </p:cNvPr>
          <p:cNvSpPr txBox="1"/>
          <p:nvPr/>
        </p:nvSpPr>
        <p:spPr>
          <a:xfrm>
            <a:off x="465563" y="5459359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광고 팝업은 절대 없었으면 좋겠다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2564B7-A6FA-4CC4-8F86-EFC2061D6290}"/>
              </a:ext>
            </a:extLst>
          </p:cNvPr>
          <p:cNvSpPr txBox="1"/>
          <p:nvPr/>
        </p:nvSpPr>
        <p:spPr>
          <a:xfrm>
            <a:off x="465563" y="3121833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후원이란 이름의 단가 놀이질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E94895-7AB8-4561-AF7B-7AB4125AD911}"/>
              </a:ext>
            </a:extLst>
          </p:cNvPr>
          <p:cNvSpPr txBox="1"/>
          <p:nvPr/>
        </p:nvSpPr>
        <p:spPr>
          <a:xfrm>
            <a:off x="465563" y="5055890"/>
            <a:ext cx="838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신뢰성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7AC5B-916C-4A9B-8CDF-49497D09F454}"/>
              </a:ext>
            </a:extLst>
          </p:cNvPr>
          <p:cNvSpPr txBox="1"/>
          <p:nvPr/>
        </p:nvSpPr>
        <p:spPr>
          <a:xfrm>
            <a:off x="465563" y="465242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라카이</a:t>
            </a:r>
            <a:r>
              <a:rPr lang="ko-KR" altLang="en-US" sz="1200" b="1" dirty="0"/>
              <a:t> 코리아</a:t>
            </a:r>
          </a:p>
        </p:txBody>
      </p:sp>
    </p:spTree>
    <p:extLst>
      <p:ext uri="{BB962C8B-B14F-4D97-AF65-F5344CB8AC3E}">
        <p14:creationId xmlns:p14="http://schemas.microsoft.com/office/powerpoint/2010/main" val="277699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736C-57D5-44B9-ABC3-8213315C5B11}"/>
              </a:ext>
            </a:extLst>
          </p:cNvPr>
          <p:cNvSpPr txBox="1"/>
          <p:nvPr/>
        </p:nvSpPr>
        <p:spPr>
          <a:xfrm>
            <a:off x="7853585" y="6518834"/>
            <a:ext cx="8272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/>
              <a:t>여론 속의 여론 </a:t>
            </a:r>
            <a:r>
              <a:rPr lang="en-US" altLang="ko-KR" sz="1000" dirty="0"/>
              <a:t>https://hrcopinion.co.kr/archives/16127#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5A7699-DA0A-4074-A618-965228F3F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50" y="100881"/>
            <a:ext cx="3949228" cy="4103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DAD325-50DF-4766-A56E-A35E44B20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35" y="2152644"/>
            <a:ext cx="5772435" cy="30843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DD5407-6B06-4725-85E4-B3981808F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35" y="441590"/>
            <a:ext cx="4756053" cy="44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2BECA8-D664-4F8D-9D8F-5E6EC728CB5B}"/>
              </a:ext>
            </a:extLst>
          </p:cNvPr>
          <p:cNvSpPr txBox="1"/>
          <p:nvPr/>
        </p:nvSpPr>
        <p:spPr>
          <a:xfrm>
            <a:off x="3048699" y="3429000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2"/>
              </a:rPr>
              <a:t>http://www.openads.co.kr/content/contentDetail?contsId=707</a:t>
            </a:r>
            <a:r>
              <a:rPr lang="ko-KR" altLang="en-US" sz="1000" dirty="0"/>
              <a:t> 출처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트렌드모니터</a:t>
            </a:r>
            <a:r>
              <a:rPr lang="en-US" altLang="ko-KR" sz="1000" dirty="0"/>
              <a:t>, </a:t>
            </a:r>
            <a:r>
              <a:rPr lang="ko-KR" altLang="en-US" sz="1000" dirty="0"/>
              <a:t>착한 소비 정의와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8A117-E23B-48F5-B08B-C64DA0C105A6}"/>
              </a:ext>
            </a:extLst>
          </p:cNvPr>
          <p:cNvSpPr txBox="1"/>
          <p:nvPr/>
        </p:nvSpPr>
        <p:spPr>
          <a:xfrm>
            <a:off x="3975100" y="2545834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착한소비에</a:t>
            </a:r>
            <a:r>
              <a:rPr lang="ko-KR" altLang="en-US" dirty="0"/>
              <a:t> 대한 이해 링크</a:t>
            </a:r>
          </a:p>
        </p:txBody>
      </p:sp>
    </p:spTree>
    <p:extLst>
      <p:ext uri="{BB962C8B-B14F-4D97-AF65-F5344CB8AC3E}">
        <p14:creationId xmlns:p14="http://schemas.microsoft.com/office/powerpoint/2010/main" val="328167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2724A-D869-46AD-B370-FEF873707882}"/>
              </a:ext>
            </a:extLst>
          </p:cNvPr>
          <p:cNvSpPr txBox="1"/>
          <p:nvPr/>
        </p:nvSpPr>
        <p:spPr>
          <a:xfrm>
            <a:off x="8506437" y="6358855"/>
            <a:ext cx="475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사랑의달팽이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9CA7B0-8453-408D-8BCE-6ADCE8B89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57" y="3011057"/>
            <a:ext cx="5951640" cy="3347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3438D7-3BCD-41CA-AA82-6CD744A40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1" y="86737"/>
            <a:ext cx="3441572" cy="3520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64D331-3A63-458D-A3B7-86A73BB82081}"/>
              </a:ext>
            </a:extLst>
          </p:cNvPr>
          <p:cNvSpPr txBox="1"/>
          <p:nvPr/>
        </p:nvSpPr>
        <p:spPr>
          <a:xfrm>
            <a:off x="1724286" y="4444622"/>
            <a:ext cx="2910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연도별 기부 참여율  </a:t>
            </a:r>
            <a:r>
              <a:rPr lang="ko-KR" altLang="en-US" sz="1600" dirty="0" err="1"/>
              <a:t>감소하고있으며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전통적인 기부의 참여 연령대가 </a:t>
            </a:r>
            <a:r>
              <a:rPr lang="en-US" altLang="ko-KR" sz="1600" dirty="0"/>
              <a:t>20~39</a:t>
            </a:r>
            <a:r>
              <a:rPr lang="ko-KR" altLang="en-US" sz="1600" dirty="0"/>
              <a:t>세에서 낮은 수치 기록됨</a:t>
            </a:r>
          </a:p>
        </p:txBody>
      </p:sp>
    </p:spTree>
    <p:extLst>
      <p:ext uri="{BB962C8B-B14F-4D97-AF65-F5344CB8AC3E}">
        <p14:creationId xmlns:p14="http://schemas.microsoft.com/office/powerpoint/2010/main" val="282347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072A37-DB8C-4BBB-B6B4-DD9D50884735}"/>
              </a:ext>
            </a:extLst>
          </p:cNvPr>
          <p:cNvSpPr txBox="1"/>
          <p:nvPr/>
        </p:nvSpPr>
        <p:spPr>
          <a:xfrm>
            <a:off x="5429775" y="583435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https://www.mediasr.co.kr/news/articleView.html?idxno=64534</a:t>
            </a:r>
            <a:r>
              <a:rPr lang="ko-KR" altLang="en-US" dirty="0"/>
              <a:t> 미디어</a:t>
            </a:r>
            <a:r>
              <a:rPr lang="en-US" altLang="ko-KR" dirty="0"/>
              <a:t>SR , </a:t>
            </a: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삼성전자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40DC91-67AF-46C4-B662-D0300639B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27" y="1083112"/>
            <a:ext cx="5705815" cy="4119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D3B8EF-C5B4-4DB4-851E-818ED4BCDD57}"/>
              </a:ext>
            </a:extLst>
          </p:cNvPr>
          <p:cNvSpPr txBox="1"/>
          <p:nvPr/>
        </p:nvSpPr>
        <p:spPr>
          <a:xfrm>
            <a:off x="7491369" y="2105637"/>
            <a:ext cx="40938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삼성전자의 </a:t>
            </a:r>
            <a:r>
              <a:rPr lang="en-US" altLang="ko-KR" sz="1400" dirty="0"/>
              <a:t>CSR </a:t>
            </a:r>
            <a:r>
              <a:rPr lang="ko-KR" altLang="en-US" sz="1400" dirty="0"/>
              <a:t>중요성 평가에 따르면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굿즈판매로</a:t>
            </a:r>
            <a:r>
              <a:rPr lang="ko-KR" altLang="en-US" sz="1400" dirty="0"/>
              <a:t> 인해 발생하는 사회적 공헌부분인</a:t>
            </a:r>
            <a:endParaRPr lang="en-US" altLang="ko-KR" sz="1400" dirty="0"/>
          </a:p>
          <a:p>
            <a:r>
              <a:rPr lang="en-US" altLang="ko-KR" sz="1400" dirty="0"/>
              <a:t>          </a:t>
            </a:r>
          </a:p>
          <a:p>
            <a:r>
              <a:rPr lang="en-US" altLang="ko-KR" sz="1400" dirty="0"/>
              <a:t>‘</a:t>
            </a:r>
            <a:r>
              <a:rPr lang="ko-KR" altLang="en-US" sz="1400" dirty="0"/>
              <a:t>노동관행 및 인권</a:t>
            </a:r>
            <a:r>
              <a:rPr lang="en-US" altLang="ko-KR" sz="1400" dirty="0"/>
              <a:t>’ </a:t>
            </a:r>
            <a:r>
              <a:rPr lang="ko-KR" altLang="en-US" sz="1400" dirty="0"/>
              <a:t>이 여전히 가장 중요한 요소 중 하나로 판별됨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297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258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Google Sans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rlatmdcjf10@naver.com</dc:creator>
  <cp:lastModifiedBy>rlatmdcjf10@naver.com</cp:lastModifiedBy>
  <cp:revision>10</cp:revision>
  <dcterms:created xsi:type="dcterms:W3CDTF">2021-07-12T09:06:11Z</dcterms:created>
  <dcterms:modified xsi:type="dcterms:W3CDTF">2021-07-12T23:41:59Z</dcterms:modified>
</cp:coreProperties>
</file>