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인철" initials="김인" lastIdx="1" clrIdx="0">
    <p:extLst>
      <p:ext uri="{19B8F6BF-5375-455C-9EA6-DF929625EA0E}">
        <p15:presenceInfo xmlns:p15="http://schemas.microsoft.com/office/powerpoint/2012/main" userId="5c18b9cd4ebf5e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6T17:13:28.21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C1F8-07F3-40D8-BA95-F2940D64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22675-8103-45A9-A802-E961DFB24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C36A4-CD14-4B93-8545-06E819F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418C-4DB4-4A94-B1AD-36930918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96AC-672E-4884-B4A2-869814A1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D06C-D958-44BB-9316-FC5144F8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CA508-4A99-422F-85DD-F5542750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3768A-0474-491E-8EFA-1F5D34A7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C1E00-3729-49A3-8104-6BA278D4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B9275-E20B-4F67-BF1F-D781A762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048B1-4A2A-47A5-AF2A-F4436971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2CEA4-9B71-4805-8CDB-0C4ECE66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317B4-683B-4DA3-9A44-CE41F41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5FD9A-CD92-44DC-9F97-33A1308E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4A133-B1D4-4617-A5BF-B71C704D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5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EB00-CB79-46B9-99C9-DA912165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90B2E-62F2-4F35-8129-E8406E05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0BF58-3588-4FB9-AFC9-A1A5B6F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6D464-5F6A-4616-BA8F-2DD6B85C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A7E6E-B218-4368-868E-9B28567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7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490D3-AB40-4E98-9152-BDF16601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E77F4-813F-4DEB-82BE-CFE96780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672C6-B570-4D1F-92AB-1CF19D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6C0A6-A1BE-4BDB-8904-ED60AE76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499C8-F1FE-4635-BC03-A08C6552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0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ED0E-64BE-4555-986D-D9B70AB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60D34-4543-45E6-9C6C-B2D5A1C6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F1B05-4619-4B2B-8610-D871B3FD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BA6F-E48F-41D8-AFBB-7F1D258C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B38B1-9703-4C2B-BE4D-7AED3CE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9F32-8265-4232-BDF7-C76183D0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AF9C0-23D1-41E1-AF7F-70310F46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A21DE-2A04-4ABE-9896-81253F2B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91D08-AAE6-43BB-AE94-BA13D2EA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9C6D0-EF85-40CE-912C-DC7E3900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A38036-F1AE-4C24-9CC2-9020356BE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573BD-B3AA-4FF7-9887-F33B7D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9E6CA-8CD3-41E2-A4B5-DC519A3A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37D905-156B-4FB4-BCB4-4F283F12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A83D-B0A9-4378-867F-7823515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EDD9CA-0DF1-4E5B-973B-6075C49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9399A-FC0C-4897-B341-4D80892B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7AF1B6-6475-428C-AE2E-7245AE13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6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2679E-09A5-452A-AFC2-3D656A60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9ADF6-C7FB-421C-961D-8171088C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97797-A7E0-4AB5-A500-9A5FC8D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B6D7-D1C5-457C-86BD-30019A80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FD153-F64F-426B-B530-61CC88E3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9BD7A-A924-447E-AA78-A5B26561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54CB9-2665-4238-8937-EC89FDCA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99065-1455-4B9E-AD85-AE5252E0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C3AF0-FC07-451F-9ABD-65C04C5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E24-2647-4131-A042-E2FA9677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2F1658-D2F7-4E8D-ABE6-E67F9539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8415E-76C6-42E8-98AB-5DB829BB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DAFA5-FA44-459F-BAE7-848D2D10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FE551-E7FA-4E5F-B223-FD0489A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B76A7-9750-4F8B-B5A7-AAA300FB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509726-3A47-41E3-863F-0F63FF05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6721F-AE6A-4563-B0EC-30B12F5A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BDAC-A5D9-457C-ADAD-8C31E633B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B75-C1B7-4EF9-A56D-23DB020A884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438FF-2459-4A33-A74E-FE6E5DE6A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FB346-6951-4077-8D81-46F331FD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13EF9A9-300A-442D-A126-79FCFA3E3AE8}"/>
              </a:ext>
            </a:extLst>
          </p:cNvPr>
          <p:cNvSpPr txBox="1">
            <a:spLocks/>
          </p:cNvSpPr>
          <p:nvPr/>
        </p:nvSpPr>
        <p:spPr>
          <a:xfrm>
            <a:off x="1478650" y="3049700"/>
            <a:ext cx="9144000" cy="1045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회의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EE8DF5-771E-4DE7-A50F-4F590754EE85}"/>
              </a:ext>
            </a:extLst>
          </p:cNvPr>
          <p:cNvSpPr txBox="1">
            <a:spLocks/>
          </p:cNvSpPr>
          <p:nvPr/>
        </p:nvSpPr>
        <p:spPr>
          <a:xfrm>
            <a:off x="690273" y="5153470"/>
            <a:ext cx="540572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참가 멤버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6D8298-9F30-45E4-A272-F53CC3DB7BA5}"/>
              </a:ext>
            </a:extLst>
          </p:cNvPr>
          <p:cNvSpPr txBox="1">
            <a:spLocks/>
          </p:cNvSpPr>
          <p:nvPr/>
        </p:nvSpPr>
        <p:spPr>
          <a:xfrm>
            <a:off x="658035" y="4540937"/>
            <a:ext cx="4423920" cy="57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일시 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2021.07.09(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92877A0-C12E-496D-ACD3-3AA51C8286C4}"/>
              </a:ext>
            </a:extLst>
          </p:cNvPr>
          <p:cNvSpPr txBox="1">
            <a:spLocks/>
          </p:cNvSpPr>
          <p:nvPr/>
        </p:nvSpPr>
        <p:spPr>
          <a:xfrm>
            <a:off x="680114" y="5580190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진행 시간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18F3E41-0EE2-4C20-ADBA-95683D954102}"/>
              </a:ext>
            </a:extLst>
          </p:cNvPr>
          <p:cNvSpPr txBox="1">
            <a:spLocks/>
          </p:cNvSpPr>
          <p:nvPr/>
        </p:nvSpPr>
        <p:spPr>
          <a:xfrm>
            <a:off x="680113" y="5956110"/>
            <a:ext cx="516188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시작 시간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18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:00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543115-F9C2-4492-A0C0-5ED3221E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3" y="433045"/>
            <a:ext cx="6044072" cy="31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요구되는 기능 장착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004049" cy="338554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분석과 액션 시나리오를 결합한 구성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2021.07.10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05F16F-3133-4DB0-B0FD-41E736B2B8AD}"/>
              </a:ext>
            </a:extLst>
          </p:cNvPr>
          <p:cNvSpPr/>
          <p:nvPr/>
        </p:nvSpPr>
        <p:spPr>
          <a:xfrm>
            <a:off x="4983658" y="4015467"/>
            <a:ext cx="1473993" cy="67895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99E87-6F47-4476-9D31-35941A60F68B}"/>
              </a:ext>
            </a:extLst>
          </p:cNvPr>
          <p:cNvSpPr/>
          <p:nvPr/>
        </p:nvSpPr>
        <p:spPr>
          <a:xfrm>
            <a:off x="5172966" y="5279184"/>
            <a:ext cx="1095375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CA1C1-30FE-409C-AF3A-AD66471A881B}"/>
              </a:ext>
            </a:extLst>
          </p:cNvPr>
          <p:cNvSpPr/>
          <p:nvPr/>
        </p:nvSpPr>
        <p:spPr>
          <a:xfrm>
            <a:off x="4286476" y="6179884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1F026-D370-4D35-B39F-8E0B8B437636}"/>
              </a:ext>
            </a:extLst>
          </p:cNvPr>
          <p:cNvSpPr/>
          <p:nvPr/>
        </p:nvSpPr>
        <p:spPr>
          <a:xfrm>
            <a:off x="5725722" y="6179358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 찾기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91A30-75BC-4837-9A79-091EBEAC6578}"/>
              </a:ext>
            </a:extLst>
          </p:cNvPr>
          <p:cNvSpPr/>
          <p:nvPr/>
        </p:nvSpPr>
        <p:spPr>
          <a:xfrm>
            <a:off x="2917472" y="5191992"/>
            <a:ext cx="1095375" cy="517211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상품</a:t>
            </a:r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EB8368-9D05-40F8-BEE4-837870F151BF}"/>
              </a:ext>
            </a:extLst>
          </p:cNvPr>
          <p:cNvSpPr/>
          <p:nvPr/>
        </p:nvSpPr>
        <p:spPr>
          <a:xfrm>
            <a:off x="3967534" y="2709330"/>
            <a:ext cx="1095375" cy="390525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009D-CC93-4FAC-BB55-6ACDCDACCC5C}"/>
              </a:ext>
            </a:extLst>
          </p:cNvPr>
          <p:cNvSpPr/>
          <p:nvPr/>
        </p:nvSpPr>
        <p:spPr>
          <a:xfrm>
            <a:off x="5298315" y="2726850"/>
            <a:ext cx="1095375" cy="39052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CFDB5-36E1-4BFE-B2D8-B3AF61EF43A0}"/>
              </a:ext>
            </a:extLst>
          </p:cNvPr>
          <p:cNvSpPr/>
          <p:nvPr/>
        </p:nvSpPr>
        <p:spPr>
          <a:xfrm>
            <a:off x="6581405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7C1CE-6507-4CAC-9CCC-8F2CC0F43F30}"/>
              </a:ext>
            </a:extLst>
          </p:cNvPr>
          <p:cNvSpPr/>
          <p:nvPr/>
        </p:nvSpPr>
        <p:spPr>
          <a:xfrm>
            <a:off x="8083127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이벤트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B96763-5144-487B-AD30-F2050946C3B6}"/>
              </a:ext>
            </a:extLst>
          </p:cNvPr>
          <p:cNvSpPr/>
          <p:nvPr/>
        </p:nvSpPr>
        <p:spPr>
          <a:xfrm>
            <a:off x="2921867" y="4160482"/>
            <a:ext cx="1253876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DDD86-CCD8-4764-BE22-2DE90BADDC88}"/>
              </a:ext>
            </a:extLst>
          </p:cNvPr>
          <p:cNvSpPr/>
          <p:nvPr/>
        </p:nvSpPr>
        <p:spPr>
          <a:xfrm>
            <a:off x="1592648" y="4159679"/>
            <a:ext cx="925262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31EFB2-F81F-4EE8-99C3-48F6A47C9A80}"/>
              </a:ext>
            </a:extLst>
          </p:cNvPr>
          <p:cNvSpPr/>
          <p:nvPr/>
        </p:nvSpPr>
        <p:spPr>
          <a:xfrm>
            <a:off x="1832672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DBE02-8EF0-4AAD-89AF-FEEE52C461EB}"/>
              </a:ext>
            </a:extLst>
          </p:cNvPr>
          <p:cNvSpPr/>
          <p:nvPr/>
        </p:nvSpPr>
        <p:spPr>
          <a:xfrm>
            <a:off x="780601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AA7ABD-EE6E-4788-A52C-8463C46A072A}"/>
              </a:ext>
            </a:extLst>
          </p:cNvPr>
          <p:cNvSpPr/>
          <p:nvPr/>
        </p:nvSpPr>
        <p:spPr>
          <a:xfrm>
            <a:off x="7012275" y="4694416"/>
            <a:ext cx="1444656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리스트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43FA9E-854D-4D3C-9152-0E92E6C7CD02}"/>
              </a:ext>
            </a:extLst>
          </p:cNvPr>
          <p:cNvSpPr/>
          <p:nvPr/>
        </p:nvSpPr>
        <p:spPr>
          <a:xfrm>
            <a:off x="7186915" y="5291107"/>
            <a:ext cx="1095375" cy="366677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805EA6-F2C0-47E1-A629-889F90B684C9}"/>
              </a:ext>
            </a:extLst>
          </p:cNvPr>
          <p:cNvSpPr/>
          <p:nvPr/>
        </p:nvSpPr>
        <p:spPr>
          <a:xfrm>
            <a:off x="7377539" y="5953461"/>
            <a:ext cx="714127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DD621-EBFA-4E73-8E24-B0D0F1A517B6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5720654" y="4694417"/>
            <a:ext cx="1" cy="58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ED7624D-CF77-40D7-9DCB-D2EDEA0C8F4A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flipH="1">
            <a:off x="4012847" y="4354942"/>
            <a:ext cx="970811" cy="109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8ECD46-A9ED-473C-8B6D-549A9FBC6434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629056" y="5450598"/>
            <a:ext cx="288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BBC826-43E4-402C-A3B7-219D18A3B52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1576985" y="5450598"/>
            <a:ext cx="255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796B75-BCA5-474A-BAAD-DDBA83B51E68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4175743" y="4354942"/>
            <a:ext cx="807915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312DC0-77D3-4B40-99B7-B8AA998C764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517910" y="4354942"/>
            <a:ext cx="403957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D1D936-612A-4293-A288-CB7E38357DF1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55279" y="4550204"/>
            <a:ext cx="175585" cy="73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3FB2FD-A373-4208-8BA2-70308AD9EFA2}"/>
              </a:ext>
            </a:extLst>
          </p:cNvPr>
          <p:cNvSpPr/>
          <p:nvPr/>
        </p:nvSpPr>
        <p:spPr>
          <a:xfrm>
            <a:off x="4117030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DEEFAA9-03B3-4D36-A024-1F28FE3D6149}"/>
              </a:ext>
            </a:extLst>
          </p:cNvPr>
          <p:cNvSpPr/>
          <p:nvPr/>
        </p:nvSpPr>
        <p:spPr>
          <a:xfrm>
            <a:off x="2985708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E2E95CC-60A4-490D-91EF-7B5870B6E481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>
            <a:off x="3782092" y="2345506"/>
            <a:ext cx="334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354D2B-7864-40C7-A51C-BA0DB666BD9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4515222" y="251406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A816A8D-FEFC-405E-A701-38DAB14F4FE3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H="1" flipV="1">
            <a:off x="4515222" y="3099855"/>
            <a:ext cx="1205433" cy="915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9D3E3E-4538-46E4-9AD9-481F4C6DB759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5720655" y="3117375"/>
            <a:ext cx="125348" cy="8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DFC6E12-CF1F-49A5-91A0-7A8A57E0BE79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062909" y="2904593"/>
            <a:ext cx="235406" cy="17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F75E988-3FE2-4654-9020-7C6E97D7D05E}"/>
              </a:ext>
            </a:extLst>
          </p:cNvPr>
          <p:cNvCxnSpPr>
            <a:cxnSpLocks/>
            <a:stCxn id="17" idx="2"/>
            <a:endCxn id="2" idx="3"/>
          </p:cNvCxnSpPr>
          <p:nvPr/>
        </p:nvCxnSpPr>
        <p:spPr>
          <a:xfrm flipH="1">
            <a:off x="6457651" y="3793811"/>
            <a:ext cx="671442" cy="561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D53B4C-3D4F-4AA4-A2BE-8160F55AB2DF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676780" y="3598549"/>
            <a:ext cx="406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4B9789D-F495-4A43-98E3-B38E816FE15E}"/>
              </a:ext>
            </a:extLst>
          </p:cNvPr>
          <p:cNvSpPr/>
          <p:nvPr/>
        </p:nvSpPr>
        <p:spPr>
          <a:xfrm>
            <a:off x="6925917" y="2725500"/>
            <a:ext cx="750862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뷰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13FB126-6887-4A54-B278-E413D6347817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7129093" y="3116024"/>
            <a:ext cx="172255" cy="287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6910A56-EFEB-447D-ACCE-D29D50EF0C6A}"/>
              </a:ext>
            </a:extLst>
          </p:cNvPr>
          <p:cNvCxnSpPr>
            <a:cxnSpLocks/>
            <a:stCxn id="24" idx="1"/>
            <a:endCxn id="2" idx="3"/>
          </p:cNvCxnSpPr>
          <p:nvPr/>
        </p:nvCxnSpPr>
        <p:spPr>
          <a:xfrm flipH="1" flipV="1">
            <a:off x="6457651" y="4354942"/>
            <a:ext cx="554624" cy="53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7D5BD39-13B8-4D53-847D-D834825E157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7734603" y="5084941"/>
            <a:ext cx="0" cy="206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560F56E-01B4-4CA9-AC1B-2C246F4B7CF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734603" y="5657784"/>
            <a:ext cx="0" cy="29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26B892-4366-4C3A-8490-9055909EDAA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913414" y="5669709"/>
            <a:ext cx="807240" cy="51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578185E-27DE-417F-9A4A-581E51681E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5720654" y="5669709"/>
            <a:ext cx="632006" cy="509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6077CB0-B9ED-46D5-9185-0A9CE31A9D21}"/>
              </a:ext>
            </a:extLst>
          </p:cNvPr>
          <p:cNvSpPr/>
          <p:nvPr/>
        </p:nvSpPr>
        <p:spPr>
          <a:xfrm>
            <a:off x="6753661" y="2110348"/>
            <a:ext cx="1095374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구매 뷰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A78909C-5CC4-465B-BC5F-B0F5F8B11A9F}"/>
              </a:ext>
            </a:extLst>
          </p:cNvPr>
          <p:cNvCxnSpPr>
            <a:cxnSpLocks/>
            <a:stCxn id="79" idx="0"/>
            <a:endCxn id="103" idx="2"/>
          </p:cNvCxnSpPr>
          <p:nvPr/>
        </p:nvCxnSpPr>
        <p:spPr>
          <a:xfrm flipV="1">
            <a:off x="7301348" y="2500872"/>
            <a:ext cx="0" cy="22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CD57978-070A-453B-B97D-7784C6B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" y="1700790"/>
            <a:ext cx="2617578" cy="194008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FE40E57-FBB4-40D8-B37B-33C9D973B2F3}"/>
              </a:ext>
            </a:extLst>
          </p:cNvPr>
          <p:cNvSpPr txBox="1"/>
          <p:nvPr/>
        </p:nvSpPr>
        <p:spPr>
          <a:xfrm>
            <a:off x="2985708" y="1675236"/>
            <a:ext cx="8206166" cy="338554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페이지에 적용될 기능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(3), (10)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C8D47E-AF97-4AB9-A762-F3180791A72A}"/>
              </a:ext>
            </a:extLst>
          </p:cNvPr>
          <p:cNvSpPr/>
          <p:nvPr/>
        </p:nvSpPr>
        <p:spPr>
          <a:xfrm>
            <a:off x="739865" y="3709282"/>
            <a:ext cx="3775357" cy="1134930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D8EE5-ED0B-41DD-9C98-F02C4D43AB80}"/>
              </a:ext>
            </a:extLst>
          </p:cNvPr>
          <p:cNvSpPr/>
          <p:nvPr/>
        </p:nvSpPr>
        <p:spPr>
          <a:xfrm>
            <a:off x="738738" y="5000601"/>
            <a:ext cx="3437005" cy="840522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D0E3AA-9EE6-4324-A688-B16C90B969FE}"/>
              </a:ext>
            </a:extLst>
          </p:cNvPr>
          <p:cNvSpPr/>
          <p:nvPr/>
        </p:nvSpPr>
        <p:spPr>
          <a:xfrm>
            <a:off x="4286476" y="5239275"/>
            <a:ext cx="2803180" cy="142837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9F018B-51D8-44E9-BD80-892C6E6E8DAD}"/>
              </a:ext>
            </a:extLst>
          </p:cNvPr>
          <p:cNvSpPr/>
          <p:nvPr/>
        </p:nvSpPr>
        <p:spPr>
          <a:xfrm>
            <a:off x="6536901" y="2057147"/>
            <a:ext cx="2805423" cy="1869973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491404-7F24-4C05-BBD6-3D0C6774DE22}"/>
              </a:ext>
            </a:extLst>
          </p:cNvPr>
          <p:cNvSpPr/>
          <p:nvPr/>
        </p:nvSpPr>
        <p:spPr>
          <a:xfrm>
            <a:off x="3632770" y="2567769"/>
            <a:ext cx="1522333" cy="844391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67F442-B092-409C-BFFD-3067920C6A25}"/>
              </a:ext>
            </a:extLst>
          </p:cNvPr>
          <p:cNvSpPr/>
          <p:nvPr/>
        </p:nvSpPr>
        <p:spPr>
          <a:xfrm>
            <a:off x="5248353" y="2261726"/>
            <a:ext cx="1196354" cy="107717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29FA82-08B1-44FD-82DA-850EA5A0BCC8}"/>
              </a:ext>
            </a:extLst>
          </p:cNvPr>
          <p:cNvSpPr/>
          <p:nvPr/>
        </p:nvSpPr>
        <p:spPr>
          <a:xfrm>
            <a:off x="6954450" y="4332533"/>
            <a:ext cx="2037149" cy="2237350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99789-8007-4465-9105-AE82AFD4B384}"/>
              </a:ext>
            </a:extLst>
          </p:cNvPr>
          <p:cNvSpPr txBox="1"/>
          <p:nvPr/>
        </p:nvSpPr>
        <p:spPr>
          <a:xfrm>
            <a:off x="780601" y="374658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(11), (12), (14)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874B73-6A69-4C32-B931-0CE1915BB646}"/>
              </a:ext>
            </a:extLst>
          </p:cNvPr>
          <p:cNvSpPr txBox="1"/>
          <p:nvPr/>
        </p:nvSpPr>
        <p:spPr>
          <a:xfrm>
            <a:off x="800621" y="499967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(8), (14), (13)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C7253E-A54A-4F70-901F-4EE2CD6BF998}"/>
              </a:ext>
            </a:extLst>
          </p:cNvPr>
          <p:cNvSpPr txBox="1"/>
          <p:nvPr/>
        </p:nvSpPr>
        <p:spPr>
          <a:xfrm>
            <a:off x="7355842" y="31256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C9076C-1F6D-4FA4-911C-869EFDF594B7}"/>
              </a:ext>
            </a:extLst>
          </p:cNvPr>
          <p:cNvSpPr txBox="1"/>
          <p:nvPr/>
        </p:nvSpPr>
        <p:spPr>
          <a:xfrm>
            <a:off x="3113960" y="496227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(5), (7)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2AA9E-278E-4C67-B193-48D78333C8B0}"/>
              </a:ext>
            </a:extLst>
          </p:cNvPr>
          <p:cNvSpPr txBox="1"/>
          <p:nvPr/>
        </p:nvSpPr>
        <p:spPr>
          <a:xfrm>
            <a:off x="8702090" y="312324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(15)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4DE8B2-01BF-46E3-8193-1234007689F6}"/>
              </a:ext>
            </a:extLst>
          </p:cNvPr>
          <p:cNvSpPr txBox="1"/>
          <p:nvPr/>
        </p:nvSpPr>
        <p:spPr>
          <a:xfrm>
            <a:off x="4290706" y="526839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(1), (9)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CECBF1-4C83-4A5A-AEEC-CA60A8F11117}"/>
              </a:ext>
            </a:extLst>
          </p:cNvPr>
          <p:cNvSpPr txBox="1"/>
          <p:nvPr/>
        </p:nvSpPr>
        <p:spPr>
          <a:xfrm>
            <a:off x="3668624" y="26494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7D1503-4F06-4635-B7B8-B5B58DA763C5}"/>
              </a:ext>
            </a:extLst>
          </p:cNvPr>
          <p:cNvSpPr txBox="1"/>
          <p:nvPr/>
        </p:nvSpPr>
        <p:spPr>
          <a:xfrm>
            <a:off x="5296025" y="235461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420D18-4861-46FB-B302-9A0B975FDCFB}"/>
              </a:ext>
            </a:extLst>
          </p:cNvPr>
          <p:cNvSpPr txBox="1"/>
          <p:nvPr/>
        </p:nvSpPr>
        <p:spPr>
          <a:xfrm>
            <a:off x="5604312" y="234488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(16)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모서리가 둥근 직사각형 4">
            <a:extLst>
              <a:ext uri="{FF2B5EF4-FFF2-40B4-BE49-F238E27FC236}">
                <a16:creationId xmlns:a16="http://schemas.microsoft.com/office/drawing/2014/main" id="{6FC3E464-F74F-45EF-A8FB-37D58123579A}"/>
              </a:ext>
            </a:extLst>
          </p:cNvPr>
          <p:cNvSpPr/>
          <p:nvPr/>
        </p:nvSpPr>
        <p:spPr>
          <a:xfrm rot="2018195">
            <a:off x="6356781" y="5257261"/>
            <a:ext cx="972272" cy="2862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2021.07.10 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완료</a:t>
            </a:r>
            <a:endParaRPr lang="en-US" altLang="ko-KR" sz="10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4968" y="842806"/>
            <a:ext cx="3148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정보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마일리지 이력 테이블</a:t>
            </a:r>
            <a:endParaRPr lang="en-US" altLang="ko-KR" dirty="0" smtClean="0"/>
          </a:p>
          <a:p>
            <a:r>
              <a:rPr lang="en-US" altLang="ko-KR" dirty="0" err="1" smtClean="0"/>
              <a:t>user_cashlog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user_cashlog_no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user_no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user_cashlog_log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user_cashlog_price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user_cashlog_date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40930" y="836943"/>
            <a:ext cx="3148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정보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구매 내역 테이블</a:t>
            </a:r>
            <a:endParaRPr lang="en-US" altLang="ko-KR" dirty="0" smtClean="0"/>
          </a:p>
          <a:p>
            <a:r>
              <a:rPr lang="en-US" altLang="ko-KR" dirty="0" err="1" smtClean="0"/>
              <a:t>user_buylog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user_buylog_no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user_no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good_no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user_buylog_price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user_buylog_date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9456338" y="3987520"/>
            <a:ext cx="3148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 설정 규칙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71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회의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11127874" cy="2062103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페이지 별로 구현될 세부 기능들을 문서화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기능들을 서비스 단위로 그룹화 후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데이터베이스 설계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코로나로 인한 대면 기회 적어짐에 따라 온라인 작업 환경 개선 여지 필요성 회의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팀뷰어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디스코드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이용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이외에 각자 발의한 내용에 대한 회의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57900" y="4044461"/>
            <a:ext cx="2400300" cy="24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AA3B638-5E15-4C68-8D8B-48484A8268B7}"/>
              </a:ext>
            </a:extLst>
          </p:cNvPr>
          <p:cNvSpPr txBox="1">
            <a:spLocks/>
          </p:cNvSpPr>
          <p:nvPr/>
        </p:nvSpPr>
        <p:spPr>
          <a:xfrm>
            <a:off x="495300" y="342900"/>
            <a:ext cx="4541521" cy="13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목표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E19DF4-6EB1-4C64-B0B7-7C15475141D8}"/>
              </a:ext>
            </a:extLst>
          </p:cNvPr>
          <p:cNvSpPr txBox="1">
            <a:spLocks/>
          </p:cNvSpPr>
          <p:nvPr/>
        </p:nvSpPr>
        <p:spPr>
          <a:xfrm>
            <a:off x="955112" y="2213892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354B989-CEED-477A-ACAA-BC7A9A5E28B3}"/>
              </a:ext>
            </a:extLst>
          </p:cNvPr>
          <p:cNvSpPr txBox="1">
            <a:spLocks/>
          </p:cNvSpPr>
          <p:nvPr/>
        </p:nvSpPr>
        <p:spPr>
          <a:xfrm>
            <a:off x="951368" y="2941852"/>
            <a:ext cx="8891338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 및 기능 분석 </a:t>
            </a:r>
            <a:r>
              <a:rPr lang="ko-KR" altLang="en-US" sz="28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문서화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90A598C-F4AD-4D47-889E-7696456194B3}"/>
              </a:ext>
            </a:extLst>
          </p:cNvPr>
          <p:cNvSpPr txBox="1">
            <a:spLocks/>
          </p:cNvSpPr>
          <p:nvPr/>
        </p:nvSpPr>
        <p:spPr>
          <a:xfrm>
            <a:off x="951368" y="3756073"/>
            <a:ext cx="8680518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시나리오 구상 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0C61FC-F468-4A9D-A669-7D2D6433BC6B}"/>
              </a:ext>
            </a:extLst>
          </p:cNvPr>
          <p:cNvSpPr txBox="1">
            <a:spLocks/>
          </p:cNvSpPr>
          <p:nvPr/>
        </p:nvSpPr>
        <p:spPr>
          <a:xfrm>
            <a:off x="951368" y="4479439"/>
            <a:ext cx="7537518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요구되는 기능 장착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BFD7370-CC14-4F14-A155-007A81420CF2}"/>
              </a:ext>
            </a:extLst>
          </p:cNvPr>
          <p:cNvSpPr txBox="1">
            <a:spLocks/>
          </p:cNvSpPr>
          <p:nvPr/>
        </p:nvSpPr>
        <p:spPr>
          <a:xfrm>
            <a:off x="1301682" y="4952066"/>
            <a:ext cx="6497054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360D0E35-8EAB-4DCE-BED8-C90E66F39AE7}"/>
              </a:ext>
            </a:extLst>
          </p:cNvPr>
          <p:cNvSpPr/>
          <p:nvPr/>
        </p:nvSpPr>
        <p:spPr>
          <a:xfrm>
            <a:off x="10189579" y="0"/>
            <a:ext cx="2002421" cy="671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18:09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편집</a:t>
            </a:r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E9A8D2-EFFA-4514-A61E-80C4B13BA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 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4913948" cy="427809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대한민국뿐만 아니라 전 세계적으로 기부 활동이 감소하고 있는 추세이다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기부 활동 감소의 큰 요인 중 하나로 접근성을 볼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사람들이 기부에 대한 긍적적인 생각을 가지고 있음에도 어디에 어떻게 기부를 해야할 지 모르거나 결정하지 못하여 기부하지 않는 경우가 태반이기 때문이다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점을 고려하여 사용자의 접근이 자유로운 쇼핑몰이라는 컨텐츠와 기부와 후원이라는 컨텐츠를 접목시켜 사회적 약자를 돕는 기부와 후원 증진이라는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공익 목적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프로젝트를 선택하게 되었다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‘Givengel＇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사용자로부터 물건을 팔아 얻은 수익의 일정 부분을 공익 단체나 사회적 약자를 위한 기부를 목적으로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사용자는 원하는 물건을 구입함과 동시에 기부도 할 수 있는 구조이다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FBB01-BC3A-4E85-859D-C395FB43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74" y="1054100"/>
            <a:ext cx="6458851" cy="4086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4DD76A-79C7-4A76-BB89-296F170A25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118349" cy="427809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기부 쇼핑몰 밴치 마킹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한국에서 유명한 대표적인 기부 쇼핑몰로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마리몬드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뽑을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마리몬드의 기부 방법또한 마리몬드에서 취급하는 물품을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구입하면 일부 수익이 공익을 위해 사용된다는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우리는 다른 기부 쇼핑몰과 마리몬드의 차이점에 포커싱을 하였다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마리몬드는 캠페인이라는 페이지를 통해 후원 단체와의 콜라보를 진행한다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소비자는 자신이 후원하고자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단체나 조직을 투명하게 알 수 있을 뿐더러 이벤트 요소까지 더해지니 상당한 매력을 느낄 수 밖에 없다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우리는 여기서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투명하다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요소를 분석하였다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사용자가 기부 쇼핑몰을 이용함과 동시에 자신이 원하는 후원단체에 후원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있으면 어떨까라는 생각이 도출되었고 우리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큰 특징이자 차별점인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기부 마일리지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제도를 생각해내었다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기부 마일리지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 물건을 구입하고 그 수익에 대한 일정 부분을 정해진 단체에 후원된다는 시스템과 달리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소비자가 원하는 곳에 후원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있는 구조를 제공한다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물건 구입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부분 마일리지화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마일리지를 통해 원하는 곳에 후원 가능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마일리지를 통화로 하는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사용자의 기부 활동을 촉진시킬 뿐만 아니라 사용자의 리즈 또한 맞춰줄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사용자의 입장에서는 후원과 동시에 여러 물건을 선택해서 살 수 있다는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A0DED6-F83F-4BBC-B902-E069260B8E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118349" cy="230832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[30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장터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상점은 동물 후원 쇼핑몰과 클라우드 펀딩을 조합한 홈페이지이다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홈페이지에서 주목할 점은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후원 금액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제도이다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후원 금액 제도란 판매 수익이 얼마나 나왔는지를 집계하여 사용자에게 제공하는 서비스이다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서비스는 클라우드 펀딩의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기본적인 기능이며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상점은 그 기능을 쇼핑 기능과 잘 조합하여 사용한 사례로 볼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후원 금액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누적 후원 금액 제도를 마리몬드의 캠페인 제도와 결합하여 기능을 구현할 예정이다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중인 물품을 구입하면 해당 캠페인의 누적 후원 금액이 올라가는 것을 확인 할 수 있도록 하는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소비자들이 자신의 후원을 통해 특정 후원 단체의 기부 금액이 올라가는 것을 확인하고 투명성과 보람을 느낄 수 있게 하는 컨텐츠가 될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9C8A9-EA29-4ECD-A2E7-34E2BDD7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5" y="3583192"/>
            <a:ext cx="11118349" cy="57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5ECFE-CBCE-43DD-8EE2-56D876571332}"/>
              </a:ext>
            </a:extLst>
          </p:cNvPr>
          <p:cNvSpPr txBox="1"/>
          <p:nvPr/>
        </p:nvSpPr>
        <p:spPr>
          <a:xfrm>
            <a:off x="8941298" y="4220696"/>
            <a:ext cx="2364876" cy="41549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30</a:t>
            </a:r>
            <a:r>
              <a:rPr lang="ko-KR" altLang="en-US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상점 홈페이지</a:t>
            </a:r>
            <a:endParaRPr lang="en-US" altLang="ko-KR" sz="10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https://coconutstore.co.kr/STORE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0955C-5B3D-4AEA-B591-5C59B2F5A18A}"/>
              </a:ext>
            </a:extLst>
          </p:cNvPr>
          <p:cNvSpPr txBox="1"/>
          <p:nvPr/>
        </p:nvSpPr>
        <p:spPr>
          <a:xfrm>
            <a:off x="187825" y="4220696"/>
            <a:ext cx="8422775" cy="2062103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마일리지 중고 장터 게시판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소비자가 구매 행위를 할 경우 소비자는 일정 부분을 마일리지로 받을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마일리지는 앞에 설명한 바와 같이 원하는 단체를 후원하는 데에 사용이 가능합니다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단체에 후원하는 것 뿐만 아니라 사용자에게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제공함으로써 사용자의 리즈를 맞춰주는 역할을 해줍니다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장터는 사용자를 구매자와 판매자로 나누어 운영됩니다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구매자도 될 수 있고 판매자도 될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판매자는 자신의 물건에 마일리지 가격을 붙여 게시판에 올리고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구매자는 그 만큼의 마일리지를 지불하여 판매자로부터 물건을 구입할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과정에서 수수료가 발생하며 일정 수수료만큼 차감된 금액을 판매자는 마일리지의 형태로 얻을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B2847D-BFDF-478D-B091-757CCE04210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8413250" cy="33855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Lean-Canvas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71BF4-B7E0-4A44-9737-2525371F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" y="1560847"/>
            <a:ext cx="8782848" cy="49110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5A3DB8-7F47-499A-874A-6EDB99615850}"/>
              </a:ext>
            </a:extLst>
          </p:cNvPr>
          <p:cNvSpPr txBox="1"/>
          <p:nvPr/>
        </p:nvSpPr>
        <p:spPr>
          <a:xfrm>
            <a:off x="8945229" y="1208944"/>
            <a:ext cx="2808621" cy="5262979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사안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 및 기능 분석 문서화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11127874" cy="4770537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회의를 통한 요구사항 분석과 기능 분석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팀원들이 생각하는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요구사항과 기능을 적어내려 공통적인 기능을 기입하고 특별한 기능에 대해서는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팀원이 토의하여 해당 기능이 필요한 기능인지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개발에 적합한 기능인지 그리고 적합하다면 보완할 점이 있는지를 토의한 뒤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기능의 기입여부를 결정하는 방식으로 요구사항에 대한 기능을 추려내었습니다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요구 사항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 기능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 비밀번호 찾기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정보를 확인할 수 있어야한다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제품을 사용자에게 보여주고 카테고리 별로 분류가 가능하여야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관심 지정 기능 혹은 장바구니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5)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상품의 구매 정보 등을 분석하여 사용자에게 추천이나 광고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 게시판 이용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7)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로그인을 통한 홈페이지 관리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8)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검색하여 물건을 쉽게 찾을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9)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후원이나 캠페인으로 얻은 수익을 사용자가 볼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10)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쓸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물품은 특정 후원 단체에만 후원되도록 설정되어야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스마트폰에 알림이 갈 수 있도록 해야한다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 등급 제도와 주문 영수증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 상장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볼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 및 기능 분석 문서화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11127874" cy="5016758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요구사항에 따른 기능 분석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찾기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 기능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정보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배송현황 등등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별 태그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(4)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관심 기능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(5)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리스트 출력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(6)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게시판 기능 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[8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(7)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 상품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Top10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ko-KR" altLang="en-US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[9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(8)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기능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(9)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로그인 기능</a:t>
            </a:r>
            <a:r>
              <a:rPr lang="ko-KR" altLang="en-US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[5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(10)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수익금 누적 합산 기능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댓글 기능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미부여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댓글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물품 구매 시 정해진 후원 단체에만 후원되도록 하는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(14)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 연계 이벤트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(15)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(16)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 등급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[5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주문 영수증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마킹되지 않은 물품에 대한 개발 우선 순위 점수는 개발 어려움과 가치를 계산하여 부여하였음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2A822-20E3-403C-90FD-DFA0C8EB2607}"/>
              </a:ext>
            </a:extLst>
          </p:cNvPr>
          <p:cNvSpPr txBox="1"/>
          <p:nvPr/>
        </p:nvSpPr>
        <p:spPr>
          <a:xfrm>
            <a:off x="7785129" y="1405550"/>
            <a:ext cx="2895842" cy="33855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있어야 하는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14D22-A15D-4511-8E1A-4F491E62F38E}"/>
              </a:ext>
            </a:extLst>
          </p:cNvPr>
          <p:cNvSpPr txBox="1"/>
          <p:nvPr/>
        </p:nvSpPr>
        <p:spPr>
          <a:xfrm>
            <a:off x="7785129" y="1880153"/>
            <a:ext cx="2895842" cy="338554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보류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C743F-CE16-4E34-A5DF-3B984F830701}"/>
              </a:ext>
            </a:extLst>
          </p:cNvPr>
          <p:cNvSpPr txBox="1"/>
          <p:nvPr/>
        </p:nvSpPr>
        <p:spPr>
          <a:xfrm>
            <a:off x="312186" y="1541599"/>
            <a:ext cx="374546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0A55C-E91B-40CE-BDC0-4C987C8812BE}"/>
              </a:ext>
            </a:extLst>
          </p:cNvPr>
          <p:cNvSpPr txBox="1"/>
          <p:nvPr/>
        </p:nvSpPr>
        <p:spPr>
          <a:xfrm>
            <a:off x="312185" y="1778900"/>
            <a:ext cx="5369477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58B9D-3501-45EF-AD06-67C7F19DCA16}"/>
              </a:ext>
            </a:extLst>
          </p:cNvPr>
          <p:cNvSpPr txBox="1"/>
          <p:nvPr/>
        </p:nvSpPr>
        <p:spPr>
          <a:xfrm>
            <a:off x="312185" y="2028929"/>
            <a:ext cx="1754740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7863E-E06E-4667-AB3F-ECCA08A082A5}"/>
              </a:ext>
            </a:extLst>
          </p:cNvPr>
          <p:cNvSpPr txBox="1"/>
          <p:nvPr/>
        </p:nvSpPr>
        <p:spPr>
          <a:xfrm>
            <a:off x="312185" y="2275224"/>
            <a:ext cx="2778678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9341E-370E-4DAB-961E-C63350D9C700}"/>
              </a:ext>
            </a:extLst>
          </p:cNvPr>
          <p:cNvSpPr txBox="1"/>
          <p:nvPr/>
        </p:nvSpPr>
        <p:spPr>
          <a:xfrm>
            <a:off x="312186" y="2503114"/>
            <a:ext cx="2102402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B8A3C-3AD4-4846-AC5E-BE9541892381}"/>
              </a:ext>
            </a:extLst>
          </p:cNvPr>
          <p:cNvSpPr txBox="1"/>
          <p:nvPr/>
        </p:nvSpPr>
        <p:spPr>
          <a:xfrm>
            <a:off x="312186" y="3228982"/>
            <a:ext cx="2102402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5C0B0-E9EE-495D-A9E7-9671B44F4936}"/>
              </a:ext>
            </a:extLst>
          </p:cNvPr>
          <p:cNvSpPr txBox="1"/>
          <p:nvPr/>
        </p:nvSpPr>
        <p:spPr>
          <a:xfrm>
            <a:off x="312185" y="3709289"/>
            <a:ext cx="1245152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5DCFC-46C7-4F1B-8DB6-E8461EBED08C}"/>
              </a:ext>
            </a:extLst>
          </p:cNvPr>
          <p:cNvSpPr txBox="1"/>
          <p:nvPr/>
        </p:nvSpPr>
        <p:spPr>
          <a:xfrm>
            <a:off x="312184" y="3954850"/>
            <a:ext cx="2812015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AA010-D881-425C-B91A-FB53EA9B9187}"/>
              </a:ext>
            </a:extLst>
          </p:cNvPr>
          <p:cNvSpPr txBox="1"/>
          <p:nvPr/>
        </p:nvSpPr>
        <p:spPr>
          <a:xfrm>
            <a:off x="312184" y="4191938"/>
            <a:ext cx="170235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31769-7A1C-4FB5-BFAB-16B78B527F5B}"/>
              </a:ext>
            </a:extLst>
          </p:cNvPr>
          <p:cNvSpPr txBox="1"/>
          <p:nvPr/>
        </p:nvSpPr>
        <p:spPr>
          <a:xfrm>
            <a:off x="312184" y="4451174"/>
            <a:ext cx="545520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EF93D-25FD-4543-8128-29B6F7F750F6}"/>
              </a:ext>
            </a:extLst>
          </p:cNvPr>
          <p:cNvSpPr txBox="1"/>
          <p:nvPr/>
        </p:nvSpPr>
        <p:spPr>
          <a:xfrm>
            <a:off x="2274336" y="5184968"/>
            <a:ext cx="185951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52EBC-8A31-4887-83E7-43284E9C13FC}"/>
              </a:ext>
            </a:extLst>
          </p:cNvPr>
          <p:cNvSpPr txBox="1"/>
          <p:nvPr/>
        </p:nvSpPr>
        <p:spPr>
          <a:xfrm>
            <a:off x="338017" y="4915464"/>
            <a:ext cx="1219320" cy="200055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23BF7-4208-4E6A-A62F-B753DBA282F1}"/>
              </a:ext>
            </a:extLst>
          </p:cNvPr>
          <p:cNvSpPr txBox="1"/>
          <p:nvPr/>
        </p:nvSpPr>
        <p:spPr>
          <a:xfrm>
            <a:off x="325100" y="4679064"/>
            <a:ext cx="2602249" cy="200055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시나리오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004049" cy="58477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시나리오는 비교적 모든 기능 페이지들과 연관될 메인 페이지에서 이동하는 시나리오를 예측하는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팀원들과의 소통을 통한 페이지 이동 시나리오를 간략하게 만들어 보는 단계이다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05F16F-3133-4DB0-B0FD-41E736B2B8AD}"/>
              </a:ext>
            </a:extLst>
          </p:cNvPr>
          <p:cNvSpPr/>
          <p:nvPr/>
        </p:nvSpPr>
        <p:spPr>
          <a:xfrm>
            <a:off x="4983658" y="4015467"/>
            <a:ext cx="1473993" cy="67895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99E87-6F47-4476-9D31-35941A60F68B}"/>
              </a:ext>
            </a:extLst>
          </p:cNvPr>
          <p:cNvSpPr/>
          <p:nvPr/>
        </p:nvSpPr>
        <p:spPr>
          <a:xfrm>
            <a:off x="5172966" y="5279184"/>
            <a:ext cx="1095375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CA1C1-30FE-409C-AF3A-AD66471A881B}"/>
              </a:ext>
            </a:extLst>
          </p:cNvPr>
          <p:cNvSpPr/>
          <p:nvPr/>
        </p:nvSpPr>
        <p:spPr>
          <a:xfrm>
            <a:off x="4435971" y="5953988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1F026-D370-4D35-B39F-8E0B8B437636}"/>
              </a:ext>
            </a:extLst>
          </p:cNvPr>
          <p:cNvSpPr/>
          <p:nvPr/>
        </p:nvSpPr>
        <p:spPr>
          <a:xfrm>
            <a:off x="5875217" y="5953462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 찾기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91A30-75BC-4837-9A79-091EBEAC6578}"/>
              </a:ext>
            </a:extLst>
          </p:cNvPr>
          <p:cNvSpPr/>
          <p:nvPr/>
        </p:nvSpPr>
        <p:spPr>
          <a:xfrm>
            <a:off x="2917472" y="5191992"/>
            <a:ext cx="1095375" cy="517211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상품</a:t>
            </a:r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EB8368-9D05-40F8-BEE4-837870F151BF}"/>
              </a:ext>
            </a:extLst>
          </p:cNvPr>
          <p:cNvSpPr/>
          <p:nvPr/>
        </p:nvSpPr>
        <p:spPr>
          <a:xfrm>
            <a:off x="3967534" y="2709330"/>
            <a:ext cx="1095375" cy="390525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009D-CC93-4FAC-BB55-6ACDCDACCC5C}"/>
              </a:ext>
            </a:extLst>
          </p:cNvPr>
          <p:cNvSpPr/>
          <p:nvPr/>
        </p:nvSpPr>
        <p:spPr>
          <a:xfrm>
            <a:off x="5327529" y="2725500"/>
            <a:ext cx="1095375" cy="39052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CFDB5-36E1-4BFE-B2D8-B3AF61EF43A0}"/>
              </a:ext>
            </a:extLst>
          </p:cNvPr>
          <p:cNvSpPr/>
          <p:nvPr/>
        </p:nvSpPr>
        <p:spPr>
          <a:xfrm>
            <a:off x="6581405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7C1CE-6507-4CAC-9CCC-8F2CC0F43F30}"/>
              </a:ext>
            </a:extLst>
          </p:cNvPr>
          <p:cNvSpPr/>
          <p:nvPr/>
        </p:nvSpPr>
        <p:spPr>
          <a:xfrm>
            <a:off x="8083127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이벤트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B96763-5144-487B-AD30-F2050946C3B6}"/>
              </a:ext>
            </a:extLst>
          </p:cNvPr>
          <p:cNvSpPr/>
          <p:nvPr/>
        </p:nvSpPr>
        <p:spPr>
          <a:xfrm>
            <a:off x="2921867" y="4160482"/>
            <a:ext cx="1253876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DDD86-CCD8-4764-BE22-2DE90BADDC88}"/>
              </a:ext>
            </a:extLst>
          </p:cNvPr>
          <p:cNvSpPr/>
          <p:nvPr/>
        </p:nvSpPr>
        <p:spPr>
          <a:xfrm>
            <a:off x="1592648" y="4159679"/>
            <a:ext cx="925262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31EFB2-F81F-4EE8-99C3-48F6A47C9A80}"/>
              </a:ext>
            </a:extLst>
          </p:cNvPr>
          <p:cNvSpPr/>
          <p:nvPr/>
        </p:nvSpPr>
        <p:spPr>
          <a:xfrm>
            <a:off x="1832672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DBE02-8EF0-4AAD-89AF-FEEE52C461EB}"/>
              </a:ext>
            </a:extLst>
          </p:cNvPr>
          <p:cNvSpPr/>
          <p:nvPr/>
        </p:nvSpPr>
        <p:spPr>
          <a:xfrm>
            <a:off x="780601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AA7ABD-EE6E-4788-A52C-8463C46A072A}"/>
              </a:ext>
            </a:extLst>
          </p:cNvPr>
          <p:cNvSpPr/>
          <p:nvPr/>
        </p:nvSpPr>
        <p:spPr>
          <a:xfrm>
            <a:off x="7012275" y="4694416"/>
            <a:ext cx="1444656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리스트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43FA9E-854D-4D3C-9152-0E92E6C7CD02}"/>
              </a:ext>
            </a:extLst>
          </p:cNvPr>
          <p:cNvSpPr/>
          <p:nvPr/>
        </p:nvSpPr>
        <p:spPr>
          <a:xfrm>
            <a:off x="7186915" y="5291107"/>
            <a:ext cx="1095375" cy="366677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805EA6-F2C0-47E1-A629-889F90B684C9}"/>
              </a:ext>
            </a:extLst>
          </p:cNvPr>
          <p:cNvSpPr/>
          <p:nvPr/>
        </p:nvSpPr>
        <p:spPr>
          <a:xfrm>
            <a:off x="7377539" y="5953461"/>
            <a:ext cx="714127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DD621-EBFA-4E73-8E24-B0D0F1A517B6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5720654" y="4694417"/>
            <a:ext cx="1" cy="58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ED7624D-CF77-40D7-9DCB-D2EDEA0C8F4A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flipH="1">
            <a:off x="4012847" y="4354942"/>
            <a:ext cx="970811" cy="109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8ECD46-A9ED-473C-8B6D-549A9FBC6434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629056" y="5450598"/>
            <a:ext cx="288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BBC826-43E4-402C-A3B7-219D18A3B52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1576985" y="5450598"/>
            <a:ext cx="255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796B75-BCA5-474A-BAAD-DDBA83B51E68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4175743" y="4354942"/>
            <a:ext cx="807915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312DC0-77D3-4B40-99B7-B8AA998C764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517910" y="4354942"/>
            <a:ext cx="403957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D1D936-612A-4293-A288-CB7E38357DF1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55279" y="4550204"/>
            <a:ext cx="175585" cy="73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3FB2FD-A373-4208-8BA2-70308AD9EFA2}"/>
              </a:ext>
            </a:extLst>
          </p:cNvPr>
          <p:cNvSpPr/>
          <p:nvPr/>
        </p:nvSpPr>
        <p:spPr>
          <a:xfrm>
            <a:off x="4117030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DEEFAA9-03B3-4D36-A024-1F28FE3D6149}"/>
              </a:ext>
            </a:extLst>
          </p:cNvPr>
          <p:cNvSpPr/>
          <p:nvPr/>
        </p:nvSpPr>
        <p:spPr>
          <a:xfrm>
            <a:off x="2985708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E2E95CC-60A4-490D-91EF-7B5870B6E481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>
            <a:off x="3782092" y="2345506"/>
            <a:ext cx="334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354D2B-7864-40C7-A51C-BA0DB666BD9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4515222" y="251406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A816A8D-FEFC-405E-A701-38DAB14F4FE3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H="1" flipV="1">
            <a:off x="4515222" y="3099855"/>
            <a:ext cx="1205433" cy="915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9D3E3E-4538-46E4-9AD9-481F4C6DB759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5720655" y="3116025"/>
            <a:ext cx="154562" cy="899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DFC6E12-CF1F-49A5-91A0-7A8A57E0BE79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062909" y="2904593"/>
            <a:ext cx="264620" cy="16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F75E988-3FE2-4654-9020-7C6E97D7D05E}"/>
              </a:ext>
            </a:extLst>
          </p:cNvPr>
          <p:cNvCxnSpPr>
            <a:cxnSpLocks/>
            <a:stCxn id="17" idx="2"/>
            <a:endCxn id="2" idx="3"/>
          </p:cNvCxnSpPr>
          <p:nvPr/>
        </p:nvCxnSpPr>
        <p:spPr>
          <a:xfrm flipH="1">
            <a:off x="6457651" y="3793811"/>
            <a:ext cx="671442" cy="561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D53B4C-3D4F-4AA4-A2BE-8160F55AB2DF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676780" y="3598549"/>
            <a:ext cx="406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4B9789D-F495-4A43-98E3-B38E816FE15E}"/>
              </a:ext>
            </a:extLst>
          </p:cNvPr>
          <p:cNvSpPr/>
          <p:nvPr/>
        </p:nvSpPr>
        <p:spPr>
          <a:xfrm>
            <a:off x="6925917" y="2725500"/>
            <a:ext cx="750862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뷰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13FB126-6887-4A54-B278-E413D6347817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7129093" y="3116024"/>
            <a:ext cx="172255" cy="287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6910A56-EFEB-447D-ACCE-D29D50EF0C6A}"/>
              </a:ext>
            </a:extLst>
          </p:cNvPr>
          <p:cNvCxnSpPr>
            <a:cxnSpLocks/>
            <a:stCxn id="24" idx="1"/>
            <a:endCxn id="2" idx="3"/>
          </p:cNvCxnSpPr>
          <p:nvPr/>
        </p:nvCxnSpPr>
        <p:spPr>
          <a:xfrm flipH="1" flipV="1">
            <a:off x="6457651" y="4354942"/>
            <a:ext cx="554624" cy="53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7D5BD39-13B8-4D53-847D-D834825E157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7734603" y="5084941"/>
            <a:ext cx="0" cy="206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560F56E-01B4-4CA9-AC1B-2C246F4B7CF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734603" y="5657784"/>
            <a:ext cx="0" cy="29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26B892-4366-4C3A-8490-9055909EDAA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062909" y="5669709"/>
            <a:ext cx="657745" cy="284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578185E-27DE-417F-9A4A-581E51681E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5720654" y="5669709"/>
            <a:ext cx="781501" cy="283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6077CB0-B9ED-46D5-9185-0A9CE31A9D21}"/>
              </a:ext>
            </a:extLst>
          </p:cNvPr>
          <p:cNvSpPr/>
          <p:nvPr/>
        </p:nvSpPr>
        <p:spPr>
          <a:xfrm>
            <a:off x="6753661" y="2110348"/>
            <a:ext cx="1095374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구매 뷰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A78909C-5CC4-465B-BC5F-B0F5F8B11A9F}"/>
              </a:ext>
            </a:extLst>
          </p:cNvPr>
          <p:cNvCxnSpPr>
            <a:cxnSpLocks/>
            <a:stCxn id="79" idx="0"/>
            <a:endCxn id="103" idx="2"/>
          </p:cNvCxnSpPr>
          <p:nvPr/>
        </p:nvCxnSpPr>
        <p:spPr>
          <a:xfrm flipV="1">
            <a:off x="7301348" y="2500872"/>
            <a:ext cx="0" cy="22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2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1380</Words>
  <Application>Microsoft Office PowerPoint</Application>
  <PresentationFormat>와이드스크린</PresentationFormat>
  <Paragraphs>211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</dc:creator>
  <cp:lastModifiedBy>김 인철</cp:lastModifiedBy>
  <cp:revision>30</cp:revision>
  <dcterms:created xsi:type="dcterms:W3CDTF">2021-07-09T09:03:59Z</dcterms:created>
  <dcterms:modified xsi:type="dcterms:W3CDTF">2021-07-16T14:41:42Z</dcterms:modified>
</cp:coreProperties>
</file>