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4" r:id="rId7"/>
    <p:sldId id="260" r:id="rId8"/>
    <p:sldId id="265" r:id="rId9"/>
    <p:sldId id="263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6E27-E6CA-40AA-A7B5-91049D354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96FE77-EECB-4CF0-AB66-9B647F17E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33A785-4BA7-40EE-B8ED-81DC4ACA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BCC872-59D4-43B7-AC0F-D91C04DA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C622CA-97DA-4C21-A385-27F80EFE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87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8410F-92AD-4EB2-8BB4-774D60FF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94222C-4FDE-4931-BAE9-8A7DF194A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8D4EAC-248C-4DC1-9273-F627E52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78FFEF-C6EE-4E5F-B029-68DD4A89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0A9A64-DADB-4E49-80FB-99D88EEC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68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B1DE-3361-4B1F-94EC-A0AD1DED5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088CC1-F60A-40DC-B4D2-AF4859BF7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4E2C8A-0D04-492A-8F37-455EE7C4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7D1EA-62A4-4D09-A3AC-5AE16803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11D57A-48B0-40C6-9321-4DC17F10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41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2DA8C-3FBE-4E4B-B107-52D78A65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1E9A04-560C-4556-BE56-FE79CD0F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20112F-29E1-4EE9-A0ED-D891F6A4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60A77-3CCA-467B-950E-5762C49C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A9C56C-6877-4F5D-9BEE-F9ED4F22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7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1E6B-9467-4F35-9941-C09BE900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567920-7357-4794-AA92-E33086FA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B118A9-5F19-4FF8-BE5B-B5281392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94A32-9473-42AD-8EFE-2AFAEC88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D28AFF-BD60-412B-A9D1-66C8D83C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5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D4FAE-C1BF-4C43-901A-6F572FEE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2B9FFD-B2A1-4143-A53D-FFF89969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A194BC-C2CF-41B3-A61F-B8E8E991A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B7AC6-F3D6-46B9-B62A-10A2ABAD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9CB6AE-A8B3-4965-8A60-67866B80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05BD9C-52FD-4F66-95CE-27222AB4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1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60B-1B79-4776-B7ED-41155DB2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98AE53-D478-4F84-B656-A2B9A00F7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382815-96EA-45B1-9A9B-2919806E0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1B5824-F765-41F3-8292-D5760244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03581F-D866-4FFC-B465-0CBDE1712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929DA3-457B-4878-9A75-B2A6FE60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1CC56B-D202-4F35-A2A9-AF59D1E8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368485-36CB-4DF2-817F-5CE7871B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6784D-BC64-4986-8CF9-64F779A4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F1B8D2-0D64-4140-82DC-8501396F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F13E35-51A5-4A5D-8EF4-9859C514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90D242-C258-4A01-BDFA-62BDD9D0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FB3B24-2146-4E0E-A98C-BB067617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3DA110-36ED-43FE-B8BA-A9AAC6E7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6D81A1-F90E-4D50-9B07-F84E0C5F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255BE-05D2-499C-A7DB-86CA6099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3170D-1BB5-4BD5-983A-51FB39DB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B7BE27-6A7F-4E40-AA0D-DC2286BE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355F62-7D51-4A1A-9D1C-35F9552C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0D446-3296-4F3C-8526-1E4A001E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941931-5C2F-41F1-B2D8-6B075F99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2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0BF1A-6ADE-4874-9265-EBDC3266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054D1E-AFD8-4861-8C2F-B60763981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1C3F3-47CA-4203-B447-2261831AE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0CA142-B104-4038-A174-4777D82B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7A62F3-4BB7-478E-8BD1-DA1BCE60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D5626E-C96E-4F31-B952-E11A9CEE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22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DC1BF8-348E-4345-BB80-01C7C9F4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C57EFA-D9A7-4659-B4F0-27C026F4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B76F5-AC7E-44F9-B41D-EA3941B98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EF1A-5C9C-475B-AE46-8667399FC54F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837E7D-D1A2-4220-B6E7-4B2BEB1A3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FDDDE-C329-4D2A-93E4-3EAB2CE58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80DB-ADA7-4C21-9B08-0D503C68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9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esktop/IA/_Portifolio/Twitter_MG.ipynb#Analise-de-sentimentos-no-Twit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witter.com/betalab9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erandodados/mdrepo" TargetMode="External"/><Relationship Id="rId2" Type="http://schemas.openxmlformats.org/officeDocument/2006/relationships/hyperlink" Target="http://localhost:8888/notebooks/Desktop/IA/_Portifolio/Twitter_MG.ipynb#Analise-de-sentimentos-no-Twit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C3BF4-3B32-43D0-AE57-561BE32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Analise de sentimentos no Twitter</a:t>
            </a:r>
            <a:r>
              <a:rPr lang="pt-BR" b="1" dirty="0">
                <a:hlinkClick r:id="rId2"/>
              </a:rPr>
              <a:t>¶</a:t>
            </a:r>
            <a:br>
              <a:rPr lang="pt-BR" b="1" dirty="0"/>
            </a:br>
            <a:r>
              <a:rPr lang="pt-BR" b="1" dirty="0"/>
              <a:t>Governo de Minas Gerais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DE7583-3E47-43DB-BFB7-79795CA35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Período 31/12/2016 até 13/02/2017</a:t>
            </a:r>
          </a:p>
        </p:txBody>
      </p:sp>
    </p:spTree>
    <p:extLst>
      <p:ext uri="{BB962C8B-B14F-4D97-AF65-F5344CB8AC3E}">
        <p14:creationId xmlns:p14="http://schemas.microsoft.com/office/powerpoint/2010/main" val="130842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A672A-FDED-4E26-93BF-B945A7A6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Análise dos tweets: Conhecendo alguns usuários envolvidos com as publicações mais frequentes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A1BEB-40C9-4554-A991-211B5082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Dos 4 usuário ativos mais frequentes: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 usuários possuem mais de 15,1 mil seguidores sendo:</a:t>
            </a:r>
          </a:p>
          <a:p>
            <a:r>
              <a:rPr lang="pt-BR" dirty="0"/>
              <a:t>  1 usuário possui 61,9 mil  seguidores, pessoa pública de conta verificada. Seu perfil possui conteúdo misto, políticos, sociais, artísticos.</a:t>
            </a:r>
          </a:p>
          <a:p>
            <a:r>
              <a:rPr lang="pt-BR" dirty="0"/>
              <a:t>  1 usuário possui 15,1 mil seguidores, altamente engajado em discussões e acontecimentos políticos, este usuário é brasileiro e reside em Portugal.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 usuários possuem mais de 219 seguidores, sendo:</a:t>
            </a:r>
          </a:p>
          <a:p>
            <a:r>
              <a:rPr lang="pt-BR" dirty="0"/>
              <a:t>  1 usuário possui 744 seguidores. Seu perfil possui conteúdo misto, políticos, sociais, artísticos. </a:t>
            </a:r>
          </a:p>
          <a:p>
            <a:r>
              <a:rPr lang="pt-BR" dirty="0"/>
              <a:t>  1 usuário possui 219 seguidores. Perfil especializado em notícias políticas, sociais, acontecimentos trágicos.</a:t>
            </a:r>
          </a:p>
        </p:txBody>
      </p:sp>
    </p:spTree>
    <p:extLst>
      <p:ext uri="{BB962C8B-B14F-4D97-AF65-F5344CB8AC3E}">
        <p14:creationId xmlns:p14="http://schemas.microsoft.com/office/powerpoint/2010/main" val="125610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9BACA-DBB9-42E0-8D66-3A435E45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dos tweets: Conhecendo alguns usuários envolvidos com as publicações mais frequentes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7837AC9-B2CD-4611-A4C3-2FED93335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24" y="2414446"/>
            <a:ext cx="6677957" cy="20291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5F4AD7-5358-4F93-A379-92798C8EE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895" y="4443554"/>
            <a:ext cx="4582164" cy="22005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4312C94-6A97-4BA5-B5D7-9A6942BF7AC2}"/>
              </a:ext>
            </a:extLst>
          </p:cNvPr>
          <p:cNvSpPr txBox="1"/>
          <p:nvPr/>
        </p:nvSpPr>
        <p:spPr>
          <a:xfrm>
            <a:off x="838200" y="1745540"/>
            <a:ext cx="424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4 Usuários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ativos</a:t>
            </a:r>
          </a:p>
        </p:txBody>
      </p:sp>
    </p:spTree>
    <p:extLst>
      <p:ext uri="{BB962C8B-B14F-4D97-AF65-F5344CB8AC3E}">
        <p14:creationId xmlns:p14="http://schemas.microsoft.com/office/powerpoint/2010/main" val="314874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24E01-0399-4A88-97E5-74D28A2F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dos tweets: Conhecendo alguns usuários envolvidos com as publicações mais frequentes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F746F5-AC02-4931-BA3B-093816561A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2400" dirty="0"/>
              <a:t>4 Usuários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ativos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6B9417-5A73-4E14-9971-D282E8A9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3966"/>
            <a:ext cx="4925112" cy="19433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4F1884-6377-41A4-87A8-8171FFE1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37" y="2995387"/>
            <a:ext cx="521090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2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06427-0A87-477D-A664-A602A186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Análise dos tweets: Conhecendo alguns usuários envolvidos com as publicações mais frequentes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399BDEB-0531-41B7-A845-D0ADEB73C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0483"/>
            <a:ext cx="4410691" cy="2476846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5334476B-3152-490B-A7D9-777AE975CD33}"/>
              </a:ext>
            </a:extLst>
          </p:cNvPr>
          <p:cNvSpPr txBox="1">
            <a:spLocks/>
          </p:cNvSpPr>
          <p:nvPr/>
        </p:nvSpPr>
        <p:spPr>
          <a:xfrm>
            <a:off x="703729" y="1825625"/>
            <a:ext cx="1051560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4 Usuários </a:t>
            </a:r>
            <a:r>
              <a:rPr lang="pt-BR" sz="2400" dirty="0">
                <a:solidFill>
                  <a:srgbClr val="C00000"/>
                </a:solidFill>
              </a:rPr>
              <a:t>suspensos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E5AE31-9E06-4318-BFFF-28DBA9F5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5294"/>
            <a:ext cx="534427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5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06427-0A87-477D-A664-A602A186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Análise dos tweets: Conhecendo alguns usuários envolvidos com as publicações mais frequentes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5334476B-3152-490B-A7D9-777AE975CD33}"/>
              </a:ext>
            </a:extLst>
          </p:cNvPr>
          <p:cNvSpPr txBox="1">
            <a:spLocks/>
          </p:cNvSpPr>
          <p:nvPr/>
        </p:nvSpPr>
        <p:spPr>
          <a:xfrm>
            <a:off x="703729" y="1825625"/>
            <a:ext cx="1051560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4 Usuários </a:t>
            </a:r>
            <a:r>
              <a:rPr lang="pt-BR" sz="2400" dirty="0">
                <a:solidFill>
                  <a:srgbClr val="C00000"/>
                </a:solidFill>
              </a:rPr>
              <a:t>suspensos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F103F5-1804-4EC1-927F-4A361519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2966808"/>
            <a:ext cx="5115639" cy="18766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2DF00E-AD74-4AA2-ADFB-1130D7C3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34" y="2966808"/>
            <a:ext cx="472505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5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Análise dos tweets: </a:t>
            </a:r>
            <a:r>
              <a:rPr lang="pt-BR" sz="3600" dirty="0" err="1"/>
              <a:t>Hastags</a:t>
            </a:r>
            <a:r>
              <a:rPr lang="pt-BR" sz="3600" dirty="0"/>
              <a:t> mais frequentes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DE13F4C-8316-41FE-AEA5-DB39DF637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554" y="1387977"/>
            <a:ext cx="6497726" cy="536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Análise dos tweets: </a:t>
            </a:r>
            <a:r>
              <a:rPr lang="pt-BR" sz="3600" dirty="0" err="1"/>
              <a:t>Hastags</a:t>
            </a:r>
            <a:r>
              <a:rPr lang="pt-BR" sz="3600" dirty="0"/>
              <a:t> mais frequentes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844EDB7-BE1D-4557-B39F-CDD9C8477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142" y="1880760"/>
            <a:ext cx="3970969" cy="46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Análise dos tweets: </a:t>
            </a:r>
            <a:r>
              <a:rPr lang="pt-BR" sz="3600" dirty="0" err="1"/>
              <a:t>Hastags</a:t>
            </a:r>
            <a:r>
              <a:rPr lang="pt-BR" sz="3600" dirty="0"/>
              <a:t> mais frequentes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C03BB-E5EA-44C6-9FFD-6E39FEFF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1572065"/>
            <a:ext cx="9111176" cy="14384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500" dirty="0"/>
              <a:t>#</a:t>
            </a:r>
            <a:r>
              <a:rPr lang="pt-BR" sz="5500" dirty="0" err="1"/>
              <a:t>operacaobetalab</a:t>
            </a:r>
            <a:endParaRPr lang="pt-BR" sz="5500" dirty="0"/>
          </a:p>
          <a:p>
            <a:pPr marL="0" indent="0">
              <a:buNone/>
            </a:pPr>
            <a:r>
              <a:rPr lang="pt-BR" sz="5500" dirty="0"/>
              <a:t>#</a:t>
            </a:r>
            <a:r>
              <a:rPr lang="pt-BR" sz="5500" dirty="0" err="1"/>
              <a:t>timbeta</a:t>
            </a:r>
            <a:endParaRPr lang="pt-BR" sz="5500" dirty="0"/>
          </a:p>
          <a:p>
            <a:pPr marL="0" indent="0">
              <a:buNone/>
            </a:pPr>
            <a:r>
              <a:rPr lang="pt-BR" sz="5500" dirty="0"/>
              <a:t>#beta </a:t>
            </a:r>
          </a:p>
          <a:p>
            <a:pPr marL="0" indent="0">
              <a:buNone/>
            </a:pPr>
            <a:endParaRPr lang="pt-BR" sz="5500" dirty="0"/>
          </a:p>
          <a:p>
            <a:pPr marL="0" indent="0">
              <a:buNone/>
            </a:pPr>
            <a:r>
              <a:rPr lang="pt-BR" sz="5500" dirty="0"/>
              <a:t>Trata-se de uma promoção</a:t>
            </a:r>
          </a:p>
          <a:p>
            <a:pPr marL="0" indent="0">
              <a:buNone/>
            </a:pPr>
            <a:r>
              <a:rPr lang="pt-BR" sz="5500" dirty="0"/>
              <a:t> criada pela Tim na época dos </a:t>
            </a:r>
          </a:p>
          <a:p>
            <a:pPr marL="0" indent="0">
              <a:buNone/>
            </a:pPr>
            <a:r>
              <a:rPr lang="pt-BR" sz="5500" dirty="0"/>
              <a:t>tweets.</a:t>
            </a:r>
          </a:p>
          <a:p>
            <a:pPr marL="0" indent="0">
              <a:buNone/>
            </a:pPr>
            <a:endParaRPr lang="pt-BR" sz="5500" dirty="0"/>
          </a:p>
          <a:p>
            <a:pPr marL="0" indent="0">
              <a:buNone/>
            </a:pPr>
            <a:endParaRPr lang="pt-BR" sz="5500" dirty="0"/>
          </a:p>
          <a:p>
            <a:pPr marL="0" indent="0">
              <a:buNone/>
            </a:pPr>
            <a:r>
              <a:rPr lang="pt-BR" sz="5500" u="sng" dirty="0">
                <a:hlinkClick r:id="rId2"/>
              </a:rPr>
              <a:t>https://twitter.com/betalab94</a:t>
            </a:r>
            <a:r>
              <a:rPr lang="pt-BR" sz="5500" dirty="0"/>
              <a:t> </a:t>
            </a:r>
          </a:p>
          <a:p>
            <a:pPr marL="0" indent="0">
              <a:buNone/>
            </a:pPr>
            <a:r>
              <a:rPr lang="pt-BR" sz="5500" dirty="0"/>
              <a:t>Perfil usado exclusivamente para ganhar pontos </a:t>
            </a:r>
          </a:p>
          <a:p>
            <a:pPr marL="0" indent="0">
              <a:buNone/>
            </a:pPr>
            <a:r>
              <a:rPr lang="pt-BR" sz="5500" dirty="0"/>
              <a:t>no </a:t>
            </a:r>
            <a:r>
              <a:rPr lang="pt-BR" sz="5500" dirty="0" err="1"/>
              <a:t>Blablablâmetro</a:t>
            </a:r>
            <a:r>
              <a:rPr lang="pt-BR" sz="5500" dirty="0"/>
              <a:t> da Tim.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6E4903-E571-41D8-9F0D-C80EE8F9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12" y="1572065"/>
            <a:ext cx="7413598" cy="464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2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Análise dos tweets: Número de tweets por data e sentimentos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C03BB-E5EA-44C6-9FFD-6E39FEFF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1572065"/>
            <a:ext cx="9111176" cy="14384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0AF2F9-7B6A-46F6-A06D-C34D3250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5255"/>
            <a:ext cx="11271160" cy="45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5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Análise dos tweets: Número de tweets por data e sentimentos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C03BB-E5EA-44C6-9FFD-6E39FEFF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1572065"/>
            <a:ext cx="9111176" cy="14384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618E82-5051-42CC-A383-28B593776411}"/>
              </a:ext>
            </a:extLst>
          </p:cNvPr>
          <p:cNvSpPr/>
          <p:nvPr/>
        </p:nvSpPr>
        <p:spPr>
          <a:xfrm>
            <a:off x="393895" y="282883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Helvetica Neue"/>
              </a:rPr>
              <a:t>Ao observar o intervalo de tempo em que foram publicados os tweets neutros e negativos, pode-se concluir que houve alguma interrupção na coleta destes tweets com estes sentimentos.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06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D33A9-F466-4322-8112-F02114EB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Analise de sentimentos no Twitter</a:t>
            </a:r>
            <a:r>
              <a:rPr lang="pt-BR" b="1" dirty="0">
                <a:hlinkClick r:id="rId2"/>
              </a:rPr>
              <a:t>¶</a:t>
            </a:r>
            <a:br>
              <a:rPr lang="pt-BR" b="1" dirty="0"/>
            </a:br>
            <a:r>
              <a:rPr lang="pt-BR" b="1" dirty="0"/>
              <a:t>Governo de Minas Gerais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689044-AE29-4502-9A64-417C81A7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457"/>
            <a:ext cx="10739509" cy="923330"/>
          </a:xfrm>
        </p:spPr>
        <p:txBody>
          <a:bodyPr/>
          <a:lstStyle/>
          <a:p>
            <a:r>
              <a:rPr lang="pt-BR" dirty="0"/>
              <a:t>Arquivo </a:t>
            </a:r>
            <a:r>
              <a:rPr lang="pt-BR" b="1" dirty="0"/>
              <a:t>Tweets_Mg.csv </a:t>
            </a:r>
            <a:r>
              <a:rPr lang="pt-BR" dirty="0"/>
              <a:t>disponível em: </a:t>
            </a:r>
            <a:r>
              <a:rPr lang="pt-BR" dirty="0">
                <a:hlinkClick r:id="rId3"/>
              </a:rPr>
              <a:t>https://github.com/minerandodados/mdrepo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5723C1-0081-40DF-9CB9-6E3DAC7C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60219"/>
            <a:ext cx="2792847" cy="286232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5471AE3-536A-4391-8788-563D7462627F}"/>
              </a:ext>
            </a:extLst>
          </p:cNvPr>
          <p:cNvSpPr/>
          <p:nvPr/>
        </p:nvSpPr>
        <p:spPr>
          <a:xfrm>
            <a:off x="3943641" y="4144421"/>
            <a:ext cx="8376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618,Wed Jan 04 23:23:31 +0000 2017,BRASIL PROFUNDO https://t.co/U4ol0IsUGv Só FALTOU CHEGAR DE HELICÓPTERO DO GOVERNO DE #MG. Absurdo! #STF @</a:t>
            </a:r>
            <a:r>
              <a:rPr lang="pt-BR" dirty="0" err="1"/>
              <a:t>informativosSTF</a:t>
            </a:r>
            <a:r>
              <a:rPr lang="pt-BR" dirty="0"/>
              <a:t> #</a:t>
            </a:r>
            <a:r>
              <a:rPr lang="pt-BR" dirty="0" err="1"/>
              <a:t>Manaus,,,Deus</a:t>
            </a:r>
            <a:r>
              <a:rPr lang="pt-BR" dirty="0"/>
              <a:t> é Fiel ,SOU+ LAVAJATO,ForaPTJa,0,Negativo,,,,,,,,,,,,,,,,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AFD9B1-FA5A-4415-80D1-5CFED8E852E3}"/>
              </a:ext>
            </a:extLst>
          </p:cNvPr>
          <p:cNvSpPr/>
          <p:nvPr/>
        </p:nvSpPr>
        <p:spPr>
          <a:xfrm>
            <a:off x="3943641" y="2927939"/>
            <a:ext cx="8248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5935,Fri </a:t>
            </a:r>
            <a:r>
              <a:rPr lang="pt-BR" dirty="0" err="1"/>
              <a:t>Feb</a:t>
            </a:r>
            <a:r>
              <a:rPr lang="pt-BR" dirty="0"/>
              <a:t> 10 17:33:08 +0000 2017,#timbeta #globo Betim e Contagem intensificam vacinação contra febre amarela neste sábado https://t.co/MMKc5BCTG4 #</a:t>
            </a:r>
            <a:r>
              <a:rPr lang="pt-BR" dirty="0" err="1"/>
              <a:t>OperacaoBetaLab</a:t>
            </a:r>
            <a:r>
              <a:rPr lang="pt-BR" dirty="0"/>
              <a:t> #</a:t>
            </a:r>
            <a:r>
              <a:rPr lang="pt-BR" dirty="0" err="1"/>
              <a:t>Sigode</a:t>
            </a:r>
            <a:r>
              <a:rPr lang="pt-BR" dirty="0"/>
              <a:t>…,,,,Hugo TIMBETA,Hugotim1,4,Positivo,,,,,,,,,,,,,,,,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DDEF5C-88ED-44F6-954E-8721F5EAB531}"/>
              </a:ext>
            </a:extLst>
          </p:cNvPr>
          <p:cNvSpPr/>
          <p:nvPr/>
        </p:nvSpPr>
        <p:spPr>
          <a:xfrm>
            <a:off x="3943641" y="5477212"/>
            <a:ext cx="8084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6027,Tue </a:t>
            </a:r>
            <a:r>
              <a:rPr lang="pt-BR" dirty="0" err="1"/>
              <a:t>Feb</a:t>
            </a:r>
            <a:r>
              <a:rPr lang="pt-BR" dirty="0"/>
              <a:t> 07 15:01:38 +0000 2017,Vacinação contra febre amarela é intensificada na zona rural de Uberaba https://t.co/FIIQKCyAJh,,,Guarulhos - </a:t>
            </a:r>
            <a:r>
              <a:rPr lang="pt-BR" dirty="0" err="1"/>
              <a:t>SP,Leonardo</a:t>
            </a:r>
            <a:r>
              <a:rPr lang="pt-BR" dirty="0"/>
              <a:t> Nascimento,leonardogru,0,Positivo,,,,,,,,,,,,,,,,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3F27B1-57E0-4A52-B1BC-3459A3741BC3}"/>
              </a:ext>
            </a:extLst>
          </p:cNvPr>
          <p:cNvSpPr txBox="1"/>
          <p:nvPr/>
        </p:nvSpPr>
        <p:spPr>
          <a:xfrm>
            <a:off x="8621355" y="1690688"/>
            <a:ext cx="239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8199 linhas </a:t>
            </a:r>
          </a:p>
          <a:p>
            <a:r>
              <a:rPr lang="pt-BR" dirty="0"/>
              <a:t>5765 após remoção de duplicados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5F7BC27-8BC3-4FF0-8DB8-02B95656B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8199</a:t>
            </a:r>
            <a:r>
              <a:rPr kumimoji="0" lang="pt-BR" altLang="pt-B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5F0D69D-F772-45C5-BA0F-DC1540B87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8199</a:t>
            </a:r>
            <a:r>
              <a:rPr kumimoji="0" lang="pt-BR" altLang="pt-B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15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Modelo de classificação: Encontrando o melhor parâmetro para o modelo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C03BB-E5EA-44C6-9FFD-6E39FEFF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873" y="1690688"/>
            <a:ext cx="9111176" cy="14384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7C0031-5925-4A9C-ACEC-6266FABB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2" y="2409899"/>
            <a:ext cx="11062098" cy="3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99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Modelo de classificação: </a:t>
            </a:r>
            <a:r>
              <a:rPr lang="pt-BR" sz="3600" dirty="0" err="1"/>
              <a:t>Contruindo</a:t>
            </a:r>
            <a:r>
              <a:rPr lang="pt-BR" sz="3600" dirty="0"/>
              <a:t> e treinando e testando o modelo </a:t>
            </a:r>
            <a:r>
              <a:rPr lang="pt-BR" sz="3600" dirty="0" err="1"/>
              <a:t>MultinomialNB</a:t>
            </a:r>
            <a:endParaRPr lang="pt-BR" sz="36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C03BB-E5EA-44C6-9FFD-6E39FEFF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873" y="1690688"/>
            <a:ext cx="9111176" cy="14384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CE73BB-90A8-4952-B6EF-CF29ED04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8506"/>
            <a:ext cx="6066165" cy="44278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255C424-74EC-4155-A802-E1307546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3337"/>
            <a:ext cx="5499990" cy="4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0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Modelo de classificação: Avaliando o modelo treinado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C03BB-E5EA-44C6-9FFD-6E39FEFF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873" y="1690688"/>
            <a:ext cx="9111176" cy="14384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57F75B-A10D-40D7-A20E-07854C83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2" y="3997310"/>
            <a:ext cx="9481270" cy="186922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F674FED-9BD1-48E3-886B-908B8C946DEF}"/>
              </a:ext>
            </a:extLst>
          </p:cNvPr>
          <p:cNvSpPr txBox="1"/>
          <p:nvPr/>
        </p:nvSpPr>
        <p:spPr>
          <a:xfrm>
            <a:off x="492372" y="1798387"/>
            <a:ext cx="9004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Acurácia: </a:t>
            </a:r>
          </a:p>
          <a:p>
            <a:endParaRPr lang="pt-BR" dirty="0"/>
          </a:p>
          <a:p>
            <a:r>
              <a:rPr lang="pt-BR" dirty="0"/>
              <a:t>Proximidade de um resultado experimental, com o seu valor real.</a:t>
            </a:r>
          </a:p>
          <a:p>
            <a:r>
              <a:rPr lang="pt-BR" dirty="0"/>
              <a:t>Indica uma performance geral do modelo. Dentre </a:t>
            </a:r>
            <a:r>
              <a:rPr lang="pt-BR" b="1" dirty="0"/>
              <a:t>todas </a:t>
            </a:r>
            <a:r>
              <a:rPr lang="pt-BR" dirty="0"/>
              <a:t>as classificações, quantas o                    modelo classificou corretamente</a:t>
            </a:r>
          </a:p>
        </p:txBody>
      </p:sp>
    </p:spTree>
    <p:extLst>
      <p:ext uri="{BB962C8B-B14F-4D97-AF65-F5344CB8AC3E}">
        <p14:creationId xmlns:p14="http://schemas.microsoft.com/office/powerpoint/2010/main" val="568082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Modelo de classificação: Avaliando o modelo treinado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C03BB-E5EA-44C6-9FFD-6E39FEFF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873" y="1690688"/>
            <a:ext cx="9111176" cy="14384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2AD31A-F5EE-4A4B-90BA-AA3AFED385EC}"/>
              </a:ext>
            </a:extLst>
          </p:cNvPr>
          <p:cNvSpPr txBox="1"/>
          <p:nvPr/>
        </p:nvSpPr>
        <p:spPr>
          <a:xfrm>
            <a:off x="838198" y="1294228"/>
            <a:ext cx="9937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Precisão:</a:t>
            </a:r>
            <a:r>
              <a:rPr lang="pt-BR" dirty="0"/>
              <a:t> dentre todas as classificações de classe Positivo </a:t>
            </a:r>
            <a:r>
              <a:rPr lang="pt-BR" b="1" dirty="0"/>
              <a:t>que o modelo fez</a:t>
            </a:r>
            <a:r>
              <a:rPr lang="pt-BR" dirty="0"/>
              <a:t>, quantas estão corretas</a:t>
            </a:r>
          </a:p>
          <a:p>
            <a:endParaRPr lang="pt-BR" dirty="0"/>
          </a:p>
          <a:p>
            <a:r>
              <a:rPr lang="pt-BR" b="1" i="1" dirty="0"/>
              <a:t>Recall</a:t>
            </a:r>
            <a:r>
              <a:rPr lang="pt-BR" b="1" dirty="0"/>
              <a:t>: </a:t>
            </a:r>
            <a:r>
              <a:rPr lang="pt-BR" dirty="0"/>
              <a:t>dentre todas as situações de classe Positivo </a:t>
            </a:r>
            <a:r>
              <a:rPr lang="pt-BR" b="1" dirty="0"/>
              <a:t>como valor esperado</a:t>
            </a:r>
            <a:r>
              <a:rPr lang="pt-BR" dirty="0"/>
              <a:t>, quantas estão corretas;</a:t>
            </a:r>
          </a:p>
          <a:p>
            <a:endParaRPr lang="pt-BR" dirty="0"/>
          </a:p>
          <a:p>
            <a:r>
              <a:rPr lang="pt-BR" b="1" dirty="0"/>
              <a:t>F1-Score: </a:t>
            </a:r>
            <a:r>
              <a:rPr lang="pt-BR" dirty="0"/>
              <a:t>média harmônica entre precisão e </a:t>
            </a:r>
            <a:r>
              <a:rPr lang="pt-BR" i="1" dirty="0"/>
              <a:t>recall</a:t>
            </a:r>
            <a:r>
              <a:rPr lang="pt-BR" dirty="0"/>
              <a:t>. A pontuação F1 pode ser uma medida melhor a ser usada se precisarmos buscar um equilíbrio entre </a:t>
            </a:r>
            <a:r>
              <a:rPr lang="pt-BR" dirty="0" err="1"/>
              <a:t>Precision</a:t>
            </a:r>
            <a:r>
              <a:rPr lang="pt-BR" dirty="0"/>
              <a:t> e Recall E houver uma distribuição de classe desigual (grande número de negativos reais).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929A62-535C-40F8-8F50-E508FB27315F}"/>
              </a:ext>
            </a:extLst>
          </p:cNvPr>
          <p:cNvSpPr txBox="1"/>
          <p:nvPr/>
        </p:nvSpPr>
        <p:spPr>
          <a:xfrm>
            <a:off x="7630552" y="4679622"/>
            <a:ext cx="447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modelo perfeito seria 1.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EE7DD7-F45A-4E81-BB6A-AF1506EA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3" y="3383616"/>
            <a:ext cx="6443004" cy="25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24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Modelo de classificação: Avaliando o modelo treinado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C03BB-E5EA-44C6-9FFD-6E39FEFF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872" y="1690687"/>
            <a:ext cx="10008913" cy="23371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Matriz de Confusão: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Predito = O que o programa classificou como Negativo, Neutro, Positivo</a:t>
            </a:r>
          </a:p>
          <a:p>
            <a:pPr marL="0" indent="0">
              <a:buNone/>
            </a:pPr>
            <a:r>
              <a:rPr lang="pt-BR" dirty="0"/>
              <a:t>- Real    = O que é de fato Negativo, Neutro, Positivo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Ou seja, somente 4 tweets eram  negativos e o algoritmo classificou como positivos. Classificou também 76  tweets</a:t>
            </a:r>
          </a:p>
          <a:p>
            <a:pPr marL="0" indent="0">
              <a:buNone/>
            </a:pPr>
            <a:r>
              <a:rPr lang="pt-BR" dirty="0"/>
              <a:t>negativos como neutros. Já os positivos que o algoritmo classificou neutros foram 79 e como negativos 10.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AEBFAE-2C66-4147-8F4F-1C25CFB7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92" y="4027829"/>
            <a:ext cx="7428555" cy="22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50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Modelo de classificação: Testando o modelo com sentenças simples, não apresentadas no teste ou no treinamento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3332E2-D796-4026-8EF8-34CD2911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2" y="2157129"/>
            <a:ext cx="10975749" cy="28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77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Modelo de classificação: Testando o modelo com sentenças simples, não apresentadas no teste ou no treinamento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D98BE1-A334-4A65-B5FB-A20FAB0F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8695"/>
            <a:ext cx="8978229" cy="102943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9180C8-85E8-437B-9587-DD4515BD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8317"/>
            <a:ext cx="9064390" cy="20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E6B66-337D-4263-AF9A-2E7B9820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Modelo de classificação: Testando o modelo com sentenças simples, não apresentadas no teste ou no treinamento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F3BB8-F2A4-4932-8CE8-C4FFCB0B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17" y="1438828"/>
            <a:ext cx="10939566" cy="50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3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5C538-2429-4EE5-9C17-471BA51A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848" y="2766218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70153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C2158-FCFC-4654-94B8-717D36BD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Analise de sentimentos no Twitter</a:t>
            </a:r>
            <a:br>
              <a:rPr lang="pt-BR" sz="3600" b="1" dirty="0"/>
            </a:br>
            <a:r>
              <a:rPr lang="pt-BR" sz="3600" b="1" dirty="0"/>
              <a:t>Governo de Minas Gerais: Tópicos abordados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82BBC-E3C6-4E27-977A-57E2C4FF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1 – Análise dos tweets:</a:t>
            </a:r>
          </a:p>
          <a:p>
            <a:pPr lvl="1"/>
            <a:r>
              <a:rPr lang="pt-BR" dirty="0"/>
              <a:t> Tweets neutros, positivos e negativos</a:t>
            </a:r>
          </a:p>
          <a:p>
            <a:pPr lvl="1"/>
            <a:r>
              <a:rPr lang="pt-BR" dirty="0"/>
              <a:t>Verificação os Tweets mais frequentes</a:t>
            </a:r>
          </a:p>
          <a:p>
            <a:pPr lvl="1"/>
            <a:r>
              <a:rPr lang="pt-BR" dirty="0"/>
              <a:t>Dos Tweets mais frequentes, quais são os sentimentos deles</a:t>
            </a:r>
          </a:p>
          <a:p>
            <a:pPr lvl="1"/>
            <a:r>
              <a:rPr lang="pt-BR" dirty="0"/>
              <a:t>Usuários que mais fizeram publicações</a:t>
            </a:r>
          </a:p>
          <a:p>
            <a:pPr lvl="1"/>
            <a:r>
              <a:rPr lang="pt-BR" dirty="0"/>
              <a:t>Das publicações mais frequentes, quais são os usuários mais frequentes</a:t>
            </a:r>
          </a:p>
          <a:p>
            <a:pPr lvl="1"/>
            <a:r>
              <a:rPr lang="pt-BR" dirty="0"/>
              <a:t>Conhecendo alguns usuários envolvidos com as publicações mais frequentes</a:t>
            </a:r>
          </a:p>
          <a:p>
            <a:pPr lvl="1"/>
            <a:r>
              <a:rPr lang="pt-BR" dirty="0" err="1"/>
              <a:t>Hastags</a:t>
            </a:r>
            <a:r>
              <a:rPr lang="pt-BR" dirty="0"/>
              <a:t> mais frequentes</a:t>
            </a:r>
          </a:p>
          <a:p>
            <a:pPr lvl="1"/>
            <a:r>
              <a:rPr lang="pt-BR" dirty="0"/>
              <a:t>Número de tweets por data e sentimentos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2 – Modelo de classificação</a:t>
            </a:r>
          </a:p>
          <a:p>
            <a:pPr lvl="1"/>
            <a:r>
              <a:rPr lang="pt-BR" dirty="0"/>
              <a:t>Encontrando o melhor parâmetro para o modelo</a:t>
            </a:r>
          </a:p>
          <a:p>
            <a:pPr lvl="1"/>
            <a:r>
              <a:rPr lang="pt-BR" dirty="0" err="1"/>
              <a:t>Contruindo</a:t>
            </a:r>
            <a:r>
              <a:rPr lang="pt-BR" dirty="0"/>
              <a:t> e treinando o modelo </a:t>
            </a:r>
            <a:r>
              <a:rPr lang="pt-BR" dirty="0" err="1"/>
              <a:t>MultinomialNB</a:t>
            </a:r>
            <a:endParaRPr lang="pt-BR" dirty="0"/>
          </a:p>
          <a:p>
            <a:pPr lvl="1"/>
            <a:r>
              <a:rPr lang="pt-BR" dirty="0"/>
              <a:t>7.6 - Testando o modelo treinado com os dados do pacote de </a:t>
            </a:r>
            <a:r>
              <a:rPr lang="pt-BR" dirty="0" err="1"/>
              <a:t>test</a:t>
            </a:r>
            <a:endParaRPr lang="pt-BR" dirty="0"/>
          </a:p>
          <a:p>
            <a:pPr lvl="1"/>
            <a:r>
              <a:rPr lang="pt-BR" dirty="0"/>
              <a:t>7.7 -  Avaliando o modelo treinado</a:t>
            </a:r>
          </a:p>
          <a:p>
            <a:pPr lvl="1"/>
            <a:r>
              <a:rPr lang="pt-BR" dirty="0"/>
              <a:t>7.8 - Testando o modelo com sentenças simples, não apresentadas no teste ou no treinamento</a:t>
            </a:r>
          </a:p>
        </p:txBody>
      </p:sp>
    </p:spTree>
    <p:extLst>
      <p:ext uri="{BB962C8B-B14F-4D97-AF65-F5344CB8AC3E}">
        <p14:creationId xmlns:p14="http://schemas.microsoft.com/office/powerpoint/2010/main" val="115859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07973-B4C3-49DE-8F7D-7041510F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Análise dos tweets: Tweets neutros, positivos e negativos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8BA99ED-69BA-4C5C-8354-D1A1D9697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94" y="1521816"/>
            <a:ext cx="8458200" cy="55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4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83E12-DE83-4C0A-AF2B-B1A061A1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dos tweets: Verificação os Tweets mais frequentes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7E37231-5DE3-47AF-B5B7-73C645109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905" y="1341553"/>
            <a:ext cx="3732395" cy="51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7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69909-3631-4374-9773-D8DC8351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Análise dos tweets: Dos Tweets mais frequentes, quais são os sentimentos deles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0C12390-5941-4284-9CC3-D3FA155AA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506" y="1825625"/>
            <a:ext cx="66549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3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69909-3631-4374-9773-D8DC8351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BR" sz="3600" dirty="0"/>
            </a:br>
            <a:r>
              <a:rPr lang="pt-BR" sz="3600" dirty="0"/>
              <a:t>Análise dos tweets: Usuários que mais fizeram publicações</a:t>
            </a:r>
            <a:br>
              <a:rPr lang="pt-BR" sz="3600" dirty="0"/>
            </a:br>
            <a:br>
              <a:rPr lang="pt-BR" sz="3600" dirty="0"/>
            </a:br>
            <a:endParaRPr lang="pt-BR" sz="36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BD80D9B-3397-4191-B39E-337BE6913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873" y="1690688"/>
            <a:ext cx="2410161" cy="43344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6E6DEF-C36C-4272-AA33-53C7DAE5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13" y="1690688"/>
            <a:ext cx="2238687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69909-3631-4374-9773-D8DC8351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Análise dos tweets: Das publicações mais frequentes, quais são os usuários mais frequentes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endParaRPr lang="pt-BR" sz="3600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D6C81A9-1094-4A29-AC96-0C4E3EFFB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612" y="1586754"/>
            <a:ext cx="5524898" cy="51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3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69909-3631-4374-9773-D8DC8351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Análise dos tweets: Conhecendo alguns usuários envolvidos com as publicações mais frequentes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FED2F-B860-4A63-B975-C0297315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Foram encontrados 8 usuários com grande número de publicações tanto entre as todas as publicações quanto entre as publicações mais frequentemente publicadas.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b="1" dirty="0"/>
              <a:t>4 usuários com </a:t>
            </a:r>
            <a:r>
              <a:rPr lang="pt-BR" b="1" dirty="0">
                <a:solidFill>
                  <a:srgbClr val="FF0000"/>
                </a:solidFill>
              </a:rPr>
              <a:t>conta suspensa</a:t>
            </a:r>
            <a:r>
              <a:rPr lang="pt-BR" dirty="0">
                <a:solidFill>
                  <a:srgbClr val="FF0000"/>
                </a:solidFill>
              </a:rPr>
              <a:t> </a:t>
            </a:r>
            <a:r>
              <a:rPr lang="pt-BR" dirty="0"/>
              <a:t>atualmente pelo Twitter ou conta análoga anteriormente suspensa.</a:t>
            </a:r>
          </a:p>
          <a:p>
            <a:r>
              <a:rPr lang="pt-BR" b="1" dirty="0"/>
              <a:t>4 Usuários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ativos</a:t>
            </a:r>
            <a:r>
              <a:rPr lang="pt-BR" b="1" dirty="0"/>
              <a:t> não suspensos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169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1030</Words>
  <Application>Microsoft Office PowerPoint</Application>
  <PresentationFormat>Widescreen</PresentationFormat>
  <Paragraphs>108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Helvetica Neue</vt:lpstr>
      <vt:lpstr>Tema do Office</vt:lpstr>
      <vt:lpstr>Analise de sentimentos no Twitter¶ Governo de Minas Gerais</vt:lpstr>
      <vt:lpstr>Analise de sentimentos no Twitter¶ Governo de Minas Gerais</vt:lpstr>
      <vt:lpstr>Analise de sentimentos no Twitter Governo de Minas Gerais: Tópicos abordados</vt:lpstr>
      <vt:lpstr>Análise dos tweets: Tweets neutros, positivos e negativos</vt:lpstr>
      <vt:lpstr>Análise dos tweets: Verificação os Tweets mais frequentes </vt:lpstr>
      <vt:lpstr>Análise dos tweets: Dos Tweets mais frequentes, quais são os sentimentos deles </vt:lpstr>
      <vt:lpstr> Análise dos tweets: Usuários que mais fizeram publicações  </vt:lpstr>
      <vt:lpstr>  Análise dos tweets: Das publicações mais frequentes, quais são os usuários mais frequentes   </vt:lpstr>
      <vt:lpstr>Análise dos tweets: Conhecendo alguns usuários envolvidos com as publicações mais frequentes </vt:lpstr>
      <vt:lpstr>Análise dos tweets: Conhecendo alguns usuários envolvidos com as publicações mais frequentes</vt:lpstr>
      <vt:lpstr>Análise dos tweets: Conhecendo alguns usuários envolvidos com as publicações mais frequentes</vt:lpstr>
      <vt:lpstr>Análise dos tweets: Conhecendo alguns usuários envolvidos com as publicações mais frequentes</vt:lpstr>
      <vt:lpstr>Análise dos tweets: Conhecendo alguns usuários envolvidos com as publicações mais frequentes</vt:lpstr>
      <vt:lpstr>Análise dos tweets: Conhecendo alguns usuários envolvidos com as publicações mais frequentes</vt:lpstr>
      <vt:lpstr>Análise dos tweets: Hastags mais frequentes</vt:lpstr>
      <vt:lpstr>Análise dos tweets: Hastags mais frequentes</vt:lpstr>
      <vt:lpstr>Análise dos tweets: Hastags mais frequentes</vt:lpstr>
      <vt:lpstr>Análise dos tweets: Número de tweets por data e sentimentos</vt:lpstr>
      <vt:lpstr>Análise dos tweets: Número de tweets por data e sentimentos</vt:lpstr>
      <vt:lpstr>Modelo de classificação: Encontrando o melhor parâmetro para o modelo</vt:lpstr>
      <vt:lpstr>Modelo de classificação: Contruindo e treinando e testando o modelo MultinomialNB</vt:lpstr>
      <vt:lpstr>Modelo de classificação: Avaliando o modelo treinado</vt:lpstr>
      <vt:lpstr>Modelo de classificação: Avaliando o modelo treinado</vt:lpstr>
      <vt:lpstr>Modelo de classificação: Avaliando o modelo treinado</vt:lpstr>
      <vt:lpstr>Modelo de classificação: Testando o modelo com sentenças simples, não apresentadas no teste ou no treinamento</vt:lpstr>
      <vt:lpstr>Modelo de classificação: Testando o modelo com sentenças simples, não apresentadas no teste ou no treinamento</vt:lpstr>
      <vt:lpstr>Modelo de classificação: Testando o modelo com sentenças simples, não apresentadas no teste ou no treinamento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de sentimentos no Twitter¶ Governo de Minas Gerais</dc:title>
  <dc:creator>gizelly</dc:creator>
  <cp:lastModifiedBy>gizelly</cp:lastModifiedBy>
  <cp:revision>18</cp:revision>
  <dcterms:created xsi:type="dcterms:W3CDTF">2019-12-27T20:49:18Z</dcterms:created>
  <dcterms:modified xsi:type="dcterms:W3CDTF">2020-01-07T22:24:49Z</dcterms:modified>
</cp:coreProperties>
</file>