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8"/>
  </p:notesMasterIdLst>
  <p:sldIdLst>
    <p:sldId id="256" r:id="rId2"/>
    <p:sldId id="257" r:id="rId3"/>
    <p:sldId id="336" r:id="rId4"/>
    <p:sldId id="337" r:id="rId5"/>
    <p:sldId id="360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59" r:id="rId15"/>
    <p:sldId id="346" r:id="rId16"/>
    <p:sldId id="347" r:id="rId17"/>
    <p:sldId id="348" r:id="rId18"/>
    <p:sldId id="349" r:id="rId19"/>
    <p:sldId id="350" r:id="rId20"/>
    <p:sldId id="351" r:id="rId21"/>
    <p:sldId id="353" r:id="rId22"/>
    <p:sldId id="352" r:id="rId23"/>
    <p:sldId id="354" r:id="rId24"/>
    <p:sldId id="355" r:id="rId25"/>
    <p:sldId id="356" r:id="rId26"/>
    <p:sldId id="3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41BCF-4095-2D4A-AE36-4BAD5E936FBB}" v="1" dt="2020-10-21T17:37:41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92486"/>
  </p:normalViewPr>
  <p:slideViewPr>
    <p:cSldViewPr snapToGrid="0" snapToObjects="1">
      <p:cViewPr varScale="1">
        <p:scale>
          <a:sx n="114" d="100"/>
          <a:sy n="11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田野 拓" userId="a2621dbb4b80b59e" providerId="LiveId" clId="{AD241BCF-4095-2D4A-AE36-4BAD5E936FBB}"/>
    <pc:docChg chg="delSld">
      <pc:chgData name="羽田野 拓" userId="a2621dbb4b80b59e" providerId="LiveId" clId="{AD241BCF-4095-2D4A-AE36-4BAD5E936FBB}" dt="2020-10-21T19:19:09.213" v="0" actId="2696"/>
      <pc:docMkLst>
        <pc:docMk/>
      </pc:docMkLst>
      <pc:sldChg chg="del">
        <pc:chgData name="羽田野 拓" userId="a2621dbb4b80b59e" providerId="LiveId" clId="{AD241BCF-4095-2D4A-AE36-4BAD5E936FBB}" dt="2020-10-21T19:19:09.213" v="0" actId="2696"/>
        <pc:sldMkLst>
          <pc:docMk/>
          <pc:sldMk cId="3253665885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37D07-F65F-354D-A5FB-F4937226DAC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733A-869F-FD4A-8A21-B99749996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9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733A-869F-FD4A-8A21-B99749996DE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733A-869F-FD4A-8A21-B99749996DE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85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733A-869F-FD4A-8A21-B99749996DE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84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2733A-869F-FD4A-8A21-B99749996DE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85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0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8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2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0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IBM/iot-predictive-analytics/blob/master/data/iot_sensor_datase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61D8F-5F40-8E42-A5B1-189ABDA0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666" y="1900307"/>
            <a:ext cx="9588667" cy="3608318"/>
          </a:xfrm>
        </p:spPr>
        <p:txBody>
          <a:bodyPr/>
          <a:lstStyle/>
          <a:p>
            <a:r>
              <a:rPr lang="ja-JP" altLang="en-US"/>
              <a:t>技能向上訓練</a:t>
            </a:r>
            <a:br>
              <a:rPr lang="en-US" altLang="ja-JP" dirty="0"/>
            </a:br>
            <a:r>
              <a:rPr lang="ja-JP" altLang="en-US"/>
              <a:t>データサイエンス</a:t>
            </a:r>
            <a:br>
              <a:rPr lang="en-US" altLang="ja-JP" dirty="0"/>
            </a:br>
            <a:r>
              <a:rPr lang="ja-JP" altLang="en-US"/>
              <a:t>プログラミングコース</a:t>
            </a:r>
            <a:endParaRPr kumimoji="1" lang="ja-JP" altLang="en-US"/>
          </a:p>
        </p:txBody>
      </p:sp>
      <p:pic>
        <p:nvPicPr>
          <p:cNvPr id="18434" name="Picture 2" descr="ハローワーク　ハロートレーニング　ハロワ　ハロトレくん　">
            <a:extLst>
              <a:ext uri="{FF2B5EF4-FFF2-40B4-BE49-F238E27FC236}">
                <a16:creationId xmlns:a16="http://schemas.microsoft.com/office/drawing/2014/main" id="{83A00E35-ACF5-0A47-BCC2-20BF0C1C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49375"/>
            <a:ext cx="3303347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5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F8278FB-BB01-414B-BE78-6571536CA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02" r="26450" b="38475"/>
          <a:stretch/>
        </p:blipFill>
        <p:spPr>
          <a:xfrm>
            <a:off x="1271563" y="365759"/>
            <a:ext cx="9902058" cy="132236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40C710-0952-454C-BD43-320E7DE0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09" y="1843583"/>
            <a:ext cx="3994138" cy="24104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143D287-A13F-0149-8F7A-578BCAB3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332" y="4254010"/>
            <a:ext cx="3417667" cy="2563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401F6D-D81E-EB4A-8C24-6611AE398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268" y="3770724"/>
            <a:ext cx="1168400" cy="3009900"/>
          </a:xfrm>
          <a:prstGeom prst="rect">
            <a:avLst/>
          </a:prstGeom>
        </p:spPr>
      </p:pic>
      <p:sp>
        <p:nvSpPr>
          <p:cNvPr id="8" name="曲折矢印 7">
            <a:extLst>
              <a:ext uri="{FF2B5EF4-FFF2-40B4-BE49-F238E27FC236}">
                <a16:creationId xmlns:a16="http://schemas.microsoft.com/office/drawing/2014/main" id="{57033838-C767-2A4B-84C2-99F00ABAF4AB}"/>
              </a:ext>
            </a:extLst>
          </p:cNvPr>
          <p:cNvSpPr/>
          <p:nvPr/>
        </p:nvSpPr>
        <p:spPr>
          <a:xfrm rot="10800000">
            <a:off x="4984635" y="4409470"/>
            <a:ext cx="994134" cy="13223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曲折矢印 8">
            <a:extLst>
              <a:ext uri="{FF2B5EF4-FFF2-40B4-BE49-F238E27FC236}">
                <a16:creationId xmlns:a16="http://schemas.microsoft.com/office/drawing/2014/main" id="{0D70BA4A-2098-2E4E-80DF-5AC476F772DE}"/>
              </a:ext>
            </a:extLst>
          </p:cNvPr>
          <p:cNvSpPr/>
          <p:nvPr/>
        </p:nvSpPr>
        <p:spPr>
          <a:xfrm rot="10800000" flipH="1">
            <a:off x="8328073" y="4409469"/>
            <a:ext cx="994135" cy="13223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7BEBBC7-E007-404A-B732-D0BB6FFBE1BE}"/>
              </a:ext>
            </a:extLst>
          </p:cNvPr>
          <p:cNvSpPr txBox="1">
            <a:spLocks/>
          </p:cNvSpPr>
          <p:nvPr/>
        </p:nvSpPr>
        <p:spPr>
          <a:xfrm>
            <a:off x="4457121" y="5908726"/>
            <a:ext cx="2014017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/>
              <a:t>目的変数を削除</a:t>
            </a:r>
            <a:endParaRPr lang="en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B5F1ACA-B421-2045-ACBB-7CF98F0D16B3}"/>
              </a:ext>
            </a:extLst>
          </p:cNvPr>
          <p:cNvSpPr txBox="1">
            <a:spLocks/>
          </p:cNvSpPr>
          <p:nvPr/>
        </p:nvSpPr>
        <p:spPr>
          <a:xfrm>
            <a:off x="7581721" y="5908725"/>
            <a:ext cx="2192206" cy="583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/>
              <a:t>目的変数のみ抽出</a:t>
            </a:r>
            <a:endParaRPr lang="en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D91F589C-2B47-6441-AD52-32B6AB0A6974}"/>
              </a:ext>
            </a:extLst>
          </p:cNvPr>
          <p:cNvSpPr txBox="1">
            <a:spLocks/>
          </p:cNvSpPr>
          <p:nvPr/>
        </p:nvSpPr>
        <p:spPr>
          <a:xfrm>
            <a:off x="1691642" y="3860410"/>
            <a:ext cx="2014017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 err="1"/>
              <a:t>iris_df_X</a:t>
            </a:r>
            <a:endParaRPr lang="en" altLang="ja-JP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A80F864-878E-A247-812D-A10F3859218E}"/>
              </a:ext>
            </a:extLst>
          </p:cNvPr>
          <p:cNvSpPr txBox="1">
            <a:spLocks/>
          </p:cNvSpPr>
          <p:nvPr/>
        </p:nvSpPr>
        <p:spPr>
          <a:xfrm>
            <a:off x="9773927" y="3429000"/>
            <a:ext cx="2014017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 err="1"/>
              <a:t>iris_df_y</a:t>
            </a:r>
            <a:endParaRPr lang="en" altLang="ja-JP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309788A-E293-6246-97DC-54CEA490A132}"/>
              </a:ext>
            </a:extLst>
          </p:cNvPr>
          <p:cNvSpPr txBox="1">
            <a:spLocks/>
          </p:cNvSpPr>
          <p:nvPr/>
        </p:nvSpPr>
        <p:spPr>
          <a:xfrm>
            <a:off x="3704490" y="2592558"/>
            <a:ext cx="995288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 err="1"/>
              <a:t>iris_df</a:t>
            </a: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249363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F8278FB-BB01-414B-BE78-6571536CA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3"/>
          <a:stretch/>
        </p:blipFill>
        <p:spPr>
          <a:xfrm>
            <a:off x="946152" y="401225"/>
            <a:ext cx="10581143" cy="11676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C8E2D06-E9D1-A24F-BF18-3BE47C2A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81" y="2147375"/>
            <a:ext cx="3417667" cy="2563250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ACCA44D4-9353-CB4C-B2F1-0043B4A8BF0D}"/>
              </a:ext>
            </a:extLst>
          </p:cNvPr>
          <p:cNvSpPr txBox="1">
            <a:spLocks/>
          </p:cNvSpPr>
          <p:nvPr/>
        </p:nvSpPr>
        <p:spPr>
          <a:xfrm>
            <a:off x="2366891" y="1753775"/>
            <a:ext cx="2014017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 err="1"/>
              <a:t>iris_df_X</a:t>
            </a:r>
            <a:endParaRPr lang="en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D0E5F1-88FA-2C47-9EAF-060476EE4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194" y="1950575"/>
            <a:ext cx="2885915" cy="2760050"/>
          </a:xfrm>
          <a:prstGeom prst="rect">
            <a:avLst/>
          </a:prstGeom>
        </p:spPr>
      </p:pic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4E316BD2-7130-894E-B54B-9D88855B1917}"/>
              </a:ext>
            </a:extLst>
          </p:cNvPr>
          <p:cNvSpPr txBox="1">
            <a:spLocks/>
          </p:cNvSpPr>
          <p:nvPr/>
        </p:nvSpPr>
        <p:spPr>
          <a:xfrm>
            <a:off x="9757112" y="2527499"/>
            <a:ext cx="1403251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 err="1"/>
              <a:t>train_X</a:t>
            </a:r>
            <a:endParaRPr lang="en" altLang="ja-JP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F0E4514-88A0-9B46-BCBB-56B258C52968}"/>
              </a:ext>
            </a:extLst>
          </p:cNvPr>
          <p:cNvSpPr txBox="1">
            <a:spLocks/>
          </p:cNvSpPr>
          <p:nvPr/>
        </p:nvSpPr>
        <p:spPr>
          <a:xfrm>
            <a:off x="9765709" y="3936902"/>
            <a:ext cx="1403251" cy="39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dirty="0" err="1"/>
              <a:t>test_X</a:t>
            </a:r>
            <a:endParaRPr lang="en" altLang="ja-JP" dirty="0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25107" y="5104225"/>
            <a:ext cx="10023231" cy="15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上記の例では、</a:t>
            </a:r>
            <a:r>
              <a:rPr lang="en-US" altLang="ja-JP" dirty="0" err="1"/>
              <a:t>iris_df_X</a:t>
            </a:r>
            <a:r>
              <a:rPr lang="ja-JP" altLang="en-US"/>
              <a:t>を分割。</a:t>
            </a:r>
            <a:r>
              <a:rPr lang="en-US" altLang="ja-JP" dirty="0" err="1"/>
              <a:t>iris_df_Y</a:t>
            </a:r>
            <a:r>
              <a:rPr lang="ja-JP" altLang="en-US"/>
              <a:t>も同様に分割を行っている。</a:t>
            </a:r>
            <a:endParaRPr lang="en-US" altLang="ja-JP" dirty="0"/>
          </a:p>
          <a:p>
            <a:r>
              <a:rPr lang="en" altLang="ja-JP" dirty="0" err="1"/>
              <a:t>test_size</a:t>
            </a:r>
            <a:r>
              <a:rPr lang="en" altLang="ja-JP" dirty="0"/>
              <a:t> = 0.3  </a:t>
            </a:r>
            <a:r>
              <a:rPr lang="ja-JP" altLang="en-US"/>
              <a:t>→　元のデータの３割をテスト用データ、残りを訓練データにする。</a:t>
            </a:r>
            <a:endParaRPr lang="en-US" altLang="ja-JP" dirty="0"/>
          </a:p>
          <a:p>
            <a:r>
              <a:rPr lang="en-US" altLang="ja-JP" dirty="0" err="1"/>
              <a:t>staratify</a:t>
            </a:r>
            <a:r>
              <a:rPr lang="en-US" altLang="ja-JP" dirty="0"/>
              <a:t> = </a:t>
            </a:r>
            <a:r>
              <a:rPr lang="en-US" altLang="ja-JP" dirty="0" err="1"/>
              <a:t>iris_df_y</a:t>
            </a:r>
            <a:r>
              <a:rPr lang="ja-JP" altLang="en-US"/>
              <a:t>　→　目的変数が偏らないように分配する。</a:t>
            </a:r>
            <a:endParaRPr lang="en" altLang="ja-JP" dirty="0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B20624DA-8299-DE4D-849D-41F1B1881505}"/>
              </a:ext>
            </a:extLst>
          </p:cNvPr>
          <p:cNvSpPr/>
          <p:nvPr/>
        </p:nvSpPr>
        <p:spPr>
          <a:xfrm>
            <a:off x="5739618" y="3080825"/>
            <a:ext cx="914400" cy="856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8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25107" y="5104225"/>
            <a:ext cx="10023231" cy="15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訓練データをもとに、決定木を作成する。</a:t>
            </a:r>
            <a:endParaRPr lang="en-US" altLang="ja-JP" dirty="0"/>
          </a:p>
          <a:p>
            <a:r>
              <a:rPr lang="ja-JP" altLang="en-US"/>
              <a:t>既にあるライブラリを使用するので、決定木作成のアルゴリズムを組む必要はない。</a:t>
            </a:r>
            <a:endParaRPr lang="en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B3AA5A7-A66F-3B4B-B297-6DA0B224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87" y="1181664"/>
            <a:ext cx="10023230" cy="339888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決定木の生成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A8EEDC-71FC-564B-8896-ED056E374EE5}"/>
              </a:ext>
            </a:extLst>
          </p:cNvPr>
          <p:cNvCxnSpPr>
            <a:cxnSpLocks/>
          </p:cNvCxnSpPr>
          <p:nvPr/>
        </p:nvCxnSpPr>
        <p:spPr>
          <a:xfrm>
            <a:off x="2578270" y="2303646"/>
            <a:ext cx="83549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DB662BC-C413-8844-A092-2CDBB3F6C57E}"/>
              </a:ext>
            </a:extLst>
          </p:cNvPr>
          <p:cNvCxnSpPr>
            <a:cxnSpLocks/>
          </p:cNvCxnSpPr>
          <p:nvPr/>
        </p:nvCxnSpPr>
        <p:spPr>
          <a:xfrm>
            <a:off x="3553630" y="2303646"/>
            <a:ext cx="83549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3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25107" y="5104225"/>
            <a:ext cx="10023231" cy="15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作成した決定木を使用し、テスト用データでの結果を得る。</a:t>
            </a:r>
            <a:endParaRPr lang="en-US" altLang="ja-JP" dirty="0"/>
          </a:p>
          <a:p>
            <a:r>
              <a:rPr lang="ja-JP" altLang="en-US"/>
              <a:t>その後、正解データと比較し、正答率を表示する。</a:t>
            </a:r>
            <a:endParaRPr lang="en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正解率の表示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D868A5-696D-BB41-9290-9877B188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07" y="1290613"/>
            <a:ext cx="7285847" cy="298297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CE036FA-87BF-7847-B483-BCF9F1ECADE3}"/>
              </a:ext>
            </a:extLst>
          </p:cNvPr>
          <p:cNvCxnSpPr>
            <a:cxnSpLocks/>
          </p:cNvCxnSpPr>
          <p:nvPr/>
        </p:nvCxnSpPr>
        <p:spPr>
          <a:xfrm>
            <a:off x="5467774" y="3022974"/>
            <a:ext cx="12012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3F289B0-5196-4041-936C-69E16598E0F1}"/>
              </a:ext>
            </a:extLst>
          </p:cNvPr>
          <p:cNvCxnSpPr>
            <a:cxnSpLocks/>
          </p:cNvCxnSpPr>
          <p:nvPr/>
        </p:nvCxnSpPr>
        <p:spPr>
          <a:xfrm>
            <a:off x="6821086" y="3022974"/>
            <a:ext cx="12012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25107" y="5104225"/>
            <a:ext cx="10023231" cy="15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正解の値と、予測値を並べて表示してみる。</a:t>
            </a:r>
            <a:endParaRPr lang="en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結果の確認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256AA54-9922-AD43-8F8F-D010BF92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6" y="1320545"/>
            <a:ext cx="9782302" cy="34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決定木の表示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68AA623-9CE4-CE4C-B5E7-258517BD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5" y="1177183"/>
            <a:ext cx="8635121" cy="53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3D94EC3-363B-1A43-ADE6-C59D860C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923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9F6EAA0-CF18-674E-9036-AC7BC6A5B3B4}"/>
              </a:ext>
            </a:extLst>
          </p:cNvPr>
          <p:cNvSpPr txBox="1">
            <a:spLocks/>
          </p:cNvSpPr>
          <p:nvPr/>
        </p:nvSpPr>
        <p:spPr>
          <a:xfrm>
            <a:off x="1225107" y="5978768"/>
            <a:ext cx="10619890" cy="8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/>
              <a:t>補足：</a:t>
            </a:r>
            <a:r>
              <a:rPr lang="en-US" altLang="ja-JP" dirty="0" err="1"/>
              <a:t>gini</a:t>
            </a:r>
            <a:r>
              <a:rPr lang="en-US" altLang="ja-JP" dirty="0"/>
              <a:t>  =  </a:t>
            </a:r>
            <a:r>
              <a:rPr lang="ja-JP" altLang="en-US"/>
              <a:t>ジニ不純度　　</a:t>
            </a:r>
            <a:r>
              <a:rPr lang="en-US" altLang="ja-JP" dirty="0"/>
              <a:t>1 - (</a:t>
            </a:r>
            <a:r>
              <a:rPr lang="ja-JP" altLang="en-US"/>
              <a:t>各クラスの出現割合の２乗の合計）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この値が０なら、単一のクラスしかない。これが小さくなるように、各ノードが生成される。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99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31D5C-0C9E-5F4E-8F88-6834D4C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083083" cy="552157"/>
          </a:xfrm>
        </p:spPr>
        <p:txBody>
          <a:bodyPr>
            <a:normAutofit/>
          </a:bodyPr>
          <a:lstStyle/>
          <a:p>
            <a:r>
              <a:rPr lang="ja-JP" altLang="en-US" sz="3100"/>
              <a:t>ランダムフォレストのアルゴリズム</a:t>
            </a:r>
            <a:endParaRPr kumimoji="1" lang="ja-JP" altLang="en-US" sz="31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2185E-3A18-EE41-8361-4171F9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kumimoji="1" lang="ja-JP" altLang="en-US"/>
              <a:t>訓練データから、いくつかのデータを抜き、決定木を作成する。</a:t>
            </a:r>
            <a:endParaRPr kumimoji="1" lang="en-US" altLang="ja-JP" dirty="0"/>
          </a:p>
          <a:p>
            <a:r>
              <a:rPr lang="ja-JP" altLang="en-US"/>
              <a:t>同じ決定木が出来ないよう、抜くデータは変える。</a:t>
            </a:r>
            <a:endParaRPr lang="en-US" altLang="ja-JP" dirty="0"/>
          </a:p>
          <a:p>
            <a:r>
              <a:rPr kumimoji="1" lang="ja-JP" altLang="en-US"/>
              <a:t>完成した複数の決定木の結果をもとに最終結果を割り出す。</a:t>
            </a:r>
            <a:endParaRPr kumimoji="1" lang="en-US" altLang="ja-JP" dirty="0"/>
          </a:p>
        </p:txBody>
      </p:sp>
      <p:pic>
        <p:nvPicPr>
          <p:cNvPr id="4098" name="Picture 2" descr="決定木 - Wikipedia">
            <a:extLst>
              <a:ext uri="{FF2B5EF4-FFF2-40B4-BE49-F238E27FC236}">
                <a16:creationId xmlns:a16="http://schemas.microsoft.com/office/drawing/2014/main" id="{E6D3D268-B4EA-684C-8FC6-34217E6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2483" y="1885362"/>
            <a:ext cx="6517065" cy="47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2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25107" y="5104225"/>
            <a:ext cx="10023231" cy="15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正答率が少し増えている。</a:t>
            </a:r>
            <a:endParaRPr lang="en-US" altLang="ja-JP" dirty="0"/>
          </a:p>
          <a:p>
            <a:r>
              <a:rPr lang="ja-JP" altLang="en-US"/>
              <a:t>決定木の数を変えて、いろいろ試してみよう。</a:t>
            </a:r>
            <a:endParaRPr lang="en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ランダムフォレストを実行し、正答率表示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3776EE4-2E75-0143-AE70-B7C94B89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23" y="1244005"/>
            <a:ext cx="8423649" cy="3533026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EDF11B0-8B84-904D-BD90-496E515E5656}"/>
              </a:ext>
            </a:extLst>
          </p:cNvPr>
          <p:cNvCxnSpPr>
            <a:cxnSpLocks/>
          </p:cNvCxnSpPr>
          <p:nvPr/>
        </p:nvCxnSpPr>
        <p:spPr>
          <a:xfrm>
            <a:off x="7308766" y="2340222"/>
            <a:ext cx="194496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D31E78E-0C8B-3D4C-BA97-B08F8B4B9093}"/>
              </a:ext>
            </a:extLst>
          </p:cNvPr>
          <p:cNvCxnSpPr>
            <a:cxnSpLocks/>
          </p:cNvCxnSpPr>
          <p:nvPr/>
        </p:nvCxnSpPr>
        <p:spPr>
          <a:xfrm>
            <a:off x="3236638" y="2657214"/>
            <a:ext cx="84768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19190B4-D6C3-7E47-992A-1A644DACEF32}"/>
              </a:ext>
            </a:extLst>
          </p:cNvPr>
          <p:cNvCxnSpPr>
            <a:cxnSpLocks/>
          </p:cNvCxnSpPr>
          <p:nvPr/>
        </p:nvCxnSpPr>
        <p:spPr>
          <a:xfrm>
            <a:off x="4224190" y="2657214"/>
            <a:ext cx="84768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762B7B8-A74A-F04F-B4A6-0EAB31DB6607}"/>
              </a:ext>
            </a:extLst>
          </p:cNvPr>
          <p:cNvCxnSpPr>
            <a:cxnSpLocks/>
          </p:cNvCxnSpPr>
          <p:nvPr/>
        </p:nvCxnSpPr>
        <p:spPr>
          <a:xfrm>
            <a:off x="4797214" y="3559422"/>
            <a:ext cx="72576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2BDB71-288F-F349-90A2-B110A6E911F5}"/>
              </a:ext>
            </a:extLst>
          </p:cNvPr>
          <p:cNvSpPr/>
          <p:nvPr/>
        </p:nvSpPr>
        <p:spPr>
          <a:xfrm>
            <a:off x="5590088" y="2804161"/>
            <a:ext cx="725762" cy="304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25107" y="5873567"/>
            <a:ext cx="7173305" cy="92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推測に影響のある変数ほど、高い数値が出る。</a:t>
            </a:r>
            <a:endParaRPr lang="en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変数重要度の表示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D19D004-9C46-9F42-B39D-58598329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07" y="1177183"/>
            <a:ext cx="6935307" cy="44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F0339-3068-BE44-8AEE-CAEB99DA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" altLang="ja-JP" b="1" dirty="0"/>
              <a:t>Google </a:t>
            </a:r>
            <a:r>
              <a:rPr lang="en" altLang="ja-JP" b="1" dirty="0" err="1"/>
              <a:t>Colaboratory</a:t>
            </a:r>
            <a:r>
              <a:rPr lang="en" altLang="ja-JP" b="1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1C7A1-C4C9-3D42-BB9B-01C07880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" altLang="ja-JP" dirty="0">
                <a:hlinkClick r:id="rId2"/>
              </a:rPr>
              <a:t>https://colab.research.google.com/notebooks/intro.ipynb</a:t>
            </a:r>
            <a:endParaRPr lang="en" altLang="ja-JP" dirty="0"/>
          </a:p>
          <a:p>
            <a:r>
              <a:rPr kumimoji="1" lang="ja-JP" altLang="en-US"/>
              <a:t>クラウド上で実行される、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</a:p>
          <a:p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/>
              <a:t>アカウントでログインが必要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2A6D9A-8480-7F40-A735-86E66689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794494"/>
            <a:ext cx="6517065" cy="29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11040" y="1596988"/>
            <a:ext cx="10980960" cy="106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Boruta</a:t>
            </a:r>
            <a:r>
              <a:rPr lang="ja-JP" altLang="en-US"/>
              <a:t>とは、必要と思われる特徴量を選択してくれるライブラリです。</a:t>
            </a:r>
            <a:endParaRPr lang="en-US" altLang="ja-JP" dirty="0"/>
          </a:p>
          <a:p>
            <a:r>
              <a:rPr lang="ja-JP" altLang="en-US"/>
              <a:t>初期段階でこのライブラリは使用できないので、</a:t>
            </a:r>
            <a:r>
              <a:rPr lang="en-US" altLang="ja-JP" dirty="0"/>
              <a:t>pip</a:t>
            </a:r>
            <a:r>
              <a:rPr lang="ja-JP" altLang="en-US"/>
              <a:t>コマンドでインストールをします。</a:t>
            </a:r>
            <a:endParaRPr lang="en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Boruta</a:t>
            </a:r>
            <a:r>
              <a:rPr kumimoji="1" lang="ja-JP" altLang="en-US" sz="2800"/>
              <a:t>を使用して、特徴量の抽出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CA44E08-C226-6F40-B69F-30114AE8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65" y="2811694"/>
            <a:ext cx="5297659" cy="1626474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213C175-9419-754E-A68A-34B5A28F2F52}"/>
              </a:ext>
            </a:extLst>
          </p:cNvPr>
          <p:cNvSpPr txBox="1">
            <a:spLocks/>
          </p:cNvSpPr>
          <p:nvPr/>
        </p:nvSpPr>
        <p:spPr>
          <a:xfrm>
            <a:off x="1211040" y="5010873"/>
            <a:ext cx="10980960" cy="106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dirty="0"/>
              <a:t>pip</a:t>
            </a:r>
            <a:r>
              <a:rPr lang="ja-JP" altLang="en-US"/>
              <a:t>は、</a:t>
            </a:r>
            <a:r>
              <a:rPr lang="en-US" altLang="ja-JP" dirty="0"/>
              <a:t>Python</a:t>
            </a:r>
            <a:r>
              <a:rPr lang="ja-JP" altLang="en-US"/>
              <a:t>のパッケージ管理ツールで、ライブラリのインストールにも使用できます。</a:t>
            </a: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119771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74022309-7EE6-C94A-BC84-215B35ADE191}"/>
              </a:ext>
            </a:extLst>
          </p:cNvPr>
          <p:cNvSpPr txBox="1">
            <a:spLocks/>
          </p:cNvSpPr>
          <p:nvPr/>
        </p:nvSpPr>
        <p:spPr>
          <a:xfrm>
            <a:off x="1211040" y="1596988"/>
            <a:ext cx="10980960" cy="106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Boruta</a:t>
            </a:r>
            <a:r>
              <a:rPr lang="ja-JP" altLang="en-US"/>
              <a:t>の性能を測る前に、アヤメのデータセットにあらかじめダミーデータを追加します。</a:t>
            </a:r>
            <a:endParaRPr lang="en-US" altLang="ja-JP" dirty="0"/>
          </a:p>
          <a:p>
            <a:r>
              <a:rPr lang="en-US" altLang="ja-JP" dirty="0"/>
              <a:t>Boruta</a:t>
            </a:r>
            <a:r>
              <a:rPr lang="ja-JP" altLang="en-US"/>
              <a:t>を実行した結果、ダミーデータを除外したら成功です。</a:t>
            </a:r>
            <a:endParaRPr lang="en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7A769E-C80B-1D46-AA5C-0E549D5F5677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ダミーデータの追加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F93001-FCE7-5847-AB87-AB5A5C57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67" y="3078599"/>
            <a:ext cx="11280766" cy="1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B079A-C2AF-384B-A185-D275C8B3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36830DA-D4E1-C54F-9CDF-575B7ACF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98600"/>
            <a:ext cx="11887200" cy="51562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2A8D7B-7C6C-B541-87B3-A2F965BDB820}"/>
              </a:ext>
            </a:extLst>
          </p:cNvPr>
          <p:cNvSpPr txBox="1"/>
          <p:nvPr/>
        </p:nvSpPr>
        <p:spPr>
          <a:xfrm>
            <a:off x="2039881" y="544493"/>
            <a:ext cx="76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ランダムフォレストアルゴリズムを利用して</a:t>
            </a:r>
            <a:r>
              <a:rPr kumimoji="1" lang="en-US" altLang="ja-JP" sz="2800" dirty="0"/>
              <a:t>Boruta</a:t>
            </a:r>
            <a:r>
              <a:rPr kumimoji="1" lang="ja-JP" altLang="en-US" sz="2800"/>
              <a:t>の実行</a:t>
            </a:r>
          </a:p>
        </p:txBody>
      </p:sp>
    </p:spTree>
    <p:extLst>
      <p:ext uri="{BB962C8B-B14F-4D97-AF65-F5344CB8AC3E}">
        <p14:creationId xmlns:p14="http://schemas.microsoft.com/office/powerpoint/2010/main" val="157398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2A8D7B-7C6C-B541-87B3-A2F965BDB820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結果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DCEBC7A-57BD-ED41-8D97-5E9A6B92E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82661" y="1587587"/>
            <a:ext cx="5233189" cy="2513579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78CB33C-96B2-F144-B564-282500324DDE}"/>
              </a:ext>
            </a:extLst>
          </p:cNvPr>
          <p:cNvSpPr txBox="1">
            <a:spLocks/>
          </p:cNvSpPr>
          <p:nvPr/>
        </p:nvSpPr>
        <p:spPr>
          <a:xfrm>
            <a:off x="7428960" y="1628487"/>
            <a:ext cx="3680379" cy="247576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特徴量数：</a:t>
            </a:r>
            <a:r>
              <a:rPr lang="en-US" altLang="ja-JP" dirty="0"/>
              <a:t>104</a:t>
            </a:r>
          </a:p>
          <a:p>
            <a:endParaRPr lang="en-US" altLang="ja-JP" dirty="0"/>
          </a:p>
          <a:p>
            <a:r>
              <a:rPr lang="ja-JP" altLang="en-US"/>
              <a:t>重要な特徴量</a:t>
            </a:r>
            <a:r>
              <a:rPr lang="en-US" altLang="ja-JP" dirty="0"/>
              <a:t> : 4</a:t>
            </a:r>
          </a:p>
          <a:p>
            <a:r>
              <a:rPr lang="ja-JP" altLang="en-US"/>
              <a:t>どちらとも言えない</a:t>
            </a:r>
            <a:r>
              <a:rPr lang="en-US" altLang="ja-JP" dirty="0"/>
              <a:t>:5</a:t>
            </a:r>
          </a:p>
          <a:p>
            <a:r>
              <a:rPr lang="ja-JP" altLang="en-US"/>
              <a:t>必要ない</a:t>
            </a:r>
            <a:r>
              <a:rPr lang="en-US" altLang="ja-JP" dirty="0"/>
              <a:t> : 95</a:t>
            </a:r>
          </a:p>
          <a:p>
            <a:endParaRPr lang="en-US" altLang="ja-JP" dirty="0"/>
          </a:p>
          <a:p>
            <a:endParaRPr lang="en" altLang="ja-JP" dirty="0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530E0221-038D-0248-9BB3-EAED2111454A}"/>
              </a:ext>
            </a:extLst>
          </p:cNvPr>
          <p:cNvSpPr/>
          <p:nvPr/>
        </p:nvSpPr>
        <p:spPr>
          <a:xfrm>
            <a:off x="6315850" y="2546252"/>
            <a:ext cx="943079" cy="77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80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2A8D7B-7C6C-B541-87B3-A2F965BDB820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何が選択されたかを確認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78CB33C-96B2-F144-B564-282500324DDE}"/>
              </a:ext>
            </a:extLst>
          </p:cNvPr>
          <p:cNvSpPr txBox="1">
            <a:spLocks/>
          </p:cNvSpPr>
          <p:nvPr/>
        </p:nvSpPr>
        <p:spPr>
          <a:xfrm>
            <a:off x="1420837" y="5411789"/>
            <a:ext cx="9748912" cy="118595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先頭の４つが選択されている。（</a:t>
            </a:r>
            <a:r>
              <a:rPr lang="en-US" altLang="ja-JP" dirty="0"/>
              <a:t>True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ja-JP" altLang="en-US"/>
              <a:t>ダミーデータは後ろに追加しているので、正しく選択されいる事がわかる。</a:t>
            </a:r>
            <a:endParaRPr lang="en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7B4BF1-06CE-804D-B986-10C39430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65" y="1446211"/>
            <a:ext cx="8615624" cy="35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9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2A8D7B-7C6C-B541-87B3-A2F965BDB820}"/>
              </a:ext>
            </a:extLst>
          </p:cNvPr>
          <p:cNvSpPr txBox="1"/>
          <p:nvPr/>
        </p:nvSpPr>
        <p:spPr>
          <a:xfrm>
            <a:off x="2672927" y="653963"/>
            <a:ext cx="72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選択されたデータのみを抜き出す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78CB33C-96B2-F144-B564-282500324DDE}"/>
              </a:ext>
            </a:extLst>
          </p:cNvPr>
          <p:cNvSpPr txBox="1">
            <a:spLocks/>
          </p:cNvSpPr>
          <p:nvPr/>
        </p:nvSpPr>
        <p:spPr>
          <a:xfrm>
            <a:off x="1097280" y="4441118"/>
            <a:ext cx="10072468" cy="139697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dirty="0" err="1"/>
              <a:t>feat_selector.support</a:t>
            </a:r>
            <a:r>
              <a:rPr lang="en" altLang="ja-JP" dirty="0"/>
              <a:t>_</a:t>
            </a:r>
            <a:r>
              <a:rPr lang="ja-JP" altLang="en-US"/>
              <a:t>が「</a:t>
            </a:r>
            <a:r>
              <a:rPr lang="en-US" altLang="ja-JP" dirty="0"/>
              <a:t>True</a:t>
            </a:r>
            <a:r>
              <a:rPr lang="ja-JP" altLang="en-US"/>
              <a:t>」のデータを抜き出し、新たなデータフレームを作成する。</a:t>
            </a:r>
            <a:endParaRPr lang="en-US" altLang="ja-JP" dirty="0"/>
          </a:p>
          <a:p>
            <a:r>
              <a:rPr lang="ja-JP" altLang="en-US"/>
              <a:t>今回は、元々のデータに戻るだけなので、意味はない。</a:t>
            </a:r>
            <a:endParaRPr lang="en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F31E80F-B6AA-0F4D-8AAA-5FC03D96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4" y="1540581"/>
            <a:ext cx="11008309" cy="23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8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F5456-DB96-454F-8357-5EBC82F3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機械故障率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48CF5-C0BD-0342-9D7D-A83D4644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機械の故障率を求めるデータセットを使用して、故障予測を行ってみる。</a:t>
            </a:r>
            <a:endParaRPr kumimoji="1" lang="en-US" altLang="ja-JP" dirty="0"/>
          </a:p>
          <a:p>
            <a:r>
              <a:rPr kumimoji="1" lang="ja-JP" altLang="en-US"/>
              <a:t>データダウンロード先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https://github.com/IBM/iot-predictive-analytics/blob/master/data/iot_sensor_dataset.csv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8AC877-0165-E147-A368-F3F833BA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17950"/>
            <a:ext cx="97917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93C73-1671-A845-BA99-008BA15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ランダムフォレスト</a:t>
            </a:r>
            <a:endParaRPr kumimoji="1" lang="en-US" alt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CA8F51F-ABC9-6642-86FF-9B1A0A199498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328269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複数の決定木を作成し、それぞれに予測をしてもらう。</a:t>
            </a:r>
            <a:endParaRPr lang="en-US" altLang="ja-JP" dirty="0"/>
          </a:p>
          <a:p>
            <a:r>
              <a:rPr lang="ja-JP" altLang="en-US"/>
              <a:t>各予測結果をもとに、最終予測結果を決定する。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" altLang="ja-JP" dirty="0" err="1"/>
              <a:t>GoogleDrive</a:t>
            </a:r>
            <a:r>
              <a:rPr lang="ja-JP" altLang="en-US"/>
              <a:t>より、「</a:t>
            </a:r>
            <a:r>
              <a:rPr lang="en" altLang="ja-JP" dirty="0" err="1"/>
              <a:t>random_forest.ipynb</a:t>
            </a:r>
            <a:r>
              <a:rPr lang="ja-JP" altLang="en-US"/>
              <a:t>」を選択してください。</a:t>
            </a:r>
          </a:p>
        </p:txBody>
      </p:sp>
      <p:pic>
        <p:nvPicPr>
          <p:cNvPr id="3074" name="Picture 2" descr="ランダムフォレストによる予測モデル作成 | StatsGuild Inc. | スタッツギルド株式会社">
            <a:extLst>
              <a:ext uri="{FF2B5EF4-FFF2-40B4-BE49-F238E27FC236}">
                <a16:creationId xmlns:a16="http://schemas.microsoft.com/office/drawing/2014/main" id="{56C348F2-F21B-E94F-B74D-3DDE246A2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203070"/>
            <a:ext cx="6517065" cy="41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31D5C-0C9E-5F4E-8F88-6834D4C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kumimoji="1" lang="ja-JP" altLang="en-US" sz="3100"/>
              <a:t>決定木（</a:t>
            </a:r>
            <a:r>
              <a:rPr lang="en" altLang="ja-JP" sz="3100"/>
              <a:t> </a:t>
            </a:r>
            <a:r>
              <a:rPr lang="en" altLang="ja-JP" sz="3100" err="1"/>
              <a:t>DecisionTree</a:t>
            </a:r>
            <a:r>
              <a:rPr lang="ja-JP" altLang="en-US" sz="3100"/>
              <a:t>）</a:t>
            </a:r>
            <a:br>
              <a:rPr lang="en" altLang="ja-JP" sz="3100"/>
            </a:br>
            <a:endParaRPr kumimoji="1" lang="ja-JP" altLang="en-US" sz="31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2185E-3A18-EE41-8361-4171F9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kumimoji="1" lang="ja-JP" altLang="en-US"/>
              <a:t>入力値から、複数の選択を行い、出力内容を決定する。</a:t>
            </a:r>
          </a:p>
        </p:txBody>
      </p:sp>
      <p:pic>
        <p:nvPicPr>
          <p:cNvPr id="4098" name="Picture 2" descr="決定木 - Wikipedia">
            <a:extLst>
              <a:ext uri="{FF2B5EF4-FFF2-40B4-BE49-F238E27FC236}">
                <a16:creationId xmlns:a16="http://schemas.microsoft.com/office/drawing/2014/main" id="{E6D3D268-B4EA-684C-8FC6-34217E6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914691"/>
            <a:ext cx="6517065" cy="47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6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0277B-D2D5-2544-9800-92C5127F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ノートブックを開く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469E2-4279-A348-9D7B-2A3412D0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/>
              <a:t>GoogleDrive</a:t>
            </a:r>
            <a:r>
              <a:rPr kumimoji="1" lang="ja-JP" altLang="en-US" sz="4000"/>
              <a:t>上の「</a:t>
            </a:r>
            <a:r>
              <a:rPr lang="en" altLang="ja-JP" sz="4000" dirty="0" err="1"/>
              <a:t>random_forest.ipynb</a:t>
            </a:r>
            <a:r>
              <a:rPr lang="ja-JP" altLang="en-US" sz="4000"/>
              <a:t>」を開いてください。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3194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575FA3-9A27-504C-B739-6A8D853BFDAE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ライブラリのインポート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5C2A07A-06AE-D248-8B59-1B2C09CA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69" y="1711296"/>
            <a:ext cx="9287862" cy="2592950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628A54A-3E59-F94A-BA5B-4698D5529879}"/>
              </a:ext>
            </a:extLst>
          </p:cNvPr>
          <p:cNvSpPr txBox="1">
            <a:spLocks/>
          </p:cNvSpPr>
          <p:nvPr/>
        </p:nvSpPr>
        <p:spPr>
          <a:xfrm>
            <a:off x="1371600" y="4839470"/>
            <a:ext cx="9287861" cy="136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sklearn</a:t>
            </a:r>
            <a:r>
              <a:rPr lang="ja-JP" altLang="en-US"/>
              <a:t>ライブラリの必要なパッケージをインポートする</a:t>
            </a:r>
            <a:endParaRPr lang="en-US" altLang="ja-JP" dirty="0"/>
          </a:p>
          <a:p>
            <a:r>
              <a:rPr lang="ja-JP" altLang="en-US"/>
              <a:t>また、データフレームを扱うための</a:t>
            </a:r>
            <a:r>
              <a:rPr lang="en-US" altLang="ja-JP" dirty="0"/>
              <a:t>pandas</a:t>
            </a:r>
            <a:r>
              <a:rPr lang="ja-JP" altLang="en-US"/>
              <a:t>もインポートする</a:t>
            </a:r>
          </a:p>
        </p:txBody>
      </p:sp>
    </p:spTree>
    <p:extLst>
      <p:ext uri="{BB962C8B-B14F-4D97-AF65-F5344CB8AC3E}">
        <p14:creationId xmlns:p14="http://schemas.microsoft.com/office/powerpoint/2010/main" val="271273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575FA3-9A27-504C-B739-6A8D853BFDAE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GoogleDrive</a:t>
            </a:r>
            <a:r>
              <a:rPr kumimoji="1" lang="ja-JP" altLang="en-US" sz="2800"/>
              <a:t>のマウント</a:t>
            </a:r>
            <a:endParaRPr kumimoji="1" lang="en-US" altLang="ja-JP" sz="28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F898264-A125-CE47-A081-240B8158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57" y="2210431"/>
            <a:ext cx="9015126" cy="18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DE212E-2360-F34B-95E7-9CECBE55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68" y="1325196"/>
            <a:ext cx="7669662" cy="33452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575FA3-9A27-504C-B739-6A8D853BFDAE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データのロード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628A54A-3E59-F94A-BA5B-4698D5529879}"/>
              </a:ext>
            </a:extLst>
          </p:cNvPr>
          <p:cNvSpPr txBox="1">
            <a:spLocks/>
          </p:cNvSpPr>
          <p:nvPr/>
        </p:nvSpPr>
        <p:spPr>
          <a:xfrm>
            <a:off x="1202787" y="5532804"/>
            <a:ext cx="10023231" cy="114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今回は、アヤメの分類を目的として作られたデータセットを使用。</a:t>
            </a:r>
            <a:endParaRPr lang="en-US" altLang="ja-JP" dirty="0"/>
          </a:p>
          <a:p>
            <a:r>
              <a:rPr lang="ja-JP" altLang="en-US"/>
              <a:t>アヤメには「</a:t>
            </a:r>
            <a:r>
              <a:rPr lang="en" altLang="ja-JP" dirty="0"/>
              <a:t>Iris-</a:t>
            </a:r>
            <a:r>
              <a:rPr lang="en" altLang="ja-JP" dirty="0" err="1"/>
              <a:t>setosa</a:t>
            </a:r>
            <a:r>
              <a:rPr lang="ja-JP" altLang="en-US"/>
              <a:t>」「</a:t>
            </a:r>
            <a:r>
              <a:rPr lang="en" altLang="ja-JP" dirty="0"/>
              <a:t> Iris-versicolor</a:t>
            </a:r>
            <a:r>
              <a:rPr lang="ja-JP" altLang="en-US"/>
              <a:t>」「</a:t>
            </a:r>
            <a:r>
              <a:rPr lang="en" altLang="ja-JP" dirty="0"/>
              <a:t> Iris-virginica</a:t>
            </a:r>
            <a:r>
              <a:rPr lang="ja-JP" altLang="en-US"/>
              <a:t>」の３種類がある。</a:t>
            </a:r>
            <a:endParaRPr lang="en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B6C9EC-92D2-A84C-9790-51BCF6EE044B}"/>
              </a:ext>
            </a:extLst>
          </p:cNvPr>
          <p:cNvGraphicFramePr>
            <a:graphicFrameLocks noGrp="1"/>
          </p:cNvGraphicFramePr>
          <p:nvPr/>
        </p:nvGraphicFramePr>
        <p:xfrm>
          <a:off x="8039074" y="2411530"/>
          <a:ext cx="3707449" cy="2680975"/>
        </p:xfrm>
        <a:graphic>
          <a:graphicData uri="http://schemas.openxmlformats.org/drawingml/2006/table">
            <a:tbl>
              <a:tblPr/>
              <a:tblGrid>
                <a:gridCol w="2300680">
                  <a:extLst>
                    <a:ext uri="{9D8B030D-6E8A-4147-A177-3AD203B41FA5}">
                      <a16:colId xmlns:a16="http://schemas.microsoft.com/office/drawing/2014/main" val="2728488551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17567415"/>
                    </a:ext>
                  </a:extLst>
                </a:gridCol>
              </a:tblGrid>
              <a:tr h="536195">
                <a:tc>
                  <a:txBody>
                    <a:bodyPr/>
                    <a:lstStyle/>
                    <a:p>
                      <a:pPr latinLnBrk="1"/>
                      <a:r>
                        <a:rPr lang="en" sz="1600" b="1" dirty="0">
                          <a:effectLst/>
                          <a:latin typeface="verdana" panose="020B0604030504040204" pitchFamily="34" charset="0"/>
                        </a:rPr>
                        <a:t>sepal length (cm)</a:t>
                      </a:r>
                      <a:endParaRPr lang="en" sz="3600" dirty="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>
                          <a:effectLst/>
                          <a:latin typeface="verdana" panose="020B0604030504040204" pitchFamily="34" charset="0"/>
                        </a:rPr>
                        <a:t>がく片の長さ</a:t>
                      </a:r>
                      <a:endParaRPr lang="ja-JP" altLang="en-US" sz="360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04316"/>
                  </a:ext>
                </a:extLst>
              </a:tr>
              <a:tr h="536195">
                <a:tc>
                  <a:txBody>
                    <a:bodyPr/>
                    <a:lstStyle/>
                    <a:p>
                      <a:pPr latinLnBrk="1"/>
                      <a:r>
                        <a:rPr lang="en" sz="1600" b="1" dirty="0">
                          <a:effectLst/>
                          <a:latin typeface="verdana" panose="020B0604030504040204" pitchFamily="34" charset="0"/>
                        </a:rPr>
                        <a:t>sepal width (cm)</a:t>
                      </a:r>
                      <a:endParaRPr lang="en" sz="3600" dirty="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>
                          <a:effectLst/>
                          <a:latin typeface="verdana" panose="020B0604030504040204" pitchFamily="34" charset="0"/>
                        </a:rPr>
                        <a:t>がく片の幅</a:t>
                      </a:r>
                      <a:endParaRPr lang="ja-JP" altLang="en-US" sz="360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53707"/>
                  </a:ext>
                </a:extLst>
              </a:tr>
              <a:tr h="536195">
                <a:tc>
                  <a:txBody>
                    <a:bodyPr/>
                    <a:lstStyle/>
                    <a:p>
                      <a:pPr latinLnBrk="1"/>
                      <a:r>
                        <a:rPr lang="en" sz="1600" b="1">
                          <a:effectLst/>
                          <a:latin typeface="verdana" panose="020B0604030504040204" pitchFamily="34" charset="0"/>
                        </a:rPr>
                        <a:t>petal length (cm)</a:t>
                      </a:r>
                      <a:endParaRPr lang="en" sz="360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>
                          <a:effectLst/>
                          <a:latin typeface="verdana" panose="020B0604030504040204" pitchFamily="34" charset="0"/>
                        </a:rPr>
                        <a:t>花弁の長さ</a:t>
                      </a:r>
                      <a:endParaRPr lang="ja-JP" altLang="en-US" sz="360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04146"/>
                  </a:ext>
                </a:extLst>
              </a:tr>
              <a:tr h="536195">
                <a:tc>
                  <a:txBody>
                    <a:bodyPr/>
                    <a:lstStyle/>
                    <a:p>
                      <a:pPr latinLnBrk="1"/>
                      <a:r>
                        <a:rPr lang="en" sz="1600" b="1" dirty="0">
                          <a:effectLst/>
                          <a:latin typeface="verdana" panose="020B0604030504040204" pitchFamily="34" charset="0"/>
                        </a:rPr>
                        <a:t>petal width (cm)</a:t>
                      </a:r>
                      <a:endParaRPr lang="en" sz="3600" dirty="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600">
                          <a:effectLst/>
                          <a:latin typeface="verdana" panose="020B0604030504040204" pitchFamily="34" charset="0"/>
                        </a:rPr>
                        <a:t>花弁の幅</a:t>
                      </a:r>
                      <a:endParaRPr lang="ja-JP" altLang="en-US" sz="360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61165"/>
                  </a:ext>
                </a:extLst>
              </a:tr>
              <a:tr h="536195">
                <a:tc>
                  <a:txBody>
                    <a:bodyPr/>
                    <a:lstStyle/>
                    <a:p>
                      <a:pPr latinLnBrk="1"/>
                      <a:r>
                        <a:rPr lang="en" sz="2000" dirty="0">
                          <a:effectLst/>
                        </a:rPr>
                        <a:t>Species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>
                          <a:effectLst/>
                          <a:latin typeface="verdana" panose="020B0604030504040204" pitchFamily="34" charset="0"/>
                        </a:rPr>
                        <a:t>種類</a:t>
                      </a:r>
                      <a:endParaRPr lang="ja-JP" altLang="en-US" sz="3600">
                        <a:effectLst/>
                      </a:endParaRP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23626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6B5639-2AF4-EE40-9B75-9790426FF3FE}"/>
              </a:ext>
            </a:extLst>
          </p:cNvPr>
          <p:cNvCxnSpPr>
            <a:cxnSpLocks/>
          </p:cNvCxnSpPr>
          <p:nvPr/>
        </p:nvCxnSpPr>
        <p:spPr>
          <a:xfrm>
            <a:off x="2231136" y="2181726"/>
            <a:ext cx="121791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9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575FA3-9A27-504C-B739-6A8D853BFDAE}"/>
              </a:ext>
            </a:extLst>
          </p:cNvPr>
          <p:cNvSpPr txBox="1"/>
          <p:nvPr/>
        </p:nvSpPr>
        <p:spPr>
          <a:xfrm>
            <a:off x="2672927" y="653963"/>
            <a:ext cx="606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データの分割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628A54A-3E59-F94A-BA5B-4698D5529879}"/>
              </a:ext>
            </a:extLst>
          </p:cNvPr>
          <p:cNvSpPr txBox="1">
            <a:spLocks/>
          </p:cNvSpPr>
          <p:nvPr/>
        </p:nvSpPr>
        <p:spPr>
          <a:xfrm>
            <a:off x="1202787" y="5532804"/>
            <a:ext cx="10023231" cy="114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読み込んだデータセットを、目的変数と説明変数に分ける</a:t>
            </a:r>
            <a:endParaRPr lang="en-US" altLang="ja-JP" dirty="0"/>
          </a:p>
          <a:p>
            <a:r>
              <a:rPr lang="ja-JP" altLang="en-US"/>
              <a:t>分けたデータを、更に訓練データとテスト用データに分ける</a:t>
            </a:r>
            <a:endParaRPr lang="en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C2172DD-47CE-1445-9BC0-E03997C5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938" y="1182846"/>
            <a:ext cx="10741821" cy="3242813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3BD5BDF-E94D-F74F-9D09-D6C466B23032}"/>
              </a:ext>
            </a:extLst>
          </p:cNvPr>
          <p:cNvCxnSpPr>
            <a:cxnSpLocks/>
          </p:cNvCxnSpPr>
          <p:nvPr/>
        </p:nvCxnSpPr>
        <p:spPr>
          <a:xfrm>
            <a:off x="2672927" y="1925694"/>
            <a:ext cx="110659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8329848-9FD7-8344-9701-DAB328CE9042}"/>
              </a:ext>
            </a:extLst>
          </p:cNvPr>
          <p:cNvCxnSpPr>
            <a:cxnSpLocks/>
          </p:cNvCxnSpPr>
          <p:nvPr/>
        </p:nvCxnSpPr>
        <p:spPr>
          <a:xfrm>
            <a:off x="1566334" y="2779134"/>
            <a:ext cx="110659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8E3DB3E-3288-4E4B-82C5-63C2C1BB96B1}"/>
              </a:ext>
            </a:extLst>
          </p:cNvPr>
          <p:cNvCxnSpPr>
            <a:cxnSpLocks/>
          </p:cNvCxnSpPr>
          <p:nvPr/>
        </p:nvCxnSpPr>
        <p:spPr>
          <a:xfrm>
            <a:off x="1566334" y="3120510"/>
            <a:ext cx="110659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737AF3-E41D-504E-9CF1-67935EBAFF0E}"/>
              </a:ext>
            </a:extLst>
          </p:cNvPr>
          <p:cNvCxnSpPr>
            <a:cxnSpLocks/>
          </p:cNvCxnSpPr>
          <p:nvPr/>
        </p:nvCxnSpPr>
        <p:spPr>
          <a:xfrm>
            <a:off x="3596640" y="4266558"/>
            <a:ext cx="91727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7E630EA-BA42-D846-9BF6-2CA7BFA786EC}"/>
              </a:ext>
            </a:extLst>
          </p:cNvPr>
          <p:cNvCxnSpPr>
            <a:cxnSpLocks/>
          </p:cNvCxnSpPr>
          <p:nvPr/>
        </p:nvCxnSpPr>
        <p:spPr>
          <a:xfrm>
            <a:off x="4718304" y="4278750"/>
            <a:ext cx="91727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77680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799</Words>
  <Application>Microsoft Macintosh PowerPoint</Application>
  <PresentationFormat>ワイド画面</PresentationFormat>
  <Paragraphs>94</Paragraphs>
  <Slides>26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Franklin Gothic Book</vt:lpstr>
      <vt:lpstr>verdana</vt:lpstr>
      <vt:lpstr>トリミング</vt:lpstr>
      <vt:lpstr>技能向上訓練 データサイエンス プログラミングコース</vt:lpstr>
      <vt:lpstr>Google Colaboratory </vt:lpstr>
      <vt:lpstr>ランダムフォレスト</vt:lpstr>
      <vt:lpstr>決定木（ DecisionTree） </vt:lpstr>
      <vt:lpstr>ノートブックを開く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ランダムフォレストのアルゴリズム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機械故障率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技能向上訓練 ＡＩプログラミングコース</dc:title>
  <dc:creator>羽田野 拓</dc:creator>
  <cp:lastModifiedBy>羽田野 拓</cp:lastModifiedBy>
  <cp:revision>9</cp:revision>
  <dcterms:created xsi:type="dcterms:W3CDTF">2020-09-12T14:38:32Z</dcterms:created>
  <dcterms:modified xsi:type="dcterms:W3CDTF">2020-10-21T19:19:34Z</dcterms:modified>
</cp:coreProperties>
</file>