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9" r:id="rId7"/>
    <p:sldId id="260" r:id="rId8"/>
    <p:sldId id="270" r:id="rId9"/>
    <p:sldId id="271" r:id="rId10"/>
    <p:sldId id="272" r:id="rId11"/>
    <p:sldId id="273" r:id="rId12"/>
    <p:sldId id="274" r:id="rId13"/>
    <p:sldId id="276" r:id="rId14"/>
    <p:sldId id="278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 varScale="1">
        <p:scale>
          <a:sx n="95" d="100"/>
          <a:sy n="95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24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pt-PT" smtClean="0"/>
              <a:t>29/06/17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pt-PT" smtClean="0"/>
              <a:t>29/06/17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PT" sz="180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sz="180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29/06/17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29/06/17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10" name="Rectângulo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c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2" name="Rec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/>
          </a:p>
        </p:txBody>
      </p:sp>
      <p:sp>
        <p:nvSpPr>
          <p:cNvPr id="13" name="Marcador de Posição do Texto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8" name="Marcador de Posição da Imagem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29/06/17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c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29/06/17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29/06/17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o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180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sz="180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pt-PT" dirty="0"/>
          </a:p>
        </p:txBody>
      </p:sp>
      <p:sp>
        <p:nvSpPr>
          <p:cNvPr id="15" name="Marcador de Posição da Imagem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16" name="Texto Informativo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pt-PT" sz="1200" b="1" i="1" dirty="0">
                <a:latin typeface="Arial"/>
                <a:ea typeface="+mn-ea"/>
                <a:cs typeface="Arial"/>
              </a:rPr>
              <a:t>NOTA:</a:t>
            </a:r>
          </a:p>
          <a:p>
            <a:pPr algn="l" defTabSz="914400">
              <a:buNone/>
            </a:pPr>
            <a:r>
              <a:rPr lang="pt-PT" sz="1200" b="0" i="1" dirty="0">
                <a:latin typeface="Arial"/>
                <a:ea typeface="+mn-ea"/>
                <a:cs typeface="Arial"/>
              </a:rPr>
              <a:t>Para alterar a imagem neste diapositivo, selecione a imagem e elimine-a. Em seguida, clique no ícone Imagens no marcador de posição para inserir uma imagem à sua escolha.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sz="180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sz="180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sz="180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29/06/17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29/06/17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29/06/17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29/06/17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pt-PT" smtClean="0"/>
              <a:t>29/06/17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Rec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Rec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pt-PT" smtClean="0"/>
              <a:pPr/>
              <a:t>29/06/17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5463" y="999069"/>
            <a:ext cx="5120640" cy="2560320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4000" b="0" i="0" dirty="0">
                <a:solidFill>
                  <a:srgbClr val="595959"/>
                </a:solidFill>
                <a:latin typeface="Book Antiqua"/>
                <a:ea typeface="+mj-ea"/>
                <a:cs typeface="+mj-cs"/>
              </a:rPr>
              <a:t>Sistemas de Base de Dados Multidimensional BIVM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299" y="3543240"/>
            <a:ext cx="5292968" cy="2180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PT" sz="1800" dirty="0"/>
          </a:p>
          <a:p>
            <a:pPr marL="0" indent="0" algn="ctr">
              <a:buNone/>
            </a:pPr>
            <a:r>
              <a:rPr lang="pt-PT" sz="1400" b="0" i="0" dirty="0"/>
              <a:t>Gil Gonçalves</a:t>
            </a:r>
          </a:p>
          <a:p>
            <a:pPr marL="0" indent="0" algn="ctr">
              <a:buNone/>
            </a:pPr>
            <a:r>
              <a:rPr lang="pt-PT" sz="1400" dirty="0"/>
              <a:t>Luís Pedro</a:t>
            </a:r>
          </a:p>
          <a:p>
            <a:pPr marL="0" indent="0" algn="ctr">
              <a:buNone/>
            </a:pPr>
            <a:r>
              <a:rPr lang="pt-PT" sz="1400" b="0" i="0" dirty="0"/>
              <a:t>José Monteiro</a:t>
            </a:r>
          </a:p>
          <a:p>
            <a:pPr marL="0" indent="0" algn="ctr">
              <a:buNone/>
            </a:pPr>
            <a:r>
              <a:rPr lang="pt-PT" sz="1400" dirty="0"/>
              <a:t>Bruno Ribeiro</a:t>
            </a:r>
            <a:endParaRPr lang="pt-PT" sz="1400" b="0" i="0" dirty="0"/>
          </a:p>
        </p:txBody>
      </p:sp>
      <p:pic>
        <p:nvPicPr>
          <p:cNvPr id="10" name="Marcador de Posição da Imagem 9">
            <a:extLst>
              <a:ext uri="{FF2B5EF4-FFF2-40B4-BE49-F238E27FC236}">
                <a16:creationId xmlns:a16="http://schemas.microsoft.com/office/drawing/2014/main" xmlns="" id="{E08E9C65-9164-44FB-A693-663942AE13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8" r="10278"/>
          <a:stretch>
            <a:fillRect/>
          </a:stretch>
        </p:blipFill>
        <p:spPr>
          <a:xfrm>
            <a:off x="6743703" y="0"/>
            <a:ext cx="5448297" cy="6858000"/>
          </a:xfrm>
        </p:spPr>
      </p:pic>
      <p:pic>
        <p:nvPicPr>
          <p:cNvPr id="1028" name="Picture 4" descr="Resultado de imagem para universidade uminho">
            <a:extLst>
              <a:ext uri="{FF2B5EF4-FFF2-40B4-BE49-F238E27FC236}">
                <a16:creationId xmlns:a16="http://schemas.microsoft.com/office/drawing/2014/main" xmlns="" id="{6B6386BA-6D64-4563-8484-5086E225F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2" y="128954"/>
            <a:ext cx="2004646" cy="99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/>
              <a:t>Processo de Geração de Cubo</a:t>
            </a:r>
            <a:endParaRPr lang="pt-PT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0F1AA767-100F-47BB-BA29-7F3925A96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21425"/>
            <a:ext cx="8235460" cy="426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 err="1"/>
              <a:t>Dashboard</a:t>
            </a:r>
            <a:r>
              <a:rPr lang="pt-PT" dirty="0"/>
              <a:t> para a área Financeira</a:t>
            </a:r>
            <a:endParaRPr lang="pt-PT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F4554DE5-40F7-4FF3-A876-85BF498B3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5" y="1780185"/>
            <a:ext cx="11699630" cy="48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9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 err="1"/>
              <a:t>Dashboard</a:t>
            </a:r>
            <a:r>
              <a:rPr lang="pt-PT" dirty="0"/>
              <a:t> para a área de Gestão de Stock</a:t>
            </a:r>
            <a:endParaRPr lang="pt-PT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B9DC34CC-C5CD-4570-A247-DB8413C9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4" y="1998439"/>
            <a:ext cx="11705791" cy="44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 err="1"/>
              <a:t>Dashboard</a:t>
            </a:r>
            <a:r>
              <a:rPr lang="pt-PT" dirty="0"/>
              <a:t> para a área de Marketing</a:t>
            </a:r>
            <a:endParaRPr lang="pt-PT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F8856AED-BD5B-422B-9943-4D048C68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5" y="1822305"/>
            <a:ext cx="11842389" cy="47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4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/>
              <a:t>Conclusão</a:t>
            </a:r>
            <a:endParaRPr lang="pt-PT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595959"/>
              </a:buClr>
            </a:pPr>
            <a:r>
              <a:rPr lang="pt-PT" sz="2400" b="0" i="0" dirty="0">
                <a:solidFill>
                  <a:srgbClr val="595959"/>
                </a:solidFill>
              </a:rPr>
              <a:t>Um dos pontos positivos pretende-se ao facto de termos utilizado apenas ferramentas </a:t>
            </a:r>
            <a:r>
              <a:rPr lang="pt-PT" sz="2400" b="1" i="0" dirty="0" err="1">
                <a:solidFill>
                  <a:srgbClr val="595959"/>
                </a:solidFill>
              </a:rPr>
              <a:t>Pentaho</a:t>
            </a:r>
            <a:r>
              <a:rPr lang="pt-PT" sz="2400" b="0" i="0" dirty="0">
                <a:solidFill>
                  <a:srgbClr val="595959"/>
                </a:solidFill>
              </a:rPr>
              <a:t>, pois facilitou todo o processo de desenvolvimento, desde adquirir licenças de teste, facilidade de instalação , um vasto conjunto de documentação e também uma grande comunidade  de utilizadores facilitando o esclarecimento de duvidas</a:t>
            </a:r>
          </a:p>
          <a:p>
            <a:pPr>
              <a:buClr>
                <a:srgbClr val="595959"/>
              </a:buClr>
            </a:pPr>
            <a:r>
              <a:rPr lang="pt-PT" dirty="0">
                <a:solidFill>
                  <a:srgbClr val="595959"/>
                </a:solidFill>
              </a:rPr>
              <a:t>Como ponto negativo ao pretender-se com a utilização do </a:t>
            </a:r>
            <a:r>
              <a:rPr lang="pt-PT" dirty="0" err="1">
                <a:solidFill>
                  <a:srgbClr val="595959"/>
                </a:solidFill>
              </a:rPr>
              <a:t>MySQL</a:t>
            </a:r>
            <a:r>
              <a:rPr lang="pt-PT" dirty="0">
                <a:solidFill>
                  <a:srgbClr val="595959"/>
                </a:solidFill>
              </a:rPr>
              <a:t> como motor de base de dados, pois este não permite geração automática de estruturas multidimensionais como cubos </a:t>
            </a:r>
            <a:r>
              <a:rPr lang="pt-PT" dirty="0" smtClean="0">
                <a:solidFill>
                  <a:srgbClr val="595959"/>
                </a:solidFill>
              </a:rPr>
              <a:t>OLAP</a:t>
            </a:r>
            <a:endParaRPr lang="pt-PT" dirty="0">
              <a:solidFill>
                <a:srgbClr val="595959"/>
              </a:solidFill>
            </a:endParaRPr>
          </a:p>
          <a:p>
            <a:pPr>
              <a:buClr>
                <a:srgbClr val="595959"/>
              </a:buClr>
            </a:pPr>
            <a:r>
              <a:rPr lang="pt-PT" sz="2400" b="0" i="0" dirty="0">
                <a:solidFill>
                  <a:srgbClr val="595959"/>
                </a:solidFill>
              </a:rPr>
              <a:t>Em suma</a:t>
            </a:r>
            <a:r>
              <a:rPr lang="pt-PT" dirty="0">
                <a:solidFill>
                  <a:srgbClr val="595959"/>
                </a:solidFill>
              </a:rPr>
              <a:t>, o trabalho correu como esperado, sendo que tanto o cubo OLAP como as </a:t>
            </a:r>
            <a:r>
              <a:rPr lang="pt-PT" i="1" dirty="0" err="1">
                <a:solidFill>
                  <a:srgbClr val="595959"/>
                </a:solidFill>
              </a:rPr>
              <a:t>dashboards</a:t>
            </a:r>
            <a:r>
              <a:rPr lang="pt-PT" dirty="0">
                <a:solidFill>
                  <a:srgbClr val="595959"/>
                </a:solidFill>
              </a:rPr>
              <a:t> cumpriram os requisitos impostos pelos gestores do grupo </a:t>
            </a:r>
            <a:r>
              <a:rPr lang="pt-PT" dirty="0" smtClean="0">
                <a:solidFill>
                  <a:srgbClr val="595959"/>
                </a:solidFill>
              </a:rPr>
              <a:t>empresarial</a:t>
            </a:r>
            <a:endParaRPr lang="pt-PT" sz="2400" b="0" i="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5463" y="999069"/>
            <a:ext cx="5120640" cy="2560320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4000" b="0" i="0" dirty="0">
                <a:solidFill>
                  <a:srgbClr val="595959"/>
                </a:solidFill>
                <a:latin typeface="Book Antiqua"/>
                <a:ea typeface="+mj-ea"/>
                <a:cs typeface="+mj-cs"/>
              </a:rPr>
              <a:t>Sistemas de Base de Dados Multidimensional BIVM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299" y="3543240"/>
            <a:ext cx="5292968" cy="2180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PT" sz="1800" dirty="0"/>
          </a:p>
          <a:p>
            <a:pPr marL="0" indent="0" algn="ctr">
              <a:buNone/>
            </a:pPr>
            <a:r>
              <a:rPr lang="pt-PT" sz="1400" b="0" i="0" dirty="0"/>
              <a:t>Gil Gonçalves</a:t>
            </a:r>
          </a:p>
          <a:p>
            <a:pPr marL="0" indent="0" algn="ctr">
              <a:buNone/>
            </a:pPr>
            <a:r>
              <a:rPr lang="pt-PT" sz="1400" dirty="0"/>
              <a:t>Luís Pedro</a:t>
            </a:r>
          </a:p>
          <a:p>
            <a:pPr marL="0" indent="0" algn="ctr">
              <a:buNone/>
            </a:pPr>
            <a:r>
              <a:rPr lang="pt-PT" sz="1400" b="0" i="0" dirty="0"/>
              <a:t>José Monteiro</a:t>
            </a:r>
          </a:p>
          <a:p>
            <a:pPr marL="0" indent="0" algn="ctr">
              <a:buNone/>
            </a:pPr>
            <a:r>
              <a:rPr lang="pt-PT" sz="1400" dirty="0"/>
              <a:t>Bruno Ribeiro</a:t>
            </a:r>
            <a:endParaRPr lang="pt-PT" sz="1400" b="0" i="0" dirty="0"/>
          </a:p>
        </p:txBody>
      </p:sp>
      <p:pic>
        <p:nvPicPr>
          <p:cNvPr id="10" name="Marcador de Posição da Imagem 9">
            <a:extLst>
              <a:ext uri="{FF2B5EF4-FFF2-40B4-BE49-F238E27FC236}">
                <a16:creationId xmlns:a16="http://schemas.microsoft.com/office/drawing/2014/main" xmlns="" id="{E08E9C65-9164-44FB-A693-663942AE13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8" r="10278"/>
          <a:stretch>
            <a:fillRect/>
          </a:stretch>
        </p:blipFill>
        <p:spPr>
          <a:xfrm>
            <a:off x="6743703" y="0"/>
            <a:ext cx="5448297" cy="6858000"/>
          </a:xfrm>
        </p:spPr>
      </p:pic>
      <p:pic>
        <p:nvPicPr>
          <p:cNvPr id="1028" name="Picture 4" descr="Resultado de imagem para universidade uminho">
            <a:extLst>
              <a:ext uri="{FF2B5EF4-FFF2-40B4-BE49-F238E27FC236}">
                <a16:creationId xmlns:a16="http://schemas.microsoft.com/office/drawing/2014/main" xmlns="" id="{6B6386BA-6D64-4563-8484-5086E225F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2" y="128954"/>
            <a:ext cx="2004646" cy="99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0" i="0" dirty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Conteúdo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595959"/>
              </a:buClr>
              <a:buFont typeface="Arial"/>
              <a:buChar char="•"/>
            </a:pPr>
            <a:r>
              <a:rPr lang="pt-PT" dirty="0"/>
              <a:t>Contextualização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pt-PT" dirty="0"/>
              <a:t>Apresentação </a:t>
            </a:r>
            <a:r>
              <a:rPr lang="pt-PT" dirty="0" smtClean="0"/>
              <a:t>do </a:t>
            </a:r>
            <a:r>
              <a:rPr lang="pt-PT" dirty="0"/>
              <a:t>Caso de Estudo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pt-PT" dirty="0"/>
              <a:t>Motivação e Objetivos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pt-PT" dirty="0"/>
              <a:t>Levantamento e Análise de Requisitos para o Sistema Multidimensional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pt-PT" dirty="0" err="1"/>
              <a:t>Mockups</a:t>
            </a:r>
            <a:endParaRPr lang="pt-PT" dirty="0"/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pt-PT" dirty="0"/>
              <a:t>Processo de Geração de Cubo</a:t>
            </a:r>
          </a:p>
          <a:p>
            <a:pPr>
              <a:buClr>
                <a:srgbClr val="595959"/>
              </a:buClr>
            </a:pPr>
            <a:r>
              <a:rPr lang="pt-PT" dirty="0"/>
              <a:t>Implementação dos </a:t>
            </a:r>
            <a:r>
              <a:rPr lang="pt-PT" dirty="0" err="1"/>
              <a:t>Dashboards</a:t>
            </a:r>
            <a:endParaRPr lang="pt-PT" dirty="0"/>
          </a:p>
          <a:p>
            <a:pPr marL="0" indent="0">
              <a:buClr>
                <a:srgbClr val="595959"/>
              </a:buClr>
              <a:buNone/>
            </a:pPr>
            <a:endParaRPr lang="pt-PT" dirty="0"/>
          </a:p>
          <a:p>
            <a:pPr>
              <a:buClr>
                <a:srgbClr val="595959"/>
              </a:buClr>
              <a:buFont typeface="Arial"/>
              <a:buChar char="•"/>
            </a:pPr>
            <a:endParaRPr lang="pt-PT" dirty="0"/>
          </a:p>
          <a:p>
            <a:pPr>
              <a:buClr>
                <a:srgbClr val="595959"/>
              </a:buClr>
              <a:buFont typeface="Arial"/>
              <a:buChar char="•"/>
            </a:pPr>
            <a:endParaRPr lang="pt-PT" dirty="0"/>
          </a:p>
          <a:p>
            <a:pPr>
              <a:buClr>
                <a:srgbClr val="595959"/>
              </a:buClr>
              <a:buFont typeface="Arial"/>
              <a:buChar char="•"/>
            </a:pPr>
            <a:endParaRPr lang="pt-PT" sz="2400" b="0" i="0" dirty="0"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dirty="0">
                <a:latin typeface="Book Antiqua"/>
              </a:rPr>
              <a:t>Contextualização</a:t>
            </a:r>
            <a:endParaRPr lang="pt-PT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DF89B326-FA7F-4126-97C0-45AD6B95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46032"/>
            <a:ext cx="9601200" cy="4343400"/>
          </a:xfrm>
        </p:spPr>
        <p:txBody>
          <a:bodyPr/>
          <a:lstStyle/>
          <a:p>
            <a:r>
              <a:rPr lang="pt-PT" dirty="0"/>
              <a:t>Numa retrospetiva do que foi desenvolvido no semestre passado, houve uma necessidade </a:t>
            </a:r>
            <a:r>
              <a:rPr lang="pt-PT" dirty="0" smtClean="0"/>
              <a:t>por </a:t>
            </a:r>
            <a:r>
              <a:rPr lang="pt-PT" dirty="0"/>
              <a:t>parte do Site XXI de reunir a informação dos seus dois sites distintos de forma a ter a informação </a:t>
            </a:r>
            <a:r>
              <a:rPr lang="pt-PT" dirty="0" smtClean="0"/>
              <a:t>centralizada</a:t>
            </a:r>
            <a:endParaRPr lang="pt-PT" dirty="0"/>
          </a:p>
          <a:p>
            <a:r>
              <a:rPr lang="pt-PT" dirty="0"/>
              <a:t>O </a:t>
            </a:r>
            <a:r>
              <a:rPr lang="pt-PT" dirty="0" err="1"/>
              <a:t>tri</a:t>
            </a:r>
            <a:r>
              <a:rPr lang="pt-BR" dirty="0"/>
              <a:t>unfo da empresa foi notório nos ultimos tempos, o que levou </a:t>
            </a:r>
            <a:r>
              <a:rPr lang="pt-BR" dirty="0" smtClean="0"/>
              <a:t>a que a </a:t>
            </a:r>
            <a:r>
              <a:rPr lang="pt-BR" dirty="0"/>
              <a:t>empresa voltasse a negociar com o grupo no sentido de desenvolver plataformas para suporte à visualização de dados, de forma a que eles não fiquem tão dependentes de um engenheiro sempre que necessitam de interrogar o sistema para tomarem decisões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b="0" i="0" dirty="0">
                <a:solidFill>
                  <a:schemeClr val="bg1"/>
                </a:solidFill>
                <a:latin typeface="Book Antiqua"/>
                <a:ea typeface="+mj-ea"/>
                <a:cs typeface="+mj-cs"/>
              </a:rPr>
              <a:t>Apresentação de Caso de Estudo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595959"/>
              </a:buClr>
            </a:pPr>
            <a:r>
              <a:rPr lang="pt-PT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De forma a tornar a interação com </a:t>
            </a:r>
            <a:r>
              <a:rPr lang="pt-PT" sz="2400" b="0" i="1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Data </a:t>
            </a:r>
            <a:r>
              <a:rPr lang="pt-PT" sz="2400" b="0" i="1" dirty="0" err="1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Warehouse</a:t>
            </a:r>
            <a:r>
              <a:rPr lang="pt-PT" sz="2400" b="0" i="1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 </a:t>
            </a:r>
            <a:r>
              <a:rPr lang="pt-PT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mais célere e menos dependente terceiros, surgiu então a necessidade de implementar um sistema multidimensional que permitirá aos gestores do grupo uma melhor avaliação do desempenho </a:t>
            </a:r>
            <a:r>
              <a:rPr lang="pt-PT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das suas empresas</a:t>
            </a:r>
            <a:endParaRPr lang="pt-PT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6715F8DF-3CB5-4DAA-A6EC-B124A74C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994" y="3571387"/>
            <a:ext cx="6056012" cy="26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/>
              <a:t>Motivação e Objetivos</a:t>
            </a:r>
            <a:endParaRPr lang="pt-PT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Clr>
                <a:srgbClr val="595959"/>
              </a:buClr>
              <a:buNone/>
            </a:pPr>
            <a:r>
              <a:rPr lang="pt-PT" dirty="0">
                <a:solidFill>
                  <a:srgbClr val="595959"/>
                </a:solidFill>
                <a:latin typeface="Book Antiqua"/>
              </a:rPr>
              <a:t>Motivação:</a:t>
            </a:r>
            <a:endParaRPr lang="pt-PT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>
              <a:buClr>
                <a:srgbClr val="595959"/>
              </a:buClr>
            </a:pPr>
            <a:r>
              <a:rPr lang="pt-PT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Surgiu um novo contacto do grupo empresarial que se mostraram preocupados com o facto de não estarem a tirar partido do sistema, vito que ainda precisavam de um engenheiro para executar manualmente todas as interrogações relevantes aos </a:t>
            </a:r>
            <a:r>
              <a:rPr lang="pt-PT" sz="2400" b="0" i="0" dirty="0" smtClean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gestores</a:t>
            </a:r>
            <a:endParaRPr lang="pt-PT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  <a:p>
            <a:pPr marL="0" indent="0">
              <a:buClr>
                <a:srgbClr val="595959"/>
              </a:buClr>
              <a:buNone/>
            </a:pPr>
            <a:r>
              <a:rPr lang="pt-PT" dirty="0">
                <a:solidFill>
                  <a:srgbClr val="595959"/>
                </a:solidFill>
              </a:rPr>
              <a:t>Objetivos:</a:t>
            </a:r>
            <a:endParaRPr lang="pt-PT" dirty="0">
              <a:solidFill>
                <a:srgbClr val="595959"/>
              </a:solidFill>
              <a:latin typeface="Book Antiqua"/>
            </a:endParaRPr>
          </a:p>
          <a:p>
            <a:pPr>
              <a:buClr>
                <a:srgbClr val="595959"/>
              </a:buClr>
            </a:pPr>
            <a:r>
              <a:rPr lang="pt-PT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Foi efetuado como objetivo o desenvolvimento do cubo OLAP e também de uma camada de apresentação dos dados, mais propriamente os </a:t>
            </a:r>
            <a:r>
              <a:rPr lang="pt-PT" sz="2400" b="0" i="1" dirty="0" err="1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dashboards</a:t>
            </a:r>
            <a:endParaRPr lang="pt-PT" sz="2400" b="0" i="1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75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/>
              <a:t>Levantamento e Análise de Requisitos para o Sistema Multidimensional</a:t>
            </a:r>
            <a:endParaRPr lang="pt-PT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444261" y="1781907"/>
            <a:ext cx="7303477" cy="2614247"/>
          </a:xfrm>
        </p:spPr>
        <p:txBody>
          <a:bodyPr/>
          <a:lstStyle/>
          <a:p>
            <a:pPr>
              <a:buClr>
                <a:srgbClr val="595959"/>
              </a:buClr>
            </a:pPr>
            <a:r>
              <a:rPr lang="pt-PT" sz="1600" b="1" dirty="0" smtClean="0">
                <a:solidFill>
                  <a:srgbClr val="595959"/>
                </a:solidFill>
                <a:latin typeface="Book Antiqua"/>
              </a:rPr>
              <a:t>Á</a:t>
            </a:r>
            <a:r>
              <a:rPr lang="pt-PT" sz="1600" b="1" dirty="0" smtClean="0">
                <a:solidFill>
                  <a:srgbClr val="595959"/>
                </a:solidFill>
                <a:latin typeface="Book Antiqua"/>
              </a:rPr>
              <a:t>rea </a:t>
            </a:r>
            <a:r>
              <a:rPr lang="pt-PT" sz="1600" b="1" dirty="0">
                <a:solidFill>
                  <a:srgbClr val="595959"/>
                </a:solidFill>
                <a:latin typeface="Book Antiqua"/>
              </a:rPr>
              <a:t>F</a:t>
            </a:r>
            <a:r>
              <a:rPr lang="pt-PT" sz="1600" b="1" dirty="0" smtClean="0">
                <a:solidFill>
                  <a:srgbClr val="595959"/>
                </a:solidFill>
                <a:latin typeface="Book Antiqua"/>
              </a:rPr>
              <a:t>inanceira</a:t>
            </a:r>
            <a:endParaRPr lang="pt-PT" sz="1600" dirty="0">
              <a:solidFill>
                <a:srgbClr val="595959"/>
              </a:solidFill>
              <a:latin typeface="Book Antiqua"/>
            </a:endParaRPr>
          </a:p>
          <a:p>
            <a:pPr lvl="1">
              <a:buClr>
                <a:srgbClr val="595959"/>
              </a:buClr>
            </a:pPr>
            <a:r>
              <a:rPr lang="pt-PT" sz="16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Saber qual lucro da empresa por ano/trimestre/mês</a:t>
            </a:r>
          </a:p>
          <a:p>
            <a:pPr lvl="1">
              <a:buClr>
                <a:srgbClr val="595959"/>
              </a:buClr>
            </a:pPr>
            <a:r>
              <a:rPr lang="pt-PT" sz="1600" dirty="0">
                <a:solidFill>
                  <a:srgbClr val="595959"/>
                </a:solidFill>
                <a:latin typeface="Book Antiqua"/>
              </a:rPr>
              <a:t>Saber qual lucro da empresa por dia de semana</a:t>
            </a:r>
          </a:p>
          <a:p>
            <a:pPr lvl="1">
              <a:buClr>
                <a:srgbClr val="595959"/>
              </a:buClr>
            </a:pPr>
            <a:r>
              <a:rPr lang="pt-PT" sz="16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Saber qual </a:t>
            </a:r>
            <a:r>
              <a:rPr lang="pt-PT" sz="1600" dirty="0">
                <a:solidFill>
                  <a:srgbClr val="595959"/>
                </a:solidFill>
                <a:latin typeface="Book Antiqua"/>
              </a:rPr>
              <a:t>o volume de vendas por ano/trimestre/mês</a:t>
            </a:r>
          </a:p>
          <a:p>
            <a:pPr lvl="1">
              <a:buClr>
                <a:srgbClr val="595959"/>
              </a:buClr>
            </a:pPr>
            <a:r>
              <a:rPr lang="pt-PT" sz="16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Ter um indicador de “bem</a:t>
            </a:r>
            <a:r>
              <a:rPr lang="pt-PT" sz="1600" dirty="0">
                <a:solidFill>
                  <a:srgbClr val="595959"/>
                </a:solidFill>
                <a:latin typeface="Book Antiqua"/>
              </a:rPr>
              <a:t>-estar” do volume de vendas.</a:t>
            </a:r>
          </a:p>
          <a:p>
            <a:pPr marL="320040" lvl="1" indent="0">
              <a:buClr>
                <a:srgbClr val="595959"/>
              </a:buClr>
              <a:buNone/>
            </a:pPr>
            <a:endParaRPr lang="pt-PT" dirty="0">
              <a:solidFill>
                <a:srgbClr val="595959"/>
              </a:solidFill>
              <a:latin typeface="Book Antiqua"/>
            </a:endParaRPr>
          </a:p>
          <a:p>
            <a:pPr lvl="1">
              <a:buClr>
                <a:srgbClr val="595959"/>
              </a:buClr>
            </a:pPr>
            <a:endParaRPr lang="pt-PT" dirty="0">
              <a:solidFill>
                <a:srgbClr val="595959"/>
              </a:solidFill>
              <a:latin typeface="Book Antiqua"/>
            </a:endParaRPr>
          </a:p>
          <a:p>
            <a:pPr marL="320040" lvl="1" indent="0">
              <a:buClr>
                <a:srgbClr val="595959"/>
              </a:buClr>
              <a:buNone/>
            </a:pPr>
            <a:endParaRPr lang="pt-PT" dirty="0">
              <a:solidFill>
                <a:srgbClr val="595959"/>
              </a:solidFill>
              <a:latin typeface="Book Antiqua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xmlns="" id="{15D3A0C6-05AC-4E6F-9242-47149E885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107" y="4079631"/>
            <a:ext cx="5304691" cy="2368060"/>
          </a:xfrm>
        </p:spPr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pt-PT" sz="1600" b="1" dirty="0" smtClean="0">
                <a:solidFill>
                  <a:srgbClr val="595959"/>
                </a:solidFill>
              </a:rPr>
              <a:t>Á</a:t>
            </a:r>
            <a:r>
              <a:rPr lang="pt-PT" sz="1600" b="1" dirty="0" smtClean="0">
                <a:solidFill>
                  <a:srgbClr val="595959"/>
                </a:solidFill>
              </a:rPr>
              <a:t>rea </a:t>
            </a:r>
            <a:r>
              <a:rPr lang="pt-PT" sz="1600" b="1" dirty="0">
                <a:solidFill>
                  <a:srgbClr val="595959"/>
                </a:solidFill>
              </a:rPr>
              <a:t>de </a:t>
            </a:r>
            <a:r>
              <a:rPr lang="pt-PT" sz="1600" b="1" dirty="0" smtClean="0">
                <a:solidFill>
                  <a:srgbClr val="595959"/>
                </a:solidFill>
              </a:rPr>
              <a:t>Gestão </a:t>
            </a:r>
            <a:r>
              <a:rPr lang="pt-PT" sz="1600" b="1" dirty="0">
                <a:solidFill>
                  <a:srgbClr val="595959"/>
                </a:solidFill>
              </a:rPr>
              <a:t>de </a:t>
            </a:r>
            <a:r>
              <a:rPr lang="pt-PT" sz="1600" b="1" dirty="0" smtClean="0">
                <a:solidFill>
                  <a:srgbClr val="595959"/>
                </a:solidFill>
              </a:rPr>
              <a:t>Negócios </a:t>
            </a:r>
            <a:r>
              <a:rPr lang="pt-PT" sz="1600" b="1" dirty="0">
                <a:solidFill>
                  <a:srgbClr val="595959"/>
                </a:solidFill>
              </a:rPr>
              <a:t>e </a:t>
            </a:r>
            <a:r>
              <a:rPr lang="pt-PT" sz="1600" b="1" dirty="0">
                <a:solidFill>
                  <a:srgbClr val="595959"/>
                </a:solidFill>
              </a:rPr>
              <a:t>S</a:t>
            </a:r>
            <a:r>
              <a:rPr lang="pt-PT" sz="1600" b="1" dirty="0" smtClean="0">
                <a:solidFill>
                  <a:srgbClr val="595959"/>
                </a:solidFill>
              </a:rPr>
              <a:t>tock</a:t>
            </a:r>
            <a:endParaRPr lang="pt-PT" sz="1600" dirty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r>
              <a:rPr lang="pt-PT" sz="16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Ter um indicador de necessidade de adquirir stock</a:t>
            </a:r>
          </a:p>
          <a:p>
            <a:pPr lvl="1">
              <a:buClr>
                <a:srgbClr val="595959"/>
              </a:buClr>
            </a:pPr>
            <a:r>
              <a:rPr lang="pt-PT" sz="1600" dirty="0">
                <a:solidFill>
                  <a:srgbClr val="595959"/>
                </a:solidFill>
                <a:latin typeface="Book Antiqua"/>
              </a:rPr>
              <a:t>Saber em forma de lista os jogos com falta de stock</a:t>
            </a:r>
          </a:p>
          <a:p>
            <a:pPr lvl="1">
              <a:buClr>
                <a:srgbClr val="595959"/>
              </a:buClr>
            </a:pPr>
            <a:r>
              <a:rPr lang="pt-PT" sz="1600" dirty="0">
                <a:solidFill>
                  <a:srgbClr val="595959"/>
                </a:solidFill>
                <a:latin typeface="Book Antiqua"/>
              </a:rPr>
              <a:t>Saber quais os produtos mais requisitados</a:t>
            </a:r>
          </a:p>
          <a:p>
            <a:pPr lvl="1">
              <a:buClr>
                <a:srgbClr val="595959"/>
              </a:buClr>
            </a:pPr>
            <a:r>
              <a:rPr lang="pt-PT" sz="1600" dirty="0">
                <a:solidFill>
                  <a:srgbClr val="595959"/>
                </a:solidFill>
                <a:latin typeface="Book Antiqua"/>
              </a:rPr>
              <a:t>Perceber quais os jogos mais requisitados </a:t>
            </a:r>
          </a:p>
          <a:p>
            <a:pPr lvl="1">
              <a:buClr>
                <a:srgbClr val="595959"/>
              </a:buClr>
            </a:pPr>
            <a:endParaRPr lang="pt-PT" dirty="0">
              <a:solidFill>
                <a:srgbClr val="595959"/>
              </a:solidFill>
              <a:latin typeface="Book Antiqua"/>
            </a:endParaRPr>
          </a:p>
          <a:p>
            <a:pPr lvl="1">
              <a:buClr>
                <a:srgbClr val="595959"/>
              </a:buClr>
            </a:pPr>
            <a:endParaRPr lang="pt-PT" dirty="0">
              <a:solidFill>
                <a:srgbClr val="595959"/>
              </a:solidFill>
              <a:latin typeface="Book Antiqua"/>
            </a:endParaRPr>
          </a:p>
          <a:p>
            <a:pPr marL="320040" lvl="1" indent="0">
              <a:buClr>
                <a:srgbClr val="595959"/>
              </a:buClr>
              <a:buNone/>
            </a:pPr>
            <a:endParaRPr lang="pt-PT" dirty="0">
              <a:solidFill>
                <a:srgbClr val="595959"/>
              </a:solidFill>
              <a:latin typeface="Book Antiqua"/>
            </a:endParaRP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xmlns="" id="{B5E9AC14-5188-4314-B20D-C9374B8BC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01" y="4079631"/>
            <a:ext cx="5304691" cy="2409092"/>
          </a:xfrm>
        </p:spPr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pt-PT" sz="1600" b="1" dirty="0" smtClean="0">
                <a:solidFill>
                  <a:srgbClr val="595959"/>
                </a:solidFill>
              </a:rPr>
              <a:t>Á</a:t>
            </a:r>
            <a:r>
              <a:rPr lang="pt-PT" sz="1600" b="1" dirty="0" smtClean="0">
                <a:solidFill>
                  <a:srgbClr val="595959"/>
                </a:solidFill>
              </a:rPr>
              <a:t>rea </a:t>
            </a:r>
            <a:r>
              <a:rPr lang="pt-PT" sz="1600" b="1" dirty="0">
                <a:solidFill>
                  <a:srgbClr val="595959"/>
                </a:solidFill>
              </a:rPr>
              <a:t>de </a:t>
            </a:r>
            <a:r>
              <a:rPr lang="pt-PT" sz="1600" b="1" dirty="0">
                <a:solidFill>
                  <a:srgbClr val="595959"/>
                </a:solidFill>
              </a:rPr>
              <a:t>G</a:t>
            </a:r>
            <a:r>
              <a:rPr lang="pt-PT" sz="1600" b="1" dirty="0" smtClean="0">
                <a:solidFill>
                  <a:srgbClr val="595959"/>
                </a:solidFill>
              </a:rPr>
              <a:t>estão </a:t>
            </a:r>
            <a:r>
              <a:rPr lang="pt-PT" sz="1600" b="1" dirty="0">
                <a:solidFill>
                  <a:srgbClr val="595959"/>
                </a:solidFill>
              </a:rPr>
              <a:t>M</a:t>
            </a:r>
            <a:r>
              <a:rPr lang="pt-PT" sz="1600" b="1" dirty="0" smtClean="0">
                <a:solidFill>
                  <a:srgbClr val="595959"/>
                </a:solidFill>
              </a:rPr>
              <a:t>arketing</a:t>
            </a:r>
            <a:endParaRPr lang="pt-PT" sz="1600" dirty="0" smtClean="0">
              <a:solidFill>
                <a:srgbClr val="595959"/>
              </a:solidFill>
            </a:endParaRPr>
          </a:p>
          <a:p>
            <a:pPr lvl="1">
              <a:buClr>
                <a:srgbClr val="595959"/>
              </a:buClr>
            </a:pPr>
            <a:r>
              <a:rPr lang="pt-PT" sz="1600" dirty="0" smtClean="0">
                <a:solidFill>
                  <a:srgbClr val="595959"/>
                </a:solidFill>
                <a:latin typeface="Book Antiqua"/>
              </a:rPr>
              <a:t>Saber quais os clientes com mais compras efetuadas/dinheiro gasto </a:t>
            </a:r>
          </a:p>
          <a:p>
            <a:pPr lvl="1">
              <a:buClr>
                <a:srgbClr val="595959"/>
              </a:buClr>
            </a:pPr>
            <a:r>
              <a:rPr lang="pt-PT" sz="1600" dirty="0" smtClean="0">
                <a:solidFill>
                  <a:srgbClr val="595959"/>
                </a:solidFill>
                <a:latin typeface="Book Antiqua"/>
              </a:rPr>
              <a:t>Quais </a:t>
            </a:r>
            <a:r>
              <a:rPr lang="pt-PT" sz="1600" dirty="0">
                <a:solidFill>
                  <a:srgbClr val="595959"/>
                </a:solidFill>
                <a:latin typeface="Book Antiqua"/>
              </a:rPr>
              <a:t>são os jogos mais comprados</a:t>
            </a:r>
          </a:p>
          <a:p>
            <a:pPr lvl="1">
              <a:buClr>
                <a:srgbClr val="595959"/>
              </a:buClr>
            </a:pPr>
            <a:r>
              <a:rPr lang="pt-PT" sz="1600" dirty="0">
                <a:solidFill>
                  <a:srgbClr val="595959"/>
                </a:solidFill>
                <a:latin typeface="Book Antiqua"/>
              </a:rPr>
              <a:t>Ter acesso a um </a:t>
            </a:r>
            <a:r>
              <a:rPr lang="pt-PT" sz="1600" dirty="0" smtClean="0">
                <a:solidFill>
                  <a:srgbClr val="595959"/>
                </a:solidFill>
                <a:latin typeface="Book Antiqua"/>
              </a:rPr>
              <a:t>ma</a:t>
            </a:r>
            <a:r>
              <a:rPr lang="pt-PT" sz="1600" dirty="0" smtClean="0">
                <a:solidFill>
                  <a:srgbClr val="595959"/>
                </a:solidFill>
                <a:latin typeface="Book Antiqua"/>
              </a:rPr>
              <a:t>pa </a:t>
            </a:r>
            <a:r>
              <a:rPr lang="pt-PT" sz="1600" dirty="0">
                <a:solidFill>
                  <a:srgbClr val="595959"/>
                </a:solidFill>
                <a:latin typeface="Book Antiqua"/>
              </a:rPr>
              <a:t>geográfico com a dispersão dos clientes</a:t>
            </a:r>
          </a:p>
          <a:p>
            <a:pPr lvl="1">
              <a:buClr>
                <a:srgbClr val="595959"/>
              </a:buClr>
            </a:pPr>
            <a:r>
              <a:rPr lang="pt-PT" sz="1600" dirty="0">
                <a:solidFill>
                  <a:srgbClr val="595959"/>
                </a:solidFill>
                <a:latin typeface="Book Antiqua"/>
              </a:rPr>
              <a:t>Saber a dispersão por género</a:t>
            </a:r>
          </a:p>
          <a:p>
            <a:pPr lvl="1">
              <a:buClr>
                <a:srgbClr val="595959"/>
              </a:buClr>
            </a:pPr>
            <a:endParaRPr lang="pt-PT" dirty="0">
              <a:solidFill>
                <a:srgbClr val="595959"/>
              </a:solidFill>
              <a:latin typeface="Book Antiqua"/>
            </a:endParaRPr>
          </a:p>
          <a:p>
            <a:pPr marL="320040" lvl="1" indent="0">
              <a:buClr>
                <a:srgbClr val="595959"/>
              </a:buClr>
              <a:buNone/>
            </a:pPr>
            <a:endParaRPr lang="pt-PT" dirty="0">
              <a:solidFill>
                <a:srgbClr val="595959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5679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 err="1"/>
              <a:t>Mockups</a:t>
            </a:r>
            <a:endParaRPr lang="pt-PT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FEE598A6-2AA2-4BB7-A2EC-00AD7F155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21" y="1800476"/>
            <a:ext cx="7874958" cy="437341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800B9D82-635F-484A-A1F2-E47A03A927F0}"/>
              </a:ext>
            </a:extLst>
          </p:cNvPr>
          <p:cNvSpPr txBox="1"/>
          <p:nvPr/>
        </p:nvSpPr>
        <p:spPr>
          <a:xfrm>
            <a:off x="4318911" y="6173892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Dashboard</a:t>
            </a:r>
            <a:r>
              <a:rPr lang="pt-PT" dirty="0"/>
              <a:t> da área de Marketing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05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 err="1"/>
              <a:t>Mockups</a:t>
            </a:r>
            <a:endParaRPr lang="pt-PT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AC8CA8E-22E3-48D6-A1DC-00A249384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17" y="1763790"/>
            <a:ext cx="7874957" cy="439615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C27170F4-937B-4A80-ABC6-A47FEE61574C}"/>
              </a:ext>
            </a:extLst>
          </p:cNvPr>
          <p:cNvSpPr txBox="1"/>
          <p:nvPr/>
        </p:nvSpPr>
        <p:spPr>
          <a:xfrm>
            <a:off x="4041586" y="615994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Dashboard</a:t>
            </a:r>
            <a:r>
              <a:rPr lang="pt-PT" dirty="0"/>
              <a:t> da área de Gestão de Stock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40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 err="1"/>
              <a:t>Mockups</a:t>
            </a:r>
            <a:endParaRPr lang="pt-PT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EBA9977C-C17E-43C1-BE5F-CF6B7C956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21" y="1747225"/>
            <a:ext cx="7874957" cy="44708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DAE827E1-0CF2-41E4-8047-270FED097BFA}"/>
              </a:ext>
            </a:extLst>
          </p:cNvPr>
          <p:cNvSpPr txBox="1"/>
          <p:nvPr/>
        </p:nvSpPr>
        <p:spPr>
          <a:xfrm>
            <a:off x="4474401" y="6218092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Dashboard</a:t>
            </a:r>
            <a:r>
              <a:rPr lang="pt-PT" dirty="0"/>
              <a:t> da área Financeira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4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96803FE3-9945-44CB-897E-88EF06227D35}" vid="{99322C00-546F-46A9-9287-02BE2C09F691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56" ma:contentTypeDescription="Create a new document." ma:contentTypeScope="" ma:versionID="1bb8166288bc6583df760821a8465e9a">
  <xsd:schema xmlns:xsd="http://www.w3.org/2001/XMLSchema" xmlns:xs="http://www.w3.org/2001/XMLSchema" xmlns:p="http://schemas.microsoft.com/office/2006/metadata/properties" xmlns:ns2="8289c1ac-6532-4c62-99f0-6d047703163c" targetNamespace="http://schemas.microsoft.com/office/2006/metadata/properties" ma:root="true" ma:fieldsID="72dad6d391a7c203314e0cd163637bed" ns2:_="">
    <xsd:import namespace="8289c1ac-6532-4c62-99f0-6d047703163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89c1ac-6532-4c62-99f0-6d047703163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bdf52740-a1d7-4610-92ff-f21b5e9dc0f6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96D3B97A-7091-4962-A628-1341EA054D1C}" ma:internalName="CSXSubmissionMarket" ma:readOnly="false" ma:showField="MarketName" ma:web="8289c1ac-6532-4c62-99f0-6d047703163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b1724e4d-c2fd-4cce-a4dc-25a6fb8b18d0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3699821-3E8B-4D34-8D50-9149D36CA131}" ma:internalName="InProjectListLookup" ma:readOnly="true" ma:showField="InProjectList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cedb78af-5ed4-499f-9639-632dc4fda4cc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3699821-3E8B-4D34-8D50-9149D36CA131}" ma:internalName="LastCompleteVersionLookup" ma:readOnly="true" ma:showField="LastCompleteVersion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3699821-3E8B-4D34-8D50-9149D36CA131}" ma:internalName="LastPreviewErrorLookup" ma:readOnly="true" ma:showField="LastPreviewError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3699821-3E8B-4D34-8D50-9149D36CA131}" ma:internalName="LastPreviewResultLookup" ma:readOnly="true" ma:showField="LastPreviewResult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3699821-3E8B-4D34-8D50-9149D36CA131}" ma:internalName="LastPreviewAttemptDateLookup" ma:readOnly="true" ma:showField="LastPreviewAttemptDate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3699821-3E8B-4D34-8D50-9149D36CA131}" ma:internalName="LastPreviewedByLookup" ma:readOnly="true" ma:showField="LastPreviewedBy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3699821-3E8B-4D34-8D50-9149D36CA131}" ma:internalName="LastPreviewTimeLookup" ma:readOnly="true" ma:showField="LastPreviewTime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3699821-3E8B-4D34-8D50-9149D36CA131}" ma:internalName="LastPreviewVersionLookup" ma:readOnly="true" ma:showField="LastPreviewVersion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3699821-3E8B-4D34-8D50-9149D36CA131}" ma:internalName="LastPublishErrorLookup" ma:readOnly="true" ma:showField="LastPublishError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3699821-3E8B-4D34-8D50-9149D36CA131}" ma:internalName="LastPublishResultLookup" ma:readOnly="true" ma:showField="LastPublishResult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3699821-3E8B-4D34-8D50-9149D36CA131}" ma:internalName="LastPublishAttemptDateLookup" ma:readOnly="true" ma:showField="LastPublishAttemptDate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3699821-3E8B-4D34-8D50-9149D36CA131}" ma:internalName="LastPublishedByLookup" ma:readOnly="true" ma:showField="LastPublishedBy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3699821-3E8B-4D34-8D50-9149D36CA131}" ma:internalName="LastPublishTimeLookup" ma:readOnly="true" ma:showField="LastPublishTime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3699821-3E8B-4D34-8D50-9149D36CA131}" ma:internalName="LastPublishVersionLookup" ma:readOnly="true" ma:showField="LastPublishVersion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2B51FE6-7DF0-4C74-A55C-454F0900EEA3}" ma:internalName="LocLastLocAttemptVersionLookup" ma:readOnly="false" ma:showField="LastLocAttemptVersion" ma:web="8289c1ac-6532-4c62-99f0-6d047703163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2B51FE6-7DF0-4C74-A55C-454F0900EEA3}" ma:internalName="LocLastLocAttemptVersionTypeLookup" ma:readOnly="true" ma:showField="LastLocAttemptVersionType" ma:web="8289c1ac-6532-4c62-99f0-6d047703163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2B51FE6-7DF0-4C74-A55C-454F0900EEA3}" ma:internalName="LocNewPublishedVersionLookup" ma:readOnly="true" ma:showField="NewPublishedVersion" ma:web="8289c1ac-6532-4c62-99f0-6d047703163c">
      <xsd:simpleType>
        <xsd:restriction base="dms:Lookup"/>
      </xsd:simpleType>
    </xsd:element>
    <xsd:element name="LocOverallHandbackStatusLookup" ma:index="75" nillable="true" ma:displayName="Loc Overall Handback Status" ma:default="" ma:list="{D2B51FE6-7DF0-4C74-A55C-454F0900EEA3}" ma:internalName="LocOverallHandbackStatusLookup" ma:readOnly="true" ma:showField="OverallHandbackStatus" ma:web="8289c1ac-6532-4c62-99f0-6d047703163c">
      <xsd:simpleType>
        <xsd:restriction base="dms:Lookup"/>
      </xsd:simpleType>
    </xsd:element>
    <xsd:element name="LocOverallLocStatusLookup" ma:index="76" nillable="true" ma:displayName="Loc Overall Localize Status" ma:default="" ma:list="{D2B51FE6-7DF0-4C74-A55C-454F0900EEA3}" ma:internalName="LocOverallLocStatusLookup" ma:readOnly="true" ma:showField="OverallLocStatus" ma:web="8289c1ac-6532-4c62-99f0-6d047703163c">
      <xsd:simpleType>
        <xsd:restriction base="dms:Lookup"/>
      </xsd:simpleType>
    </xsd:element>
    <xsd:element name="LocOverallPreviewStatusLookup" ma:index="77" nillable="true" ma:displayName="Loc Overall Preview Status" ma:default="" ma:list="{D2B51FE6-7DF0-4C74-A55C-454F0900EEA3}" ma:internalName="LocOverallPreviewStatusLookup" ma:readOnly="true" ma:showField="OverallPreviewStatus" ma:web="8289c1ac-6532-4c62-99f0-6d047703163c">
      <xsd:simpleType>
        <xsd:restriction base="dms:Lookup"/>
      </xsd:simpleType>
    </xsd:element>
    <xsd:element name="LocOverallPublishStatusLookup" ma:index="78" nillable="true" ma:displayName="Loc Overall Publish Status" ma:default="" ma:list="{D2B51FE6-7DF0-4C74-A55C-454F0900EEA3}" ma:internalName="LocOverallPublishStatusLookup" ma:readOnly="true" ma:showField="OverallPublishStatus" ma:web="8289c1ac-6532-4c62-99f0-6d047703163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2B51FE6-7DF0-4C74-A55C-454F0900EEA3}" ma:internalName="LocProcessedForHandoffsLookup" ma:readOnly="true" ma:showField="ProcessedForHandoffs" ma:web="8289c1ac-6532-4c62-99f0-6d047703163c">
      <xsd:simpleType>
        <xsd:restriction base="dms:Lookup"/>
      </xsd:simpleType>
    </xsd:element>
    <xsd:element name="LocProcessedForMarketsLookup" ma:index="81" nillable="true" ma:displayName="Loc Processed For Markets" ma:default="" ma:list="{D2B51FE6-7DF0-4C74-A55C-454F0900EEA3}" ma:internalName="LocProcessedForMarketsLookup" ma:readOnly="true" ma:showField="ProcessedForMarkets" ma:web="8289c1ac-6532-4c62-99f0-6d047703163c">
      <xsd:simpleType>
        <xsd:restriction base="dms:Lookup"/>
      </xsd:simpleType>
    </xsd:element>
    <xsd:element name="LocPublishedDependentAssetsLookup" ma:index="82" nillable="true" ma:displayName="Loc Published Dependent Assets" ma:default="" ma:list="{D2B51FE6-7DF0-4C74-A55C-454F0900EEA3}" ma:internalName="LocPublishedDependentAssetsLookup" ma:readOnly="true" ma:showField="PublishedDependentAssets" ma:web="8289c1ac-6532-4c62-99f0-6d047703163c">
      <xsd:simpleType>
        <xsd:restriction base="dms:Lookup"/>
      </xsd:simpleType>
    </xsd:element>
    <xsd:element name="LocPublishedLinkedAssetsLookup" ma:index="83" nillable="true" ma:displayName="Loc Published Linked Assets" ma:default="" ma:list="{D2B51FE6-7DF0-4C74-A55C-454F0900EEA3}" ma:internalName="LocPublishedLinkedAssetsLookup" ma:readOnly="true" ma:showField="PublishedLinkedAssets" ma:web="8289c1ac-6532-4c62-99f0-6d047703163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bfba7468-1461-4c33-b276-c6b0f11e56ac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96D3B97A-7091-4962-A628-1341EA054D1C}" ma:internalName="Markets" ma:readOnly="false" ma:showField="MarketName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3699821-3E8B-4D34-8D50-9149D36CA131}" ma:internalName="NumOfRatingsLookup" ma:readOnly="true" ma:showField="NumOfRatings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3699821-3E8B-4D34-8D50-9149D36CA131}" ma:internalName="PublishStatusLookup" ma:readOnly="false" ma:showField="PublishStatus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7d04b479-8c6f-495c-aa6e-33bcaa9037bb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877ee78-c716-4f0a-ba73-cc9f8391e772}" ma:internalName="TaxCatchAll" ma:showField="CatchAllData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877ee78-c716-4f0a-ba73-cc9f8391e772}" ma:internalName="TaxCatchAllLabel" ma:readOnly="true" ma:showField="CatchAllDataLabel" ma:web="8289c1ac-6532-4c62-99f0-6d04770316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8289c1ac-6532-4c62-99f0-6d047703163c" xsi:nil="true"/>
    <AssetExpire xmlns="8289c1ac-6532-4c62-99f0-6d047703163c">2029-01-01T08:00:00+00:00</AssetExpire>
    <CampaignTagsTaxHTField0 xmlns="8289c1ac-6532-4c62-99f0-6d047703163c">
      <Terms xmlns="http://schemas.microsoft.com/office/infopath/2007/PartnerControls"/>
    </CampaignTagsTaxHTField0>
    <IntlLangReviewDate xmlns="8289c1ac-6532-4c62-99f0-6d047703163c" xsi:nil="true"/>
    <TPFriendlyName xmlns="8289c1ac-6532-4c62-99f0-6d047703163c" xsi:nil="true"/>
    <IntlLangReview xmlns="8289c1ac-6532-4c62-99f0-6d047703163c">false</IntlLangReview>
    <LocLastLocAttemptVersionLookup xmlns="8289c1ac-6532-4c62-99f0-6d047703163c">855022</LocLastLocAttemptVersionLookup>
    <PolicheckWords xmlns="8289c1ac-6532-4c62-99f0-6d047703163c" xsi:nil="true"/>
    <SubmitterId xmlns="8289c1ac-6532-4c62-99f0-6d047703163c" xsi:nil="true"/>
    <AcquiredFrom xmlns="8289c1ac-6532-4c62-99f0-6d047703163c">Internal MS</AcquiredFrom>
    <EditorialStatus xmlns="8289c1ac-6532-4c62-99f0-6d047703163c">Complete</EditorialStatus>
    <Markets xmlns="8289c1ac-6532-4c62-99f0-6d047703163c"/>
    <OriginAsset xmlns="8289c1ac-6532-4c62-99f0-6d047703163c" xsi:nil="true"/>
    <AssetStart xmlns="8289c1ac-6532-4c62-99f0-6d047703163c">2012-08-31T08:50:00+00:00</AssetStart>
    <FriendlyTitle xmlns="8289c1ac-6532-4c62-99f0-6d047703163c" xsi:nil="true"/>
    <MarketSpecific xmlns="8289c1ac-6532-4c62-99f0-6d047703163c">false</MarketSpecific>
    <TPNamespace xmlns="8289c1ac-6532-4c62-99f0-6d047703163c" xsi:nil="true"/>
    <PublishStatusLookup xmlns="8289c1ac-6532-4c62-99f0-6d047703163c">
      <Value>339490</Value>
    </PublishStatusLookup>
    <APAuthor xmlns="8289c1ac-6532-4c62-99f0-6d047703163c">
      <UserInfo>
        <DisplayName>REDMOND\kristaa</DisplayName>
        <AccountId>136</AccountId>
        <AccountType/>
      </UserInfo>
    </APAuthor>
    <TPCommandLine xmlns="8289c1ac-6532-4c62-99f0-6d047703163c" xsi:nil="true"/>
    <IntlLangReviewer xmlns="8289c1ac-6532-4c62-99f0-6d047703163c" xsi:nil="true"/>
    <OpenTemplate xmlns="8289c1ac-6532-4c62-99f0-6d047703163c">true</OpenTemplate>
    <CSXSubmissionDate xmlns="8289c1ac-6532-4c62-99f0-6d047703163c" xsi:nil="true"/>
    <TaxCatchAll xmlns="8289c1ac-6532-4c62-99f0-6d047703163c"/>
    <Manager xmlns="8289c1ac-6532-4c62-99f0-6d047703163c" xsi:nil="true"/>
    <NumericId xmlns="8289c1ac-6532-4c62-99f0-6d047703163c" xsi:nil="true"/>
    <ParentAssetId xmlns="8289c1ac-6532-4c62-99f0-6d047703163c" xsi:nil="true"/>
    <OriginalSourceMarket xmlns="8289c1ac-6532-4c62-99f0-6d047703163c">english</OriginalSourceMarket>
    <ApprovalStatus xmlns="8289c1ac-6532-4c62-99f0-6d047703163c">InProgress</ApprovalStatus>
    <TPComponent xmlns="8289c1ac-6532-4c62-99f0-6d047703163c" xsi:nil="true"/>
    <EditorialTags xmlns="8289c1ac-6532-4c62-99f0-6d047703163c" xsi:nil="true"/>
    <TPExecutable xmlns="8289c1ac-6532-4c62-99f0-6d047703163c" xsi:nil="true"/>
    <TPLaunchHelpLink xmlns="8289c1ac-6532-4c62-99f0-6d047703163c" xsi:nil="true"/>
    <LocComments xmlns="8289c1ac-6532-4c62-99f0-6d047703163c" xsi:nil="true"/>
    <LocRecommendedHandoff xmlns="8289c1ac-6532-4c62-99f0-6d047703163c" xsi:nil="true"/>
    <SourceTitle xmlns="8289c1ac-6532-4c62-99f0-6d047703163c" xsi:nil="true"/>
    <CSXUpdate xmlns="8289c1ac-6532-4c62-99f0-6d047703163c">false</CSXUpdate>
    <IntlLocPriority xmlns="8289c1ac-6532-4c62-99f0-6d047703163c" xsi:nil="true"/>
    <UAProjectedTotalWords xmlns="8289c1ac-6532-4c62-99f0-6d047703163c" xsi:nil="true"/>
    <AssetType xmlns="8289c1ac-6532-4c62-99f0-6d047703163c">TP</AssetType>
    <MachineTranslated xmlns="8289c1ac-6532-4c62-99f0-6d047703163c">false</MachineTranslated>
    <OutputCachingOn xmlns="8289c1ac-6532-4c62-99f0-6d047703163c">false</OutputCachingOn>
    <TemplateStatus xmlns="8289c1ac-6532-4c62-99f0-6d047703163c">Complete</TemplateStatus>
    <IsSearchable xmlns="8289c1ac-6532-4c62-99f0-6d047703163c">true</IsSearchable>
    <ContentItem xmlns="8289c1ac-6532-4c62-99f0-6d047703163c" xsi:nil="true"/>
    <HandoffToMSDN xmlns="8289c1ac-6532-4c62-99f0-6d047703163c" xsi:nil="true"/>
    <ShowIn xmlns="8289c1ac-6532-4c62-99f0-6d047703163c">Show everywhere</ShowIn>
    <ThumbnailAssetId xmlns="8289c1ac-6532-4c62-99f0-6d047703163c" xsi:nil="true"/>
    <UALocComments xmlns="8289c1ac-6532-4c62-99f0-6d047703163c" xsi:nil="true"/>
    <UALocRecommendation xmlns="8289c1ac-6532-4c62-99f0-6d047703163c">Localize</UALocRecommendation>
    <LastModifiedDateTime xmlns="8289c1ac-6532-4c62-99f0-6d047703163c" xsi:nil="true"/>
    <LegacyData xmlns="8289c1ac-6532-4c62-99f0-6d047703163c" xsi:nil="true"/>
    <LocManualTestRequired xmlns="8289c1ac-6532-4c62-99f0-6d047703163c">false</LocManualTestRequired>
    <LocMarketGroupTiers2 xmlns="8289c1ac-6532-4c62-99f0-6d047703163c" xsi:nil="true"/>
    <ClipArtFilename xmlns="8289c1ac-6532-4c62-99f0-6d047703163c" xsi:nil="true"/>
    <TPApplication xmlns="8289c1ac-6532-4c62-99f0-6d047703163c" xsi:nil="true"/>
    <CSXHash xmlns="8289c1ac-6532-4c62-99f0-6d047703163c" xsi:nil="true"/>
    <DirectSourceMarket xmlns="8289c1ac-6532-4c62-99f0-6d047703163c">english</DirectSourceMarket>
    <PrimaryImageGen xmlns="8289c1ac-6532-4c62-99f0-6d047703163c">true</PrimaryImageGen>
    <PlannedPubDate xmlns="8289c1ac-6532-4c62-99f0-6d047703163c" xsi:nil="true"/>
    <CSXSubmissionMarket xmlns="8289c1ac-6532-4c62-99f0-6d047703163c" xsi:nil="true"/>
    <Downloads xmlns="8289c1ac-6532-4c62-99f0-6d047703163c">0</Downloads>
    <ArtSampleDocs xmlns="8289c1ac-6532-4c62-99f0-6d047703163c" xsi:nil="true"/>
    <TrustLevel xmlns="8289c1ac-6532-4c62-99f0-6d047703163c">1 Microsoft Managed Content</TrustLevel>
    <BlockPublish xmlns="8289c1ac-6532-4c62-99f0-6d047703163c">false</BlockPublish>
    <TPLaunchHelpLinkType xmlns="8289c1ac-6532-4c62-99f0-6d047703163c">Template</TPLaunchHelpLinkType>
    <LocalizationTagsTaxHTField0 xmlns="8289c1ac-6532-4c62-99f0-6d047703163c">
      <Terms xmlns="http://schemas.microsoft.com/office/infopath/2007/PartnerControls"/>
    </LocalizationTagsTaxHTField0>
    <BusinessGroup xmlns="8289c1ac-6532-4c62-99f0-6d047703163c" xsi:nil="true"/>
    <Providers xmlns="8289c1ac-6532-4c62-99f0-6d047703163c" xsi:nil="true"/>
    <TemplateTemplateType xmlns="8289c1ac-6532-4c62-99f0-6d047703163c">PowerPoint Presentation Template</TemplateTemplateType>
    <TimesCloned xmlns="8289c1ac-6532-4c62-99f0-6d047703163c" xsi:nil="true"/>
    <TPAppVersion xmlns="8289c1ac-6532-4c62-99f0-6d047703163c" xsi:nil="true"/>
    <VoteCount xmlns="8289c1ac-6532-4c62-99f0-6d047703163c" xsi:nil="true"/>
    <FeatureTagsTaxHTField0 xmlns="8289c1ac-6532-4c62-99f0-6d047703163c">
      <Terms xmlns="http://schemas.microsoft.com/office/infopath/2007/PartnerControls"/>
    </FeatureTagsTaxHTField0>
    <Provider xmlns="8289c1ac-6532-4c62-99f0-6d047703163c" xsi:nil="true"/>
    <UACurrentWords xmlns="8289c1ac-6532-4c62-99f0-6d047703163c" xsi:nil="true"/>
    <AssetId xmlns="8289c1ac-6532-4c62-99f0-6d047703163c">TP103431346</AssetId>
    <TPClientViewer xmlns="8289c1ac-6532-4c62-99f0-6d047703163c" xsi:nil="true"/>
    <DSATActionTaken xmlns="8289c1ac-6532-4c62-99f0-6d047703163c" xsi:nil="true"/>
    <APEditor xmlns="8289c1ac-6532-4c62-99f0-6d047703163c">
      <UserInfo>
        <DisplayName/>
        <AccountId xsi:nil="true"/>
        <AccountType/>
      </UserInfo>
    </APEditor>
    <TPInstallLocation xmlns="8289c1ac-6532-4c62-99f0-6d047703163c" xsi:nil="true"/>
    <OOCacheId xmlns="8289c1ac-6532-4c62-99f0-6d047703163c" xsi:nil="true"/>
    <IsDeleted xmlns="8289c1ac-6532-4c62-99f0-6d047703163c">false</IsDeleted>
    <PublishTargets xmlns="8289c1ac-6532-4c62-99f0-6d047703163c">OfficeOnlineVNext</PublishTargets>
    <ApprovalLog xmlns="8289c1ac-6532-4c62-99f0-6d047703163c" xsi:nil="true"/>
    <BugNumber xmlns="8289c1ac-6532-4c62-99f0-6d047703163c" xsi:nil="true"/>
    <CrawlForDependencies xmlns="8289c1ac-6532-4c62-99f0-6d047703163c">false</CrawlForDependencies>
    <InternalTagsTaxHTField0 xmlns="8289c1ac-6532-4c62-99f0-6d047703163c">
      <Terms xmlns="http://schemas.microsoft.com/office/infopath/2007/PartnerControls"/>
    </InternalTagsTaxHTField0>
    <LastHandOff xmlns="8289c1ac-6532-4c62-99f0-6d047703163c" xsi:nil="true"/>
    <Milestone xmlns="8289c1ac-6532-4c62-99f0-6d047703163c" xsi:nil="true"/>
    <OriginalRelease xmlns="8289c1ac-6532-4c62-99f0-6d047703163c">15</OriginalRelease>
    <RecommendationsModifier xmlns="8289c1ac-6532-4c62-99f0-6d047703163c" xsi:nil="true"/>
    <ScenarioTagsTaxHTField0 xmlns="8289c1ac-6532-4c62-99f0-6d047703163c">
      <Terms xmlns="http://schemas.microsoft.com/office/infopath/2007/PartnerControls"/>
    </ScenarioTagsTaxHTField0>
    <UANotes xmlns="8289c1ac-6532-4c62-99f0-6d047703163c" xsi:nil="true"/>
  </documentManagement>
</p:properties>
</file>

<file path=customXml/itemProps1.xml><?xml version="1.0" encoding="utf-8"?>
<ds:datastoreItem xmlns:ds="http://schemas.openxmlformats.org/officeDocument/2006/customXml" ds:itemID="{98309E3C-5B94-4AD9-8A8C-09C69D6CD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89c1ac-6532-4c62-99f0-6d04770316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E6BE00-DBCA-405A-B5FF-9A5F32AB1AA0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8289c1ac-6532-4c62-99f0-6d047703163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0</TotalTime>
  <Words>533</Words>
  <Application>Microsoft Macintosh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Book Antiqua</vt:lpstr>
      <vt:lpstr>Sales Direction 16X9</vt:lpstr>
      <vt:lpstr>Sistemas de Base de Dados Multidimensional BIVM</vt:lpstr>
      <vt:lpstr>Conteúdo</vt:lpstr>
      <vt:lpstr>Contextualização</vt:lpstr>
      <vt:lpstr>Apresentação de Caso de Estudo</vt:lpstr>
      <vt:lpstr>Motivação e Objetivos</vt:lpstr>
      <vt:lpstr>Levantamento e Análise de Requisitos para o Sistema Multidimensional</vt:lpstr>
      <vt:lpstr>Mockups</vt:lpstr>
      <vt:lpstr>Mockups</vt:lpstr>
      <vt:lpstr>Mockups</vt:lpstr>
      <vt:lpstr>Processo de Geração de Cubo</vt:lpstr>
      <vt:lpstr>Dashboard para a área Financeira</vt:lpstr>
      <vt:lpstr>Dashboard para a área de Gestão de Stock</vt:lpstr>
      <vt:lpstr>Dashboard para a área de Marketing</vt:lpstr>
      <vt:lpstr>Conclusão</vt:lpstr>
      <vt:lpstr>Sistemas de Base de Dados Multidimensional BIVM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2017-06-28T22:14:32Z</dcterms:created>
  <dcterms:modified xsi:type="dcterms:W3CDTF">2017-06-29T04:33:31Z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0x0101005EB5FCBB1E5ECD4D83FA6E62BA4F98FF04003B76559807ED7042AFCC9CD6E0E16B7A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