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88" r:id="rId2"/>
    <p:sldId id="289" r:id="rId3"/>
    <p:sldId id="263" r:id="rId4"/>
    <p:sldId id="260" r:id="rId5"/>
    <p:sldId id="294" r:id="rId6"/>
    <p:sldId id="277" r:id="rId7"/>
    <p:sldId id="279" r:id="rId8"/>
    <p:sldId id="301" r:id="rId9"/>
    <p:sldId id="302" r:id="rId10"/>
    <p:sldId id="303" r:id="rId11"/>
    <p:sldId id="298" r:id="rId12"/>
    <p:sldId id="300" r:id="rId13"/>
    <p:sldId id="296" r:id="rId14"/>
    <p:sldId id="269" r:id="rId15"/>
    <p:sldId id="304" r:id="rId16"/>
    <p:sldId id="287" r:id="rId17"/>
    <p:sldId id="291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718"/>
    <a:srgbClr val="EF9A3D"/>
    <a:srgbClr val="46B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vro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Folha1!$A$2:$A$8</c:f>
              <c:strCache>
                <c:ptCount val="7"/>
                <c:pt idx="0">
                  <c:v>Pesquisa sobre Trabalhos Relacionados</c:v>
                </c:pt>
                <c:pt idx="1">
                  <c:v>Conceção de uma estrutura JSON </c:v>
                </c:pt>
                <c:pt idx="2">
                  <c:v>Concepção da Arquitetura do Sistema</c:v>
                </c:pt>
                <c:pt idx="3">
                  <c:v>Concepção de Metodos de Extração de Preferências</c:v>
                </c:pt>
                <c:pt idx="4">
                  <c:v>Implementação do Sistema</c:v>
                </c:pt>
                <c:pt idx="5">
                  <c:v>Teste e Calibração do Sistema</c:v>
                </c:pt>
                <c:pt idx="6">
                  <c:v>Modificar o Input para MDX</c:v>
                </c:pt>
              </c:strCache>
            </c:strRef>
          </c:cat>
          <c:val>
            <c:numRef>
              <c:f>Folha1!$B$2:$B$8</c:f>
              <c:numCache>
                <c:formatCode>d\-mmm</c:formatCode>
                <c:ptCount val="7"/>
                <c:pt idx="0">
                  <c:v>42781</c:v>
                </c:pt>
                <c:pt idx="1">
                  <c:v>42788</c:v>
                </c:pt>
                <c:pt idx="2">
                  <c:v>42788</c:v>
                </c:pt>
                <c:pt idx="3">
                  <c:v>42795</c:v>
                </c:pt>
                <c:pt idx="4">
                  <c:v>42795</c:v>
                </c:pt>
                <c:pt idx="5">
                  <c:v>42856</c:v>
                </c:pt>
                <c:pt idx="6">
                  <c:v>42865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EA-41F0-8A2B-C664D5C83EC9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rgbClr val="EC8718"/>
            </a:solidFill>
            <a:ln>
              <a:noFill/>
            </a:ln>
            <a:effectLst/>
          </c:spPr>
          <c:invertIfNegative val="0"/>
          <c:cat>
            <c:strRef>
              <c:f>Folha1!$A$2:$A$8</c:f>
              <c:strCache>
                <c:ptCount val="7"/>
                <c:pt idx="0">
                  <c:v>Pesquisa sobre Trabalhos Relacionados</c:v>
                </c:pt>
                <c:pt idx="1">
                  <c:v>Conceção de uma estrutura JSON </c:v>
                </c:pt>
                <c:pt idx="2">
                  <c:v>Concepção da Arquitetura do Sistema</c:v>
                </c:pt>
                <c:pt idx="3">
                  <c:v>Concepção de Metodos de Extração de Preferências</c:v>
                </c:pt>
                <c:pt idx="4">
                  <c:v>Implementação do Sistema</c:v>
                </c:pt>
                <c:pt idx="5">
                  <c:v>Teste e Calibração do Sistema</c:v>
                </c:pt>
                <c:pt idx="6">
                  <c:v>Modificar o Input para MDX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14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61</c:v>
                </c:pt>
                <c:pt idx="5">
                  <c:v>9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EA-41F0-8A2B-C664D5C83E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100"/>
        <c:axId val="388662448"/>
        <c:axId val="388660480"/>
      </c:barChart>
      <c:catAx>
        <c:axId val="3886624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pt-PT"/>
          </a:p>
        </c:txPr>
        <c:crossAx val="388660480"/>
        <c:crosses val="autoZero"/>
        <c:auto val="1"/>
        <c:lblAlgn val="ctr"/>
        <c:lblOffset val="100"/>
        <c:noMultiLvlLbl val="0"/>
      </c:catAx>
      <c:valAx>
        <c:axId val="388660480"/>
        <c:scaling>
          <c:orientation val="minMax"/>
          <c:max val="42885"/>
          <c:min val="4278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pt-PT"/>
          </a:p>
        </c:txPr>
        <c:crossAx val="388662448"/>
        <c:crosses val="autoZero"/>
        <c:crossBetween val="between"/>
        <c:majorUnit val="11"/>
        <c:minorUnit val="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Arial Black" panose="020B0A04020102020204" pitchFamily="34" charset="0"/>
        </a:defRPr>
      </a:pPr>
      <a:endParaRPr lang="pt-P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0.68769</cdr:x>
      <cdr:y>0.08605</cdr:y>
    </cdr:from>
    <cdr:to>
      <cdr:x>0.68769</cdr:x>
      <cdr:y>0.97371</cdr:y>
    </cdr:to>
    <cdr:cxnSp macro="">
      <cdr:nvCxnSpPr>
        <cdr:cNvPr id="2" name="Conexão reta 1"/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8384311" y="442183"/>
          <a:ext cx="0" cy="4561609"/>
        </a:xfrm>
        <a:prstGeom xmlns:a="http://schemas.openxmlformats.org/drawingml/2006/main" prst="line">
          <a:avLst/>
        </a:prstGeom>
        <a:ln xmlns:a="http://schemas.openxmlformats.org/drawingml/2006/main" w="38100"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E04D3-DF5F-4154-9672-8743522DBF71}" type="datetimeFigureOut">
              <a:rPr lang="pt-PT" smtClean="0"/>
              <a:t>05/04/2017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55566-BBAC-4D67-80B7-87C3D2E851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388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2D2BE-EE67-499E-B015-9A6708E94D38}" type="datetimeFigureOut">
              <a:rPr lang="pt-PT" smtClean="0"/>
              <a:t>05/04/2017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154A3-00F5-4B91-836D-D4D540AA7B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1652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91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007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895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029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537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86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6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87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263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575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564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554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80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10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8733" y="-50799"/>
            <a:ext cx="5519733" cy="6923500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863467" y="-19667"/>
            <a:ext cx="33092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320500" y="1362600"/>
            <a:ext cx="9790800" cy="449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 i="1"/>
            </a:lvl1pPr>
            <a:lvl2pPr lvl="1" rtl="0">
              <a:spcBef>
                <a:spcPts val="0"/>
              </a:spcBef>
              <a:buSzPct val="100000"/>
              <a:defRPr sz="4800" i="1"/>
            </a:lvl2pPr>
            <a:lvl3pPr lvl="2" rtl="0">
              <a:spcBef>
                <a:spcPts val="0"/>
              </a:spcBef>
              <a:buSzPct val="100000"/>
              <a:defRPr sz="4800" i="1"/>
            </a:lvl3pPr>
            <a:lvl4pPr lvl="3" rtl="0">
              <a:spcBef>
                <a:spcPts val="0"/>
              </a:spcBef>
              <a:buSzPct val="100000"/>
              <a:defRPr sz="4800" i="1"/>
            </a:lvl4pPr>
            <a:lvl5pPr lvl="4" rtl="0">
              <a:spcBef>
                <a:spcPts val="0"/>
              </a:spcBef>
              <a:buSzPct val="100000"/>
              <a:defRPr sz="4800" i="1"/>
            </a:lvl5pPr>
            <a:lvl6pPr lvl="5" rtl="0">
              <a:spcBef>
                <a:spcPts val="0"/>
              </a:spcBef>
              <a:buSzPct val="100000"/>
              <a:defRPr sz="4800" i="1"/>
            </a:lvl6pPr>
            <a:lvl7pPr lvl="6" rtl="0">
              <a:spcBef>
                <a:spcPts val="0"/>
              </a:spcBef>
              <a:buSzPct val="100000"/>
              <a:defRPr sz="4800" i="1"/>
            </a:lvl7pPr>
            <a:lvl8pPr lvl="7" rtl="0">
              <a:spcBef>
                <a:spcPts val="0"/>
              </a:spcBef>
              <a:buSzPct val="100000"/>
              <a:defRPr sz="4800" i="1"/>
            </a:lvl8pPr>
            <a:lvl9pPr lvl="8">
              <a:spcBef>
                <a:spcPts val="0"/>
              </a:spcBef>
              <a:buSzPct val="100000"/>
              <a:defRPr sz="48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-161533" y="-362467"/>
            <a:ext cx="2607600" cy="871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921263" y="-19667"/>
            <a:ext cx="9944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7" name="Shape 27"/>
          <p:cNvSpPr/>
          <p:nvPr/>
        </p:nvSpPr>
        <p:spPr>
          <a:xfrm flipH="1">
            <a:off x="9276397" y="5859533"/>
            <a:ext cx="35252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8" name="Shape 28"/>
          <p:cNvSpPr txBox="1"/>
          <p:nvPr/>
        </p:nvSpPr>
        <p:spPr>
          <a:xfrm>
            <a:off x="9276633" y="5516733"/>
            <a:ext cx="2915200" cy="871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8835396" y="5859533"/>
            <a:ext cx="9944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6787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3" name="Shape 43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4" name="Shape 44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5" name="Shape 45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6" name="Shape 46"/>
          <p:cNvSpPr/>
          <p:nvPr/>
        </p:nvSpPr>
        <p:spPr>
          <a:xfrm flipH="1">
            <a:off x="1320499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200" b="0"/>
            </a:lvl1pPr>
            <a:lvl2pPr lvl="1">
              <a:spcBef>
                <a:spcPts val="0"/>
              </a:spcBef>
              <a:buSzPct val="100000"/>
              <a:defRPr sz="3200" b="0"/>
            </a:lvl2pPr>
            <a:lvl3pPr lvl="2">
              <a:spcBef>
                <a:spcPts val="0"/>
              </a:spcBef>
              <a:buSzPct val="100000"/>
              <a:defRPr sz="3200" b="0"/>
            </a:lvl3pPr>
            <a:lvl4pPr lvl="3">
              <a:spcBef>
                <a:spcPts val="0"/>
              </a:spcBef>
              <a:buSzPct val="100000"/>
              <a:defRPr sz="3200" b="0"/>
            </a:lvl4pPr>
            <a:lvl5pPr lvl="4">
              <a:spcBef>
                <a:spcPts val="0"/>
              </a:spcBef>
              <a:buSzPct val="100000"/>
              <a:defRPr sz="3200" b="0"/>
            </a:lvl5pPr>
            <a:lvl6pPr lvl="5">
              <a:spcBef>
                <a:spcPts val="0"/>
              </a:spcBef>
              <a:buSzPct val="100000"/>
              <a:defRPr sz="3200" b="0"/>
            </a:lvl6pPr>
            <a:lvl7pPr lvl="6">
              <a:spcBef>
                <a:spcPts val="0"/>
              </a:spcBef>
              <a:buSzPct val="100000"/>
              <a:defRPr sz="3200" b="0"/>
            </a:lvl7pPr>
            <a:lvl8pPr lvl="7">
              <a:spcBef>
                <a:spcPts val="0"/>
              </a:spcBef>
              <a:buSzPct val="100000"/>
              <a:defRPr sz="3200" b="0"/>
            </a:lvl8pPr>
            <a:lvl9pPr lvl="8">
              <a:spcBef>
                <a:spcPts val="0"/>
              </a:spcBef>
              <a:buSzPct val="100000"/>
              <a:defRPr sz="32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468500" y="1748733"/>
            <a:ext cx="4909200" cy="471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467"/>
            </a:lvl1pPr>
            <a:lvl2pPr lvl="1">
              <a:spcBef>
                <a:spcPts val="0"/>
              </a:spcBef>
              <a:buSzPct val="100000"/>
              <a:defRPr sz="3467"/>
            </a:lvl2pPr>
            <a:lvl3pPr lvl="2">
              <a:spcBef>
                <a:spcPts val="0"/>
              </a:spcBef>
              <a:buSzPct val="100000"/>
              <a:defRPr sz="3467"/>
            </a:lvl3pPr>
            <a:lvl4pPr lvl="3">
              <a:spcBef>
                <a:spcPts val="0"/>
              </a:spcBef>
              <a:buSzPct val="100000"/>
              <a:defRPr sz="3467"/>
            </a:lvl4pPr>
            <a:lvl5pPr lvl="4">
              <a:spcBef>
                <a:spcPts val="0"/>
              </a:spcBef>
              <a:buSzPct val="100000"/>
              <a:defRPr sz="3467"/>
            </a:lvl5pPr>
            <a:lvl6pPr lvl="5">
              <a:spcBef>
                <a:spcPts val="0"/>
              </a:spcBef>
              <a:buSzPct val="100000"/>
              <a:defRPr sz="3467"/>
            </a:lvl6pPr>
            <a:lvl7pPr lvl="6">
              <a:spcBef>
                <a:spcPts val="0"/>
              </a:spcBef>
              <a:buSzPct val="100000"/>
              <a:defRPr sz="3467"/>
            </a:lvl7pPr>
            <a:lvl8pPr lvl="7">
              <a:spcBef>
                <a:spcPts val="0"/>
              </a:spcBef>
              <a:buSzPct val="100000"/>
              <a:defRPr sz="3467"/>
            </a:lvl8pPr>
            <a:lvl9pPr lvl="8">
              <a:spcBef>
                <a:spcPts val="0"/>
              </a:spcBef>
              <a:buSzPct val="100000"/>
              <a:defRPr sz="3467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673265" y="1748733"/>
            <a:ext cx="4909200" cy="471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467"/>
            </a:lvl1pPr>
            <a:lvl2pPr lvl="1">
              <a:spcBef>
                <a:spcPts val="0"/>
              </a:spcBef>
              <a:buSzPct val="100000"/>
              <a:defRPr sz="3467"/>
            </a:lvl2pPr>
            <a:lvl3pPr lvl="2">
              <a:spcBef>
                <a:spcPts val="0"/>
              </a:spcBef>
              <a:buSzPct val="100000"/>
              <a:defRPr sz="3467"/>
            </a:lvl3pPr>
            <a:lvl4pPr lvl="3">
              <a:spcBef>
                <a:spcPts val="0"/>
              </a:spcBef>
              <a:buSzPct val="100000"/>
              <a:defRPr sz="3467"/>
            </a:lvl4pPr>
            <a:lvl5pPr lvl="4">
              <a:spcBef>
                <a:spcPts val="0"/>
              </a:spcBef>
              <a:buSzPct val="100000"/>
              <a:defRPr sz="3467"/>
            </a:lvl5pPr>
            <a:lvl6pPr lvl="5">
              <a:spcBef>
                <a:spcPts val="0"/>
              </a:spcBef>
              <a:buSzPct val="100000"/>
              <a:defRPr sz="3467"/>
            </a:lvl6pPr>
            <a:lvl7pPr lvl="6">
              <a:spcBef>
                <a:spcPts val="0"/>
              </a:spcBef>
              <a:buSzPct val="100000"/>
              <a:defRPr sz="3467"/>
            </a:lvl7pPr>
            <a:lvl8pPr lvl="7">
              <a:spcBef>
                <a:spcPts val="0"/>
              </a:spcBef>
              <a:buSzPct val="100000"/>
              <a:defRPr sz="3467"/>
            </a:lvl8pPr>
            <a:lvl9pPr lvl="8">
              <a:spcBef>
                <a:spcPts val="0"/>
              </a:spcBef>
              <a:buSzPct val="100000"/>
              <a:defRPr sz="3467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26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54" name="Shape 54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55" name="Shape 55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56" name="Shape 56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57" name="Shape 57"/>
          <p:cNvSpPr/>
          <p:nvPr/>
        </p:nvSpPr>
        <p:spPr>
          <a:xfrm flipH="1">
            <a:off x="1320499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473200" y="1632467"/>
            <a:ext cx="3230800" cy="473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667"/>
            </a:lvl1pPr>
            <a:lvl2pPr lvl="1" rtl="0">
              <a:spcBef>
                <a:spcPts val="0"/>
              </a:spcBef>
              <a:buSzPct val="100000"/>
              <a:defRPr sz="2667"/>
            </a:lvl2pPr>
            <a:lvl3pPr lvl="2" rtl="0">
              <a:spcBef>
                <a:spcPts val="0"/>
              </a:spcBef>
              <a:buSzPct val="100000"/>
              <a:defRPr sz="2667"/>
            </a:lvl3pPr>
            <a:lvl4pPr lvl="3" rtl="0">
              <a:spcBef>
                <a:spcPts val="0"/>
              </a:spcBef>
              <a:buSzPct val="100000"/>
              <a:defRPr sz="2667"/>
            </a:lvl4pPr>
            <a:lvl5pPr lvl="4" rtl="0">
              <a:spcBef>
                <a:spcPts val="0"/>
              </a:spcBef>
              <a:buSzPct val="100000"/>
              <a:defRPr sz="2667"/>
            </a:lvl5pPr>
            <a:lvl6pPr lvl="5" rtl="0">
              <a:spcBef>
                <a:spcPts val="0"/>
              </a:spcBef>
              <a:buSzPct val="100000"/>
              <a:defRPr sz="2667"/>
            </a:lvl6pPr>
            <a:lvl7pPr lvl="6" rtl="0">
              <a:spcBef>
                <a:spcPts val="0"/>
              </a:spcBef>
              <a:buSzPct val="100000"/>
              <a:defRPr sz="2667"/>
            </a:lvl7pPr>
            <a:lvl8pPr lvl="7" rtl="0">
              <a:spcBef>
                <a:spcPts val="0"/>
              </a:spcBef>
              <a:buSzPct val="100000"/>
              <a:defRPr sz="2667"/>
            </a:lvl8pPr>
            <a:lvl9pPr lvl="8" rtl="0">
              <a:spcBef>
                <a:spcPts val="0"/>
              </a:spcBef>
              <a:buSzPct val="100000"/>
              <a:defRPr sz="2667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869584" y="1632467"/>
            <a:ext cx="3230800" cy="473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667"/>
            </a:lvl1pPr>
            <a:lvl2pPr lvl="1" rtl="0">
              <a:spcBef>
                <a:spcPts val="0"/>
              </a:spcBef>
              <a:buSzPct val="100000"/>
              <a:defRPr sz="2667"/>
            </a:lvl2pPr>
            <a:lvl3pPr lvl="2" rtl="0">
              <a:spcBef>
                <a:spcPts val="0"/>
              </a:spcBef>
              <a:buSzPct val="100000"/>
              <a:defRPr sz="2667"/>
            </a:lvl3pPr>
            <a:lvl4pPr lvl="3" rtl="0">
              <a:spcBef>
                <a:spcPts val="0"/>
              </a:spcBef>
              <a:buSzPct val="100000"/>
              <a:defRPr sz="2667"/>
            </a:lvl4pPr>
            <a:lvl5pPr lvl="4" rtl="0">
              <a:spcBef>
                <a:spcPts val="0"/>
              </a:spcBef>
              <a:buSzPct val="100000"/>
              <a:defRPr sz="2667"/>
            </a:lvl5pPr>
            <a:lvl6pPr lvl="5" rtl="0">
              <a:spcBef>
                <a:spcPts val="0"/>
              </a:spcBef>
              <a:buSzPct val="100000"/>
              <a:defRPr sz="2667"/>
            </a:lvl6pPr>
            <a:lvl7pPr lvl="6" rtl="0">
              <a:spcBef>
                <a:spcPts val="0"/>
              </a:spcBef>
              <a:buSzPct val="100000"/>
              <a:defRPr sz="2667"/>
            </a:lvl7pPr>
            <a:lvl8pPr lvl="7" rtl="0">
              <a:spcBef>
                <a:spcPts val="0"/>
              </a:spcBef>
              <a:buSzPct val="100000"/>
              <a:defRPr sz="2667"/>
            </a:lvl8pPr>
            <a:lvl9pPr lvl="8" rtl="0">
              <a:spcBef>
                <a:spcPts val="0"/>
              </a:spcBef>
              <a:buSzPct val="100000"/>
              <a:defRPr sz="2667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8265969" y="1632467"/>
            <a:ext cx="3230800" cy="473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667"/>
            </a:lvl1pPr>
            <a:lvl2pPr lvl="1" rtl="0">
              <a:spcBef>
                <a:spcPts val="0"/>
              </a:spcBef>
              <a:buSzPct val="100000"/>
              <a:defRPr sz="2667"/>
            </a:lvl2pPr>
            <a:lvl3pPr lvl="2" rtl="0">
              <a:spcBef>
                <a:spcPts val="0"/>
              </a:spcBef>
              <a:buSzPct val="100000"/>
              <a:defRPr sz="2667"/>
            </a:lvl3pPr>
            <a:lvl4pPr lvl="3" rtl="0">
              <a:spcBef>
                <a:spcPts val="0"/>
              </a:spcBef>
              <a:buSzPct val="100000"/>
              <a:defRPr sz="2667"/>
            </a:lvl4pPr>
            <a:lvl5pPr lvl="4" rtl="0">
              <a:spcBef>
                <a:spcPts val="0"/>
              </a:spcBef>
              <a:buSzPct val="100000"/>
              <a:defRPr sz="2667"/>
            </a:lvl5pPr>
            <a:lvl6pPr lvl="5" rtl="0">
              <a:spcBef>
                <a:spcPts val="0"/>
              </a:spcBef>
              <a:buSzPct val="100000"/>
              <a:defRPr sz="2667"/>
            </a:lvl6pPr>
            <a:lvl7pPr lvl="6" rtl="0">
              <a:spcBef>
                <a:spcPts val="0"/>
              </a:spcBef>
              <a:buSzPct val="100000"/>
              <a:defRPr sz="2667"/>
            </a:lvl7pPr>
            <a:lvl8pPr lvl="7" rtl="0">
              <a:spcBef>
                <a:spcPts val="0"/>
              </a:spcBef>
              <a:buSzPct val="100000"/>
              <a:defRPr sz="2667"/>
            </a:lvl8pPr>
            <a:lvl9pPr lvl="8" rtl="0">
              <a:spcBef>
                <a:spcPts val="0"/>
              </a:spcBef>
              <a:buSzPct val="100000"/>
              <a:defRPr sz="2667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510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6" name="Shape 66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7" name="Shape 67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8" name="Shape 68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9" name="Shape 69"/>
          <p:cNvSpPr/>
          <p:nvPr/>
        </p:nvSpPr>
        <p:spPr>
          <a:xfrm flipH="1">
            <a:off x="1320499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034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5" name="Shape 75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6" name="Shape 76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7" name="Shape 77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8" name="Shape 78"/>
          <p:cNvSpPr/>
          <p:nvPr/>
        </p:nvSpPr>
        <p:spPr>
          <a:xfrm flipH="1">
            <a:off x="1320499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698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 flipH="1">
            <a:off x="990604" y="5875067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4" name="Shape 84"/>
          <p:cNvSpPr/>
          <p:nvPr/>
        </p:nvSpPr>
        <p:spPr>
          <a:xfrm flipH="1">
            <a:off x="10482157" y="5875067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5" name="Shape 85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6" name="Shape 86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498600" y="5875067"/>
            <a:ext cx="8983200" cy="9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48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210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92" name="Shape 92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93" name="Shape 93"/>
          <p:cNvSpPr/>
          <p:nvPr/>
        </p:nvSpPr>
        <p:spPr>
          <a:xfrm flipH="1">
            <a:off x="1320499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335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3" name="Shape 33"/>
          <p:cNvSpPr/>
          <p:nvPr/>
        </p:nvSpPr>
        <p:spPr>
          <a:xfrm flipH="1">
            <a:off x="629511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4" name="Shape 34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5" name="Shape 35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6" name="Shape 36"/>
          <p:cNvSpPr/>
          <p:nvPr/>
        </p:nvSpPr>
        <p:spPr>
          <a:xfrm flipH="1">
            <a:off x="1320499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280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473200" y="1600200"/>
            <a:ext cx="10109200" cy="49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1733" b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pPr algn="ctr"/>
              <a:t>‹nº›</a:t>
            </a:fld>
            <a:endParaRPr lang="en" sz="1733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71033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37" y="0"/>
            <a:ext cx="2022402" cy="1007918"/>
          </a:xfrm>
          <a:prstGeom prst="rect">
            <a:avLst/>
          </a:prstGeom>
        </p:spPr>
      </p:pic>
      <p:sp>
        <p:nvSpPr>
          <p:cNvPr id="4" name="Shape 105"/>
          <p:cNvSpPr txBox="1">
            <a:spLocks/>
          </p:cNvSpPr>
          <p:nvPr/>
        </p:nvSpPr>
        <p:spPr>
          <a:xfrm>
            <a:off x="1112074" y="2847108"/>
            <a:ext cx="10002127" cy="103705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pt-PT" sz="5400" kern="0" dirty="0"/>
              <a:t>Extração de Preferências OLAP</a:t>
            </a:r>
            <a:endParaRPr lang="en" sz="5400" kern="0" dirty="0"/>
          </a:p>
        </p:txBody>
      </p:sp>
      <p:sp>
        <p:nvSpPr>
          <p:cNvPr id="5" name="Shape 105"/>
          <p:cNvSpPr txBox="1">
            <a:spLocks/>
          </p:cNvSpPr>
          <p:nvPr/>
        </p:nvSpPr>
        <p:spPr>
          <a:xfrm>
            <a:off x="1112074" y="4559577"/>
            <a:ext cx="10950009" cy="108818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6933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pt-PT" sz="2000" kern="0" dirty="0">
                <a:solidFill>
                  <a:schemeClr val="tx1"/>
                </a:solidFill>
              </a:rPr>
              <a:t>Carlos Silva &amp; Gil Gonçalves </a:t>
            </a:r>
            <a:endParaRPr lang="en" sz="2000" kern="0" dirty="0">
              <a:solidFill>
                <a:schemeClr val="tx1"/>
              </a:solidFill>
            </a:endParaRPr>
          </a:p>
          <a:p>
            <a:pPr algn="ctr"/>
            <a:r>
              <a:rPr lang="pt-PT" sz="2000" b="1" kern="0" dirty="0">
                <a:solidFill>
                  <a:schemeClr val="tx1"/>
                </a:solidFill>
              </a:rPr>
              <a:t>Orientador :</a:t>
            </a:r>
            <a:r>
              <a:rPr lang="pt-PT" sz="2000" kern="0" dirty="0">
                <a:solidFill>
                  <a:schemeClr val="tx1"/>
                </a:solidFill>
              </a:rPr>
              <a:t> Orlando Belo, Departamento de Informática, Universidade do Minho </a:t>
            </a:r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3481928" y="1007918"/>
            <a:ext cx="5526991" cy="108818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6933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pt-PT" sz="2000" kern="0" dirty="0">
                <a:solidFill>
                  <a:schemeClr val="tx1"/>
                </a:solidFill>
              </a:rPr>
              <a:t>Universidade do Minho</a:t>
            </a:r>
          </a:p>
          <a:p>
            <a:pPr algn="ctr"/>
            <a:r>
              <a:rPr lang="pt-PT" sz="2000" kern="0" dirty="0">
                <a:solidFill>
                  <a:schemeClr val="tx1"/>
                </a:solidFill>
              </a:rPr>
              <a:t>Mestrado Integrado Engenharia em Informática</a:t>
            </a:r>
          </a:p>
          <a:p>
            <a:pPr algn="ctr"/>
            <a:r>
              <a:rPr lang="pt-PT" sz="2000" kern="0" dirty="0">
                <a:solidFill>
                  <a:schemeClr val="tx1"/>
                </a:solidFill>
              </a:rPr>
              <a:t>Laboratório em Engenharia Informática</a:t>
            </a:r>
            <a:endParaRPr lang="en" sz="2000" kern="0" dirty="0">
              <a:solidFill>
                <a:schemeClr val="tx1"/>
              </a:solidFill>
            </a:endParaRPr>
          </a:p>
        </p:txBody>
      </p:sp>
      <p:sp>
        <p:nvSpPr>
          <p:cNvPr id="7" name="Shape 105"/>
          <p:cNvSpPr txBox="1">
            <a:spLocks/>
          </p:cNvSpPr>
          <p:nvPr/>
        </p:nvSpPr>
        <p:spPr>
          <a:xfrm>
            <a:off x="5516450" y="5974773"/>
            <a:ext cx="1457945" cy="59860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6933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pt-PT" sz="2000" kern="0" dirty="0">
                <a:solidFill>
                  <a:schemeClr val="tx1"/>
                </a:solidFill>
              </a:rPr>
              <a:t>Abril 2017</a:t>
            </a:r>
            <a:endParaRPr lang="en" sz="2000" kern="0" dirty="0">
              <a:solidFill>
                <a:schemeClr val="tx1"/>
              </a:solidFill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14310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Trabalhos Relacionado</a:t>
            </a:r>
            <a:endParaRPr lang="en" sz="3600" b="1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Kießling</a:t>
            </a:r>
            <a:r>
              <a:rPr lang="pt-PT" dirty="0"/>
              <a:t>, W. (2002) Proposta de uma álgebra para a composição de preferências.</a:t>
            </a:r>
            <a:endParaRPr lang="en-GB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207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GB" sz="3600" b="1" dirty="0"/>
              <a:t>S</a:t>
            </a:r>
            <a:r>
              <a:rPr lang="pt-PT" sz="3600" b="1" dirty="0" err="1"/>
              <a:t>tar</a:t>
            </a:r>
            <a:r>
              <a:rPr lang="pt-PT" sz="3600" b="1" dirty="0"/>
              <a:t> Net </a:t>
            </a:r>
            <a:r>
              <a:rPr lang="pt-PT" sz="3600" b="1" dirty="0" err="1"/>
              <a:t>Query</a:t>
            </a:r>
            <a:r>
              <a:rPr lang="pt-PT" sz="3600" b="1" dirty="0"/>
              <a:t> </a:t>
            </a:r>
            <a:endParaRPr lang="en" sz="3600" b="1" dirty="0"/>
          </a:p>
        </p:txBody>
      </p:sp>
      <p:grpSp>
        <p:nvGrpSpPr>
          <p:cNvPr id="13" name="Grupo 12"/>
          <p:cNvGrpSpPr/>
          <p:nvPr/>
        </p:nvGrpSpPr>
        <p:grpSpPr>
          <a:xfrm>
            <a:off x="6072720" y="4051060"/>
            <a:ext cx="3048000" cy="224560"/>
            <a:chOff x="5858164" y="3785466"/>
            <a:chExt cx="3048000" cy="224560"/>
          </a:xfrm>
        </p:grpSpPr>
        <p:cxnSp>
          <p:nvCxnSpPr>
            <p:cNvPr id="3" name="Conexão reta unidirecional 2"/>
            <p:cNvCxnSpPr/>
            <p:nvPr/>
          </p:nvCxnSpPr>
          <p:spPr>
            <a:xfrm>
              <a:off x="5858164" y="3897746"/>
              <a:ext cx="3048000" cy="0"/>
            </a:xfrm>
            <a:prstGeom prst="straightConnector1">
              <a:avLst/>
            </a:prstGeom>
            <a:ln w="38100" cap="rnd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upo 7"/>
            <p:cNvGrpSpPr/>
            <p:nvPr/>
          </p:nvGrpSpPr>
          <p:grpSpPr>
            <a:xfrm>
              <a:off x="6037119" y="3785466"/>
              <a:ext cx="2535381" cy="224560"/>
              <a:chOff x="6099464" y="4651087"/>
              <a:chExt cx="3560617" cy="218209"/>
            </a:xfrm>
          </p:grpSpPr>
          <p:cxnSp>
            <p:nvCxnSpPr>
              <p:cNvPr id="5" name="Conexão reta 4"/>
              <p:cNvCxnSpPr/>
              <p:nvPr/>
            </p:nvCxnSpPr>
            <p:spPr>
              <a:xfrm>
                <a:off x="6099464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xão reta 6"/>
              <p:cNvCxnSpPr/>
              <p:nvPr/>
            </p:nvCxnSpPr>
            <p:spPr>
              <a:xfrm>
                <a:off x="6788726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xão reta 8"/>
              <p:cNvCxnSpPr/>
              <p:nvPr/>
            </p:nvCxnSpPr>
            <p:spPr>
              <a:xfrm>
                <a:off x="7509163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xão reta 9"/>
              <p:cNvCxnSpPr/>
              <p:nvPr/>
            </p:nvCxnSpPr>
            <p:spPr>
              <a:xfrm>
                <a:off x="8236527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xão reta 10"/>
              <p:cNvCxnSpPr/>
              <p:nvPr/>
            </p:nvCxnSpPr>
            <p:spPr>
              <a:xfrm>
                <a:off x="8923482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xão reta 11"/>
              <p:cNvCxnSpPr/>
              <p:nvPr/>
            </p:nvCxnSpPr>
            <p:spPr>
              <a:xfrm>
                <a:off x="9660081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upo 15"/>
          <p:cNvGrpSpPr/>
          <p:nvPr/>
        </p:nvGrpSpPr>
        <p:grpSpPr>
          <a:xfrm rot="12960078">
            <a:off x="3315798" y="3148158"/>
            <a:ext cx="3048000" cy="224560"/>
            <a:chOff x="5858164" y="3785466"/>
            <a:chExt cx="3048000" cy="224560"/>
          </a:xfrm>
        </p:grpSpPr>
        <p:cxnSp>
          <p:nvCxnSpPr>
            <p:cNvPr id="17" name="Conexão reta unidirecional 16"/>
            <p:cNvCxnSpPr/>
            <p:nvPr/>
          </p:nvCxnSpPr>
          <p:spPr>
            <a:xfrm>
              <a:off x="5858164" y="3897746"/>
              <a:ext cx="3048000" cy="0"/>
            </a:xfrm>
            <a:prstGeom prst="straightConnector1">
              <a:avLst/>
            </a:prstGeom>
            <a:ln w="38100" cap="rnd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upo 17"/>
            <p:cNvGrpSpPr/>
            <p:nvPr/>
          </p:nvGrpSpPr>
          <p:grpSpPr>
            <a:xfrm>
              <a:off x="6037119" y="3785466"/>
              <a:ext cx="2535381" cy="224560"/>
              <a:chOff x="6099464" y="4651087"/>
              <a:chExt cx="3560617" cy="218209"/>
            </a:xfrm>
          </p:grpSpPr>
          <p:cxnSp>
            <p:nvCxnSpPr>
              <p:cNvPr id="19" name="Conexão reta 18"/>
              <p:cNvCxnSpPr/>
              <p:nvPr/>
            </p:nvCxnSpPr>
            <p:spPr>
              <a:xfrm>
                <a:off x="6099464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xão reta 19"/>
              <p:cNvCxnSpPr/>
              <p:nvPr/>
            </p:nvCxnSpPr>
            <p:spPr>
              <a:xfrm>
                <a:off x="6788726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xão reta 20"/>
              <p:cNvCxnSpPr/>
              <p:nvPr/>
            </p:nvCxnSpPr>
            <p:spPr>
              <a:xfrm>
                <a:off x="7509163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xão reta 21"/>
              <p:cNvCxnSpPr/>
              <p:nvPr/>
            </p:nvCxnSpPr>
            <p:spPr>
              <a:xfrm>
                <a:off x="8236527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xão reta 22"/>
              <p:cNvCxnSpPr/>
              <p:nvPr/>
            </p:nvCxnSpPr>
            <p:spPr>
              <a:xfrm>
                <a:off x="8923482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xão reta 23"/>
              <p:cNvCxnSpPr/>
              <p:nvPr/>
            </p:nvCxnSpPr>
            <p:spPr>
              <a:xfrm>
                <a:off x="9660081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o 24"/>
          <p:cNvGrpSpPr/>
          <p:nvPr/>
        </p:nvGrpSpPr>
        <p:grpSpPr>
          <a:xfrm rot="9065066">
            <a:off x="3238864" y="4796302"/>
            <a:ext cx="3048000" cy="224560"/>
            <a:chOff x="5858164" y="3785466"/>
            <a:chExt cx="3048000" cy="224560"/>
          </a:xfrm>
        </p:grpSpPr>
        <p:cxnSp>
          <p:nvCxnSpPr>
            <p:cNvPr id="26" name="Conexão reta unidirecional 25"/>
            <p:cNvCxnSpPr/>
            <p:nvPr/>
          </p:nvCxnSpPr>
          <p:spPr>
            <a:xfrm>
              <a:off x="5858164" y="3897746"/>
              <a:ext cx="3048000" cy="0"/>
            </a:xfrm>
            <a:prstGeom prst="straightConnector1">
              <a:avLst/>
            </a:prstGeom>
            <a:ln w="38100" cap="rnd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upo 26"/>
            <p:cNvGrpSpPr/>
            <p:nvPr/>
          </p:nvGrpSpPr>
          <p:grpSpPr>
            <a:xfrm>
              <a:off x="6037119" y="3785466"/>
              <a:ext cx="2535381" cy="224560"/>
              <a:chOff x="6099464" y="4651087"/>
              <a:chExt cx="3560617" cy="218209"/>
            </a:xfrm>
          </p:grpSpPr>
          <p:cxnSp>
            <p:nvCxnSpPr>
              <p:cNvPr id="28" name="Conexão reta 27"/>
              <p:cNvCxnSpPr/>
              <p:nvPr/>
            </p:nvCxnSpPr>
            <p:spPr>
              <a:xfrm>
                <a:off x="6099464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>
              <a:xfrm>
                <a:off x="6788726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>
              <a:xfrm>
                <a:off x="7509163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>
              <a:xfrm>
                <a:off x="8236527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>
              <a:xfrm>
                <a:off x="8923482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>
              <a:xfrm>
                <a:off x="9660081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upo 33"/>
          <p:cNvGrpSpPr/>
          <p:nvPr/>
        </p:nvGrpSpPr>
        <p:grpSpPr>
          <a:xfrm rot="17911976">
            <a:off x="5300216" y="2720282"/>
            <a:ext cx="3048000" cy="224560"/>
            <a:chOff x="5858164" y="3785466"/>
            <a:chExt cx="3048000" cy="224560"/>
          </a:xfrm>
        </p:grpSpPr>
        <p:cxnSp>
          <p:nvCxnSpPr>
            <p:cNvPr id="35" name="Conexão reta unidirecional 34"/>
            <p:cNvCxnSpPr/>
            <p:nvPr/>
          </p:nvCxnSpPr>
          <p:spPr>
            <a:xfrm>
              <a:off x="5858164" y="3897746"/>
              <a:ext cx="3048000" cy="0"/>
            </a:xfrm>
            <a:prstGeom prst="straightConnector1">
              <a:avLst/>
            </a:prstGeom>
            <a:ln w="38100" cap="rnd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upo 35"/>
            <p:cNvGrpSpPr/>
            <p:nvPr/>
          </p:nvGrpSpPr>
          <p:grpSpPr>
            <a:xfrm>
              <a:off x="6037119" y="3785466"/>
              <a:ext cx="2535381" cy="224560"/>
              <a:chOff x="6099464" y="4651087"/>
              <a:chExt cx="3560617" cy="218209"/>
            </a:xfrm>
          </p:grpSpPr>
          <p:cxnSp>
            <p:nvCxnSpPr>
              <p:cNvPr id="37" name="Conexão reta 36"/>
              <p:cNvCxnSpPr/>
              <p:nvPr/>
            </p:nvCxnSpPr>
            <p:spPr>
              <a:xfrm>
                <a:off x="6099464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xão reta 37"/>
              <p:cNvCxnSpPr/>
              <p:nvPr/>
            </p:nvCxnSpPr>
            <p:spPr>
              <a:xfrm>
                <a:off x="6788726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xão reta 38"/>
              <p:cNvCxnSpPr/>
              <p:nvPr/>
            </p:nvCxnSpPr>
            <p:spPr>
              <a:xfrm>
                <a:off x="7509163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xão reta 39"/>
              <p:cNvCxnSpPr/>
              <p:nvPr/>
            </p:nvCxnSpPr>
            <p:spPr>
              <a:xfrm>
                <a:off x="8236527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xão reta 40"/>
              <p:cNvCxnSpPr/>
              <p:nvPr/>
            </p:nvCxnSpPr>
            <p:spPr>
              <a:xfrm>
                <a:off x="8923482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xão reta 41"/>
              <p:cNvCxnSpPr/>
              <p:nvPr/>
            </p:nvCxnSpPr>
            <p:spPr>
              <a:xfrm>
                <a:off x="9660081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upo 42"/>
          <p:cNvGrpSpPr/>
          <p:nvPr/>
        </p:nvGrpSpPr>
        <p:grpSpPr>
          <a:xfrm rot="3074800">
            <a:off x="5523855" y="5267355"/>
            <a:ext cx="3048000" cy="224560"/>
            <a:chOff x="5858164" y="3785466"/>
            <a:chExt cx="3048000" cy="224560"/>
          </a:xfrm>
        </p:grpSpPr>
        <p:cxnSp>
          <p:nvCxnSpPr>
            <p:cNvPr id="44" name="Conexão reta unidirecional 43"/>
            <p:cNvCxnSpPr/>
            <p:nvPr/>
          </p:nvCxnSpPr>
          <p:spPr>
            <a:xfrm>
              <a:off x="5858164" y="3897746"/>
              <a:ext cx="3048000" cy="0"/>
            </a:xfrm>
            <a:prstGeom prst="straightConnector1">
              <a:avLst/>
            </a:prstGeom>
            <a:ln w="38100" cap="rnd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upo 44"/>
            <p:cNvGrpSpPr/>
            <p:nvPr/>
          </p:nvGrpSpPr>
          <p:grpSpPr>
            <a:xfrm>
              <a:off x="6037119" y="3785466"/>
              <a:ext cx="2535381" cy="224560"/>
              <a:chOff x="6099464" y="4651087"/>
              <a:chExt cx="3560617" cy="218209"/>
            </a:xfrm>
          </p:grpSpPr>
          <p:cxnSp>
            <p:nvCxnSpPr>
              <p:cNvPr id="46" name="Conexão reta 45"/>
              <p:cNvCxnSpPr/>
              <p:nvPr/>
            </p:nvCxnSpPr>
            <p:spPr>
              <a:xfrm>
                <a:off x="6099464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>
              <a:xfrm>
                <a:off x="6788726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>
              <a:xfrm>
                <a:off x="7509163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>
              <a:xfrm>
                <a:off x="8236527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>
              <a:xfrm>
                <a:off x="8923482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>
              <a:xfrm>
                <a:off x="9660081" y="4651087"/>
                <a:ext cx="0" cy="2182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4" name="Forma livre: Forma 223"/>
          <p:cNvSpPr/>
          <p:nvPr/>
        </p:nvSpPr>
        <p:spPr>
          <a:xfrm>
            <a:off x="3875809" y="2566555"/>
            <a:ext cx="4925291" cy="2441863"/>
          </a:xfrm>
          <a:custGeom>
            <a:avLst/>
            <a:gdLst>
              <a:gd name="connsiteX0" fmla="*/ 716973 w 4925291"/>
              <a:gd name="connsiteY0" fmla="*/ 2441863 h 2441863"/>
              <a:gd name="connsiteX1" fmla="*/ 0 w 4925291"/>
              <a:gd name="connsiteY1" fmla="*/ 0 h 2441863"/>
              <a:gd name="connsiteX2" fmla="*/ 2535382 w 4925291"/>
              <a:gd name="connsiteY2" fmla="*/ 1018309 h 2441863"/>
              <a:gd name="connsiteX3" fmla="*/ 4925291 w 4925291"/>
              <a:gd name="connsiteY3" fmla="*/ 1600200 h 2441863"/>
              <a:gd name="connsiteX4" fmla="*/ 2639291 w 4925291"/>
              <a:gd name="connsiteY4" fmla="*/ 2150918 h 2441863"/>
              <a:gd name="connsiteX5" fmla="*/ 716973 w 4925291"/>
              <a:gd name="connsiteY5" fmla="*/ 2441863 h 244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291" h="2441863">
                <a:moveTo>
                  <a:pt x="716973" y="2441863"/>
                </a:moveTo>
                <a:lnTo>
                  <a:pt x="0" y="0"/>
                </a:lnTo>
                <a:lnTo>
                  <a:pt x="2535382" y="1018309"/>
                </a:lnTo>
                <a:lnTo>
                  <a:pt x="4925291" y="1600200"/>
                </a:lnTo>
                <a:lnTo>
                  <a:pt x="2639291" y="2150918"/>
                </a:lnTo>
                <a:lnTo>
                  <a:pt x="716973" y="244186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5" name="Forma livre: Forma 224"/>
          <p:cNvSpPr/>
          <p:nvPr/>
        </p:nvSpPr>
        <p:spPr>
          <a:xfrm>
            <a:off x="5507182" y="2254827"/>
            <a:ext cx="1953491" cy="3636818"/>
          </a:xfrm>
          <a:custGeom>
            <a:avLst/>
            <a:gdLst>
              <a:gd name="connsiteX0" fmla="*/ 0 w 1953491"/>
              <a:gd name="connsiteY0" fmla="*/ 2234046 h 3636818"/>
              <a:gd name="connsiteX1" fmla="*/ 1631373 w 1953491"/>
              <a:gd name="connsiteY1" fmla="*/ 0 h 3636818"/>
              <a:gd name="connsiteX2" fmla="*/ 1756063 w 1953491"/>
              <a:gd name="connsiteY2" fmla="*/ 1911928 h 3636818"/>
              <a:gd name="connsiteX3" fmla="*/ 1953491 w 1953491"/>
              <a:gd name="connsiteY3" fmla="*/ 3636818 h 3636818"/>
              <a:gd name="connsiteX4" fmla="*/ 0 w 1953491"/>
              <a:gd name="connsiteY4" fmla="*/ 2234046 h 363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491" h="3636818">
                <a:moveTo>
                  <a:pt x="0" y="2234046"/>
                </a:moveTo>
                <a:lnTo>
                  <a:pt x="1631373" y="0"/>
                </a:lnTo>
                <a:lnTo>
                  <a:pt x="1756063" y="1911928"/>
                </a:lnTo>
                <a:lnTo>
                  <a:pt x="1953491" y="3636818"/>
                </a:lnTo>
                <a:lnTo>
                  <a:pt x="0" y="2234046"/>
                </a:lnTo>
                <a:close/>
              </a:path>
            </a:pathLst>
          </a:custGeom>
          <a:solidFill>
            <a:srgbClr val="EC8718">
              <a:alpha val="5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6" name="CaixaDeTexto 225"/>
          <p:cNvSpPr txBox="1"/>
          <p:nvPr/>
        </p:nvSpPr>
        <p:spPr>
          <a:xfrm>
            <a:off x="7511620" y="1599940"/>
            <a:ext cx="160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DimProduct</a:t>
            </a:r>
            <a:endParaRPr lang="pt-PT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8776665" y="4298472"/>
            <a:ext cx="166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DimPromotion</a:t>
            </a:r>
            <a:endParaRPr lang="pt-PT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7865786" y="6105446"/>
            <a:ext cx="162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DimEmployee</a:t>
            </a:r>
            <a:endParaRPr lang="pt-PT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3648172" y="5559373"/>
            <a:ext cx="1330037" cy="36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DimTime</a:t>
            </a:r>
            <a:endParaRPr lang="pt-PT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655590" y="2439793"/>
            <a:ext cx="147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DimClient</a:t>
            </a:r>
            <a:endParaRPr lang="pt-PT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266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en-GB" sz="3600" b="1" dirty="0"/>
              <a:t>S</a:t>
            </a:r>
            <a:r>
              <a:rPr lang="pt-PT" sz="3600" b="1" dirty="0" err="1"/>
              <a:t>tar</a:t>
            </a:r>
            <a:r>
              <a:rPr lang="pt-PT" sz="3600" b="1" dirty="0"/>
              <a:t> </a:t>
            </a:r>
            <a:r>
              <a:rPr lang="pt-PT" sz="3600" b="1" dirty="0" err="1"/>
              <a:t>Query</a:t>
            </a:r>
            <a:r>
              <a:rPr lang="pt-PT" sz="3600" b="1" dirty="0"/>
              <a:t> </a:t>
            </a:r>
            <a:endParaRPr lang="en" sz="3600" b="1" dirty="0"/>
          </a:p>
        </p:txBody>
      </p:sp>
      <p:sp>
        <p:nvSpPr>
          <p:cNvPr id="3" name="Shape 184"/>
          <p:cNvSpPr txBox="1">
            <a:spLocks/>
          </p:cNvSpPr>
          <p:nvPr/>
        </p:nvSpPr>
        <p:spPr>
          <a:xfrm>
            <a:off x="3588326" y="1366900"/>
            <a:ext cx="5675747" cy="52001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dirty="0">
                <a:solidFill>
                  <a:srgbClr val="0070C0"/>
                </a:solidFill>
              </a:rPr>
              <a:t>SELECT</a:t>
            </a:r>
            <a:r>
              <a:rPr lang="pt-PT" dirty="0"/>
              <a:t> </a:t>
            </a:r>
            <a:r>
              <a:rPr lang="pt-PT" dirty="0" err="1"/>
              <a:t>DimA.attrA</a:t>
            </a:r>
            <a:endParaRPr lang="pt-PT" dirty="0"/>
          </a:p>
          <a:p>
            <a:r>
              <a:rPr lang="pt-PT" dirty="0"/>
              <a:t>   	 </a:t>
            </a:r>
            <a:r>
              <a:rPr lang="pt-PT" dirty="0" err="1"/>
              <a:t>DimB.AttrB</a:t>
            </a:r>
            <a:endParaRPr lang="pt-PT" dirty="0"/>
          </a:p>
          <a:p>
            <a:r>
              <a:rPr lang="pt-PT" dirty="0"/>
              <a:t>   	 sum(</a:t>
            </a:r>
            <a:r>
              <a:rPr lang="pt-PT" dirty="0" err="1"/>
              <a:t>TF.MedA</a:t>
            </a:r>
            <a:r>
              <a:rPr lang="pt-PT" dirty="0"/>
              <a:t>)</a:t>
            </a:r>
          </a:p>
          <a:p>
            <a:r>
              <a:rPr lang="pt-PT" dirty="0"/>
              <a:t>   	 sum(</a:t>
            </a:r>
            <a:r>
              <a:rPr lang="pt-PT" dirty="0" err="1"/>
              <a:t>TF.MedB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dirty="0">
                <a:solidFill>
                  <a:srgbClr val="0070C0"/>
                </a:solidFill>
              </a:rPr>
              <a:t>FROM</a:t>
            </a:r>
            <a:r>
              <a:rPr lang="pt-PT" dirty="0"/>
              <a:t>   </a:t>
            </a:r>
            <a:r>
              <a:rPr lang="pt-PT" dirty="0" err="1"/>
              <a:t>DimA,DimB,TF</a:t>
            </a:r>
            <a:endParaRPr lang="pt-PT" dirty="0"/>
          </a:p>
          <a:p>
            <a:endParaRPr lang="pt-PT" dirty="0"/>
          </a:p>
          <a:p>
            <a:r>
              <a:rPr lang="en-GB" dirty="0">
                <a:solidFill>
                  <a:srgbClr val="0070C0"/>
                </a:solidFill>
              </a:rPr>
              <a:t>WHERE</a:t>
            </a:r>
            <a:r>
              <a:rPr lang="en-GB" dirty="0"/>
              <a:t>  TF.A = </a:t>
            </a:r>
            <a:r>
              <a:rPr lang="en-GB" dirty="0" err="1"/>
              <a:t>DimA.AttrKey</a:t>
            </a:r>
            <a:endParaRPr lang="en-GB" dirty="0"/>
          </a:p>
          <a:p>
            <a:r>
              <a:rPr lang="en-GB" dirty="0"/>
              <a:t>   	 TF.B = </a:t>
            </a:r>
            <a:r>
              <a:rPr lang="en-GB" dirty="0" err="1"/>
              <a:t>DimB.AttrKey</a:t>
            </a:r>
            <a:endParaRPr lang="en-GB" dirty="0"/>
          </a:p>
          <a:p>
            <a:r>
              <a:rPr lang="pt-PT" dirty="0"/>
              <a:t>   	 </a:t>
            </a:r>
            <a:r>
              <a:rPr lang="pt-PT" dirty="0" err="1"/>
              <a:t>DimA.attrA</a:t>
            </a:r>
            <a:r>
              <a:rPr lang="pt-PT" dirty="0"/>
              <a:t> = '</a:t>
            </a:r>
            <a:r>
              <a:rPr lang="pt-PT" dirty="0" err="1"/>
              <a:t>valueA</a:t>
            </a:r>
            <a:r>
              <a:rPr lang="pt-PT" dirty="0"/>
              <a:t>‘  </a:t>
            </a:r>
          </a:p>
          <a:p>
            <a:r>
              <a:rPr lang="pt-PT" dirty="0"/>
              <a:t>   	 </a:t>
            </a:r>
            <a:r>
              <a:rPr lang="pt-PT" dirty="0" err="1"/>
              <a:t>DimB.attrB</a:t>
            </a:r>
            <a:r>
              <a:rPr lang="pt-PT" dirty="0"/>
              <a:t> = '</a:t>
            </a:r>
            <a:r>
              <a:rPr lang="pt-PT" dirty="0" err="1"/>
              <a:t>valueB</a:t>
            </a:r>
            <a:r>
              <a:rPr lang="pt-PT" dirty="0"/>
              <a:t>‘  </a:t>
            </a:r>
          </a:p>
          <a:p>
            <a:r>
              <a:rPr lang="pt-PT" dirty="0"/>
              <a:t>   	 </a:t>
            </a:r>
            <a:r>
              <a:rPr lang="pt-PT" dirty="0" err="1"/>
              <a:t>DimA.attrA</a:t>
            </a:r>
            <a:r>
              <a:rPr lang="pt-PT" dirty="0"/>
              <a:t> in ('val1','val2')</a:t>
            </a:r>
          </a:p>
          <a:p>
            <a:r>
              <a:rPr lang="pt-PT" dirty="0"/>
              <a:t>   	 </a:t>
            </a:r>
            <a:r>
              <a:rPr lang="pt-PT" dirty="0" err="1"/>
              <a:t>DimB.attrB</a:t>
            </a:r>
            <a:r>
              <a:rPr lang="pt-PT" dirty="0"/>
              <a:t> in ('val1', 'val2' ,'val3')</a:t>
            </a:r>
          </a:p>
          <a:p>
            <a:r>
              <a:rPr lang="pt-PT" dirty="0"/>
              <a:t>   	 </a:t>
            </a:r>
            <a:r>
              <a:rPr lang="pt-PT" dirty="0" err="1"/>
              <a:t>TF.MedA</a:t>
            </a:r>
            <a:r>
              <a:rPr lang="pt-PT" dirty="0"/>
              <a:t> &gt; '</a:t>
            </a:r>
            <a:r>
              <a:rPr lang="pt-PT" dirty="0" err="1"/>
              <a:t>val</a:t>
            </a:r>
            <a:r>
              <a:rPr lang="pt-PT" dirty="0"/>
              <a:t>'</a:t>
            </a:r>
          </a:p>
          <a:p>
            <a:r>
              <a:rPr lang="pt-PT" dirty="0"/>
              <a:t>   	 </a:t>
            </a:r>
            <a:r>
              <a:rPr lang="pt-PT" dirty="0" err="1"/>
              <a:t>TF.MedB</a:t>
            </a:r>
            <a:r>
              <a:rPr lang="pt-PT" dirty="0"/>
              <a:t> &lt; '</a:t>
            </a:r>
            <a:r>
              <a:rPr lang="pt-PT" dirty="0" err="1"/>
              <a:t>val</a:t>
            </a:r>
            <a:r>
              <a:rPr lang="pt-PT" dirty="0"/>
              <a:t>'</a:t>
            </a:r>
          </a:p>
          <a:p>
            <a:endParaRPr lang="pt-PT" dirty="0"/>
          </a:p>
          <a:p>
            <a:r>
              <a:rPr lang="en-GB" dirty="0">
                <a:solidFill>
                  <a:srgbClr val="0070C0"/>
                </a:solidFill>
              </a:rPr>
              <a:t>GROUP BY </a:t>
            </a:r>
            <a:r>
              <a:rPr lang="en-GB" dirty="0" err="1"/>
              <a:t>DimA.attrA</a:t>
            </a:r>
            <a:r>
              <a:rPr lang="en-GB" dirty="0"/>
              <a:t>, </a:t>
            </a:r>
            <a:r>
              <a:rPr lang="en-GB" dirty="0" err="1"/>
              <a:t>DimB.attrb</a:t>
            </a:r>
            <a:r>
              <a:rPr lang="en-GB" dirty="0"/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41272" y="3966977"/>
            <a:ext cx="2239818" cy="6141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/>
          <p:cNvSpPr/>
          <p:nvPr/>
        </p:nvSpPr>
        <p:spPr>
          <a:xfrm>
            <a:off x="4641272" y="4581154"/>
            <a:ext cx="3542146" cy="6141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4641272" y="5185971"/>
            <a:ext cx="3542146" cy="6141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/>
          <p:cNvSpPr/>
          <p:nvPr/>
        </p:nvSpPr>
        <p:spPr>
          <a:xfrm>
            <a:off x="5292436" y="1424751"/>
            <a:ext cx="637309" cy="5990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/>
          <p:cNvSpPr/>
          <p:nvPr/>
        </p:nvSpPr>
        <p:spPr>
          <a:xfrm>
            <a:off x="4641272" y="2023836"/>
            <a:ext cx="1713346" cy="6141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/>
          <p:cNvSpPr/>
          <p:nvPr/>
        </p:nvSpPr>
        <p:spPr>
          <a:xfrm>
            <a:off x="4553527" y="2738624"/>
            <a:ext cx="1713346" cy="556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70C0"/>
              </a:solidFill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290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Sistema Proposto</a:t>
            </a:r>
            <a:endParaRPr lang="en" sz="3600" b="1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pt-PT" dirty="0"/>
              <a:t>Um sistema que:</a:t>
            </a:r>
          </a:p>
          <a:p>
            <a:pPr algn="just">
              <a:buNone/>
            </a:pPr>
            <a:r>
              <a:rPr lang="pt-PT" dirty="0"/>
              <a:t>	1)Intercepta as </a:t>
            </a:r>
            <a:r>
              <a:rPr lang="pt-PT" dirty="0" err="1"/>
              <a:t>queries</a:t>
            </a:r>
            <a:r>
              <a:rPr lang="pt-PT" dirty="0"/>
              <a:t> do utilizador;</a:t>
            </a:r>
          </a:p>
          <a:p>
            <a:pPr algn="just">
              <a:buNone/>
            </a:pPr>
            <a:r>
              <a:rPr lang="pt-PT" dirty="0"/>
              <a:t>	2)Transforma-as segundo as suas preferências;</a:t>
            </a:r>
          </a:p>
          <a:p>
            <a:pPr algn="just">
              <a:buNone/>
            </a:pPr>
            <a:r>
              <a:rPr lang="pt-PT" dirty="0"/>
              <a:t>	3)Devolve o resultado da </a:t>
            </a:r>
            <a:r>
              <a:rPr lang="pt-PT" dirty="0" err="1"/>
              <a:t>querie</a:t>
            </a:r>
            <a:r>
              <a:rPr lang="pt-PT" dirty="0"/>
              <a:t> e recomendação</a:t>
            </a:r>
          </a:p>
          <a:p>
            <a:pPr algn="just">
              <a:buNone/>
            </a:pPr>
            <a:r>
              <a:rPr lang="pt-PT" dirty="0"/>
              <a:t>	4)Recebe feedback do utilizador;</a:t>
            </a:r>
          </a:p>
          <a:p>
            <a:pPr algn="just">
              <a:buNone/>
            </a:pPr>
            <a:r>
              <a:rPr lang="pt-PT" dirty="0"/>
              <a:t>	5)Atualiza as preferências do utilizador com base 	   nesse feedback;</a:t>
            </a: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038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Arquitetura do Sistema</a:t>
            </a:r>
            <a:endParaRPr lang="en" sz="3600" b="1" dirty="0"/>
          </a:p>
        </p:txBody>
      </p:sp>
      <p:sp>
        <p:nvSpPr>
          <p:cNvPr id="2" name="Fluxograma: Disco Magnético 1"/>
          <p:cNvSpPr/>
          <p:nvPr/>
        </p:nvSpPr>
        <p:spPr>
          <a:xfrm>
            <a:off x="4626056" y="5541818"/>
            <a:ext cx="1209322" cy="480292"/>
          </a:xfrm>
          <a:prstGeom prst="flowChartMagneticDisk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" name="Grupo 2"/>
          <p:cNvGrpSpPr/>
          <p:nvPr/>
        </p:nvGrpSpPr>
        <p:grpSpPr>
          <a:xfrm>
            <a:off x="8769922" y="2651915"/>
            <a:ext cx="928259" cy="999665"/>
            <a:chOff x="7846286" y="3124202"/>
            <a:chExt cx="1214585" cy="877281"/>
          </a:xfrm>
        </p:grpSpPr>
        <p:sp>
          <p:nvSpPr>
            <p:cNvPr id="7" name="Fluxograma: Disco Magnético 6"/>
            <p:cNvSpPr/>
            <p:nvPr/>
          </p:nvSpPr>
          <p:spPr>
            <a:xfrm>
              <a:off x="7846288" y="3645882"/>
              <a:ext cx="1214583" cy="355601"/>
            </a:xfrm>
            <a:prstGeom prst="flowChartMagneticDisk">
              <a:avLst/>
            </a:prstGeom>
            <a:solidFill>
              <a:srgbClr val="46B1E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Fluxograma: Disco Magnético 7"/>
            <p:cNvSpPr/>
            <p:nvPr/>
          </p:nvSpPr>
          <p:spPr>
            <a:xfrm>
              <a:off x="7846286" y="3388996"/>
              <a:ext cx="1214584" cy="378734"/>
            </a:xfrm>
            <a:prstGeom prst="flowChartMagneticDisk">
              <a:avLst/>
            </a:prstGeom>
            <a:solidFill>
              <a:srgbClr val="46B1E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" name="Fluxograma: Disco Magnético 8"/>
            <p:cNvSpPr/>
            <p:nvPr/>
          </p:nvSpPr>
          <p:spPr>
            <a:xfrm>
              <a:off x="7846287" y="3124202"/>
              <a:ext cx="1214584" cy="386642"/>
            </a:xfrm>
            <a:prstGeom prst="flowChartMagneticDisk">
              <a:avLst/>
            </a:prstGeom>
            <a:solidFill>
              <a:srgbClr val="46B1E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199" y="2566134"/>
            <a:ext cx="1206598" cy="120659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115282" y="2179782"/>
            <a:ext cx="2200910" cy="2364509"/>
          </a:xfrm>
          <a:prstGeom prst="rect">
            <a:avLst/>
          </a:prstGeom>
          <a:solidFill>
            <a:srgbClr val="EC8718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Gaunter</a:t>
            </a:r>
            <a:endParaRPr lang="pt-PT" dirty="0"/>
          </a:p>
        </p:txBody>
      </p:sp>
      <p:sp>
        <p:nvSpPr>
          <p:cNvPr id="13" name="Retângulo 12"/>
          <p:cNvSpPr/>
          <p:nvPr/>
        </p:nvSpPr>
        <p:spPr>
          <a:xfrm>
            <a:off x="2589578" y="2187415"/>
            <a:ext cx="423619" cy="2349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UI</a:t>
            </a:r>
            <a:endParaRPr lang="pt-PT" dirty="0"/>
          </a:p>
        </p:txBody>
      </p:sp>
      <p:sp>
        <p:nvSpPr>
          <p:cNvPr id="5" name="Seta: Divisa 4"/>
          <p:cNvSpPr/>
          <p:nvPr/>
        </p:nvSpPr>
        <p:spPr>
          <a:xfrm flipH="1">
            <a:off x="3128019" y="3362033"/>
            <a:ext cx="847239" cy="289547"/>
          </a:xfrm>
          <a:prstGeom prst="chevron">
            <a:avLst>
              <a:gd name="adj" fmla="val 409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5" name="Seta: Divisa 14"/>
          <p:cNvSpPr/>
          <p:nvPr/>
        </p:nvSpPr>
        <p:spPr>
          <a:xfrm rot="10800000" flipH="1">
            <a:off x="3165592" y="2780144"/>
            <a:ext cx="847239" cy="296620"/>
          </a:xfrm>
          <a:prstGeom prst="chevron">
            <a:avLst>
              <a:gd name="adj" fmla="val 409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6" name="Seta: Divisa 15"/>
          <p:cNvSpPr/>
          <p:nvPr/>
        </p:nvSpPr>
        <p:spPr>
          <a:xfrm rot="16200000" flipH="1">
            <a:off x="4610198" y="4951317"/>
            <a:ext cx="847239" cy="258617"/>
          </a:xfrm>
          <a:prstGeom prst="chevron">
            <a:avLst>
              <a:gd name="adj" fmla="val 409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7" name="Seta: Divisa 16"/>
          <p:cNvSpPr/>
          <p:nvPr/>
        </p:nvSpPr>
        <p:spPr>
          <a:xfrm rot="5400000" flipH="1">
            <a:off x="5019908" y="4907818"/>
            <a:ext cx="847239" cy="270470"/>
          </a:xfrm>
          <a:prstGeom prst="chevron">
            <a:avLst>
              <a:gd name="adj" fmla="val 409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8" name="Seta: Divisa 17"/>
          <p:cNvSpPr/>
          <p:nvPr/>
        </p:nvSpPr>
        <p:spPr>
          <a:xfrm rot="10800000" flipH="1">
            <a:off x="6456215" y="2780143"/>
            <a:ext cx="847239" cy="280892"/>
          </a:xfrm>
          <a:prstGeom prst="chevron">
            <a:avLst>
              <a:gd name="adj" fmla="val 409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9" name="Seta: Divisa 18"/>
          <p:cNvSpPr/>
          <p:nvPr/>
        </p:nvSpPr>
        <p:spPr>
          <a:xfrm flipH="1">
            <a:off x="6438370" y="3362033"/>
            <a:ext cx="847239" cy="289547"/>
          </a:xfrm>
          <a:prstGeom prst="chevron">
            <a:avLst>
              <a:gd name="adj" fmla="val 409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400433" y="2172144"/>
            <a:ext cx="2419927" cy="20858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941" y="5873212"/>
            <a:ext cx="1649552" cy="44808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655" y="4316128"/>
            <a:ext cx="1769481" cy="606611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749" y="2862003"/>
            <a:ext cx="423318" cy="789577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4012831" y="1906725"/>
            <a:ext cx="2419927" cy="45033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322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1BE73646-98F1-4383-8484-6F060A99C5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070643"/>
              </p:ext>
            </p:extLst>
          </p:nvPr>
        </p:nvGraphicFramePr>
        <p:xfrm>
          <a:off x="0" y="1095672"/>
          <a:ext cx="12192000" cy="5138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Conexão reta 4"/>
          <p:cNvCxnSpPr>
            <a:cxnSpLocks/>
          </p:cNvCxnSpPr>
          <p:nvPr/>
        </p:nvCxnSpPr>
        <p:spPr>
          <a:xfrm>
            <a:off x="11357264" y="1537855"/>
            <a:ext cx="0" cy="454082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7269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Conclusões</a:t>
            </a:r>
            <a:endParaRPr lang="en" sz="3600" b="1"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22036" y="1703500"/>
            <a:ext cx="10760365" cy="4891264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609585" indent="-304792" algn="just"/>
            <a:r>
              <a:rPr lang="pt-PT" dirty="0"/>
              <a:t>Arquitetura bastante semelhante á sugerida  por </a:t>
            </a:r>
            <a:r>
              <a:rPr lang="pt-PT" dirty="0" err="1"/>
              <a:t>Houssem</a:t>
            </a:r>
            <a:r>
              <a:rPr lang="pt-PT" dirty="0"/>
              <a:t> </a:t>
            </a:r>
            <a:r>
              <a:rPr lang="pt-PT" dirty="0" err="1"/>
              <a:t>Jerbi</a:t>
            </a:r>
            <a:r>
              <a:rPr lang="pt-PT" dirty="0"/>
              <a:t>, </a:t>
            </a:r>
            <a:r>
              <a:rPr lang="pt-PT" dirty="0" err="1"/>
              <a:t>Franck</a:t>
            </a:r>
            <a:r>
              <a:rPr lang="pt-PT" dirty="0"/>
              <a:t> </a:t>
            </a:r>
            <a:r>
              <a:rPr lang="pt-PT" dirty="0" err="1"/>
              <a:t>Ravat</a:t>
            </a:r>
            <a:r>
              <a:rPr lang="pt-PT" dirty="0"/>
              <a:t>, Olivier Teste,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Gilles</a:t>
            </a:r>
            <a:r>
              <a:rPr lang="pt-PT" dirty="0"/>
              <a:t> </a:t>
            </a:r>
            <a:r>
              <a:rPr lang="pt-PT" dirty="0" err="1"/>
              <a:t>Zurfluh</a:t>
            </a:r>
            <a:r>
              <a:rPr lang="pt-PT" dirty="0"/>
              <a:t> em 2009.</a:t>
            </a: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5949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37" y="0"/>
            <a:ext cx="2022402" cy="1007918"/>
          </a:xfrm>
          <a:prstGeom prst="rect">
            <a:avLst/>
          </a:prstGeom>
        </p:spPr>
      </p:pic>
      <p:sp>
        <p:nvSpPr>
          <p:cNvPr id="4" name="Shape 105"/>
          <p:cNvSpPr txBox="1">
            <a:spLocks/>
          </p:cNvSpPr>
          <p:nvPr/>
        </p:nvSpPr>
        <p:spPr>
          <a:xfrm>
            <a:off x="1112074" y="2847108"/>
            <a:ext cx="10002127" cy="103705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pt-PT" sz="5400" kern="0" dirty="0"/>
              <a:t>Extração de Preferências OLAP</a:t>
            </a:r>
            <a:endParaRPr lang="en" sz="5400" kern="0" dirty="0"/>
          </a:p>
        </p:txBody>
      </p:sp>
      <p:sp>
        <p:nvSpPr>
          <p:cNvPr id="5" name="Shape 105"/>
          <p:cNvSpPr txBox="1">
            <a:spLocks/>
          </p:cNvSpPr>
          <p:nvPr/>
        </p:nvSpPr>
        <p:spPr>
          <a:xfrm>
            <a:off x="1112074" y="4559577"/>
            <a:ext cx="10950009" cy="108818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6933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pt-PT" sz="2000" kern="0" dirty="0">
                <a:solidFill>
                  <a:schemeClr val="tx1"/>
                </a:solidFill>
              </a:rPr>
              <a:t>Carlos Silva &amp; Gil Gonçalves </a:t>
            </a:r>
            <a:endParaRPr lang="en" sz="2000" kern="0" dirty="0">
              <a:solidFill>
                <a:schemeClr val="tx1"/>
              </a:solidFill>
            </a:endParaRPr>
          </a:p>
          <a:p>
            <a:pPr algn="ctr"/>
            <a:r>
              <a:rPr lang="pt-PT" sz="2000" b="1" kern="0" dirty="0">
                <a:solidFill>
                  <a:schemeClr val="tx1"/>
                </a:solidFill>
              </a:rPr>
              <a:t>Orientador :</a:t>
            </a:r>
            <a:r>
              <a:rPr lang="pt-PT" sz="2000" kern="0" dirty="0">
                <a:solidFill>
                  <a:schemeClr val="tx1"/>
                </a:solidFill>
              </a:rPr>
              <a:t> Orlando Belo, Departamento de Informática, Universidade do Minho </a:t>
            </a:r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3481928" y="1007918"/>
            <a:ext cx="5526991" cy="108818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6933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pt-PT" sz="2000" kern="0" dirty="0">
                <a:solidFill>
                  <a:schemeClr val="tx1"/>
                </a:solidFill>
              </a:rPr>
              <a:t>Universidade do Minho</a:t>
            </a:r>
          </a:p>
          <a:p>
            <a:pPr algn="ctr"/>
            <a:r>
              <a:rPr lang="pt-PT" sz="2000" kern="0" dirty="0">
                <a:solidFill>
                  <a:schemeClr val="tx1"/>
                </a:solidFill>
              </a:rPr>
              <a:t>Mestrado Integrado Engenharia em Informática</a:t>
            </a:r>
          </a:p>
          <a:p>
            <a:pPr algn="ctr"/>
            <a:r>
              <a:rPr lang="pt-PT" sz="2000" kern="0" dirty="0">
                <a:solidFill>
                  <a:schemeClr val="tx1"/>
                </a:solidFill>
              </a:rPr>
              <a:t>Laboratório em Engenharia Informática</a:t>
            </a:r>
            <a:endParaRPr lang="en" sz="2000" kern="0" dirty="0">
              <a:solidFill>
                <a:schemeClr val="tx1"/>
              </a:solidFill>
            </a:endParaRPr>
          </a:p>
        </p:txBody>
      </p:sp>
      <p:sp>
        <p:nvSpPr>
          <p:cNvPr id="7" name="Shape 105"/>
          <p:cNvSpPr txBox="1">
            <a:spLocks/>
          </p:cNvSpPr>
          <p:nvPr/>
        </p:nvSpPr>
        <p:spPr>
          <a:xfrm>
            <a:off x="5516450" y="5974773"/>
            <a:ext cx="1457945" cy="59860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6933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6933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/>
            <a:r>
              <a:rPr lang="pt-PT" sz="2000" kern="0" dirty="0">
                <a:solidFill>
                  <a:schemeClr val="tx1"/>
                </a:solidFill>
              </a:rPr>
              <a:t>Abril 2017</a:t>
            </a:r>
            <a:endParaRPr lang="en" sz="2000" kern="0" dirty="0">
              <a:solidFill>
                <a:schemeClr val="tx1"/>
              </a:solidFill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333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Estrutura da Apresentação</a:t>
            </a:r>
            <a:endParaRPr lang="en" sz="3600" b="1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  <a:p>
            <a:r>
              <a:rPr lang="pt-PT" dirty="0"/>
              <a:t>Motivação</a:t>
            </a:r>
          </a:p>
          <a:p>
            <a:r>
              <a:rPr lang="pt-PT" dirty="0"/>
              <a:t>Objetivos</a:t>
            </a:r>
          </a:p>
          <a:p>
            <a:r>
              <a:rPr lang="pt-PT" dirty="0"/>
              <a:t>Trabalhos</a:t>
            </a:r>
            <a:r>
              <a:rPr lang="en-GB" dirty="0"/>
              <a:t> </a:t>
            </a:r>
            <a:r>
              <a:rPr lang="pt-PT" dirty="0"/>
              <a:t>Relacionados</a:t>
            </a:r>
          </a:p>
          <a:p>
            <a:r>
              <a:rPr lang="pt-PT" dirty="0"/>
              <a:t>Proposta</a:t>
            </a:r>
            <a:r>
              <a:rPr lang="en-GB" dirty="0"/>
              <a:t> de </a:t>
            </a:r>
            <a:r>
              <a:rPr lang="pt-PT" dirty="0"/>
              <a:t>Solução</a:t>
            </a:r>
          </a:p>
          <a:p>
            <a:r>
              <a:rPr lang="en-GB" dirty="0"/>
              <a:t>Plano de </a:t>
            </a:r>
            <a:r>
              <a:rPr lang="pt-PT" dirty="0"/>
              <a:t>Trabalhos</a:t>
            </a:r>
          </a:p>
          <a:p>
            <a:r>
              <a:rPr lang="pt-PT" dirty="0"/>
              <a:t>Conclusão</a:t>
            </a:r>
          </a:p>
          <a:p>
            <a:endParaRPr lang="pt-PT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221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320500" y="1085509"/>
            <a:ext cx="9790800" cy="4496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algn="just">
              <a:buNone/>
            </a:pPr>
            <a:r>
              <a:rPr lang="en-GB" sz="3600" dirty="0"/>
              <a:t>A data warehouse is a storage architecture designed to hold data extracted from transaction systems, operational data stores and external sources. The warehouse then combines that data in an aggregate, summary form suitable for enterprise-wide data analysis and reporting for predefined business needs.</a:t>
            </a:r>
            <a:endParaRPr lang="en" sz="3600" dirty="0"/>
          </a:p>
        </p:txBody>
      </p:sp>
      <p:sp>
        <p:nvSpPr>
          <p:cNvPr id="3" name="Shape 135"/>
          <p:cNvSpPr txBox="1">
            <a:spLocks/>
          </p:cNvSpPr>
          <p:nvPr/>
        </p:nvSpPr>
        <p:spPr>
          <a:xfrm>
            <a:off x="1925482" y="5859400"/>
            <a:ext cx="9790800" cy="66478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48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48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48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48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48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48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48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48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48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>
              <a:buFont typeface="Roboto"/>
              <a:buNone/>
            </a:pPr>
            <a:r>
              <a:rPr lang="en-GB" sz="4000" kern="0" dirty="0"/>
              <a:t>in</a:t>
            </a:r>
            <a:r>
              <a:rPr lang="en-GB" sz="4400" kern="0" dirty="0"/>
              <a:t> Gartner IT Glossary</a:t>
            </a:r>
            <a:endParaRPr lang="en" sz="4400" kern="0" dirty="0"/>
          </a:p>
        </p:txBody>
      </p:sp>
    </p:spTree>
    <p:extLst>
      <p:ext uri="{BB962C8B-B14F-4D97-AF65-F5344CB8AC3E}">
        <p14:creationId xmlns:p14="http://schemas.microsoft.com/office/powerpoint/2010/main" val="155060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 idx="4294967295"/>
          </p:nvPr>
        </p:nvSpPr>
        <p:spPr>
          <a:xfrm>
            <a:off x="1454267" y="3533533"/>
            <a:ext cx="9823200" cy="15464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9600" dirty="0">
                <a:solidFill>
                  <a:srgbClr val="FF8700"/>
                </a:solidFill>
              </a:rPr>
              <a:t>OLAP</a:t>
            </a:r>
            <a:endParaRPr lang="en" sz="9600" dirty="0">
              <a:solidFill>
                <a:srgbClr val="FF8700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4294967295"/>
          </p:nvPr>
        </p:nvSpPr>
        <p:spPr>
          <a:xfrm>
            <a:off x="1454267" y="4853533"/>
            <a:ext cx="7868400" cy="10464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Online </a:t>
            </a:r>
            <a:r>
              <a:rPr lang="pt-PT" sz="3200" dirty="0" err="1"/>
              <a:t>Analytical</a:t>
            </a:r>
            <a:r>
              <a:rPr lang="pt-PT" sz="3200" dirty="0"/>
              <a:t> </a:t>
            </a:r>
            <a:r>
              <a:rPr lang="pt-PT" sz="3200" dirty="0" err="1"/>
              <a:t>Processing</a:t>
            </a:r>
            <a:endParaRPr lang="en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67" y="816691"/>
            <a:ext cx="3216842" cy="3216842"/>
          </a:xfrm>
          <a:prstGeom prst="rect">
            <a:avLst/>
          </a:prstGeom>
        </p:spPr>
      </p:pic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959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Motivação</a:t>
            </a:r>
            <a:endParaRPr lang="en" sz="3600" b="1"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9324109" cy="48644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609585" indent="-304792" algn="just"/>
            <a:r>
              <a:rPr lang="pt-PT" dirty="0"/>
              <a:t>Os agentes de decisão normalmente não tem grande aptidão técnica para tirar proveito das funcionalidades das ferramentas que possuem.</a:t>
            </a:r>
          </a:p>
          <a:p>
            <a:pPr marL="609585" indent="-304792" algn="just"/>
            <a:r>
              <a:rPr lang="pt-PT" dirty="0"/>
              <a:t>Bases de Dados Multidimensionais armazenam um volume enorme de dados.</a:t>
            </a:r>
          </a:p>
          <a:p>
            <a:pPr marL="609585" indent="-304792" algn="just"/>
            <a:r>
              <a:rPr lang="pt-PT" dirty="0"/>
              <a:t>As </a:t>
            </a:r>
            <a:r>
              <a:rPr lang="pt-PT" dirty="0" err="1"/>
              <a:t>queries</a:t>
            </a:r>
            <a:r>
              <a:rPr lang="pt-PT" dirty="0"/>
              <a:t> normalmente devolvem uma grande quantidade de resultados.</a:t>
            </a:r>
          </a:p>
          <a:p>
            <a:pPr marL="609585" indent="-304792"/>
            <a:endParaRPr lang="pt-PT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448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Objetivos</a:t>
            </a:r>
            <a:endParaRPr lang="en" sz="3600" b="1"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609585" indent="-304792"/>
            <a:r>
              <a:rPr lang="pt-PT" dirty="0"/>
              <a:t>Detetar as preferências de navegação dos agentes de decisão.</a:t>
            </a:r>
          </a:p>
          <a:p>
            <a:pPr marL="609585" indent="-304792"/>
            <a:r>
              <a:rPr lang="pt-PT" dirty="0"/>
              <a:t>Facilitar a navegação dos dados do DW\</a:t>
            </a:r>
            <a:r>
              <a:rPr lang="pt-PT" dirty="0" err="1"/>
              <a:t>HiperCubo</a:t>
            </a:r>
            <a:r>
              <a:rPr lang="pt-PT" dirty="0"/>
              <a:t> com base nessas preferências.</a:t>
            </a:r>
          </a:p>
          <a:p>
            <a:pPr marL="609585" indent="-304792"/>
            <a:r>
              <a:rPr lang="pt-PT" dirty="0"/>
              <a:t>Reduzir o número de resultados das </a:t>
            </a:r>
            <a:r>
              <a:rPr lang="pt-PT" dirty="0" err="1"/>
              <a:t>queries</a:t>
            </a:r>
            <a:r>
              <a:rPr lang="pt-PT" dirty="0"/>
              <a:t> ao sistema e apresentar apenas os dados interessantes para o agente de decisão.</a:t>
            </a:r>
          </a:p>
          <a:p>
            <a:pPr marL="609585" indent="-304792"/>
            <a:r>
              <a:rPr lang="pt-PT" dirty="0"/>
              <a:t>Reduzir o número de cuboides materializados.</a:t>
            </a:r>
            <a:endParaRPr lang="en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452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Trabalhos Relacionado</a:t>
            </a:r>
            <a:endParaRPr lang="en" sz="3600" b="1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 err="1"/>
              <a:t>Golfarelli</a:t>
            </a:r>
            <a:r>
              <a:rPr lang="en-GB" dirty="0"/>
              <a:t>, M. and  </a:t>
            </a:r>
            <a:r>
              <a:rPr lang="en-GB" dirty="0" err="1"/>
              <a:t>Rizzi</a:t>
            </a:r>
            <a:r>
              <a:rPr lang="en-GB" dirty="0"/>
              <a:t>, S. and  Biondi , P. (2010). </a:t>
            </a:r>
            <a:r>
              <a:rPr lang="pt-PT" dirty="0"/>
              <a:t>Proposta de uma serie de operadores SQL para melhor exprimir as preferências do utilizador e melhorar a qualidade dos resultados das </a:t>
            </a:r>
            <a:r>
              <a:rPr lang="pt-PT" dirty="0" err="1"/>
              <a:t>queries</a:t>
            </a:r>
            <a:r>
              <a:rPr lang="pt-PT" dirty="0"/>
              <a:t>.</a:t>
            </a:r>
          </a:p>
          <a:p>
            <a:pPr algn="just"/>
            <a:endParaRPr lang="pt-PT" dirty="0"/>
          </a:p>
          <a:p>
            <a:pPr algn="just"/>
            <a:r>
              <a:rPr lang="pt-PT" dirty="0" err="1"/>
              <a:t>Hassina</a:t>
            </a:r>
            <a:r>
              <a:rPr lang="pt-PT" dirty="0"/>
              <a:t>, M.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Ladjel</a:t>
            </a:r>
            <a:r>
              <a:rPr lang="pt-PT" dirty="0"/>
              <a:t>, B. </a:t>
            </a:r>
            <a:r>
              <a:rPr lang="pt-PT" dirty="0" err="1"/>
              <a:t>and</a:t>
            </a:r>
            <a:r>
              <a:rPr lang="pt-PT" dirty="0"/>
              <a:t> Arnaud, G. </a:t>
            </a:r>
            <a:r>
              <a:rPr lang="pt-PT" dirty="0" err="1"/>
              <a:t>and</a:t>
            </a:r>
            <a:r>
              <a:rPr lang="pt-PT" dirty="0"/>
              <a:t> Patrick, M. (2006). Proposta de uma </a:t>
            </a:r>
            <a:r>
              <a:rPr lang="pt-PT" dirty="0" err="1"/>
              <a:t>FrameWork</a:t>
            </a:r>
            <a:r>
              <a:rPr lang="pt-PT" dirty="0"/>
              <a:t> para personalização de </a:t>
            </a:r>
            <a:r>
              <a:rPr lang="pt-PT" dirty="0" err="1"/>
              <a:t>queries</a:t>
            </a:r>
            <a:r>
              <a:rPr lang="pt-PT" dirty="0"/>
              <a:t> MDX usando perfis de utilizador.</a:t>
            </a:r>
          </a:p>
          <a:p>
            <a:endParaRPr lang="pt-PT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52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Trabalhos Relacionado</a:t>
            </a:r>
            <a:endParaRPr lang="en" sz="3600" b="1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PT" dirty="0" err="1"/>
              <a:t>Kozmina</a:t>
            </a:r>
            <a:r>
              <a:rPr lang="pt-PT" dirty="0"/>
              <a:t>, N.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Niedrite</a:t>
            </a:r>
            <a:r>
              <a:rPr lang="pt-PT" dirty="0"/>
              <a:t>, L. (2010). Proposta de um modelo para especificar um perfil de utilizador e as suas preferências OLAP.</a:t>
            </a:r>
          </a:p>
          <a:p>
            <a:pPr algn="just"/>
            <a:endParaRPr lang="pt-PT" dirty="0"/>
          </a:p>
          <a:p>
            <a:pPr algn="just"/>
            <a:r>
              <a:rPr lang="pt-PT" dirty="0" err="1"/>
              <a:t>Jerbi</a:t>
            </a:r>
            <a:r>
              <a:rPr lang="pt-PT" dirty="0"/>
              <a:t>, H.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Ravat</a:t>
            </a:r>
            <a:r>
              <a:rPr lang="pt-PT" dirty="0"/>
              <a:t>, F. </a:t>
            </a:r>
            <a:r>
              <a:rPr lang="pt-PT" dirty="0" err="1"/>
              <a:t>and</a:t>
            </a:r>
            <a:r>
              <a:rPr lang="pt-PT" dirty="0"/>
              <a:t> Teste, O.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Zurfluh</a:t>
            </a:r>
            <a:r>
              <a:rPr lang="pt-PT" dirty="0"/>
              <a:t>, G. (2009) Proposta de uma </a:t>
            </a:r>
            <a:r>
              <a:rPr lang="pt-PT" dirty="0" err="1"/>
              <a:t>FrameWork</a:t>
            </a:r>
            <a:r>
              <a:rPr lang="pt-PT" dirty="0"/>
              <a:t> de geração de recomendações antecipavas de navegação em OLAP.</a:t>
            </a: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595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r>
              <a:rPr lang="pt-PT" sz="3600" b="1" dirty="0"/>
              <a:t>Trabalhos Relacionado</a:t>
            </a:r>
            <a:endParaRPr lang="en" sz="3600" b="1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Giacometti, A. and Marcel, P. and </a:t>
            </a:r>
            <a:r>
              <a:rPr lang="en-GB" dirty="0" err="1"/>
              <a:t>Negre</a:t>
            </a:r>
            <a:r>
              <a:rPr lang="en-GB" dirty="0"/>
              <a:t>, E. and </a:t>
            </a:r>
            <a:r>
              <a:rPr lang="en-GB" dirty="0" err="1"/>
              <a:t>Soulet</a:t>
            </a:r>
            <a:r>
              <a:rPr lang="en-GB" dirty="0"/>
              <a:t>, A. (2009) </a:t>
            </a:r>
            <a:r>
              <a:rPr lang="pt-PT" dirty="0"/>
              <a:t>Proposta</a:t>
            </a:r>
            <a:r>
              <a:rPr lang="en-GB" dirty="0"/>
              <a:t> de </a:t>
            </a:r>
            <a:r>
              <a:rPr lang="pt-PT" dirty="0"/>
              <a:t>uma</a:t>
            </a:r>
            <a:r>
              <a:rPr lang="en-GB" dirty="0"/>
              <a:t> </a:t>
            </a:r>
            <a:r>
              <a:rPr lang="en-GB" dirty="0" err="1"/>
              <a:t>FrameWork</a:t>
            </a:r>
            <a:r>
              <a:rPr lang="en-GB" dirty="0"/>
              <a:t> para a </a:t>
            </a:r>
            <a:r>
              <a:rPr lang="pt-PT" dirty="0"/>
              <a:t>geração</a:t>
            </a:r>
            <a:r>
              <a:rPr lang="en-GB" dirty="0"/>
              <a:t> de </a:t>
            </a:r>
            <a:r>
              <a:rPr lang="pt-PT" dirty="0"/>
              <a:t>recomendações</a:t>
            </a:r>
            <a:r>
              <a:rPr lang="en-GB" dirty="0"/>
              <a:t> de </a:t>
            </a:r>
            <a:r>
              <a:rPr lang="pt-PT" dirty="0"/>
              <a:t>análise</a:t>
            </a:r>
            <a:r>
              <a:rPr lang="en-GB" dirty="0"/>
              <a:t> </a:t>
            </a:r>
            <a:r>
              <a:rPr lang="pt-PT" dirty="0"/>
              <a:t>através</a:t>
            </a:r>
            <a:r>
              <a:rPr lang="en-GB" dirty="0"/>
              <a:t> da </a:t>
            </a:r>
            <a:r>
              <a:rPr lang="pt-PT" dirty="0"/>
              <a:t>análise</a:t>
            </a:r>
            <a:r>
              <a:rPr lang="en-GB" dirty="0"/>
              <a:t> de </a:t>
            </a:r>
            <a:r>
              <a:rPr lang="pt-PT" dirty="0"/>
              <a:t>seções</a:t>
            </a:r>
            <a:r>
              <a:rPr lang="en-GB" dirty="0"/>
              <a:t> </a:t>
            </a:r>
            <a:r>
              <a:rPr lang="pt-PT" dirty="0"/>
              <a:t>anteriores</a:t>
            </a:r>
            <a:r>
              <a:rPr lang="en-GB" dirty="0"/>
              <a:t>.</a:t>
            </a:r>
            <a:endParaRPr lang="pt-PT" dirty="0"/>
          </a:p>
          <a:p>
            <a:endParaRPr lang="pt-PT" dirty="0"/>
          </a:p>
          <a:p>
            <a:r>
              <a:rPr lang="sv-SE" dirty="0"/>
              <a:t>Koutrika, G. and Ioannidis, Y. (2004) Proposta de uma FrameWork para personalização de queries SQL em tempo de execução, com base em perfis de utilização.</a:t>
            </a:r>
            <a:endParaRPr lang="en-GB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1344511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521</Words>
  <Application>Microsoft Office PowerPoint</Application>
  <PresentationFormat>Ecrã Panorâmico</PresentationFormat>
  <Paragraphs>101</Paragraphs>
  <Slides>17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Arial</vt:lpstr>
      <vt:lpstr>Calibri</vt:lpstr>
      <vt:lpstr>Dosis</vt:lpstr>
      <vt:lpstr>Roboto</vt:lpstr>
      <vt:lpstr>William template</vt:lpstr>
      <vt:lpstr>Apresentação do PowerPoint</vt:lpstr>
      <vt:lpstr>Estrutura da Apresentação</vt:lpstr>
      <vt:lpstr>Apresentação do PowerPoint</vt:lpstr>
      <vt:lpstr>OLAP</vt:lpstr>
      <vt:lpstr>Motivação</vt:lpstr>
      <vt:lpstr>Objetivos</vt:lpstr>
      <vt:lpstr>Trabalhos Relacionado</vt:lpstr>
      <vt:lpstr>Trabalhos Relacionado</vt:lpstr>
      <vt:lpstr>Trabalhos Relacionado</vt:lpstr>
      <vt:lpstr>Trabalhos Relacionado</vt:lpstr>
      <vt:lpstr>Star Net Query </vt:lpstr>
      <vt:lpstr>Star Query </vt:lpstr>
      <vt:lpstr>Sistema Proposto</vt:lpstr>
      <vt:lpstr>Arquitetura do Sistema</vt:lpstr>
      <vt:lpstr>Apresentação do PowerPoint</vt:lpstr>
      <vt:lpstr>Conclusões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EXTRAÇÃO DE PREFERENCIAS OLAP</dc:title>
  <dc:creator>Carlos</dc:creator>
  <cp:lastModifiedBy>Gil Gonçalves</cp:lastModifiedBy>
  <cp:revision>75</cp:revision>
  <dcterms:created xsi:type="dcterms:W3CDTF">2017-03-28T19:35:53Z</dcterms:created>
  <dcterms:modified xsi:type="dcterms:W3CDTF">2017-04-04T23:57:14Z</dcterms:modified>
</cp:coreProperties>
</file>