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88" r:id="rId2"/>
    <p:sldId id="289" r:id="rId3"/>
    <p:sldId id="300" r:id="rId4"/>
    <p:sldId id="306" r:id="rId5"/>
    <p:sldId id="269" r:id="rId6"/>
    <p:sldId id="297" r:id="rId7"/>
    <p:sldId id="298" r:id="rId8"/>
    <p:sldId id="299" r:id="rId9"/>
    <p:sldId id="296" r:id="rId10"/>
    <p:sldId id="309" r:id="rId11"/>
    <p:sldId id="310" r:id="rId12"/>
    <p:sldId id="311" r:id="rId13"/>
    <p:sldId id="304" r:id="rId14"/>
    <p:sldId id="308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8718"/>
    <a:srgbClr val="EF9A3D"/>
    <a:srgbClr val="46B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s\UNI\PI\Apresenta&#231;&#227;o5Abril\cron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7832411107505362"/>
          <c:y val="5.4208797479822955E-2"/>
          <c:w val="0.69961915074926861"/>
          <c:h val="0.9254459490873827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Folha1!$A$2:$A$11</c:f>
              <c:strCache>
                <c:ptCount val="10"/>
                <c:pt idx="0">
                  <c:v>Pesquisa sobre Trabalhos Relacionados</c:v>
                </c:pt>
                <c:pt idx="1">
                  <c:v>Conceção de uma estrutura JSON </c:v>
                </c:pt>
                <c:pt idx="2">
                  <c:v>Concepção da Arquitetura do Sistema</c:v>
                </c:pt>
                <c:pt idx="3">
                  <c:v>Concepção de Metodos de Extração de Preferências</c:v>
                </c:pt>
                <c:pt idx="4">
                  <c:v>Implementação do Sistema</c:v>
                </c:pt>
                <c:pt idx="5">
                  <c:v>Implementação do Algoritmo de Saltos de Estado</c:v>
                </c:pt>
                <c:pt idx="6">
                  <c:v>Implementação do Parser SQL</c:v>
                </c:pt>
                <c:pt idx="7">
                  <c:v>Implementação do Algoritmo de Preferencias</c:v>
                </c:pt>
                <c:pt idx="8">
                  <c:v>Teste e Calibração do Sistema</c:v>
                </c:pt>
                <c:pt idx="9">
                  <c:v>Modificar o Input para MDX</c:v>
                </c:pt>
              </c:strCache>
            </c:strRef>
          </c:cat>
          <c:val>
            <c:numRef>
              <c:f>Folha1!$B$2:$B$11</c:f>
              <c:numCache>
                <c:formatCode>d\-mmm</c:formatCode>
                <c:ptCount val="10"/>
                <c:pt idx="0">
                  <c:v>42781</c:v>
                </c:pt>
                <c:pt idx="1">
                  <c:v>42788</c:v>
                </c:pt>
                <c:pt idx="2">
                  <c:v>42788</c:v>
                </c:pt>
                <c:pt idx="3">
                  <c:v>42795</c:v>
                </c:pt>
                <c:pt idx="4">
                  <c:v>42795</c:v>
                </c:pt>
                <c:pt idx="5">
                  <c:v>42826</c:v>
                </c:pt>
                <c:pt idx="6">
                  <c:v>42855</c:v>
                </c:pt>
                <c:pt idx="7">
                  <c:v>42875</c:v>
                </c:pt>
                <c:pt idx="8">
                  <c:v>42891</c:v>
                </c:pt>
                <c:pt idx="9">
                  <c:v>42896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98-4D64-B06B-0C3C275BDF84}"/>
            </c:ext>
          </c:extLst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Folha1!$A$2:$A$11</c:f>
              <c:strCache>
                <c:ptCount val="10"/>
                <c:pt idx="0">
                  <c:v>Pesquisa sobre Trabalhos Relacionados</c:v>
                </c:pt>
                <c:pt idx="1">
                  <c:v>Conceção de uma estrutura JSON </c:v>
                </c:pt>
                <c:pt idx="2">
                  <c:v>Concepção da Arquitetura do Sistema</c:v>
                </c:pt>
                <c:pt idx="3">
                  <c:v>Concepção de Metodos de Extração de Preferências</c:v>
                </c:pt>
                <c:pt idx="4">
                  <c:v>Implementação do Sistema</c:v>
                </c:pt>
                <c:pt idx="5">
                  <c:v>Implementação do Algoritmo de Saltos de Estado</c:v>
                </c:pt>
                <c:pt idx="6">
                  <c:v>Implementação do Parser SQL</c:v>
                </c:pt>
                <c:pt idx="7">
                  <c:v>Implementação do Algoritmo de Preferencias</c:v>
                </c:pt>
                <c:pt idx="8">
                  <c:v>Teste e Calibração do Sistema</c:v>
                </c:pt>
                <c:pt idx="9">
                  <c:v>Modificar o Input para MDX</c:v>
                </c:pt>
              </c:strCache>
            </c:strRef>
          </c:cat>
          <c:val>
            <c:numRef>
              <c:f>Folha1!$C$2:$C$11</c:f>
              <c:numCache>
                <c:formatCode>General</c:formatCode>
                <c:ptCount val="10"/>
                <c:pt idx="0">
                  <c:v>14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95</c:v>
                </c:pt>
                <c:pt idx="5">
                  <c:v>29</c:v>
                </c:pt>
                <c:pt idx="6">
                  <c:v>20</c:v>
                </c:pt>
                <c:pt idx="7">
                  <c:v>15</c:v>
                </c:pt>
                <c:pt idx="8">
                  <c:v>5</c:v>
                </c:pt>
                <c:pt idx="9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98-4D64-B06B-0C3C275BDF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11541792"/>
        <c:axId val="511542776"/>
      </c:barChart>
      <c:catAx>
        <c:axId val="51154179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11542776"/>
        <c:crosses val="autoZero"/>
        <c:auto val="1"/>
        <c:lblAlgn val="ctr"/>
        <c:lblOffset val="100"/>
        <c:noMultiLvlLbl val="0"/>
      </c:catAx>
      <c:valAx>
        <c:axId val="511542776"/>
        <c:scaling>
          <c:orientation val="minMax"/>
          <c:max val="42925"/>
          <c:min val="42781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11541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2D2BE-EE67-499E-B015-9A6708E94D38}" type="datetimeFigureOut">
              <a:rPr lang="pt-PT" smtClean="0"/>
              <a:t>23/05/2017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154A3-00F5-4B91-836D-D4D540AA7B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0165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91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816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35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537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435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248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140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33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3" name="Shape 43"/>
          <p:cNvSpPr/>
          <p:nvPr/>
        </p:nvSpPr>
        <p:spPr>
          <a:xfrm flipH="1">
            <a:off x="629511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4" name="Shape 44"/>
          <p:cNvSpPr/>
          <p:nvPr/>
        </p:nvSpPr>
        <p:spPr>
          <a:xfrm flipH="1">
            <a:off x="990604" y="363800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5" name="Shape 45"/>
          <p:cNvSpPr/>
          <p:nvPr/>
        </p:nvSpPr>
        <p:spPr>
          <a:xfrm flipH="1">
            <a:off x="10482157" y="363800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6" name="Shape 46"/>
          <p:cNvSpPr/>
          <p:nvPr/>
        </p:nvSpPr>
        <p:spPr>
          <a:xfrm flipH="1">
            <a:off x="1320499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3200" b="0"/>
            </a:lvl1pPr>
            <a:lvl2pPr lvl="1">
              <a:spcBef>
                <a:spcPts val="0"/>
              </a:spcBef>
              <a:buSzPct val="100000"/>
              <a:defRPr sz="3200" b="0"/>
            </a:lvl2pPr>
            <a:lvl3pPr lvl="2">
              <a:spcBef>
                <a:spcPts val="0"/>
              </a:spcBef>
              <a:buSzPct val="100000"/>
              <a:defRPr sz="3200" b="0"/>
            </a:lvl3pPr>
            <a:lvl4pPr lvl="3">
              <a:spcBef>
                <a:spcPts val="0"/>
              </a:spcBef>
              <a:buSzPct val="100000"/>
              <a:defRPr sz="3200" b="0"/>
            </a:lvl4pPr>
            <a:lvl5pPr lvl="4">
              <a:spcBef>
                <a:spcPts val="0"/>
              </a:spcBef>
              <a:buSzPct val="100000"/>
              <a:defRPr sz="3200" b="0"/>
            </a:lvl5pPr>
            <a:lvl6pPr lvl="5">
              <a:spcBef>
                <a:spcPts val="0"/>
              </a:spcBef>
              <a:buSzPct val="100000"/>
              <a:defRPr sz="3200" b="0"/>
            </a:lvl6pPr>
            <a:lvl7pPr lvl="6">
              <a:spcBef>
                <a:spcPts val="0"/>
              </a:spcBef>
              <a:buSzPct val="100000"/>
              <a:defRPr sz="3200" b="0"/>
            </a:lvl7pPr>
            <a:lvl8pPr lvl="7">
              <a:spcBef>
                <a:spcPts val="0"/>
              </a:spcBef>
              <a:buSzPct val="100000"/>
              <a:defRPr sz="3200" b="0"/>
            </a:lvl8pPr>
            <a:lvl9pPr lvl="8">
              <a:spcBef>
                <a:spcPts val="0"/>
              </a:spcBef>
              <a:buSzPct val="100000"/>
              <a:defRPr sz="3200" b="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468500" y="1748733"/>
            <a:ext cx="4909200" cy="471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467"/>
            </a:lvl1pPr>
            <a:lvl2pPr lvl="1">
              <a:spcBef>
                <a:spcPts val="0"/>
              </a:spcBef>
              <a:buSzPct val="100000"/>
              <a:defRPr sz="3467"/>
            </a:lvl2pPr>
            <a:lvl3pPr lvl="2">
              <a:spcBef>
                <a:spcPts val="0"/>
              </a:spcBef>
              <a:buSzPct val="100000"/>
              <a:defRPr sz="3467"/>
            </a:lvl3pPr>
            <a:lvl4pPr lvl="3">
              <a:spcBef>
                <a:spcPts val="0"/>
              </a:spcBef>
              <a:buSzPct val="100000"/>
              <a:defRPr sz="3467"/>
            </a:lvl4pPr>
            <a:lvl5pPr lvl="4">
              <a:spcBef>
                <a:spcPts val="0"/>
              </a:spcBef>
              <a:buSzPct val="100000"/>
              <a:defRPr sz="3467"/>
            </a:lvl5pPr>
            <a:lvl6pPr lvl="5">
              <a:spcBef>
                <a:spcPts val="0"/>
              </a:spcBef>
              <a:buSzPct val="100000"/>
              <a:defRPr sz="3467"/>
            </a:lvl6pPr>
            <a:lvl7pPr lvl="6">
              <a:spcBef>
                <a:spcPts val="0"/>
              </a:spcBef>
              <a:buSzPct val="100000"/>
              <a:defRPr sz="3467"/>
            </a:lvl7pPr>
            <a:lvl8pPr lvl="7">
              <a:spcBef>
                <a:spcPts val="0"/>
              </a:spcBef>
              <a:buSzPct val="100000"/>
              <a:defRPr sz="3467"/>
            </a:lvl8pPr>
            <a:lvl9pPr lvl="8">
              <a:spcBef>
                <a:spcPts val="0"/>
              </a:spcBef>
              <a:buSzPct val="100000"/>
              <a:defRPr sz="3467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6673265" y="1748733"/>
            <a:ext cx="4909200" cy="471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467"/>
            </a:lvl1pPr>
            <a:lvl2pPr lvl="1">
              <a:spcBef>
                <a:spcPts val="0"/>
              </a:spcBef>
              <a:buSzPct val="100000"/>
              <a:defRPr sz="3467"/>
            </a:lvl2pPr>
            <a:lvl3pPr lvl="2">
              <a:spcBef>
                <a:spcPts val="0"/>
              </a:spcBef>
              <a:buSzPct val="100000"/>
              <a:defRPr sz="3467"/>
            </a:lvl3pPr>
            <a:lvl4pPr lvl="3">
              <a:spcBef>
                <a:spcPts val="0"/>
              </a:spcBef>
              <a:buSzPct val="100000"/>
              <a:defRPr sz="3467"/>
            </a:lvl4pPr>
            <a:lvl5pPr lvl="4">
              <a:spcBef>
                <a:spcPts val="0"/>
              </a:spcBef>
              <a:buSzPct val="100000"/>
              <a:defRPr sz="3467"/>
            </a:lvl5pPr>
            <a:lvl6pPr lvl="5">
              <a:spcBef>
                <a:spcPts val="0"/>
              </a:spcBef>
              <a:buSzPct val="100000"/>
              <a:defRPr sz="3467"/>
            </a:lvl6pPr>
            <a:lvl7pPr lvl="6">
              <a:spcBef>
                <a:spcPts val="0"/>
              </a:spcBef>
              <a:buSzPct val="100000"/>
              <a:defRPr sz="3467"/>
            </a:lvl7pPr>
            <a:lvl8pPr lvl="7">
              <a:spcBef>
                <a:spcPts val="0"/>
              </a:spcBef>
              <a:buSzPct val="100000"/>
              <a:defRPr sz="3467"/>
            </a:lvl8pPr>
            <a:lvl9pPr lvl="8">
              <a:spcBef>
                <a:spcPts val="0"/>
              </a:spcBef>
              <a:buSzPct val="100000"/>
              <a:defRPr sz="3467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260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Shape 53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54" name="Shape 54"/>
          <p:cNvSpPr/>
          <p:nvPr/>
        </p:nvSpPr>
        <p:spPr>
          <a:xfrm flipH="1">
            <a:off x="629511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55" name="Shape 55"/>
          <p:cNvSpPr/>
          <p:nvPr/>
        </p:nvSpPr>
        <p:spPr>
          <a:xfrm flipH="1">
            <a:off x="990604" y="363800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56" name="Shape 56"/>
          <p:cNvSpPr/>
          <p:nvPr/>
        </p:nvSpPr>
        <p:spPr>
          <a:xfrm flipH="1">
            <a:off x="10482157" y="363800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57" name="Shape 57"/>
          <p:cNvSpPr/>
          <p:nvPr/>
        </p:nvSpPr>
        <p:spPr>
          <a:xfrm flipH="1">
            <a:off x="1320499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473200" y="1632467"/>
            <a:ext cx="3230800" cy="473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667"/>
            </a:lvl1pPr>
            <a:lvl2pPr lvl="1" rtl="0">
              <a:spcBef>
                <a:spcPts val="0"/>
              </a:spcBef>
              <a:buSzPct val="100000"/>
              <a:defRPr sz="2667"/>
            </a:lvl2pPr>
            <a:lvl3pPr lvl="2" rtl="0">
              <a:spcBef>
                <a:spcPts val="0"/>
              </a:spcBef>
              <a:buSzPct val="100000"/>
              <a:defRPr sz="2667"/>
            </a:lvl3pPr>
            <a:lvl4pPr lvl="3" rtl="0">
              <a:spcBef>
                <a:spcPts val="0"/>
              </a:spcBef>
              <a:buSzPct val="100000"/>
              <a:defRPr sz="2667"/>
            </a:lvl4pPr>
            <a:lvl5pPr lvl="4" rtl="0">
              <a:spcBef>
                <a:spcPts val="0"/>
              </a:spcBef>
              <a:buSzPct val="100000"/>
              <a:defRPr sz="2667"/>
            </a:lvl5pPr>
            <a:lvl6pPr lvl="5" rtl="0">
              <a:spcBef>
                <a:spcPts val="0"/>
              </a:spcBef>
              <a:buSzPct val="100000"/>
              <a:defRPr sz="2667"/>
            </a:lvl6pPr>
            <a:lvl7pPr lvl="6" rtl="0">
              <a:spcBef>
                <a:spcPts val="0"/>
              </a:spcBef>
              <a:buSzPct val="100000"/>
              <a:defRPr sz="2667"/>
            </a:lvl7pPr>
            <a:lvl8pPr lvl="7" rtl="0">
              <a:spcBef>
                <a:spcPts val="0"/>
              </a:spcBef>
              <a:buSzPct val="100000"/>
              <a:defRPr sz="2667"/>
            </a:lvl8pPr>
            <a:lvl9pPr lvl="8" rtl="0">
              <a:spcBef>
                <a:spcPts val="0"/>
              </a:spcBef>
              <a:buSzPct val="100000"/>
              <a:defRPr sz="2667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869584" y="1632467"/>
            <a:ext cx="3230800" cy="473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667"/>
            </a:lvl1pPr>
            <a:lvl2pPr lvl="1" rtl="0">
              <a:spcBef>
                <a:spcPts val="0"/>
              </a:spcBef>
              <a:buSzPct val="100000"/>
              <a:defRPr sz="2667"/>
            </a:lvl2pPr>
            <a:lvl3pPr lvl="2" rtl="0">
              <a:spcBef>
                <a:spcPts val="0"/>
              </a:spcBef>
              <a:buSzPct val="100000"/>
              <a:defRPr sz="2667"/>
            </a:lvl3pPr>
            <a:lvl4pPr lvl="3" rtl="0">
              <a:spcBef>
                <a:spcPts val="0"/>
              </a:spcBef>
              <a:buSzPct val="100000"/>
              <a:defRPr sz="2667"/>
            </a:lvl4pPr>
            <a:lvl5pPr lvl="4" rtl="0">
              <a:spcBef>
                <a:spcPts val="0"/>
              </a:spcBef>
              <a:buSzPct val="100000"/>
              <a:defRPr sz="2667"/>
            </a:lvl5pPr>
            <a:lvl6pPr lvl="5" rtl="0">
              <a:spcBef>
                <a:spcPts val="0"/>
              </a:spcBef>
              <a:buSzPct val="100000"/>
              <a:defRPr sz="2667"/>
            </a:lvl6pPr>
            <a:lvl7pPr lvl="6" rtl="0">
              <a:spcBef>
                <a:spcPts val="0"/>
              </a:spcBef>
              <a:buSzPct val="100000"/>
              <a:defRPr sz="2667"/>
            </a:lvl7pPr>
            <a:lvl8pPr lvl="7" rtl="0">
              <a:spcBef>
                <a:spcPts val="0"/>
              </a:spcBef>
              <a:buSzPct val="100000"/>
              <a:defRPr sz="2667"/>
            </a:lvl8pPr>
            <a:lvl9pPr lvl="8" rtl="0">
              <a:spcBef>
                <a:spcPts val="0"/>
              </a:spcBef>
              <a:buSzPct val="100000"/>
              <a:defRPr sz="2667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8265969" y="1632467"/>
            <a:ext cx="3230800" cy="473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667"/>
            </a:lvl1pPr>
            <a:lvl2pPr lvl="1" rtl="0">
              <a:spcBef>
                <a:spcPts val="0"/>
              </a:spcBef>
              <a:buSzPct val="100000"/>
              <a:defRPr sz="2667"/>
            </a:lvl2pPr>
            <a:lvl3pPr lvl="2" rtl="0">
              <a:spcBef>
                <a:spcPts val="0"/>
              </a:spcBef>
              <a:buSzPct val="100000"/>
              <a:defRPr sz="2667"/>
            </a:lvl3pPr>
            <a:lvl4pPr lvl="3" rtl="0">
              <a:spcBef>
                <a:spcPts val="0"/>
              </a:spcBef>
              <a:buSzPct val="100000"/>
              <a:defRPr sz="2667"/>
            </a:lvl4pPr>
            <a:lvl5pPr lvl="4" rtl="0">
              <a:spcBef>
                <a:spcPts val="0"/>
              </a:spcBef>
              <a:buSzPct val="100000"/>
              <a:defRPr sz="2667"/>
            </a:lvl5pPr>
            <a:lvl6pPr lvl="5" rtl="0">
              <a:spcBef>
                <a:spcPts val="0"/>
              </a:spcBef>
              <a:buSzPct val="100000"/>
              <a:defRPr sz="2667"/>
            </a:lvl6pPr>
            <a:lvl7pPr lvl="6" rtl="0">
              <a:spcBef>
                <a:spcPts val="0"/>
              </a:spcBef>
              <a:buSzPct val="100000"/>
              <a:defRPr sz="2667"/>
            </a:lvl7pPr>
            <a:lvl8pPr lvl="7" rtl="0">
              <a:spcBef>
                <a:spcPts val="0"/>
              </a:spcBef>
              <a:buSzPct val="100000"/>
              <a:defRPr sz="2667"/>
            </a:lvl8pPr>
            <a:lvl9pPr lvl="8" rtl="0">
              <a:spcBef>
                <a:spcPts val="0"/>
              </a:spcBef>
              <a:buSzPct val="100000"/>
              <a:defRPr sz="2667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510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Shape 65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66" name="Shape 66"/>
          <p:cNvSpPr/>
          <p:nvPr/>
        </p:nvSpPr>
        <p:spPr>
          <a:xfrm flipH="1">
            <a:off x="629511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67" name="Shape 67"/>
          <p:cNvSpPr/>
          <p:nvPr/>
        </p:nvSpPr>
        <p:spPr>
          <a:xfrm flipH="1">
            <a:off x="990604" y="363800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68" name="Shape 68"/>
          <p:cNvSpPr/>
          <p:nvPr/>
        </p:nvSpPr>
        <p:spPr>
          <a:xfrm flipH="1">
            <a:off x="10482157" y="363800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69" name="Shape 69"/>
          <p:cNvSpPr/>
          <p:nvPr/>
        </p:nvSpPr>
        <p:spPr>
          <a:xfrm flipH="1">
            <a:off x="1320499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034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75" name="Shape 75"/>
          <p:cNvSpPr/>
          <p:nvPr/>
        </p:nvSpPr>
        <p:spPr>
          <a:xfrm flipH="1">
            <a:off x="629511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76" name="Shape 76"/>
          <p:cNvSpPr/>
          <p:nvPr/>
        </p:nvSpPr>
        <p:spPr>
          <a:xfrm flipH="1">
            <a:off x="990604" y="363800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77" name="Shape 77"/>
          <p:cNvSpPr/>
          <p:nvPr/>
        </p:nvSpPr>
        <p:spPr>
          <a:xfrm flipH="1">
            <a:off x="10482157" y="363800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78" name="Shape 78"/>
          <p:cNvSpPr/>
          <p:nvPr/>
        </p:nvSpPr>
        <p:spPr>
          <a:xfrm flipH="1">
            <a:off x="1320499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698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83" name="Shape 83"/>
          <p:cNvSpPr/>
          <p:nvPr/>
        </p:nvSpPr>
        <p:spPr>
          <a:xfrm flipH="1">
            <a:off x="990604" y="5875067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84" name="Shape 84"/>
          <p:cNvSpPr/>
          <p:nvPr/>
        </p:nvSpPr>
        <p:spPr>
          <a:xfrm flipH="1">
            <a:off x="10482157" y="5875067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85" name="Shape 85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86" name="Shape 86"/>
          <p:cNvSpPr/>
          <p:nvPr/>
        </p:nvSpPr>
        <p:spPr>
          <a:xfrm flipH="1">
            <a:off x="629511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498600" y="5875067"/>
            <a:ext cx="8983200" cy="9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48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210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Shape 91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92" name="Shape 92"/>
          <p:cNvSpPr/>
          <p:nvPr/>
        </p:nvSpPr>
        <p:spPr>
          <a:xfrm flipH="1">
            <a:off x="629511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93" name="Shape 93"/>
          <p:cNvSpPr/>
          <p:nvPr/>
        </p:nvSpPr>
        <p:spPr>
          <a:xfrm flipH="1">
            <a:off x="1320499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335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3" name="Shape 33"/>
          <p:cNvSpPr/>
          <p:nvPr/>
        </p:nvSpPr>
        <p:spPr>
          <a:xfrm flipH="1">
            <a:off x="629511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4" name="Shape 34"/>
          <p:cNvSpPr/>
          <p:nvPr/>
        </p:nvSpPr>
        <p:spPr>
          <a:xfrm flipH="1">
            <a:off x="990604" y="363800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5" name="Shape 35"/>
          <p:cNvSpPr/>
          <p:nvPr/>
        </p:nvSpPr>
        <p:spPr>
          <a:xfrm flipH="1">
            <a:off x="10482157" y="363800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6" name="Shape 36"/>
          <p:cNvSpPr/>
          <p:nvPr/>
        </p:nvSpPr>
        <p:spPr>
          <a:xfrm flipH="1">
            <a:off x="1320499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473200" y="1703500"/>
            <a:ext cx="10109200" cy="486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280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473200" y="1600200"/>
            <a:ext cx="10109200" cy="49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1733" b="1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pPr algn="ctr"/>
              <a:t>‹nº›</a:t>
            </a:fld>
            <a:endParaRPr lang="en" sz="1733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710338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937" y="0"/>
            <a:ext cx="2022402" cy="1007918"/>
          </a:xfrm>
          <a:prstGeom prst="rect">
            <a:avLst/>
          </a:prstGeom>
        </p:spPr>
      </p:pic>
      <p:sp>
        <p:nvSpPr>
          <p:cNvPr id="4" name="Shape 105"/>
          <p:cNvSpPr txBox="1">
            <a:spLocks/>
          </p:cNvSpPr>
          <p:nvPr/>
        </p:nvSpPr>
        <p:spPr>
          <a:xfrm>
            <a:off x="1112074" y="2847108"/>
            <a:ext cx="10002127" cy="1037059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pt-PT" sz="5400" kern="0" dirty="0"/>
              <a:t>Extração de Preferências OLAP</a:t>
            </a:r>
            <a:endParaRPr lang="en" sz="5400" kern="0" dirty="0"/>
          </a:p>
        </p:txBody>
      </p:sp>
      <p:sp>
        <p:nvSpPr>
          <p:cNvPr id="5" name="Shape 105"/>
          <p:cNvSpPr txBox="1">
            <a:spLocks/>
          </p:cNvSpPr>
          <p:nvPr/>
        </p:nvSpPr>
        <p:spPr>
          <a:xfrm>
            <a:off x="638131" y="4483653"/>
            <a:ext cx="10950009" cy="108818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6933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/>
            <a:r>
              <a:rPr lang="pt-PT" sz="2000" kern="0" dirty="0">
                <a:solidFill>
                  <a:schemeClr val="tx1"/>
                </a:solidFill>
              </a:rPr>
              <a:t>Carlos Silva &amp; Gil Gonçalves </a:t>
            </a:r>
            <a:endParaRPr lang="en" sz="2000" kern="0" dirty="0">
              <a:solidFill>
                <a:schemeClr val="tx1"/>
              </a:solidFill>
            </a:endParaRPr>
          </a:p>
          <a:p>
            <a:pPr algn="ctr"/>
            <a:r>
              <a:rPr lang="pt-PT" sz="2000" b="1" kern="0" dirty="0">
                <a:solidFill>
                  <a:schemeClr val="tx1"/>
                </a:solidFill>
              </a:rPr>
              <a:t>Orientador :</a:t>
            </a:r>
            <a:r>
              <a:rPr lang="pt-PT" sz="2000" kern="0" dirty="0">
                <a:solidFill>
                  <a:schemeClr val="tx1"/>
                </a:solidFill>
              </a:rPr>
              <a:t> Orlando Belo, Departamento de Informática, Universidade do Minho </a:t>
            </a:r>
          </a:p>
        </p:txBody>
      </p:sp>
      <p:sp>
        <p:nvSpPr>
          <p:cNvPr id="6" name="Shape 105"/>
          <p:cNvSpPr txBox="1">
            <a:spLocks/>
          </p:cNvSpPr>
          <p:nvPr/>
        </p:nvSpPr>
        <p:spPr>
          <a:xfrm>
            <a:off x="3481926" y="887845"/>
            <a:ext cx="5526991" cy="1365827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6933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/>
            <a:r>
              <a:rPr lang="pt-PT" sz="2000" kern="0" dirty="0">
                <a:solidFill>
                  <a:schemeClr val="tx1"/>
                </a:solidFill>
              </a:rPr>
              <a:t>Universidade do Minho</a:t>
            </a:r>
          </a:p>
          <a:p>
            <a:pPr algn="ctr"/>
            <a:r>
              <a:rPr lang="pt-PT" sz="2000" kern="0" dirty="0">
                <a:solidFill>
                  <a:schemeClr val="tx1"/>
                </a:solidFill>
              </a:rPr>
              <a:t>Mestrado Integrado Engenharia em Informática</a:t>
            </a:r>
          </a:p>
          <a:p>
            <a:pPr algn="ctr"/>
            <a:r>
              <a:rPr lang="pt-PT" sz="2000" kern="0" dirty="0">
                <a:solidFill>
                  <a:schemeClr val="tx1"/>
                </a:solidFill>
              </a:rPr>
              <a:t>Laboratório em Engenharia Informática</a:t>
            </a:r>
          </a:p>
          <a:p>
            <a:pPr algn="ctr"/>
            <a:endParaRPr lang="en" sz="2000" kern="0" dirty="0">
              <a:solidFill>
                <a:schemeClr val="tx1"/>
              </a:solidFill>
            </a:endParaRPr>
          </a:p>
        </p:txBody>
      </p:sp>
      <p:sp>
        <p:nvSpPr>
          <p:cNvPr id="7" name="Shape 105"/>
          <p:cNvSpPr txBox="1">
            <a:spLocks/>
          </p:cNvSpPr>
          <p:nvPr/>
        </p:nvSpPr>
        <p:spPr>
          <a:xfrm>
            <a:off x="5516450" y="5974773"/>
            <a:ext cx="1457945" cy="59860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6933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/>
            <a:r>
              <a:rPr lang="pt-PT" sz="2000" kern="0" dirty="0">
                <a:solidFill>
                  <a:schemeClr val="tx1"/>
                </a:solidFill>
              </a:rPr>
              <a:t>Maio 2017</a:t>
            </a:r>
            <a:endParaRPr lang="en" sz="2000" kern="0" dirty="0">
              <a:solidFill>
                <a:schemeClr val="tx1"/>
              </a:solidFill>
            </a:endParaRPr>
          </a:p>
        </p:txBody>
      </p:sp>
      <p:sp>
        <p:nvSpPr>
          <p:cNvPr id="8" name="Shape 105"/>
          <p:cNvSpPr txBox="1">
            <a:spLocks/>
          </p:cNvSpPr>
          <p:nvPr/>
        </p:nvSpPr>
        <p:spPr>
          <a:xfrm>
            <a:off x="5384164" y="3633953"/>
            <a:ext cx="1457945" cy="59860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6933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/>
            <a:r>
              <a:rPr lang="pt-PT" sz="2000" kern="0" dirty="0">
                <a:solidFill>
                  <a:schemeClr val="tx1"/>
                </a:solidFill>
              </a:rPr>
              <a:t>2ºfase</a:t>
            </a:r>
            <a:endParaRPr lang="en" sz="20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310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b="1" dirty="0" err="1"/>
              <a:t>Query</a:t>
            </a:r>
            <a:r>
              <a:rPr lang="pt-PT" sz="3600" b="1" dirty="0"/>
              <a:t> Sem Preferências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363" y="1968916"/>
            <a:ext cx="6456820" cy="40616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96" y="1879350"/>
            <a:ext cx="4174292" cy="424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16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b="1" dirty="0" err="1"/>
              <a:t>Query</a:t>
            </a:r>
            <a:r>
              <a:rPr lang="pt-PT" sz="3600" b="1" dirty="0"/>
              <a:t> com Preferências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56" y="1956327"/>
            <a:ext cx="6219040" cy="388105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17" y="1956326"/>
            <a:ext cx="3945204" cy="388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49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b="1" dirty="0" err="1"/>
              <a:t>Query</a:t>
            </a:r>
            <a:r>
              <a:rPr lang="pt-PT" sz="3600" b="1" dirty="0"/>
              <a:t> Salto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007" y="1932429"/>
            <a:ext cx="5936494" cy="378746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002" y="1932429"/>
            <a:ext cx="3901778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35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ta 4"/>
          <p:cNvCxnSpPr>
            <a:cxnSpLocks/>
          </p:cNvCxnSpPr>
          <p:nvPr/>
        </p:nvCxnSpPr>
        <p:spPr>
          <a:xfrm>
            <a:off x="10525991" y="1028700"/>
            <a:ext cx="0" cy="539288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8"/>
          <p:cNvCxnSpPr>
            <a:cxnSpLocks/>
          </p:cNvCxnSpPr>
          <p:nvPr/>
        </p:nvCxnSpPr>
        <p:spPr>
          <a:xfrm>
            <a:off x="8652164" y="1028700"/>
            <a:ext cx="0" cy="539288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EB788965-A0ED-4001-8E7C-A4EDED575E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3238356"/>
              </p:ext>
            </p:extLst>
          </p:nvPr>
        </p:nvGraphicFramePr>
        <p:xfrm>
          <a:off x="711200" y="803564"/>
          <a:ext cx="10510983" cy="5618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7269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937" y="0"/>
            <a:ext cx="2022402" cy="1007918"/>
          </a:xfrm>
          <a:prstGeom prst="rect">
            <a:avLst/>
          </a:prstGeom>
        </p:spPr>
      </p:pic>
      <p:sp>
        <p:nvSpPr>
          <p:cNvPr id="4" name="Shape 105"/>
          <p:cNvSpPr txBox="1">
            <a:spLocks/>
          </p:cNvSpPr>
          <p:nvPr/>
        </p:nvSpPr>
        <p:spPr>
          <a:xfrm>
            <a:off x="1112074" y="2847108"/>
            <a:ext cx="10002127" cy="1037059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pt-PT" sz="5400" kern="0" dirty="0"/>
              <a:t>Extração de Preferências OLAP</a:t>
            </a:r>
            <a:endParaRPr lang="en" sz="5400" kern="0" dirty="0"/>
          </a:p>
        </p:txBody>
      </p:sp>
      <p:sp>
        <p:nvSpPr>
          <p:cNvPr id="5" name="Shape 105"/>
          <p:cNvSpPr txBox="1">
            <a:spLocks/>
          </p:cNvSpPr>
          <p:nvPr/>
        </p:nvSpPr>
        <p:spPr>
          <a:xfrm>
            <a:off x="638131" y="4483653"/>
            <a:ext cx="10950009" cy="108818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6933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/>
            <a:r>
              <a:rPr lang="pt-PT" sz="2000" kern="0" dirty="0">
                <a:solidFill>
                  <a:schemeClr val="tx1"/>
                </a:solidFill>
              </a:rPr>
              <a:t>Carlos Silva &amp; Gil Gonçalves </a:t>
            </a:r>
            <a:endParaRPr lang="en" sz="2000" kern="0" dirty="0">
              <a:solidFill>
                <a:schemeClr val="tx1"/>
              </a:solidFill>
            </a:endParaRPr>
          </a:p>
          <a:p>
            <a:pPr algn="ctr"/>
            <a:r>
              <a:rPr lang="pt-PT" sz="2000" b="1" kern="0" dirty="0">
                <a:solidFill>
                  <a:schemeClr val="tx1"/>
                </a:solidFill>
              </a:rPr>
              <a:t>Orientador :</a:t>
            </a:r>
            <a:r>
              <a:rPr lang="pt-PT" sz="2000" kern="0" dirty="0">
                <a:solidFill>
                  <a:schemeClr val="tx1"/>
                </a:solidFill>
              </a:rPr>
              <a:t> Orlando Belo, Departamento de Informática, Universidade do Minho </a:t>
            </a:r>
          </a:p>
        </p:txBody>
      </p:sp>
      <p:sp>
        <p:nvSpPr>
          <p:cNvPr id="6" name="Shape 105"/>
          <p:cNvSpPr txBox="1">
            <a:spLocks/>
          </p:cNvSpPr>
          <p:nvPr/>
        </p:nvSpPr>
        <p:spPr>
          <a:xfrm>
            <a:off x="3481926" y="887845"/>
            <a:ext cx="5526991" cy="1365827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6933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/>
            <a:r>
              <a:rPr lang="pt-PT" sz="2000" kern="0" dirty="0">
                <a:solidFill>
                  <a:schemeClr val="tx1"/>
                </a:solidFill>
              </a:rPr>
              <a:t>Universidade do Minho</a:t>
            </a:r>
          </a:p>
          <a:p>
            <a:pPr algn="ctr"/>
            <a:r>
              <a:rPr lang="pt-PT" sz="2000" kern="0" dirty="0">
                <a:solidFill>
                  <a:schemeClr val="tx1"/>
                </a:solidFill>
              </a:rPr>
              <a:t>Mestrado Integrado Engenharia em Informática</a:t>
            </a:r>
          </a:p>
          <a:p>
            <a:pPr algn="ctr"/>
            <a:r>
              <a:rPr lang="pt-PT" sz="2000" kern="0" dirty="0">
                <a:solidFill>
                  <a:schemeClr val="tx1"/>
                </a:solidFill>
              </a:rPr>
              <a:t>Laboratório em Engenharia Informática</a:t>
            </a:r>
          </a:p>
          <a:p>
            <a:pPr algn="ctr"/>
            <a:endParaRPr lang="en" sz="2000" kern="0" dirty="0">
              <a:solidFill>
                <a:schemeClr val="tx1"/>
              </a:solidFill>
            </a:endParaRPr>
          </a:p>
        </p:txBody>
      </p:sp>
      <p:sp>
        <p:nvSpPr>
          <p:cNvPr id="7" name="Shape 105"/>
          <p:cNvSpPr txBox="1">
            <a:spLocks/>
          </p:cNvSpPr>
          <p:nvPr/>
        </p:nvSpPr>
        <p:spPr>
          <a:xfrm>
            <a:off x="5516450" y="5974773"/>
            <a:ext cx="1457945" cy="59860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6933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/>
            <a:r>
              <a:rPr lang="pt-PT" sz="2000" kern="0" dirty="0">
                <a:solidFill>
                  <a:schemeClr val="tx1"/>
                </a:solidFill>
              </a:rPr>
              <a:t>Maio 2017</a:t>
            </a:r>
            <a:endParaRPr lang="en" sz="2000" kern="0" dirty="0">
              <a:solidFill>
                <a:schemeClr val="tx1"/>
              </a:solidFill>
            </a:endParaRPr>
          </a:p>
        </p:txBody>
      </p:sp>
      <p:sp>
        <p:nvSpPr>
          <p:cNvPr id="8" name="Shape 105"/>
          <p:cNvSpPr txBox="1">
            <a:spLocks/>
          </p:cNvSpPr>
          <p:nvPr/>
        </p:nvSpPr>
        <p:spPr>
          <a:xfrm>
            <a:off x="5384164" y="3633953"/>
            <a:ext cx="1457945" cy="59860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6933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/>
            <a:r>
              <a:rPr lang="pt-PT" sz="2000" kern="0" dirty="0">
                <a:solidFill>
                  <a:schemeClr val="tx1"/>
                </a:solidFill>
              </a:rPr>
              <a:t>2ºfase</a:t>
            </a:r>
            <a:endParaRPr lang="en" sz="20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96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r>
              <a:rPr lang="pt-PT" sz="3600" b="1" dirty="0"/>
              <a:t>Estrutura da Apresentação</a:t>
            </a:r>
            <a:endParaRPr lang="en" sz="3600" b="1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  <a:p>
            <a:r>
              <a:rPr lang="pt-PT" dirty="0"/>
              <a:t>Arquitetura do Sistema</a:t>
            </a:r>
          </a:p>
          <a:p>
            <a:r>
              <a:rPr lang="pt-PT" dirty="0"/>
              <a:t>Algoritmos Desenvolvidos</a:t>
            </a:r>
          </a:p>
          <a:p>
            <a:r>
              <a:rPr lang="pt-PT" dirty="0"/>
              <a:t>Demonstração do funcionamento do programa</a:t>
            </a:r>
          </a:p>
          <a:p>
            <a:r>
              <a:rPr lang="pt-PT" dirty="0"/>
              <a:t>Plano de Trabalhos</a:t>
            </a:r>
          </a:p>
          <a:p>
            <a:r>
              <a:rPr lang="pt-PT" dirty="0"/>
              <a:t>Conclusão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3221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r>
              <a:rPr lang="pt-PT" sz="3600" b="1" dirty="0"/>
              <a:t>Introdução</a:t>
            </a:r>
            <a:endParaRPr lang="en" sz="3600" b="1" dirty="0"/>
          </a:p>
        </p:txBody>
      </p:sp>
      <p:sp>
        <p:nvSpPr>
          <p:cNvPr id="6" name="Shape 141"/>
          <p:cNvSpPr txBox="1">
            <a:spLocks noGrp="1"/>
          </p:cNvSpPr>
          <p:nvPr>
            <p:ph type="body" idx="1"/>
          </p:nvPr>
        </p:nvSpPr>
        <p:spPr>
          <a:xfrm>
            <a:off x="1209964" y="1924936"/>
            <a:ext cx="10215418" cy="4933064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609585" indent="-304792"/>
            <a:r>
              <a:rPr lang="pt-PT" dirty="0"/>
              <a:t>Detetar as preferências de navegação dos agentes de decisão</a:t>
            </a:r>
          </a:p>
          <a:p>
            <a:pPr marL="609585" indent="-304792"/>
            <a:r>
              <a:rPr lang="pt-PT" dirty="0"/>
              <a:t>Facilitar a navegação dos dados do DW\</a:t>
            </a:r>
            <a:r>
              <a:rPr lang="pt-PT" dirty="0" err="1"/>
              <a:t>HiperCubo</a:t>
            </a:r>
            <a:r>
              <a:rPr lang="pt-PT" dirty="0"/>
              <a:t> com base nessas preferências</a:t>
            </a:r>
          </a:p>
          <a:p>
            <a:pPr marL="609585" indent="-304792"/>
            <a:r>
              <a:rPr lang="pt-PT" dirty="0"/>
              <a:t>Reduzir o número de resultados das </a:t>
            </a:r>
            <a:r>
              <a:rPr lang="pt-PT" dirty="0" err="1"/>
              <a:t>queries</a:t>
            </a:r>
            <a:r>
              <a:rPr lang="pt-PT" dirty="0"/>
              <a:t> ao sistema e apresentar apenas os dados interessantes para o agente de decisão</a:t>
            </a:r>
          </a:p>
          <a:p>
            <a:pPr marL="609585" indent="-304792"/>
            <a:r>
              <a:rPr lang="pt-PT" dirty="0"/>
              <a:t>Reduzir o número de cuboides materializados</a:t>
            </a:r>
            <a:endParaRPr lang="en" dirty="0"/>
          </a:p>
          <a:p>
            <a:pPr marL="609585" indent="-304792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9310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1473200" y="358863"/>
            <a:ext cx="8966000" cy="9988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r>
              <a:rPr lang="pt-PT" sz="3600" b="1" dirty="0"/>
              <a:t>Preferências e Estados</a:t>
            </a:r>
            <a:endParaRPr lang="en" sz="3600" b="1" dirty="0"/>
          </a:p>
        </p:txBody>
      </p:sp>
      <p:sp>
        <p:nvSpPr>
          <p:cNvPr id="3" name="Shape 184"/>
          <p:cNvSpPr txBox="1">
            <a:spLocks/>
          </p:cNvSpPr>
          <p:nvPr/>
        </p:nvSpPr>
        <p:spPr>
          <a:xfrm>
            <a:off x="3588326" y="1366900"/>
            <a:ext cx="5675747" cy="520015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dirty="0">
                <a:solidFill>
                  <a:srgbClr val="0070C0"/>
                </a:solidFill>
              </a:rPr>
              <a:t>SELECT</a:t>
            </a:r>
            <a:r>
              <a:rPr lang="pt-PT" dirty="0"/>
              <a:t> </a:t>
            </a:r>
            <a:r>
              <a:rPr lang="pt-PT" dirty="0" err="1"/>
              <a:t>DimA.attrA</a:t>
            </a:r>
            <a:endParaRPr lang="pt-PT" dirty="0"/>
          </a:p>
          <a:p>
            <a:r>
              <a:rPr lang="pt-PT" dirty="0"/>
              <a:t>   	 </a:t>
            </a:r>
            <a:r>
              <a:rPr lang="pt-PT" dirty="0" err="1"/>
              <a:t>DimB.AttrB</a:t>
            </a:r>
            <a:endParaRPr lang="pt-PT" dirty="0"/>
          </a:p>
          <a:p>
            <a:r>
              <a:rPr lang="pt-PT" dirty="0"/>
              <a:t>   	 sum(</a:t>
            </a:r>
            <a:r>
              <a:rPr lang="pt-PT" dirty="0" err="1"/>
              <a:t>TF.MedA</a:t>
            </a:r>
            <a:r>
              <a:rPr lang="pt-PT" dirty="0"/>
              <a:t>)</a:t>
            </a:r>
          </a:p>
          <a:p>
            <a:r>
              <a:rPr lang="pt-PT" dirty="0"/>
              <a:t>   	 sum(</a:t>
            </a:r>
            <a:r>
              <a:rPr lang="pt-PT" dirty="0" err="1"/>
              <a:t>TF.MedB</a:t>
            </a:r>
            <a:r>
              <a:rPr lang="pt-PT" dirty="0"/>
              <a:t>)</a:t>
            </a:r>
          </a:p>
          <a:p>
            <a:endParaRPr lang="pt-PT" dirty="0"/>
          </a:p>
          <a:p>
            <a:r>
              <a:rPr lang="pt-PT" dirty="0">
                <a:solidFill>
                  <a:srgbClr val="0070C0"/>
                </a:solidFill>
              </a:rPr>
              <a:t>FROM</a:t>
            </a:r>
            <a:r>
              <a:rPr lang="pt-PT" dirty="0"/>
              <a:t>   </a:t>
            </a:r>
            <a:r>
              <a:rPr lang="pt-PT" dirty="0" err="1"/>
              <a:t>DimA,DimB,TF</a:t>
            </a:r>
            <a:endParaRPr lang="pt-PT" dirty="0"/>
          </a:p>
          <a:p>
            <a:endParaRPr lang="pt-PT" dirty="0"/>
          </a:p>
          <a:p>
            <a:r>
              <a:rPr lang="en-GB" dirty="0">
                <a:solidFill>
                  <a:srgbClr val="0070C0"/>
                </a:solidFill>
              </a:rPr>
              <a:t>WHERE</a:t>
            </a:r>
            <a:r>
              <a:rPr lang="en-GB" dirty="0"/>
              <a:t>  TF.A = </a:t>
            </a:r>
            <a:r>
              <a:rPr lang="en-GB" dirty="0" err="1"/>
              <a:t>DimA.AttrKey</a:t>
            </a:r>
            <a:endParaRPr lang="en-GB" dirty="0"/>
          </a:p>
          <a:p>
            <a:r>
              <a:rPr lang="en-GB" dirty="0"/>
              <a:t>   	 TF.B = </a:t>
            </a:r>
            <a:r>
              <a:rPr lang="en-GB" dirty="0" err="1"/>
              <a:t>DimB.AttrKey</a:t>
            </a:r>
            <a:endParaRPr lang="en-GB" dirty="0"/>
          </a:p>
          <a:p>
            <a:r>
              <a:rPr lang="pt-PT" dirty="0"/>
              <a:t>   	 </a:t>
            </a:r>
            <a:r>
              <a:rPr lang="pt-PT" dirty="0" err="1"/>
              <a:t>DimA.attrA</a:t>
            </a:r>
            <a:r>
              <a:rPr lang="pt-PT" dirty="0"/>
              <a:t> = '</a:t>
            </a:r>
            <a:r>
              <a:rPr lang="pt-PT" dirty="0" err="1"/>
              <a:t>valueA</a:t>
            </a:r>
            <a:r>
              <a:rPr lang="pt-PT" dirty="0"/>
              <a:t>‘  </a:t>
            </a:r>
          </a:p>
          <a:p>
            <a:r>
              <a:rPr lang="pt-PT" dirty="0"/>
              <a:t>   	 </a:t>
            </a:r>
            <a:r>
              <a:rPr lang="pt-PT" dirty="0" err="1"/>
              <a:t>DimB.attrB</a:t>
            </a:r>
            <a:r>
              <a:rPr lang="pt-PT" dirty="0"/>
              <a:t> = '</a:t>
            </a:r>
            <a:r>
              <a:rPr lang="pt-PT" dirty="0" err="1"/>
              <a:t>valueB</a:t>
            </a:r>
            <a:r>
              <a:rPr lang="pt-PT" dirty="0"/>
              <a:t>‘  </a:t>
            </a:r>
          </a:p>
          <a:p>
            <a:r>
              <a:rPr lang="pt-PT" dirty="0"/>
              <a:t>   	 </a:t>
            </a:r>
            <a:r>
              <a:rPr lang="pt-PT" dirty="0" err="1"/>
              <a:t>DimA.attrA</a:t>
            </a:r>
            <a:r>
              <a:rPr lang="pt-PT" dirty="0"/>
              <a:t> in ('val1','val2')</a:t>
            </a:r>
          </a:p>
          <a:p>
            <a:r>
              <a:rPr lang="pt-PT" dirty="0"/>
              <a:t>   	 </a:t>
            </a:r>
            <a:r>
              <a:rPr lang="pt-PT" dirty="0" err="1"/>
              <a:t>DimB.attrB</a:t>
            </a:r>
            <a:r>
              <a:rPr lang="pt-PT" dirty="0"/>
              <a:t> in ('val1', 'val2' ,'val3')</a:t>
            </a:r>
          </a:p>
          <a:p>
            <a:r>
              <a:rPr lang="pt-PT" dirty="0"/>
              <a:t>   	 </a:t>
            </a:r>
            <a:r>
              <a:rPr lang="pt-PT" dirty="0" err="1"/>
              <a:t>TF.MedA</a:t>
            </a:r>
            <a:r>
              <a:rPr lang="pt-PT" dirty="0"/>
              <a:t> &gt; '</a:t>
            </a:r>
            <a:r>
              <a:rPr lang="pt-PT" dirty="0" err="1"/>
              <a:t>val</a:t>
            </a:r>
            <a:r>
              <a:rPr lang="pt-PT" dirty="0"/>
              <a:t>'</a:t>
            </a:r>
          </a:p>
          <a:p>
            <a:r>
              <a:rPr lang="pt-PT" dirty="0"/>
              <a:t>   	 </a:t>
            </a:r>
            <a:r>
              <a:rPr lang="pt-PT" dirty="0" err="1"/>
              <a:t>TF.MedB</a:t>
            </a:r>
            <a:r>
              <a:rPr lang="pt-PT" dirty="0"/>
              <a:t> &lt; '</a:t>
            </a:r>
            <a:r>
              <a:rPr lang="pt-PT" dirty="0" err="1"/>
              <a:t>val</a:t>
            </a:r>
            <a:r>
              <a:rPr lang="pt-PT" dirty="0"/>
              <a:t>'</a:t>
            </a:r>
          </a:p>
          <a:p>
            <a:endParaRPr lang="pt-PT" dirty="0"/>
          </a:p>
          <a:p>
            <a:r>
              <a:rPr lang="en-GB" dirty="0">
                <a:solidFill>
                  <a:srgbClr val="0070C0"/>
                </a:solidFill>
              </a:rPr>
              <a:t>GROUP BY </a:t>
            </a:r>
            <a:r>
              <a:rPr lang="en-GB" dirty="0" err="1"/>
              <a:t>DimA.attrA</a:t>
            </a:r>
            <a:r>
              <a:rPr lang="en-GB" dirty="0"/>
              <a:t>, </a:t>
            </a:r>
            <a:r>
              <a:rPr lang="en-GB" dirty="0" err="1"/>
              <a:t>DimB.attrb</a:t>
            </a:r>
            <a:r>
              <a:rPr lang="en-GB" dirty="0"/>
              <a:t>;</a:t>
            </a:r>
          </a:p>
        </p:txBody>
      </p:sp>
      <p:sp>
        <p:nvSpPr>
          <p:cNvPr id="5" name="Retângulo 4"/>
          <p:cNvSpPr/>
          <p:nvPr/>
        </p:nvSpPr>
        <p:spPr>
          <a:xfrm>
            <a:off x="4641272" y="3966977"/>
            <a:ext cx="2239818" cy="6141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/>
          <p:cNvSpPr/>
          <p:nvPr/>
        </p:nvSpPr>
        <p:spPr>
          <a:xfrm>
            <a:off x="4641272" y="4581154"/>
            <a:ext cx="3542146" cy="6141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/>
          <p:cNvSpPr/>
          <p:nvPr/>
        </p:nvSpPr>
        <p:spPr>
          <a:xfrm>
            <a:off x="4641272" y="5185971"/>
            <a:ext cx="3542146" cy="6141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7"/>
          <p:cNvSpPr/>
          <p:nvPr/>
        </p:nvSpPr>
        <p:spPr>
          <a:xfrm>
            <a:off x="5292436" y="1424751"/>
            <a:ext cx="637309" cy="59908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/>
          <p:cNvSpPr/>
          <p:nvPr/>
        </p:nvSpPr>
        <p:spPr>
          <a:xfrm>
            <a:off x="4641272" y="2023836"/>
            <a:ext cx="1713346" cy="6141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/>
          <p:cNvSpPr/>
          <p:nvPr/>
        </p:nvSpPr>
        <p:spPr>
          <a:xfrm>
            <a:off x="4553527" y="2738624"/>
            <a:ext cx="1713346" cy="556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90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r>
              <a:rPr lang="pt-PT" sz="3600" b="1" dirty="0"/>
              <a:t>Arquitetura do Sistema</a:t>
            </a:r>
            <a:endParaRPr lang="en" sz="3600" b="1" dirty="0"/>
          </a:p>
        </p:txBody>
      </p:sp>
      <p:sp>
        <p:nvSpPr>
          <p:cNvPr id="2" name="Fluxograma: Disco Magnético 1"/>
          <p:cNvSpPr/>
          <p:nvPr/>
        </p:nvSpPr>
        <p:spPr>
          <a:xfrm>
            <a:off x="4626056" y="5541818"/>
            <a:ext cx="1209322" cy="480292"/>
          </a:xfrm>
          <a:prstGeom prst="flowChartMagneticDisk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3" name="Grupo 2"/>
          <p:cNvGrpSpPr/>
          <p:nvPr/>
        </p:nvGrpSpPr>
        <p:grpSpPr>
          <a:xfrm>
            <a:off x="8769922" y="2651915"/>
            <a:ext cx="928259" cy="999665"/>
            <a:chOff x="7846286" y="3124202"/>
            <a:chExt cx="1214585" cy="877281"/>
          </a:xfrm>
        </p:grpSpPr>
        <p:sp>
          <p:nvSpPr>
            <p:cNvPr id="7" name="Fluxograma: Disco Magnético 6"/>
            <p:cNvSpPr/>
            <p:nvPr/>
          </p:nvSpPr>
          <p:spPr>
            <a:xfrm>
              <a:off x="7846288" y="3645882"/>
              <a:ext cx="1214583" cy="355601"/>
            </a:xfrm>
            <a:prstGeom prst="flowChartMagneticDisk">
              <a:avLst/>
            </a:prstGeom>
            <a:solidFill>
              <a:srgbClr val="46B1EC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Fluxograma: Disco Magnético 7"/>
            <p:cNvSpPr/>
            <p:nvPr/>
          </p:nvSpPr>
          <p:spPr>
            <a:xfrm>
              <a:off x="7846286" y="3388996"/>
              <a:ext cx="1214584" cy="378734"/>
            </a:xfrm>
            <a:prstGeom prst="flowChartMagneticDisk">
              <a:avLst/>
            </a:prstGeom>
            <a:solidFill>
              <a:srgbClr val="46B1EC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" name="Fluxograma: Disco Magnético 8"/>
            <p:cNvSpPr/>
            <p:nvPr/>
          </p:nvSpPr>
          <p:spPr>
            <a:xfrm>
              <a:off x="7846287" y="3124202"/>
              <a:ext cx="1214584" cy="386642"/>
            </a:xfrm>
            <a:prstGeom prst="flowChartMagneticDisk">
              <a:avLst/>
            </a:prstGeom>
            <a:solidFill>
              <a:srgbClr val="46B1EC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199" y="2566134"/>
            <a:ext cx="1206598" cy="1206598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4115282" y="2179782"/>
            <a:ext cx="2200910" cy="2364509"/>
          </a:xfrm>
          <a:prstGeom prst="rect">
            <a:avLst/>
          </a:prstGeom>
          <a:solidFill>
            <a:srgbClr val="EC8718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Gaunter</a:t>
            </a:r>
            <a:endParaRPr lang="pt-PT" dirty="0"/>
          </a:p>
        </p:txBody>
      </p:sp>
      <p:sp>
        <p:nvSpPr>
          <p:cNvPr id="13" name="Retângulo 12"/>
          <p:cNvSpPr/>
          <p:nvPr/>
        </p:nvSpPr>
        <p:spPr>
          <a:xfrm>
            <a:off x="2589578" y="2187415"/>
            <a:ext cx="423619" cy="2349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UI</a:t>
            </a:r>
            <a:endParaRPr lang="pt-PT" dirty="0"/>
          </a:p>
        </p:txBody>
      </p:sp>
      <p:sp>
        <p:nvSpPr>
          <p:cNvPr id="5" name="Seta: Divisa 4"/>
          <p:cNvSpPr/>
          <p:nvPr/>
        </p:nvSpPr>
        <p:spPr>
          <a:xfrm flipH="1">
            <a:off x="3128019" y="3362033"/>
            <a:ext cx="847239" cy="289547"/>
          </a:xfrm>
          <a:prstGeom prst="chevron">
            <a:avLst>
              <a:gd name="adj" fmla="val 409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5" name="Seta: Divisa 14"/>
          <p:cNvSpPr/>
          <p:nvPr/>
        </p:nvSpPr>
        <p:spPr>
          <a:xfrm rot="10800000" flipH="1">
            <a:off x="3165592" y="2780144"/>
            <a:ext cx="847239" cy="296620"/>
          </a:xfrm>
          <a:prstGeom prst="chevron">
            <a:avLst>
              <a:gd name="adj" fmla="val 409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6" name="Seta: Divisa 15"/>
          <p:cNvSpPr/>
          <p:nvPr/>
        </p:nvSpPr>
        <p:spPr>
          <a:xfrm rot="16200000" flipH="1">
            <a:off x="4610198" y="4951317"/>
            <a:ext cx="847239" cy="258617"/>
          </a:xfrm>
          <a:prstGeom prst="chevron">
            <a:avLst>
              <a:gd name="adj" fmla="val 409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7" name="Seta: Divisa 16"/>
          <p:cNvSpPr/>
          <p:nvPr/>
        </p:nvSpPr>
        <p:spPr>
          <a:xfrm rot="5400000" flipH="1">
            <a:off x="5019908" y="4907818"/>
            <a:ext cx="847239" cy="270470"/>
          </a:xfrm>
          <a:prstGeom prst="chevron">
            <a:avLst>
              <a:gd name="adj" fmla="val 409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8" name="Seta: Divisa 17"/>
          <p:cNvSpPr/>
          <p:nvPr/>
        </p:nvSpPr>
        <p:spPr>
          <a:xfrm rot="10800000" flipH="1">
            <a:off x="6456215" y="2780143"/>
            <a:ext cx="847239" cy="280892"/>
          </a:xfrm>
          <a:prstGeom prst="chevron">
            <a:avLst>
              <a:gd name="adj" fmla="val 409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9" name="Seta: Divisa 18"/>
          <p:cNvSpPr/>
          <p:nvPr/>
        </p:nvSpPr>
        <p:spPr>
          <a:xfrm flipH="1">
            <a:off x="6438370" y="3362033"/>
            <a:ext cx="847239" cy="289547"/>
          </a:xfrm>
          <a:prstGeom prst="chevron">
            <a:avLst>
              <a:gd name="adj" fmla="val 409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7400433" y="2172144"/>
            <a:ext cx="2419927" cy="20858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941" y="5873212"/>
            <a:ext cx="1649552" cy="448084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655" y="4316128"/>
            <a:ext cx="1769481" cy="606611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749" y="2862003"/>
            <a:ext cx="423318" cy="789577"/>
          </a:xfrm>
          <a:prstGeom prst="rect">
            <a:avLst/>
          </a:prstGeom>
        </p:spPr>
      </p:pic>
      <p:sp>
        <p:nvSpPr>
          <p:cNvPr id="21" name="Retângulo 20"/>
          <p:cNvSpPr/>
          <p:nvPr/>
        </p:nvSpPr>
        <p:spPr>
          <a:xfrm>
            <a:off x="4012831" y="1906725"/>
            <a:ext cx="2419927" cy="45033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322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r>
              <a:rPr lang="pt-PT" sz="3600" b="1" dirty="0"/>
              <a:t>Algoritmo de Calculo do próximo Estado</a:t>
            </a:r>
            <a:endParaRPr lang="en" sz="3600" b="1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2B608F7F-8D64-457C-9DA1-FE86DE69A7EE}"/>
              </a:ext>
            </a:extLst>
          </p:cNvPr>
          <p:cNvGrpSpPr/>
          <p:nvPr/>
        </p:nvGrpSpPr>
        <p:grpSpPr>
          <a:xfrm>
            <a:off x="1921162" y="1737474"/>
            <a:ext cx="8776655" cy="4441653"/>
            <a:chOff x="0" y="0"/>
            <a:chExt cx="7239000" cy="38633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28EFA3-13CA-4C79-9BF0-D61E32E97F15}"/>
                </a:ext>
              </a:extLst>
            </p:cNvPr>
            <p:cNvSpPr/>
            <p:nvPr/>
          </p:nvSpPr>
          <p:spPr>
            <a:xfrm>
              <a:off x="0" y="1516380"/>
              <a:ext cx="624840" cy="594360"/>
            </a:xfrm>
            <a:prstGeom prst="ellipse">
              <a:avLst/>
            </a:prstGeom>
            <a:noFill/>
            <a:ln w="508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000" b="1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E8E7B35-DB5B-4479-8AD0-FB839CB92B3C}"/>
                </a:ext>
              </a:extLst>
            </p:cNvPr>
            <p:cNvSpPr/>
            <p:nvPr/>
          </p:nvSpPr>
          <p:spPr>
            <a:xfrm>
              <a:off x="1424940" y="739140"/>
              <a:ext cx="624840" cy="594360"/>
            </a:xfrm>
            <a:prstGeom prst="ellipse">
              <a:avLst/>
            </a:prstGeom>
            <a:noFill/>
            <a:ln w="508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</a:rPr>
                <a:t>N1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C872777-0988-4E25-BECC-181BE068083B}"/>
                </a:ext>
              </a:extLst>
            </p:cNvPr>
            <p:cNvSpPr/>
            <p:nvPr/>
          </p:nvSpPr>
          <p:spPr>
            <a:xfrm>
              <a:off x="2887980" y="746760"/>
              <a:ext cx="624840" cy="594360"/>
            </a:xfrm>
            <a:prstGeom prst="ellipse">
              <a:avLst/>
            </a:prstGeom>
            <a:noFill/>
            <a:ln w="508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N2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3C4B9E-383E-49DB-8619-A350F65B7783}"/>
                </a:ext>
              </a:extLst>
            </p:cNvPr>
            <p:cNvSpPr/>
            <p:nvPr/>
          </p:nvSpPr>
          <p:spPr>
            <a:xfrm>
              <a:off x="4709160" y="1943100"/>
              <a:ext cx="624840" cy="594360"/>
            </a:xfrm>
            <a:prstGeom prst="ellipse">
              <a:avLst/>
            </a:prstGeom>
            <a:noFill/>
            <a:ln w="508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N5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28AFEA8-7EA5-4415-AD3B-0D3059CCE6FB}"/>
                </a:ext>
              </a:extLst>
            </p:cNvPr>
            <p:cNvSpPr/>
            <p:nvPr/>
          </p:nvSpPr>
          <p:spPr>
            <a:xfrm>
              <a:off x="4709160" y="0"/>
              <a:ext cx="624840" cy="594360"/>
            </a:xfrm>
            <a:prstGeom prst="ellipse">
              <a:avLst/>
            </a:prstGeom>
            <a:noFill/>
            <a:ln w="508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N3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F6E423A-AD32-48DE-8520-4F78AE9377D0}"/>
                </a:ext>
              </a:extLst>
            </p:cNvPr>
            <p:cNvSpPr/>
            <p:nvPr/>
          </p:nvSpPr>
          <p:spPr>
            <a:xfrm>
              <a:off x="4701540" y="937260"/>
              <a:ext cx="624840" cy="594360"/>
            </a:xfrm>
            <a:prstGeom prst="ellipse">
              <a:avLst/>
            </a:prstGeom>
            <a:noFill/>
            <a:ln w="508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N4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4E933D0-5350-4500-91C2-4F44AAA3DC4F}"/>
                </a:ext>
              </a:extLst>
            </p:cNvPr>
            <p:cNvSpPr/>
            <p:nvPr/>
          </p:nvSpPr>
          <p:spPr>
            <a:xfrm>
              <a:off x="1463040" y="2522220"/>
              <a:ext cx="624840" cy="594360"/>
            </a:xfrm>
            <a:prstGeom prst="ellipse">
              <a:avLst/>
            </a:prstGeom>
            <a:noFill/>
            <a:ln w="508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N6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9067158-6D37-4849-A429-96EF2D52524D}"/>
                </a:ext>
              </a:extLst>
            </p:cNvPr>
            <p:cNvSpPr/>
            <p:nvPr/>
          </p:nvSpPr>
          <p:spPr>
            <a:xfrm>
              <a:off x="2903220" y="2522220"/>
              <a:ext cx="624840" cy="594360"/>
            </a:xfrm>
            <a:prstGeom prst="ellipse">
              <a:avLst/>
            </a:prstGeom>
            <a:noFill/>
            <a:ln w="508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N7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D9710D-6BDF-46D1-A8F4-E459B0B102EF}"/>
                </a:ext>
              </a:extLst>
            </p:cNvPr>
            <p:cNvSpPr/>
            <p:nvPr/>
          </p:nvSpPr>
          <p:spPr>
            <a:xfrm>
              <a:off x="4701540" y="3268980"/>
              <a:ext cx="624840" cy="594360"/>
            </a:xfrm>
            <a:prstGeom prst="ellipse">
              <a:avLst/>
            </a:prstGeom>
            <a:noFill/>
            <a:ln w="508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N8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8C7F50-E712-4606-8834-7584CD77F637}"/>
                </a:ext>
              </a:extLst>
            </p:cNvPr>
            <p:cNvSpPr/>
            <p:nvPr/>
          </p:nvSpPr>
          <p:spPr>
            <a:xfrm>
              <a:off x="6614160" y="1577340"/>
              <a:ext cx="624840" cy="594360"/>
            </a:xfrm>
            <a:prstGeom prst="ellipse">
              <a:avLst/>
            </a:prstGeom>
            <a:noFill/>
            <a:ln w="508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000" b="1">
                  <a:solidFill>
                    <a:schemeClr val="tx1"/>
                  </a:solidFill>
                </a:rPr>
                <a:t>End</a:t>
              </a:r>
            </a:p>
          </p:txBody>
        </p:sp>
        <p:cxnSp>
          <p:nvCxnSpPr>
            <p:cNvPr id="14" name="Conexão reta unidirecional 13">
              <a:extLst>
                <a:ext uri="{FF2B5EF4-FFF2-40B4-BE49-F238E27FC236}">
                  <a16:creationId xmlns:a16="http://schemas.microsoft.com/office/drawing/2014/main" id="{68D39890-D2F5-4A63-A9C9-AAA13F20E787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 flipV="1">
              <a:off x="624840" y="1036320"/>
              <a:ext cx="800100" cy="777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unidirecional 14">
              <a:extLst>
                <a:ext uri="{FF2B5EF4-FFF2-40B4-BE49-F238E27FC236}">
                  <a16:creationId xmlns:a16="http://schemas.microsoft.com/office/drawing/2014/main" id="{E966BFD4-1BAB-47DC-8330-15C7672CCCC7}"/>
                </a:ext>
              </a:extLst>
            </p:cNvPr>
            <p:cNvCxnSpPr>
              <a:stCxn id="4" idx="6"/>
              <a:endCxn id="10" idx="2"/>
            </p:cNvCxnSpPr>
            <p:nvPr/>
          </p:nvCxnSpPr>
          <p:spPr>
            <a:xfrm>
              <a:off x="624840" y="1813560"/>
              <a:ext cx="838200" cy="10058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unidirecional 15">
              <a:extLst>
                <a:ext uri="{FF2B5EF4-FFF2-40B4-BE49-F238E27FC236}">
                  <a16:creationId xmlns:a16="http://schemas.microsoft.com/office/drawing/2014/main" id="{C118A5D7-10EE-4CE9-9A83-CAE4ADB251FF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2087880" y="2819400"/>
              <a:ext cx="8153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unidirecional 16">
              <a:extLst>
                <a:ext uri="{FF2B5EF4-FFF2-40B4-BE49-F238E27FC236}">
                  <a16:creationId xmlns:a16="http://schemas.microsoft.com/office/drawing/2014/main" id="{67C3BBB9-F240-4147-9BC2-693070A34159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049780" y="1036320"/>
              <a:ext cx="838200" cy="76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unidirecional 17">
              <a:extLst>
                <a:ext uri="{FF2B5EF4-FFF2-40B4-BE49-F238E27FC236}">
                  <a16:creationId xmlns:a16="http://schemas.microsoft.com/office/drawing/2014/main" id="{FDBA936E-F751-45EE-BE1C-4878F116BCB6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 flipV="1">
              <a:off x="3512820" y="297180"/>
              <a:ext cx="1196340" cy="7467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unidirecional 18">
              <a:extLst>
                <a:ext uri="{FF2B5EF4-FFF2-40B4-BE49-F238E27FC236}">
                  <a16:creationId xmlns:a16="http://schemas.microsoft.com/office/drawing/2014/main" id="{81D21466-01B7-44E2-8A2F-D3D6EF806B08}"/>
                </a:ext>
              </a:extLst>
            </p:cNvPr>
            <p:cNvCxnSpPr>
              <a:stCxn id="6" idx="6"/>
              <a:endCxn id="9" idx="2"/>
            </p:cNvCxnSpPr>
            <p:nvPr/>
          </p:nvCxnSpPr>
          <p:spPr>
            <a:xfrm>
              <a:off x="3512820" y="1043940"/>
              <a:ext cx="1188720" cy="1905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unidirecional 19">
              <a:extLst>
                <a:ext uri="{FF2B5EF4-FFF2-40B4-BE49-F238E27FC236}">
                  <a16:creationId xmlns:a16="http://schemas.microsoft.com/office/drawing/2014/main" id="{BC86898A-FB76-488D-8699-E9B96553DC00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3512820" y="1043940"/>
              <a:ext cx="1196340" cy="11963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unidirecional 20">
              <a:extLst>
                <a:ext uri="{FF2B5EF4-FFF2-40B4-BE49-F238E27FC236}">
                  <a16:creationId xmlns:a16="http://schemas.microsoft.com/office/drawing/2014/main" id="{D588590E-6D63-419B-A0C1-BEC88F3D822F}"/>
                </a:ext>
              </a:extLst>
            </p:cNvPr>
            <p:cNvCxnSpPr>
              <a:stCxn id="8" idx="6"/>
              <a:endCxn id="13" idx="2"/>
            </p:cNvCxnSpPr>
            <p:nvPr/>
          </p:nvCxnSpPr>
          <p:spPr>
            <a:xfrm>
              <a:off x="5334000" y="297180"/>
              <a:ext cx="1280160" cy="15773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unidirecional 21">
              <a:extLst>
                <a:ext uri="{FF2B5EF4-FFF2-40B4-BE49-F238E27FC236}">
                  <a16:creationId xmlns:a16="http://schemas.microsoft.com/office/drawing/2014/main" id="{158295CA-9EB7-4292-B87F-C6F75A23E060}"/>
                </a:ext>
              </a:extLst>
            </p:cNvPr>
            <p:cNvCxnSpPr>
              <a:stCxn id="9" idx="6"/>
              <a:endCxn id="13" idx="2"/>
            </p:cNvCxnSpPr>
            <p:nvPr/>
          </p:nvCxnSpPr>
          <p:spPr>
            <a:xfrm>
              <a:off x="5326380" y="1234440"/>
              <a:ext cx="1287780" cy="640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unidirecional 22">
              <a:extLst>
                <a:ext uri="{FF2B5EF4-FFF2-40B4-BE49-F238E27FC236}">
                  <a16:creationId xmlns:a16="http://schemas.microsoft.com/office/drawing/2014/main" id="{F79906C5-1B8D-406A-BA2C-9EA8B526A49F}"/>
                </a:ext>
              </a:extLst>
            </p:cNvPr>
            <p:cNvCxnSpPr>
              <a:stCxn id="7" idx="6"/>
              <a:endCxn id="13" idx="2"/>
            </p:cNvCxnSpPr>
            <p:nvPr/>
          </p:nvCxnSpPr>
          <p:spPr>
            <a:xfrm flipV="1">
              <a:off x="5334000" y="1874520"/>
              <a:ext cx="1280160" cy="3657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ta unidirecional 23">
              <a:extLst>
                <a:ext uri="{FF2B5EF4-FFF2-40B4-BE49-F238E27FC236}">
                  <a16:creationId xmlns:a16="http://schemas.microsoft.com/office/drawing/2014/main" id="{4272C349-4A4D-4FA1-92E0-CEB54368AAE3}"/>
                </a:ext>
              </a:extLst>
            </p:cNvPr>
            <p:cNvCxnSpPr>
              <a:stCxn id="11" idx="6"/>
              <a:endCxn id="7" idx="2"/>
            </p:cNvCxnSpPr>
            <p:nvPr/>
          </p:nvCxnSpPr>
          <p:spPr>
            <a:xfrm flipV="1">
              <a:off x="3528060" y="2240280"/>
              <a:ext cx="1181100" cy="5791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xão reta unidirecional 24">
              <a:extLst>
                <a:ext uri="{FF2B5EF4-FFF2-40B4-BE49-F238E27FC236}">
                  <a16:creationId xmlns:a16="http://schemas.microsoft.com/office/drawing/2014/main" id="{7ACDAAD7-6A5F-4C83-AAF7-428F5F74DB6C}"/>
                </a:ext>
              </a:extLst>
            </p:cNvPr>
            <p:cNvCxnSpPr>
              <a:stCxn id="11" idx="6"/>
              <a:endCxn id="12" idx="2"/>
            </p:cNvCxnSpPr>
            <p:nvPr/>
          </p:nvCxnSpPr>
          <p:spPr>
            <a:xfrm>
              <a:off x="3528060" y="2819400"/>
              <a:ext cx="1173480" cy="7467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xão reta unidirecional 25">
              <a:extLst>
                <a:ext uri="{FF2B5EF4-FFF2-40B4-BE49-F238E27FC236}">
                  <a16:creationId xmlns:a16="http://schemas.microsoft.com/office/drawing/2014/main" id="{B1BCBCA2-9E4D-4559-9528-715296D488F9}"/>
                </a:ext>
              </a:extLst>
            </p:cNvPr>
            <p:cNvCxnSpPr>
              <a:stCxn id="12" idx="6"/>
              <a:endCxn id="13" idx="2"/>
            </p:cNvCxnSpPr>
            <p:nvPr/>
          </p:nvCxnSpPr>
          <p:spPr>
            <a:xfrm flipV="1">
              <a:off x="5326380" y="1874520"/>
              <a:ext cx="1287780" cy="16916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4517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r>
              <a:rPr lang="pt-PT" sz="3600" b="1" dirty="0"/>
              <a:t>Algoritmo de Calculo do próximo Estado</a:t>
            </a:r>
            <a:endParaRPr lang="en" sz="3600" b="1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EAA85E39-5BF7-4E67-BD39-8462481CCD26}"/>
              </a:ext>
            </a:extLst>
          </p:cNvPr>
          <p:cNvGrpSpPr/>
          <p:nvPr/>
        </p:nvGrpSpPr>
        <p:grpSpPr>
          <a:xfrm>
            <a:off x="3684054" y="1967347"/>
            <a:ext cx="4544291" cy="3860799"/>
            <a:chOff x="0" y="0"/>
            <a:chExt cx="3269642" cy="302721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F3E8C35-B2B2-4E14-908E-F38FFD13E371}"/>
                </a:ext>
              </a:extLst>
            </p:cNvPr>
            <p:cNvSpPr/>
            <p:nvPr/>
          </p:nvSpPr>
          <p:spPr>
            <a:xfrm>
              <a:off x="0" y="1419068"/>
              <a:ext cx="634779" cy="604299"/>
            </a:xfrm>
            <a:prstGeom prst="ellipse">
              <a:avLst/>
            </a:prstGeom>
            <a:noFill/>
            <a:ln w="508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N2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7A07C8D-489C-4B3A-9F41-BF76EC916B26}"/>
                </a:ext>
              </a:extLst>
            </p:cNvPr>
            <p:cNvSpPr/>
            <p:nvPr/>
          </p:nvSpPr>
          <p:spPr>
            <a:xfrm>
              <a:off x="2619623" y="2426233"/>
              <a:ext cx="634779" cy="600986"/>
            </a:xfrm>
            <a:prstGeom prst="ellipse">
              <a:avLst/>
            </a:prstGeom>
            <a:noFill/>
            <a:ln w="508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N5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94A7E9B-1F27-4CB0-853F-B8F68085DF0B}"/>
                </a:ext>
              </a:extLst>
            </p:cNvPr>
            <p:cNvSpPr/>
            <p:nvPr/>
          </p:nvSpPr>
          <p:spPr>
            <a:xfrm>
              <a:off x="2634863" y="514276"/>
              <a:ext cx="634779" cy="604299"/>
            </a:xfrm>
            <a:prstGeom prst="ellipse">
              <a:avLst/>
            </a:prstGeom>
            <a:noFill/>
            <a:ln w="508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N3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A309F69-F38D-46B0-98AB-FEA2023B004A}"/>
                </a:ext>
              </a:extLst>
            </p:cNvPr>
            <p:cNvSpPr/>
            <p:nvPr/>
          </p:nvSpPr>
          <p:spPr>
            <a:xfrm>
              <a:off x="2604383" y="1419068"/>
              <a:ext cx="634779" cy="604299"/>
            </a:xfrm>
            <a:prstGeom prst="ellipse">
              <a:avLst/>
            </a:prstGeom>
            <a:noFill/>
            <a:ln w="508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N4</a:t>
              </a:r>
            </a:p>
          </p:txBody>
        </p:sp>
        <p:cxnSp>
          <p:nvCxnSpPr>
            <p:cNvPr id="24" name="Conexão reta unidirecional 23">
              <a:extLst>
                <a:ext uri="{FF2B5EF4-FFF2-40B4-BE49-F238E27FC236}">
                  <a16:creationId xmlns:a16="http://schemas.microsoft.com/office/drawing/2014/main" id="{DDA18824-EF62-47D0-87C2-67189D35D965}"/>
                </a:ext>
              </a:extLst>
            </p:cNvPr>
            <p:cNvCxnSpPr>
              <a:stCxn id="20" idx="6"/>
              <a:endCxn id="22" idx="2"/>
            </p:cNvCxnSpPr>
            <p:nvPr/>
          </p:nvCxnSpPr>
          <p:spPr>
            <a:xfrm flipV="1">
              <a:off x="634779" y="818082"/>
              <a:ext cx="2000084" cy="9047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xão reta unidirecional 24">
              <a:extLst>
                <a:ext uri="{FF2B5EF4-FFF2-40B4-BE49-F238E27FC236}">
                  <a16:creationId xmlns:a16="http://schemas.microsoft.com/office/drawing/2014/main" id="{96A3ED36-74BF-4297-9757-4B4CA5FC0968}"/>
                </a:ext>
              </a:extLst>
            </p:cNvPr>
            <p:cNvCxnSpPr>
              <a:stCxn id="20" idx="6"/>
              <a:endCxn id="23" idx="2"/>
            </p:cNvCxnSpPr>
            <p:nvPr/>
          </p:nvCxnSpPr>
          <p:spPr>
            <a:xfrm>
              <a:off x="634779" y="1722874"/>
              <a:ext cx="196960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xão reta unidirecional 25">
              <a:extLst>
                <a:ext uri="{FF2B5EF4-FFF2-40B4-BE49-F238E27FC236}">
                  <a16:creationId xmlns:a16="http://schemas.microsoft.com/office/drawing/2014/main" id="{B81543D8-8307-4C72-9A35-F69BD1B58871}"/>
                </a:ext>
              </a:extLst>
            </p:cNvPr>
            <p:cNvCxnSpPr>
              <a:stCxn id="20" idx="6"/>
              <a:endCxn id="21" idx="2"/>
            </p:cNvCxnSpPr>
            <p:nvPr/>
          </p:nvCxnSpPr>
          <p:spPr>
            <a:xfrm>
              <a:off x="634779" y="1722874"/>
              <a:ext cx="1984844" cy="10038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DF03E771-217C-4DFD-9647-03022959AAB1}"/>
                </a:ext>
              </a:extLst>
            </p:cNvPr>
            <p:cNvGrpSpPr/>
            <p:nvPr/>
          </p:nvGrpSpPr>
          <p:grpSpPr>
            <a:xfrm>
              <a:off x="1426998" y="0"/>
              <a:ext cx="208743" cy="1027414"/>
              <a:chOff x="1426998" y="0"/>
              <a:chExt cx="412321" cy="1640668"/>
            </a:xfrm>
          </p:grpSpPr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6DF93A88-8016-4D10-BCB6-98F059642D1D}"/>
                  </a:ext>
                </a:extLst>
              </p:cNvPr>
              <p:cNvSpPr/>
              <p:nvPr/>
            </p:nvSpPr>
            <p:spPr>
              <a:xfrm>
                <a:off x="1426998" y="0"/>
                <a:ext cx="412321" cy="2737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sz="1100" b="1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D61CBD77-A2AE-4C02-A643-53DB84F3B301}"/>
                  </a:ext>
                </a:extLst>
              </p:cNvPr>
              <p:cNvSpPr/>
              <p:nvPr/>
            </p:nvSpPr>
            <p:spPr>
              <a:xfrm>
                <a:off x="1426998" y="273949"/>
                <a:ext cx="412321" cy="2737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sz="1100" b="1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EBF3E070-5070-4D4D-8E19-2282EB204E04}"/>
                  </a:ext>
                </a:extLst>
              </p:cNvPr>
              <p:cNvSpPr/>
              <p:nvPr/>
            </p:nvSpPr>
            <p:spPr>
              <a:xfrm>
                <a:off x="1426998" y="547686"/>
                <a:ext cx="412321" cy="2737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sz="1100" b="1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2532E182-4D45-482A-905F-7E941C296A1F}"/>
                  </a:ext>
                </a:extLst>
              </p:cNvPr>
              <p:cNvSpPr/>
              <p:nvPr/>
            </p:nvSpPr>
            <p:spPr>
              <a:xfrm>
                <a:off x="1428202" y="819931"/>
                <a:ext cx="409914" cy="2730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sz="1100" b="1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id="{638548DF-3353-4538-8CD0-DDC582314C55}"/>
                  </a:ext>
                </a:extLst>
              </p:cNvPr>
              <p:cNvSpPr/>
              <p:nvPr/>
            </p:nvSpPr>
            <p:spPr>
              <a:xfrm>
                <a:off x="1427052" y="1093194"/>
                <a:ext cx="411064" cy="2737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sz="1100" b="1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9092B954-3FA4-4ADB-8016-FA0F2CD5D69E}"/>
                  </a:ext>
                </a:extLst>
              </p:cNvPr>
              <p:cNvSpPr/>
              <p:nvPr/>
            </p:nvSpPr>
            <p:spPr>
              <a:xfrm>
                <a:off x="1427051" y="1366932"/>
                <a:ext cx="411064" cy="2737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sz="1100" b="1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sp>
          <p:nvSpPr>
            <p:cNvPr id="44" name="Seta: Para a Direita 43">
              <a:extLst>
                <a:ext uri="{FF2B5EF4-FFF2-40B4-BE49-F238E27FC236}">
                  <a16:creationId xmlns:a16="http://schemas.microsoft.com/office/drawing/2014/main" id="{D05471B1-943A-4B62-A38E-A06051DB956E}"/>
                </a:ext>
              </a:extLst>
            </p:cNvPr>
            <p:cNvSpPr/>
            <p:nvPr/>
          </p:nvSpPr>
          <p:spPr>
            <a:xfrm rot="16200000">
              <a:off x="1439130" y="994941"/>
              <a:ext cx="179361" cy="29566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pt-PT" sz="1100"/>
            </a:p>
          </p:txBody>
        </p:sp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4205BBA1-3DB9-443C-8273-E12E0937EDB9}"/>
                </a:ext>
              </a:extLst>
            </p:cNvPr>
            <p:cNvGrpSpPr/>
            <p:nvPr/>
          </p:nvGrpSpPr>
          <p:grpSpPr>
            <a:xfrm>
              <a:off x="1771781" y="426812"/>
              <a:ext cx="208743" cy="1027414"/>
              <a:chOff x="1771781" y="426812"/>
              <a:chExt cx="412321" cy="1640668"/>
            </a:xfrm>
          </p:grpSpPr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C8B5CAE9-9E54-457E-9C0E-94F1598C377B}"/>
                  </a:ext>
                </a:extLst>
              </p:cNvPr>
              <p:cNvSpPr/>
              <p:nvPr/>
            </p:nvSpPr>
            <p:spPr>
              <a:xfrm>
                <a:off x="1771781" y="426812"/>
                <a:ext cx="412321" cy="2737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sz="1100" b="1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33C39344-90F9-4139-BCAB-B26AADAF1AC5}"/>
                  </a:ext>
                </a:extLst>
              </p:cNvPr>
              <p:cNvSpPr/>
              <p:nvPr/>
            </p:nvSpPr>
            <p:spPr>
              <a:xfrm>
                <a:off x="1771781" y="700761"/>
                <a:ext cx="412321" cy="2737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sz="1100" b="1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C2F7A827-DB1F-48D0-B416-E0F39B588009}"/>
                  </a:ext>
                </a:extLst>
              </p:cNvPr>
              <p:cNvSpPr/>
              <p:nvPr/>
            </p:nvSpPr>
            <p:spPr>
              <a:xfrm>
                <a:off x="1771781" y="974498"/>
                <a:ext cx="412321" cy="2737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sz="1100" b="1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58" name="Retângulo 57">
                <a:extLst>
                  <a:ext uri="{FF2B5EF4-FFF2-40B4-BE49-F238E27FC236}">
                    <a16:creationId xmlns:a16="http://schemas.microsoft.com/office/drawing/2014/main" id="{294240B7-BCC8-4ABF-B840-2F42692E4AE3}"/>
                  </a:ext>
                </a:extLst>
              </p:cNvPr>
              <p:cNvSpPr/>
              <p:nvPr/>
            </p:nvSpPr>
            <p:spPr>
              <a:xfrm>
                <a:off x="1772985" y="1246743"/>
                <a:ext cx="409914" cy="2730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sz="1100" b="1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59" name="Retângulo 58">
                <a:extLst>
                  <a:ext uri="{FF2B5EF4-FFF2-40B4-BE49-F238E27FC236}">
                    <a16:creationId xmlns:a16="http://schemas.microsoft.com/office/drawing/2014/main" id="{F98D491B-1751-48DC-BD35-9EE9997A993F}"/>
                  </a:ext>
                </a:extLst>
              </p:cNvPr>
              <p:cNvSpPr/>
              <p:nvPr/>
            </p:nvSpPr>
            <p:spPr>
              <a:xfrm>
                <a:off x="1771835" y="1520006"/>
                <a:ext cx="411064" cy="2737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sz="1100" b="1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7B795D6C-C418-48A0-9BA5-9DD2401B51CC}"/>
                  </a:ext>
                </a:extLst>
              </p:cNvPr>
              <p:cNvSpPr/>
              <p:nvPr/>
            </p:nvSpPr>
            <p:spPr>
              <a:xfrm>
                <a:off x="1771834" y="1793744"/>
                <a:ext cx="411064" cy="2737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sz="1100" b="1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46" name="Seta: Para a Direita 45">
              <a:extLst>
                <a:ext uri="{FF2B5EF4-FFF2-40B4-BE49-F238E27FC236}">
                  <a16:creationId xmlns:a16="http://schemas.microsoft.com/office/drawing/2014/main" id="{55F843D3-D405-4DDF-BF05-1D254A311560}"/>
                </a:ext>
              </a:extLst>
            </p:cNvPr>
            <p:cNvSpPr/>
            <p:nvPr/>
          </p:nvSpPr>
          <p:spPr>
            <a:xfrm rot="16200000">
              <a:off x="1783913" y="1421753"/>
              <a:ext cx="179361" cy="29566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pt-PT" sz="1100"/>
            </a:p>
          </p:txBody>
        </p:sp>
        <p:grpSp>
          <p:nvGrpSpPr>
            <p:cNvPr id="47" name="Grupo 46">
              <a:extLst>
                <a:ext uri="{FF2B5EF4-FFF2-40B4-BE49-F238E27FC236}">
                  <a16:creationId xmlns:a16="http://schemas.microsoft.com/office/drawing/2014/main" id="{95A1E0D6-52EE-4C0C-89EB-A513E2AA1D0D}"/>
                </a:ext>
              </a:extLst>
            </p:cNvPr>
            <p:cNvGrpSpPr/>
            <p:nvPr/>
          </p:nvGrpSpPr>
          <p:grpSpPr>
            <a:xfrm>
              <a:off x="2109712" y="1202065"/>
              <a:ext cx="208743" cy="1027414"/>
              <a:chOff x="2109712" y="1202064"/>
              <a:chExt cx="412321" cy="1640668"/>
            </a:xfrm>
          </p:grpSpPr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6560EFD8-80D8-44D5-96AF-45C13F01A354}"/>
                  </a:ext>
                </a:extLst>
              </p:cNvPr>
              <p:cNvSpPr/>
              <p:nvPr/>
            </p:nvSpPr>
            <p:spPr>
              <a:xfrm>
                <a:off x="2109712" y="1202064"/>
                <a:ext cx="412321" cy="2737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sz="1100" b="1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B30536DD-32B2-4B6D-98FA-5475F59111AF}"/>
                  </a:ext>
                </a:extLst>
              </p:cNvPr>
              <p:cNvSpPr/>
              <p:nvPr/>
            </p:nvSpPr>
            <p:spPr>
              <a:xfrm>
                <a:off x="2109712" y="1476013"/>
                <a:ext cx="412321" cy="2737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sz="1100" b="1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8ED92F81-11F2-4374-9E99-7988E666A17C}"/>
                  </a:ext>
                </a:extLst>
              </p:cNvPr>
              <p:cNvSpPr/>
              <p:nvPr/>
            </p:nvSpPr>
            <p:spPr>
              <a:xfrm>
                <a:off x="2109712" y="1749750"/>
                <a:ext cx="412321" cy="2737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sz="1100" b="1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AFF3E08A-2006-4C6A-A154-A93CFD2F0845}"/>
                  </a:ext>
                </a:extLst>
              </p:cNvPr>
              <p:cNvSpPr/>
              <p:nvPr/>
            </p:nvSpPr>
            <p:spPr>
              <a:xfrm>
                <a:off x="2110916" y="2021995"/>
                <a:ext cx="409914" cy="2730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sz="1100" b="1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A763EE44-1D99-4F5C-859D-8BA616B66D1C}"/>
                  </a:ext>
                </a:extLst>
              </p:cNvPr>
              <p:cNvSpPr/>
              <p:nvPr/>
            </p:nvSpPr>
            <p:spPr>
              <a:xfrm>
                <a:off x="2109766" y="2295258"/>
                <a:ext cx="411064" cy="2737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sz="1100" b="1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8C62FFA5-20B7-4DA6-8125-E8C2543FC593}"/>
                  </a:ext>
                </a:extLst>
              </p:cNvPr>
              <p:cNvSpPr/>
              <p:nvPr/>
            </p:nvSpPr>
            <p:spPr>
              <a:xfrm>
                <a:off x="2109765" y="2568996"/>
                <a:ext cx="411064" cy="2737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sz="1100" b="1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48" name="Seta: Para a Direita 47">
              <a:extLst>
                <a:ext uri="{FF2B5EF4-FFF2-40B4-BE49-F238E27FC236}">
                  <a16:creationId xmlns:a16="http://schemas.microsoft.com/office/drawing/2014/main" id="{69070103-7444-42F4-8239-3BF5E3F199FC}"/>
                </a:ext>
              </a:extLst>
            </p:cNvPr>
            <p:cNvSpPr/>
            <p:nvPr/>
          </p:nvSpPr>
          <p:spPr>
            <a:xfrm rot="16200000">
              <a:off x="2121844" y="2197005"/>
              <a:ext cx="179361" cy="29566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pt-PT" sz="1100"/>
            </a:p>
          </p:txBody>
        </p:sp>
      </p:grpSp>
    </p:spTree>
    <p:extLst>
      <p:ext uri="{BB962C8B-B14F-4D97-AF65-F5344CB8AC3E}">
        <p14:creationId xmlns:p14="http://schemas.microsoft.com/office/powerpoint/2010/main" val="342550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r>
              <a:rPr lang="pt-PT" sz="3600" b="1" dirty="0"/>
              <a:t>Algoritmo de Calculo do próximo Estado</a:t>
            </a:r>
            <a:endParaRPr lang="en" sz="3600" b="1" dirty="0"/>
          </a:p>
        </p:txBody>
      </p:sp>
      <p:grpSp>
        <p:nvGrpSpPr>
          <p:cNvPr id="2" name="Grupo 1"/>
          <p:cNvGrpSpPr/>
          <p:nvPr/>
        </p:nvGrpSpPr>
        <p:grpSpPr>
          <a:xfrm>
            <a:off x="4746236" y="2466107"/>
            <a:ext cx="2419928" cy="2706255"/>
            <a:chOff x="4746236" y="2466107"/>
            <a:chExt cx="2419928" cy="2706255"/>
          </a:xfrm>
        </p:grpSpPr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8972FB68-CE57-4363-BFD1-B88D9C5B507E}"/>
                </a:ext>
              </a:extLst>
            </p:cNvPr>
            <p:cNvGrpSpPr/>
            <p:nvPr/>
          </p:nvGrpSpPr>
          <p:grpSpPr>
            <a:xfrm>
              <a:off x="4968661" y="2471991"/>
              <a:ext cx="428290" cy="1556538"/>
              <a:chOff x="108407" y="3884"/>
              <a:chExt cx="412321" cy="1640668"/>
            </a:xfrm>
          </p:grpSpPr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DEBBD85E-F86A-419C-A501-527E189FED5B}"/>
                  </a:ext>
                </a:extLst>
              </p:cNvPr>
              <p:cNvSpPr/>
              <p:nvPr/>
            </p:nvSpPr>
            <p:spPr>
              <a:xfrm>
                <a:off x="108407" y="3884"/>
                <a:ext cx="412321" cy="2737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sz="1100" b="1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A5E73B82-49B0-42FE-8B3A-36DD494D3F9D}"/>
                  </a:ext>
                </a:extLst>
              </p:cNvPr>
              <p:cNvSpPr/>
              <p:nvPr/>
            </p:nvSpPr>
            <p:spPr>
              <a:xfrm>
                <a:off x="108407" y="277833"/>
                <a:ext cx="412321" cy="2737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sz="1100" b="1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4F145DF4-FD14-4C70-A959-A4074AFEAA6C}"/>
                  </a:ext>
                </a:extLst>
              </p:cNvPr>
              <p:cNvSpPr/>
              <p:nvPr/>
            </p:nvSpPr>
            <p:spPr>
              <a:xfrm>
                <a:off x="108407" y="551570"/>
                <a:ext cx="412321" cy="2737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sz="1100" b="1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82" name="Retângulo 81">
                <a:extLst>
                  <a:ext uri="{FF2B5EF4-FFF2-40B4-BE49-F238E27FC236}">
                    <a16:creationId xmlns:a16="http://schemas.microsoft.com/office/drawing/2014/main" id="{8B0B7BDA-E82A-4128-82B6-D888001C9D9A}"/>
                  </a:ext>
                </a:extLst>
              </p:cNvPr>
              <p:cNvSpPr/>
              <p:nvPr/>
            </p:nvSpPr>
            <p:spPr>
              <a:xfrm>
                <a:off x="109611" y="823815"/>
                <a:ext cx="409914" cy="2730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sz="1100" b="1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id="{9BB290C4-CA17-4805-BAF2-D47B7388D8CF}"/>
                  </a:ext>
                </a:extLst>
              </p:cNvPr>
              <p:cNvSpPr/>
              <p:nvPr/>
            </p:nvSpPr>
            <p:spPr>
              <a:xfrm>
                <a:off x="108461" y="1097078"/>
                <a:ext cx="411064" cy="2737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sz="1100" b="1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84" name="Retângulo 83">
                <a:extLst>
                  <a:ext uri="{FF2B5EF4-FFF2-40B4-BE49-F238E27FC236}">
                    <a16:creationId xmlns:a16="http://schemas.microsoft.com/office/drawing/2014/main" id="{6C9E07E9-9BF8-4783-98A5-3A1F872CB55B}"/>
                  </a:ext>
                </a:extLst>
              </p:cNvPr>
              <p:cNvSpPr/>
              <p:nvPr/>
            </p:nvSpPr>
            <p:spPr>
              <a:xfrm>
                <a:off x="108460" y="1370816"/>
                <a:ext cx="411064" cy="2737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sz="1100" b="1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3ABC57FB-FD3D-4E69-A4DE-01DDEE5E6C74}"/>
                </a:ext>
              </a:extLst>
            </p:cNvPr>
            <p:cNvGrpSpPr/>
            <p:nvPr/>
          </p:nvGrpSpPr>
          <p:grpSpPr>
            <a:xfrm>
              <a:off x="5716856" y="2466107"/>
              <a:ext cx="428290" cy="1556538"/>
              <a:chOff x="473068" y="0"/>
              <a:chExt cx="412321" cy="1640668"/>
            </a:xfrm>
          </p:grpSpPr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id="{9508A5A3-9E96-4A20-A8DB-52983D0E42EB}"/>
                  </a:ext>
                </a:extLst>
              </p:cNvPr>
              <p:cNvSpPr/>
              <p:nvPr/>
            </p:nvSpPr>
            <p:spPr>
              <a:xfrm>
                <a:off x="473068" y="0"/>
                <a:ext cx="412321" cy="2737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sz="1100" b="1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id="{3FE01A99-BF40-4E14-8740-3D70E773D0C1}"/>
                  </a:ext>
                </a:extLst>
              </p:cNvPr>
              <p:cNvSpPr/>
              <p:nvPr/>
            </p:nvSpPr>
            <p:spPr>
              <a:xfrm>
                <a:off x="473068" y="273949"/>
                <a:ext cx="412321" cy="2737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sz="1100" b="1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id="{A7AFC62B-B9EF-4609-8AE5-16FECF995746}"/>
                  </a:ext>
                </a:extLst>
              </p:cNvPr>
              <p:cNvSpPr/>
              <p:nvPr/>
            </p:nvSpPr>
            <p:spPr>
              <a:xfrm>
                <a:off x="473068" y="547686"/>
                <a:ext cx="412321" cy="2737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sz="1100" b="1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76" name="Retângulo 75">
                <a:extLst>
                  <a:ext uri="{FF2B5EF4-FFF2-40B4-BE49-F238E27FC236}">
                    <a16:creationId xmlns:a16="http://schemas.microsoft.com/office/drawing/2014/main" id="{44E7F824-4095-4318-9541-8CF739E17B7E}"/>
                  </a:ext>
                </a:extLst>
              </p:cNvPr>
              <p:cNvSpPr/>
              <p:nvPr/>
            </p:nvSpPr>
            <p:spPr>
              <a:xfrm>
                <a:off x="474272" y="819931"/>
                <a:ext cx="409914" cy="2730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sz="1100" b="1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1605E805-EF0D-4044-BC72-FED8DF67CAE4}"/>
                  </a:ext>
                </a:extLst>
              </p:cNvPr>
              <p:cNvSpPr/>
              <p:nvPr/>
            </p:nvSpPr>
            <p:spPr>
              <a:xfrm>
                <a:off x="473122" y="1093194"/>
                <a:ext cx="411064" cy="2737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sz="1100" b="1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78" name="Retângulo 77">
                <a:extLst>
                  <a:ext uri="{FF2B5EF4-FFF2-40B4-BE49-F238E27FC236}">
                    <a16:creationId xmlns:a16="http://schemas.microsoft.com/office/drawing/2014/main" id="{537A4E09-CADB-4C6D-A7E9-F7D92208F8B7}"/>
                  </a:ext>
                </a:extLst>
              </p:cNvPr>
              <p:cNvSpPr/>
              <p:nvPr/>
            </p:nvSpPr>
            <p:spPr>
              <a:xfrm>
                <a:off x="473121" y="1366932"/>
                <a:ext cx="411064" cy="2737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sz="1100" b="1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38" name="Seta: Para a Direita 37">
              <a:extLst>
                <a:ext uri="{FF2B5EF4-FFF2-40B4-BE49-F238E27FC236}">
                  <a16:creationId xmlns:a16="http://schemas.microsoft.com/office/drawing/2014/main" id="{6AA8027C-AF72-4D18-984A-59495D3A2FE6}"/>
                </a:ext>
              </a:extLst>
            </p:cNvPr>
            <p:cNvSpPr/>
            <p:nvPr/>
          </p:nvSpPr>
          <p:spPr>
            <a:xfrm rot="5400000">
              <a:off x="5747119" y="4063306"/>
              <a:ext cx="418157" cy="60662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pt-PT" sz="1100"/>
            </a:p>
          </p:txBody>
        </p:sp>
        <p:grpSp>
          <p:nvGrpSpPr>
            <p:cNvPr id="39" name="Grupo 38">
              <a:extLst>
                <a:ext uri="{FF2B5EF4-FFF2-40B4-BE49-F238E27FC236}">
                  <a16:creationId xmlns:a16="http://schemas.microsoft.com/office/drawing/2014/main" id="{60B2CE67-0C07-4097-B49F-A1B0DFFE2733}"/>
                </a:ext>
              </a:extLst>
            </p:cNvPr>
            <p:cNvGrpSpPr/>
            <p:nvPr/>
          </p:nvGrpSpPr>
          <p:grpSpPr>
            <a:xfrm>
              <a:off x="6450993" y="2476145"/>
              <a:ext cx="428290" cy="1556538"/>
              <a:chOff x="830877" y="6626"/>
              <a:chExt cx="412321" cy="1640668"/>
            </a:xfrm>
          </p:grpSpPr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DDEB2304-9614-4166-AC15-92853DAFAF36}"/>
                  </a:ext>
                </a:extLst>
              </p:cNvPr>
              <p:cNvSpPr/>
              <p:nvPr/>
            </p:nvSpPr>
            <p:spPr>
              <a:xfrm>
                <a:off x="830877" y="6626"/>
                <a:ext cx="412321" cy="2737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sz="1100" b="1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DDB61029-74DC-4C3F-A783-DBE0F5724C47}"/>
                  </a:ext>
                </a:extLst>
              </p:cNvPr>
              <p:cNvSpPr/>
              <p:nvPr/>
            </p:nvSpPr>
            <p:spPr>
              <a:xfrm>
                <a:off x="830877" y="280575"/>
                <a:ext cx="412321" cy="2737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sz="1100" b="1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69" name="Retângulo 68">
                <a:extLst>
                  <a:ext uri="{FF2B5EF4-FFF2-40B4-BE49-F238E27FC236}">
                    <a16:creationId xmlns:a16="http://schemas.microsoft.com/office/drawing/2014/main" id="{422DA1C4-B545-4FD3-98E4-A9353682BA70}"/>
                  </a:ext>
                </a:extLst>
              </p:cNvPr>
              <p:cNvSpPr/>
              <p:nvPr/>
            </p:nvSpPr>
            <p:spPr>
              <a:xfrm>
                <a:off x="830877" y="554312"/>
                <a:ext cx="412321" cy="2737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sz="1100" b="1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A98773AB-09C9-4CB9-937E-AEE56A765844}"/>
                  </a:ext>
                </a:extLst>
              </p:cNvPr>
              <p:cNvSpPr/>
              <p:nvPr/>
            </p:nvSpPr>
            <p:spPr>
              <a:xfrm>
                <a:off x="832081" y="826557"/>
                <a:ext cx="409914" cy="2730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sz="1100" b="1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1" name="Retângulo 70">
                <a:extLst>
                  <a:ext uri="{FF2B5EF4-FFF2-40B4-BE49-F238E27FC236}">
                    <a16:creationId xmlns:a16="http://schemas.microsoft.com/office/drawing/2014/main" id="{664464A1-001A-4865-9905-D0AB45E15C73}"/>
                  </a:ext>
                </a:extLst>
              </p:cNvPr>
              <p:cNvSpPr/>
              <p:nvPr/>
            </p:nvSpPr>
            <p:spPr>
              <a:xfrm>
                <a:off x="830931" y="1099820"/>
                <a:ext cx="411064" cy="2737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sz="1100" b="1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7E7B4AE2-FC42-4E0B-AA48-CB6D6051E7CA}"/>
                  </a:ext>
                </a:extLst>
              </p:cNvPr>
              <p:cNvSpPr/>
              <p:nvPr/>
            </p:nvSpPr>
            <p:spPr>
              <a:xfrm>
                <a:off x="830930" y="1373558"/>
                <a:ext cx="411064" cy="2737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sz="1100" b="1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DF3D37A8-BF2C-4F1D-889E-C920D0146021}"/>
                </a:ext>
              </a:extLst>
            </p:cNvPr>
            <p:cNvSpPr/>
            <p:nvPr/>
          </p:nvSpPr>
          <p:spPr>
            <a:xfrm>
              <a:off x="4746236" y="4720627"/>
              <a:ext cx="761325" cy="4517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>
                  <a:solidFill>
                    <a:schemeClr val="tx1"/>
                  </a:solidFill>
                </a:rPr>
                <a:t>P</a:t>
              </a:r>
              <a:r>
                <a:rPr lang="pt-PT" sz="1400" b="1" cap="none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C1098285-4275-4298-8DCF-E1A75D346120}"/>
                </a:ext>
              </a:extLst>
            </p:cNvPr>
            <p:cNvSpPr/>
            <p:nvPr/>
          </p:nvSpPr>
          <p:spPr>
            <a:xfrm>
              <a:off x="5575536" y="4710588"/>
              <a:ext cx="761325" cy="4517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>
                  <a:solidFill>
                    <a:schemeClr val="tx1"/>
                  </a:solidFill>
                </a:rPr>
                <a:t>P</a:t>
              </a:r>
              <a:r>
                <a:rPr lang="pt-PT" sz="1400" b="1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891190DF-2F21-4C1D-8FE9-397025E6801A}"/>
                </a:ext>
              </a:extLst>
            </p:cNvPr>
            <p:cNvSpPr/>
            <p:nvPr/>
          </p:nvSpPr>
          <p:spPr>
            <a:xfrm>
              <a:off x="6404839" y="4710590"/>
              <a:ext cx="761325" cy="4517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>
                  <a:solidFill>
                    <a:schemeClr val="tx1"/>
                  </a:solidFill>
                </a:rPr>
                <a:t>P</a:t>
              </a:r>
              <a:r>
                <a:rPr lang="pt-PT" sz="1400" b="1" baseline="-25000">
                  <a:solidFill>
                    <a:schemeClr val="tx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1913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r>
              <a:rPr lang="pt-PT" sz="3600" b="1" dirty="0"/>
              <a:t>Algoritmo de calculo de Preferências </a:t>
            </a:r>
            <a:endParaRPr lang="en" sz="3600" b="1" dirty="0"/>
          </a:p>
        </p:txBody>
      </p:sp>
      <p:sp>
        <p:nvSpPr>
          <p:cNvPr id="4" name="Shape 184"/>
          <p:cNvSpPr txBox="1">
            <a:spLocks/>
          </p:cNvSpPr>
          <p:nvPr/>
        </p:nvSpPr>
        <p:spPr>
          <a:xfrm>
            <a:off x="3588326" y="1366900"/>
            <a:ext cx="5675747" cy="520015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dirty="0">
                <a:solidFill>
                  <a:srgbClr val="0070C0"/>
                </a:solidFill>
              </a:rPr>
              <a:t>SELECT</a:t>
            </a:r>
            <a:r>
              <a:rPr lang="pt-PT" dirty="0"/>
              <a:t> </a:t>
            </a:r>
            <a:r>
              <a:rPr lang="pt-PT" dirty="0" err="1"/>
              <a:t>DimA.attrA</a:t>
            </a:r>
            <a:endParaRPr lang="pt-PT" dirty="0"/>
          </a:p>
          <a:p>
            <a:r>
              <a:rPr lang="pt-PT" dirty="0"/>
              <a:t>   	 </a:t>
            </a:r>
            <a:r>
              <a:rPr lang="pt-PT" dirty="0" err="1"/>
              <a:t>DimB.AttrB</a:t>
            </a:r>
            <a:endParaRPr lang="pt-PT" dirty="0"/>
          </a:p>
          <a:p>
            <a:r>
              <a:rPr lang="pt-PT" dirty="0"/>
              <a:t>   	 sum(</a:t>
            </a:r>
            <a:r>
              <a:rPr lang="pt-PT" dirty="0" err="1"/>
              <a:t>TF.MedA</a:t>
            </a:r>
            <a:r>
              <a:rPr lang="pt-PT" dirty="0"/>
              <a:t>)</a:t>
            </a:r>
          </a:p>
          <a:p>
            <a:r>
              <a:rPr lang="pt-PT" dirty="0"/>
              <a:t>   	 sum(</a:t>
            </a:r>
            <a:r>
              <a:rPr lang="pt-PT" dirty="0" err="1"/>
              <a:t>TF.MedB</a:t>
            </a:r>
            <a:r>
              <a:rPr lang="pt-PT" dirty="0"/>
              <a:t>)</a:t>
            </a:r>
          </a:p>
          <a:p>
            <a:endParaRPr lang="pt-PT" dirty="0"/>
          </a:p>
          <a:p>
            <a:r>
              <a:rPr lang="pt-PT" dirty="0">
                <a:solidFill>
                  <a:srgbClr val="0070C0"/>
                </a:solidFill>
              </a:rPr>
              <a:t>FROM</a:t>
            </a:r>
            <a:r>
              <a:rPr lang="pt-PT" dirty="0"/>
              <a:t>   </a:t>
            </a:r>
            <a:r>
              <a:rPr lang="pt-PT" dirty="0" err="1"/>
              <a:t>DimA,DimB,TF</a:t>
            </a:r>
            <a:endParaRPr lang="pt-PT" dirty="0"/>
          </a:p>
          <a:p>
            <a:endParaRPr lang="pt-PT" dirty="0"/>
          </a:p>
          <a:p>
            <a:r>
              <a:rPr lang="en-GB" dirty="0">
                <a:solidFill>
                  <a:srgbClr val="0070C0"/>
                </a:solidFill>
              </a:rPr>
              <a:t>WHERE</a:t>
            </a:r>
            <a:r>
              <a:rPr lang="en-GB" dirty="0"/>
              <a:t>  TF.A = </a:t>
            </a:r>
            <a:r>
              <a:rPr lang="en-GB" dirty="0" err="1"/>
              <a:t>DimA.AttrKey</a:t>
            </a:r>
            <a:endParaRPr lang="en-GB" dirty="0"/>
          </a:p>
          <a:p>
            <a:r>
              <a:rPr lang="en-GB" dirty="0"/>
              <a:t>   	 TF.B = </a:t>
            </a:r>
            <a:r>
              <a:rPr lang="en-GB" dirty="0" err="1"/>
              <a:t>DimB.AttrKey</a:t>
            </a:r>
            <a:endParaRPr lang="en-GB" dirty="0"/>
          </a:p>
          <a:p>
            <a:r>
              <a:rPr lang="pt-PT" dirty="0"/>
              <a:t>   	 </a:t>
            </a:r>
            <a:r>
              <a:rPr lang="pt-PT" dirty="0" err="1"/>
              <a:t>DimA.attrA</a:t>
            </a:r>
            <a:r>
              <a:rPr lang="pt-PT" dirty="0"/>
              <a:t> = '</a:t>
            </a:r>
            <a:r>
              <a:rPr lang="pt-PT" dirty="0" err="1"/>
              <a:t>valueA</a:t>
            </a:r>
            <a:r>
              <a:rPr lang="pt-PT" dirty="0"/>
              <a:t>‘  </a:t>
            </a:r>
          </a:p>
          <a:p>
            <a:r>
              <a:rPr lang="pt-PT" dirty="0"/>
              <a:t>   	 </a:t>
            </a:r>
            <a:r>
              <a:rPr lang="pt-PT" dirty="0" err="1"/>
              <a:t>DimB.attrB</a:t>
            </a:r>
            <a:r>
              <a:rPr lang="pt-PT" dirty="0"/>
              <a:t> = '</a:t>
            </a:r>
            <a:r>
              <a:rPr lang="pt-PT" dirty="0" err="1"/>
              <a:t>valueB</a:t>
            </a:r>
            <a:r>
              <a:rPr lang="pt-PT" dirty="0"/>
              <a:t>‘  </a:t>
            </a:r>
          </a:p>
          <a:p>
            <a:r>
              <a:rPr lang="pt-PT" dirty="0"/>
              <a:t>   	 </a:t>
            </a:r>
            <a:r>
              <a:rPr lang="pt-PT" dirty="0" err="1"/>
              <a:t>DimA.attrA</a:t>
            </a:r>
            <a:r>
              <a:rPr lang="pt-PT" dirty="0"/>
              <a:t> in ('val1','val2')</a:t>
            </a:r>
          </a:p>
          <a:p>
            <a:r>
              <a:rPr lang="pt-PT" dirty="0"/>
              <a:t>   	 </a:t>
            </a:r>
            <a:r>
              <a:rPr lang="pt-PT" dirty="0" err="1"/>
              <a:t>DimB.attrB</a:t>
            </a:r>
            <a:r>
              <a:rPr lang="pt-PT" dirty="0"/>
              <a:t> in ('val1', 'val2' ,'val3')</a:t>
            </a:r>
          </a:p>
          <a:p>
            <a:r>
              <a:rPr lang="pt-PT" dirty="0"/>
              <a:t>   	 </a:t>
            </a:r>
            <a:r>
              <a:rPr lang="pt-PT" dirty="0" err="1"/>
              <a:t>TF.MedA</a:t>
            </a:r>
            <a:r>
              <a:rPr lang="pt-PT" dirty="0"/>
              <a:t> &gt; '</a:t>
            </a:r>
            <a:r>
              <a:rPr lang="pt-PT" dirty="0" err="1"/>
              <a:t>val</a:t>
            </a:r>
            <a:r>
              <a:rPr lang="pt-PT" dirty="0"/>
              <a:t>'</a:t>
            </a:r>
          </a:p>
          <a:p>
            <a:r>
              <a:rPr lang="pt-PT" dirty="0"/>
              <a:t>   	 </a:t>
            </a:r>
            <a:r>
              <a:rPr lang="pt-PT" dirty="0" err="1"/>
              <a:t>TF.MedB</a:t>
            </a:r>
            <a:r>
              <a:rPr lang="pt-PT" dirty="0"/>
              <a:t> &lt; '</a:t>
            </a:r>
            <a:r>
              <a:rPr lang="pt-PT" dirty="0" err="1"/>
              <a:t>val</a:t>
            </a:r>
            <a:r>
              <a:rPr lang="pt-PT" dirty="0"/>
              <a:t>'</a:t>
            </a:r>
          </a:p>
          <a:p>
            <a:endParaRPr lang="pt-PT" dirty="0"/>
          </a:p>
          <a:p>
            <a:r>
              <a:rPr lang="en-GB" dirty="0">
                <a:solidFill>
                  <a:srgbClr val="0070C0"/>
                </a:solidFill>
              </a:rPr>
              <a:t>GROUP BY </a:t>
            </a:r>
            <a:r>
              <a:rPr lang="en-GB" dirty="0" err="1"/>
              <a:t>DimA.attrA</a:t>
            </a:r>
            <a:r>
              <a:rPr lang="en-GB" dirty="0"/>
              <a:t>, </a:t>
            </a:r>
            <a:r>
              <a:rPr lang="en-GB" dirty="0" err="1"/>
              <a:t>DimB.attrb</a:t>
            </a:r>
            <a:r>
              <a:rPr lang="en-GB" dirty="0"/>
              <a:t>;</a:t>
            </a:r>
          </a:p>
        </p:txBody>
      </p:sp>
      <p:sp>
        <p:nvSpPr>
          <p:cNvPr id="5" name="Retângulo 4"/>
          <p:cNvSpPr/>
          <p:nvPr/>
        </p:nvSpPr>
        <p:spPr>
          <a:xfrm>
            <a:off x="4641272" y="3966977"/>
            <a:ext cx="2239818" cy="6141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/>
          <p:cNvSpPr/>
          <p:nvPr/>
        </p:nvSpPr>
        <p:spPr>
          <a:xfrm>
            <a:off x="4641272" y="4581154"/>
            <a:ext cx="3542146" cy="6141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/>
          <p:cNvSpPr/>
          <p:nvPr/>
        </p:nvSpPr>
        <p:spPr>
          <a:xfrm>
            <a:off x="4641272" y="5185971"/>
            <a:ext cx="3542146" cy="6141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7"/>
          <p:cNvSpPr/>
          <p:nvPr/>
        </p:nvSpPr>
        <p:spPr>
          <a:xfrm>
            <a:off x="5292436" y="1424751"/>
            <a:ext cx="637309" cy="59908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/>
          <p:cNvSpPr/>
          <p:nvPr/>
        </p:nvSpPr>
        <p:spPr>
          <a:xfrm>
            <a:off x="4641272" y="2023836"/>
            <a:ext cx="1713346" cy="6141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Seta: Para a Direita 1"/>
          <p:cNvSpPr/>
          <p:nvPr/>
        </p:nvSpPr>
        <p:spPr>
          <a:xfrm>
            <a:off x="6494877" y="1868022"/>
            <a:ext cx="369454" cy="4064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Seta: Para a Direita 12"/>
          <p:cNvSpPr/>
          <p:nvPr/>
        </p:nvSpPr>
        <p:spPr>
          <a:xfrm>
            <a:off x="8401527" y="4527941"/>
            <a:ext cx="369454" cy="4064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1" name="Grupo 10"/>
          <p:cNvGrpSpPr/>
          <p:nvPr/>
        </p:nvGrpSpPr>
        <p:grpSpPr>
          <a:xfrm>
            <a:off x="7038108" y="1617902"/>
            <a:ext cx="256312" cy="907086"/>
            <a:chOff x="8592124" y="1716248"/>
            <a:chExt cx="428290" cy="1556538"/>
          </a:xfrm>
        </p:grpSpPr>
        <p:sp>
          <p:nvSpPr>
            <p:cNvPr id="15" name="Retângulo 14">
              <a:extLst/>
            </p:cNvPr>
            <p:cNvSpPr/>
            <p:nvPr/>
          </p:nvSpPr>
          <p:spPr>
            <a:xfrm>
              <a:off x="8592124" y="1716248"/>
              <a:ext cx="428290" cy="2596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" name="Retângulo 15">
              <a:extLst/>
            </p:cNvPr>
            <p:cNvSpPr/>
            <p:nvPr/>
          </p:nvSpPr>
          <p:spPr>
            <a:xfrm>
              <a:off x="8592124" y="1976149"/>
              <a:ext cx="428290" cy="259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" name="Retângulo 16">
              <a:extLst/>
            </p:cNvPr>
            <p:cNvSpPr/>
            <p:nvPr/>
          </p:nvSpPr>
          <p:spPr>
            <a:xfrm>
              <a:off x="8592124" y="2235850"/>
              <a:ext cx="428290" cy="2596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" name="Retângulo 17">
              <a:extLst/>
            </p:cNvPr>
            <p:cNvSpPr/>
            <p:nvPr/>
          </p:nvSpPr>
          <p:spPr>
            <a:xfrm>
              <a:off x="8593375" y="2494135"/>
              <a:ext cx="425790" cy="25904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Retângulo 18">
              <a:extLst/>
            </p:cNvPr>
            <p:cNvSpPr/>
            <p:nvPr/>
          </p:nvSpPr>
          <p:spPr>
            <a:xfrm>
              <a:off x="8592180" y="2753385"/>
              <a:ext cx="426984" cy="2597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0" name="Retângulo 19">
              <a:extLst/>
            </p:cNvPr>
            <p:cNvSpPr/>
            <p:nvPr/>
          </p:nvSpPr>
          <p:spPr>
            <a:xfrm>
              <a:off x="8592179" y="3013087"/>
              <a:ext cx="426984" cy="2596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7374077" y="1611255"/>
            <a:ext cx="256312" cy="907086"/>
            <a:chOff x="8592124" y="1716248"/>
            <a:chExt cx="428290" cy="1556538"/>
          </a:xfrm>
        </p:grpSpPr>
        <p:sp>
          <p:nvSpPr>
            <p:cNvPr id="23" name="Retângulo 22">
              <a:extLst/>
            </p:cNvPr>
            <p:cNvSpPr/>
            <p:nvPr/>
          </p:nvSpPr>
          <p:spPr>
            <a:xfrm>
              <a:off x="8592124" y="1716248"/>
              <a:ext cx="428290" cy="2596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4" name="Retângulo 23">
              <a:extLst/>
            </p:cNvPr>
            <p:cNvSpPr/>
            <p:nvPr/>
          </p:nvSpPr>
          <p:spPr>
            <a:xfrm>
              <a:off x="8592124" y="1976149"/>
              <a:ext cx="428290" cy="259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5" name="Retângulo 24">
              <a:extLst/>
            </p:cNvPr>
            <p:cNvSpPr/>
            <p:nvPr/>
          </p:nvSpPr>
          <p:spPr>
            <a:xfrm>
              <a:off x="8592124" y="2235850"/>
              <a:ext cx="428290" cy="2596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tângulo 25">
              <a:extLst/>
            </p:cNvPr>
            <p:cNvSpPr/>
            <p:nvPr/>
          </p:nvSpPr>
          <p:spPr>
            <a:xfrm>
              <a:off x="8593375" y="2494135"/>
              <a:ext cx="425790" cy="25904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Retângulo 26">
              <a:extLst/>
            </p:cNvPr>
            <p:cNvSpPr/>
            <p:nvPr/>
          </p:nvSpPr>
          <p:spPr>
            <a:xfrm>
              <a:off x="8592180" y="2753385"/>
              <a:ext cx="426984" cy="2597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tângulo 27">
              <a:extLst/>
            </p:cNvPr>
            <p:cNvSpPr/>
            <p:nvPr/>
          </p:nvSpPr>
          <p:spPr>
            <a:xfrm>
              <a:off x="8592179" y="3013087"/>
              <a:ext cx="426984" cy="2596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8967198" y="4274065"/>
            <a:ext cx="256312" cy="907086"/>
            <a:chOff x="8592124" y="1716248"/>
            <a:chExt cx="428290" cy="1556538"/>
          </a:xfrm>
        </p:grpSpPr>
        <p:sp>
          <p:nvSpPr>
            <p:cNvPr id="30" name="Retângulo 29">
              <a:extLst/>
            </p:cNvPr>
            <p:cNvSpPr/>
            <p:nvPr/>
          </p:nvSpPr>
          <p:spPr>
            <a:xfrm>
              <a:off x="8592124" y="1716248"/>
              <a:ext cx="428290" cy="2596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Retângulo 30">
              <a:extLst/>
            </p:cNvPr>
            <p:cNvSpPr/>
            <p:nvPr/>
          </p:nvSpPr>
          <p:spPr>
            <a:xfrm>
              <a:off x="8592124" y="1976149"/>
              <a:ext cx="428290" cy="259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" name="Retângulo 31">
              <a:extLst/>
            </p:cNvPr>
            <p:cNvSpPr/>
            <p:nvPr/>
          </p:nvSpPr>
          <p:spPr>
            <a:xfrm>
              <a:off x="8592124" y="2235850"/>
              <a:ext cx="428290" cy="2596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3" name="Retângulo 32">
              <a:extLst/>
            </p:cNvPr>
            <p:cNvSpPr/>
            <p:nvPr/>
          </p:nvSpPr>
          <p:spPr>
            <a:xfrm>
              <a:off x="8593375" y="2494135"/>
              <a:ext cx="425790" cy="25904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" name="Retângulo 33">
              <a:extLst/>
            </p:cNvPr>
            <p:cNvSpPr/>
            <p:nvPr/>
          </p:nvSpPr>
          <p:spPr>
            <a:xfrm>
              <a:off x="8592180" y="2753385"/>
              <a:ext cx="426984" cy="2597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5" name="Retângulo 34">
              <a:extLst/>
            </p:cNvPr>
            <p:cNvSpPr/>
            <p:nvPr/>
          </p:nvSpPr>
          <p:spPr>
            <a:xfrm>
              <a:off x="8592179" y="3013087"/>
              <a:ext cx="426984" cy="2596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9298482" y="4288245"/>
            <a:ext cx="256312" cy="907086"/>
            <a:chOff x="8592124" y="1716248"/>
            <a:chExt cx="428290" cy="1556538"/>
          </a:xfrm>
        </p:grpSpPr>
        <p:sp>
          <p:nvSpPr>
            <p:cNvPr id="37" name="Retângulo 36">
              <a:extLst/>
            </p:cNvPr>
            <p:cNvSpPr/>
            <p:nvPr/>
          </p:nvSpPr>
          <p:spPr>
            <a:xfrm>
              <a:off x="8592124" y="1716248"/>
              <a:ext cx="428290" cy="2596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" name="Retângulo 37">
              <a:extLst/>
            </p:cNvPr>
            <p:cNvSpPr/>
            <p:nvPr/>
          </p:nvSpPr>
          <p:spPr>
            <a:xfrm>
              <a:off x="8592124" y="1976149"/>
              <a:ext cx="428290" cy="259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9" name="Retângulo 38">
              <a:extLst/>
            </p:cNvPr>
            <p:cNvSpPr/>
            <p:nvPr/>
          </p:nvSpPr>
          <p:spPr>
            <a:xfrm>
              <a:off x="8592124" y="2235850"/>
              <a:ext cx="428290" cy="2596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0" name="Retângulo 39">
              <a:extLst/>
            </p:cNvPr>
            <p:cNvSpPr/>
            <p:nvPr/>
          </p:nvSpPr>
          <p:spPr>
            <a:xfrm>
              <a:off x="8593375" y="2494135"/>
              <a:ext cx="425790" cy="25904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1" name="Retângulo 40">
              <a:extLst/>
            </p:cNvPr>
            <p:cNvSpPr/>
            <p:nvPr/>
          </p:nvSpPr>
          <p:spPr>
            <a:xfrm>
              <a:off x="8592180" y="2753385"/>
              <a:ext cx="426984" cy="2597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2" name="Retângulo 41">
              <a:extLst/>
            </p:cNvPr>
            <p:cNvSpPr/>
            <p:nvPr/>
          </p:nvSpPr>
          <p:spPr>
            <a:xfrm>
              <a:off x="8592179" y="3013087"/>
              <a:ext cx="426984" cy="2596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43" name="Retângulo 42"/>
          <p:cNvSpPr/>
          <p:nvPr/>
        </p:nvSpPr>
        <p:spPr>
          <a:xfrm>
            <a:off x="4553527" y="2738624"/>
            <a:ext cx="1713346" cy="556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0070C0"/>
              </a:solidFill>
            </a:endParaRPr>
          </a:p>
        </p:txBody>
      </p:sp>
      <p:grpSp>
        <p:nvGrpSpPr>
          <p:cNvPr id="224" name="Grupo 223"/>
          <p:cNvGrpSpPr/>
          <p:nvPr/>
        </p:nvGrpSpPr>
        <p:grpSpPr>
          <a:xfrm>
            <a:off x="7740767" y="2033162"/>
            <a:ext cx="225254" cy="62877"/>
            <a:chOff x="7740767" y="2033162"/>
            <a:chExt cx="225254" cy="62877"/>
          </a:xfrm>
        </p:grpSpPr>
        <p:sp>
          <p:nvSpPr>
            <p:cNvPr id="21" name="Oval 20"/>
            <p:cNvSpPr/>
            <p:nvPr/>
          </p:nvSpPr>
          <p:spPr>
            <a:xfrm>
              <a:off x="7740767" y="2033162"/>
              <a:ext cx="45719" cy="628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7" name="Oval 46"/>
            <p:cNvSpPr/>
            <p:nvPr/>
          </p:nvSpPr>
          <p:spPr>
            <a:xfrm>
              <a:off x="7828357" y="2033163"/>
              <a:ext cx="45719" cy="628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8" name="Oval 47"/>
            <p:cNvSpPr/>
            <p:nvPr/>
          </p:nvSpPr>
          <p:spPr>
            <a:xfrm>
              <a:off x="7920302" y="2033216"/>
              <a:ext cx="45719" cy="628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9632880" y="4677591"/>
            <a:ext cx="225254" cy="62877"/>
            <a:chOff x="7740767" y="2033162"/>
            <a:chExt cx="225254" cy="62877"/>
          </a:xfrm>
        </p:grpSpPr>
        <p:sp>
          <p:nvSpPr>
            <p:cNvPr id="51" name="Oval 50"/>
            <p:cNvSpPr/>
            <p:nvPr/>
          </p:nvSpPr>
          <p:spPr>
            <a:xfrm>
              <a:off x="7740767" y="2033162"/>
              <a:ext cx="45719" cy="628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2" name="Oval 51"/>
            <p:cNvSpPr/>
            <p:nvPr/>
          </p:nvSpPr>
          <p:spPr>
            <a:xfrm>
              <a:off x="7828357" y="2033163"/>
              <a:ext cx="45719" cy="628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3" name="Oval 52"/>
            <p:cNvSpPr/>
            <p:nvPr/>
          </p:nvSpPr>
          <p:spPr>
            <a:xfrm>
              <a:off x="7920302" y="2033216"/>
              <a:ext cx="45719" cy="628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8055262" y="1618120"/>
            <a:ext cx="256312" cy="907086"/>
            <a:chOff x="8592124" y="1716248"/>
            <a:chExt cx="428290" cy="1556538"/>
          </a:xfrm>
        </p:grpSpPr>
        <p:sp>
          <p:nvSpPr>
            <p:cNvPr id="55" name="Retângulo 54">
              <a:extLst/>
            </p:cNvPr>
            <p:cNvSpPr/>
            <p:nvPr/>
          </p:nvSpPr>
          <p:spPr>
            <a:xfrm>
              <a:off x="8592124" y="1716248"/>
              <a:ext cx="428290" cy="2596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6" name="Retângulo 55">
              <a:extLst/>
            </p:cNvPr>
            <p:cNvSpPr/>
            <p:nvPr/>
          </p:nvSpPr>
          <p:spPr>
            <a:xfrm>
              <a:off x="8592124" y="1976149"/>
              <a:ext cx="428290" cy="259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7" name="Retângulo 56">
              <a:extLst/>
            </p:cNvPr>
            <p:cNvSpPr/>
            <p:nvPr/>
          </p:nvSpPr>
          <p:spPr>
            <a:xfrm>
              <a:off x="8592124" y="2235850"/>
              <a:ext cx="428290" cy="2596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8" name="Retângulo 57">
              <a:extLst/>
            </p:cNvPr>
            <p:cNvSpPr/>
            <p:nvPr/>
          </p:nvSpPr>
          <p:spPr>
            <a:xfrm>
              <a:off x="8593375" y="2494135"/>
              <a:ext cx="425790" cy="25904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9" name="Retângulo 58">
              <a:extLst/>
            </p:cNvPr>
            <p:cNvSpPr/>
            <p:nvPr/>
          </p:nvSpPr>
          <p:spPr>
            <a:xfrm>
              <a:off x="8592180" y="2753385"/>
              <a:ext cx="426984" cy="2597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0" name="Retângulo 59">
              <a:extLst/>
            </p:cNvPr>
            <p:cNvSpPr/>
            <p:nvPr/>
          </p:nvSpPr>
          <p:spPr>
            <a:xfrm>
              <a:off x="8592179" y="3013087"/>
              <a:ext cx="426984" cy="2596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9941102" y="4274065"/>
            <a:ext cx="256312" cy="907086"/>
            <a:chOff x="8592124" y="1716248"/>
            <a:chExt cx="428290" cy="1556538"/>
          </a:xfrm>
        </p:grpSpPr>
        <p:sp>
          <p:nvSpPr>
            <p:cNvPr id="62" name="Retângulo 61">
              <a:extLst/>
            </p:cNvPr>
            <p:cNvSpPr/>
            <p:nvPr/>
          </p:nvSpPr>
          <p:spPr>
            <a:xfrm>
              <a:off x="8592124" y="1716248"/>
              <a:ext cx="428290" cy="2596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3" name="Retângulo 62">
              <a:extLst/>
            </p:cNvPr>
            <p:cNvSpPr/>
            <p:nvPr/>
          </p:nvSpPr>
          <p:spPr>
            <a:xfrm>
              <a:off x="8592124" y="1976149"/>
              <a:ext cx="428290" cy="259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4" name="Retângulo 63">
              <a:extLst/>
            </p:cNvPr>
            <p:cNvSpPr/>
            <p:nvPr/>
          </p:nvSpPr>
          <p:spPr>
            <a:xfrm>
              <a:off x="8592124" y="2235850"/>
              <a:ext cx="428290" cy="2596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5" name="Retângulo 64">
              <a:extLst/>
            </p:cNvPr>
            <p:cNvSpPr/>
            <p:nvPr/>
          </p:nvSpPr>
          <p:spPr>
            <a:xfrm>
              <a:off x="8593375" y="2494135"/>
              <a:ext cx="425790" cy="25904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6" name="Retângulo 65">
              <a:extLst/>
            </p:cNvPr>
            <p:cNvSpPr/>
            <p:nvPr/>
          </p:nvSpPr>
          <p:spPr>
            <a:xfrm>
              <a:off x="8592180" y="2753385"/>
              <a:ext cx="426984" cy="2597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7" name="Retângulo 66">
              <a:extLst/>
            </p:cNvPr>
            <p:cNvSpPr/>
            <p:nvPr/>
          </p:nvSpPr>
          <p:spPr>
            <a:xfrm>
              <a:off x="8592179" y="3013087"/>
              <a:ext cx="426984" cy="2596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b="1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6929673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259</Words>
  <Application>Microsoft Office PowerPoint</Application>
  <PresentationFormat>Ecrã Panorâmico</PresentationFormat>
  <Paragraphs>162</Paragraphs>
  <Slides>14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9" baseType="lpstr">
      <vt:lpstr>Arial</vt:lpstr>
      <vt:lpstr>Calibri</vt:lpstr>
      <vt:lpstr>Dosis</vt:lpstr>
      <vt:lpstr>Roboto</vt:lpstr>
      <vt:lpstr>William template</vt:lpstr>
      <vt:lpstr>Apresentação do PowerPoint</vt:lpstr>
      <vt:lpstr>Estrutura da Apresentação</vt:lpstr>
      <vt:lpstr>Introdução</vt:lpstr>
      <vt:lpstr>Preferências e Estados</vt:lpstr>
      <vt:lpstr>Arquitetura do Sistema</vt:lpstr>
      <vt:lpstr>Algoritmo de Calculo do próximo Estado</vt:lpstr>
      <vt:lpstr>Algoritmo de Calculo do próximo Estado</vt:lpstr>
      <vt:lpstr>Algoritmo de Calculo do próximo Estado</vt:lpstr>
      <vt:lpstr>Algoritmo de calculo de Preferências </vt:lpstr>
      <vt:lpstr>Query Sem Preferências</vt:lpstr>
      <vt:lpstr>Query com Preferências</vt:lpstr>
      <vt:lpstr>Query Salto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EXTRAÇÃO DE PREFERENCIAS OLAP</dc:title>
  <dc:creator>Carlos</dc:creator>
  <cp:lastModifiedBy>Carlos</cp:lastModifiedBy>
  <cp:revision>94</cp:revision>
  <dcterms:created xsi:type="dcterms:W3CDTF">2017-03-28T19:35:53Z</dcterms:created>
  <dcterms:modified xsi:type="dcterms:W3CDTF">2017-05-23T22:41:05Z</dcterms:modified>
</cp:coreProperties>
</file>