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8" r:id="rId2"/>
    <p:sldId id="289" r:id="rId3"/>
    <p:sldId id="300" r:id="rId4"/>
    <p:sldId id="312" r:id="rId5"/>
    <p:sldId id="306" r:id="rId6"/>
    <p:sldId id="269" r:id="rId7"/>
    <p:sldId id="297" r:id="rId8"/>
    <p:sldId id="314" r:id="rId9"/>
    <p:sldId id="309" r:id="rId10"/>
    <p:sldId id="310" r:id="rId11"/>
    <p:sldId id="311" r:id="rId12"/>
    <p:sldId id="313" r:id="rId13"/>
    <p:sldId id="30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718"/>
    <a:srgbClr val="EF9A3D"/>
    <a:srgbClr val="46B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2D2BE-EE67-499E-B015-9A6708E94D38}" type="datetimeFigureOut">
              <a:rPr lang="pt-PT" smtClean="0"/>
              <a:t>05/07/2017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154A3-00F5-4B91-836D-D4D540AA7B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1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1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81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35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53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4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" name="Shape 4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" name="Shape 44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5" name="Shape 4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" name="Shape 46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200" b="0"/>
            </a:lvl1pPr>
            <a:lvl2pPr lvl="1">
              <a:spcBef>
                <a:spcPts val="0"/>
              </a:spcBef>
              <a:buSzPct val="100000"/>
              <a:defRPr sz="3200" b="0"/>
            </a:lvl2pPr>
            <a:lvl3pPr lvl="2">
              <a:spcBef>
                <a:spcPts val="0"/>
              </a:spcBef>
              <a:buSzPct val="100000"/>
              <a:defRPr sz="3200" b="0"/>
            </a:lvl3pPr>
            <a:lvl4pPr lvl="3">
              <a:spcBef>
                <a:spcPts val="0"/>
              </a:spcBef>
              <a:buSzPct val="100000"/>
              <a:defRPr sz="3200" b="0"/>
            </a:lvl4pPr>
            <a:lvl5pPr lvl="4">
              <a:spcBef>
                <a:spcPts val="0"/>
              </a:spcBef>
              <a:buSzPct val="100000"/>
              <a:defRPr sz="3200" b="0"/>
            </a:lvl5pPr>
            <a:lvl6pPr lvl="5">
              <a:spcBef>
                <a:spcPts val="0"/>
              </a:spcBef>
              <a:buSzPct val="100000"/>
              <a:defRPr sz="3200" b="0"/>
            </a:lvl6pPr>
            <a:lvl7pPr lvl="6">
              <a:spcBef>
                <a:spcPts val="0"/>
              </a:spcBef>
              <a:buSzPct val="100000"/>
              <a:defRPr sz="3200" b="0"/>
            </a:lvl7pPr>
            <a:lvl8pPr lvl="7">
              <a:spcBef>
                <a:spcPts val="0"/>
              </a:spcBef>
              <a:buSzPct val="100000"/>
              <a:defRPr sz="3200" b="0"/>
            </a:lvl8pPr>
            <a:lvl9pPr lvl="8">
              <a:spcBef>
                <a:spcPts val="0"/>
              </a:spcBef>
              <a:buSzPct val="100000"/>
              <a:defRPr sz="32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6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4" name="Shape 54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5" name="Shape 5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6" name="Shape 5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7" name="Shape 57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69584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8265969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1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6" name="Shape 66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7" name="Shape 67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8" name="Shape 68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9" name="Shape 69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3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5" name="Shape 75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6" name="Shape 7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7" name="Shape 77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8" name="Shape 78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98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4" name="Shape 84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5" name="Shape 8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6" name="Shape 86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48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10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2" name="Shape 92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3" name="Shape 93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3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" name="Shape 3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" name="Shape 34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" name="Shape 3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" name="Shape 36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280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1733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algn="ctr"/>
              <a:t>‹nº›</a:t>
            </a:fld>
            <a:endParaRPr lang="en" sz="1733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1033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7" y="0"/>
            <a:ext cx="2022402" cy="1007918"/>
          </a:xfrm>
          <a:prstGeom prst="rect">
            <a:avLst/>
          </a:prstGeom>
        </p:spPr>
      </p:pic>
      <p:sp>
        <p:nvSpPr>
          <p:cNvPr id="4" name="Shape 105"/>
          <p:cNvSpPr txBox="1">
            <a:spLocks/>
          </p:cNvSpPr>
          <p:nvPr/>
        </p:nvSpPr>
        <p:spPr>
          <a:xfrm>
            <a:off x="1112074" y="2847108"/>
            <a:ext cx="10002127" cy="103705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PT" sz="5400" kern="0" dirty="0"/>
              <a:t>Extração de Preferências OLAP</a:t>
            </a:r>
            <a:endParaRPr lang="en" sz="5400" kern="0" dirty="0"/>
          </a:p>
        </p:txBody>
      </p:sp>
      <p:sp>
        <p:nvSpPr>
          <p:cNvPr id="5" name="Shape 105"/>
          <p:cNvSpPr txBox="1">
            <a:spLocks/>
          </p:cNvSpPr>
          <p:nvPr/>
        </p:nvSpPr>
        <p:spPr>
          <a:xfrm>
            <a:off x="638131" y="4483653"/>
            <a:ext cx="10950009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Carlos Silva &amp; Gil Gonçalves </a:t>
            </a:r>
            <a:endParaRPr lang="en" sz="2000" kern="0" dirty="0">
              <a:solidFill>
                <a:schemeClr val="tx1"/>
              </a:solidFill>
            </a:endParaRPr>
          </a:p>
          <a:p>
            <a:pPr algn="ctr"/>
            <a:r>
              <a:rPr lang="pt-PT" sz="2000" b="1" kern="0" dirty="0">
                <a:solidFill>
                  <a:schemeClr val="tx1"/>
                </a:solidFill>
              </a:rPr>
              <a:t>Orientador :</a:t>
            </a:r>
            <a:r>
              <a:rPr lang="pt-PT" sz="2000" kern="0" dirty="0">
                <a:solidFill>
                  <a:schemeClr val="tx1"/>
                </a:solidFill>
              </a:rPr>
              <a:t> Orlando Belo, Departamento de Informática, Universidade do Minho 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3481926" y="887845"/>
            <a:ext cx="5526991" cy="136582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Mestrado Integrado Engenharia em Informática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Laboratório em Engenharia Informática</a:t>
            </a:r>
          </a:p>
          <a:p>
            <a:pPr algn="ctr"/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5516450" y="597477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Julho 2017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8" name="Shape 105"/>
          <p:cNvSpPr txBox="1">
            <a:spLocks/>
          </p:cNvSpPr>
          <p:nvPr/>
        </p:nvSpPr>
        <p:spPr>
          <a:xfrm>
            <a:off x="5384164" y="363395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3ºfase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885D9BB-08EB-497F-8B0E-A1559D46A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431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 err="1"/>
              <a:t>Query</a:t>
            </a:r>
            <a:r>
              <a:rPr lang="pt-PT" sz="3600" b="1" dirty="0"/>
              <a:t> com Preferências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56" y="1956327"/>
            <a:ext cx="6219040" cy="3881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7" y="1956326"/>
            <a:ext cx="3945204" cy="3881055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2E7AF9F-BCCE-44F8-AF3C-24414DC13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304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 err="1"/>
              <a:t>Query</a:t>
            </a:r>
            <a:r>
              <a:rPr lang="pt-PT" sz="3600" b="1" dirty="0"/>
              <a:t> Salto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07" y="1932429"/>
            <a:ext cx="5936494" cy="37874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02" y="1932429"/>
            <a:ext cx="3901778" cy="3779848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7CC1C75-32D3-4ECC-B803-D247995120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113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0887F-7DD2-40F1-B147-0D857815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/>
              <a:t>Conclusão e trabalho futuro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53CD9992-E2A5-473F-AE56-D44FACAB4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pt-PT" dirty="0"/>
              <a:t>O desenvolvimento da aplicação irá permitir que o utilizador poupe algum tempo com as suas pesquisas e também no espaço ocupado pelo cubo; </a:t>
            </a:r>
          </a:p>
          <a:p>
            <a:pPr marL="457200" indent="-457200"/>
            <a:r>
              <a:rPr lang="pt-PT" dirty="0"/>
              <a:t>Através das redes de </a:t>
            </a:r>
            <a:r>
              <a:rPr lang="pt-PT" i="1" dirty="0" err="1"/>
              <a:t>Markov</a:t>
            </a:r>
            <a:r>
              <a:rPr lang="pt-PT" dirty="0"/>
              <a:t> é possível prever quais as informações que utilizador gostaria de ver; </a:t>
            </a:r>
          </a:p>
          <a:p>
            <a:pPr marL="457200" indent="-457200"/>
            <a:r>
              <a:rPr lang="pt-PT" dirty="0"/>
              <a:t>A aplicação não é muito rápida a reconhecer mudanças no padrão de utilização do utilizador;</a:t>
            </a:r>
          </a:p>
          <a:p>
            <a:pPr marL="457200" indent="-45720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764FB57-6D18-487D-AEE2-A180148EC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511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7" y="0"/>
            <a:ext cx="2022402" cy="1007918"/>
          </a:xfrm>
          <a:prstGeom prst="rect">
            <a:avLst/>
          </a:prstGeom>
        </p:spPr>
      </p:pic>
      <p:sp>
        <p:nvSpPr>
          <p:cNvPr id="4" name="Shape 105"/>
          <p:cNvSpPr txBox="1">
            <a:spLocks/>
          </p:cNvSpPr>
          <p:nvPr/>
        </p:nvSpPr>
        <p:spPr>
          <a:xfrm>
            <a:off x="1112074" y="2847108"/>
            <a:ext cx="10002127" cy="103705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PT" sz="5400" kern="0" dirty="0"/>
              <a:t>Extração de Preferências OLAP</a:t>
            </a:r>
            <a:endParaRPr lang="en" sz="5400" kern="0" dirty="0"/>
          </a:p>
        </p:txBody>
      </p:sp>
      <p:sp>
        <p:nvSpPr>
          <p:cNvPr id="5" name="Shape 105"/>
          <p:cNvSpPr txBox="1">
            <a:spLocks/>
          </p:cNvSpPr>
          <p:nvPr/>
        </p:nvSpPr>
        <p:spPr>
          <a:xfrm>
            <a:off x="638131" y="4483653"/>
            <a:ext cx="10950009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Carlos Silva &amp; Gil Gonçalves </a:t>
            </a:r>
            <a:endParaRPr lang="en" sz="2000" kern="0" dirty="0">
              <a:solidFill>
                <a:schemeClr val="tx1"/>
              </a:solidFill>
            </a:endParaRPr>
          </a:p>
          <a:p>
            <a:pPr algn="ctr"/>
            <a:r>
              <a:rPr lang="pt-PT" sz="2000" b="1" kern="0" dirty="0">
                <a:solidFill>
                  <a:schemeClr val="tx1"/>
                </a:solidFill>
              </a:rPr>
              <a:t>Orientador :</a:t>
            </a:r>
            <a:r>
              <a:rPr lang="pt-PT" sz="2000" kern="0" dirty="0">
                <a:solidFill>
                  <a:schemeClr val="tx1"/>
                </a:solidFill>
              </a:rPr>
              <a:t> Orlando Belo, Departamento de Informática, Universidade do Minho 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3481926" y="887845"/>
            <a:ext cx="5526991" cy="136582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Mestrado Integrado Engenharia em Informática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Laboratório em Engenharia Informática</a:t>
            </a:r>
          </a:p>
          <a:p>
            <a:pPr algn="ctr"/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5516450" y="597477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Maio 2017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8" name="Shape 105"/>
          <p:cNvSpPr txBox="1">
            <a:spLocks/>
          </p:cNvSpPr>
          <p:nvPr/>
        </p:nvSpPr>
        <p:spPr>
          <a:xfrm>
            <a:off x="5384164" y="363395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2ºfase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914FD9D-AE22-4415-A354-A50EDEEBB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39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Estrutura da Apresentação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Introdução;</a:t>
            </a:r>
          </a:p>
          <a:p>
            <a:r>
              <a:rPr lang="pt-PT" dirty="0"/>
              <a:t>Trabalho relacionado;	</a:t>
            </a:r>
          </a:p>
          <a:p>
            <a:r>
              <a:rPr lang="pt-PT" dirty="0"/>
              <a:t>Arquitetura do Sistema;</a:t>
            </a:r>
          </a:p>
          <a:p>
            <a:r>
              <a:rPr lang="pt-PT" dirty="0"/>
              <a:t>Algoritmos Desenvolvidos;</a:t>
            </a:r>
          </a:p>
          <a:p>
            <a:r>
              <a:rPr lang="pt-PT" dirty="0"/>
              <a:t>Demonstração do funcionamento do programa;</a:t>
            </a:r>
          </a:p>
          <a:p>
            <a:r>
              <a:rPr lang="pt-PT" dirty="0"/>
              <a:t>Conclusão.</a:t>
            </a:r>
          </a:p>
          <a:p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F781468-ECC0-47ED-9AEF-005340DD20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221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Introdução</a:t>
            </a:r>
            <a:endParaRPr lang="en" sz="3600" b="1" dirty="0"/>
          </a:p>
        </p:txBody>
      </p:sp>
      <p:sp>
        <p:nvSpPr>
          <p:cNvPr id="6" name="Shape 141"/>
          <p:cNvSpPr txBox="1">
            <a:spLocks noGrp="1"/>
          </p:cNvSpPr>
          <p:nvPr>
            <p:ph type="body" idx="1"/>
          </p:nvPr>
        </p:nvSpPr>
        <p:spPr>
          <a:xfrm>
            <a:off x="1209964" y="1924936"/>
            <a:ext cx="10215418" cy="4933064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pt-PT" dirty="0"/>
              <a:t>Detetar as preferências de navegação dos agentes de decisão;</a:t>
            </a:r>
          </a:p>
          <a:p>
            <a:pPr marL="609585" indent="-304792"/>
            <a:r>
              <a:rPr lang="pt-PT" dirty="0"/>
              <a:t>Facilitar a navegação dos dados do DW\</a:t>
            </a:r>
            <a:r>
              <a:rPr lang="pt-PT" dirty="0" err="1"/>
              <a:t>HiperCubo</a:t>
            </a:r>
            <a:r>
              <a:rPr lang="pt-PT" dirty="0"/>
              <a:t> com base nessas preferências;</a:t>
            </a:r>
          </a:p>
          <a:p>
            <a:pPr marL="609585" indent="-304792"/>
            <a:r>
              <a:rPr lang="pt-PT" dirty="0"/>
              <a:t>Reduzir o número de resultados das </a:t>
            </a:r>
            <a:r>
              <a:rPr lang="pt-PT" dirty="0" err="1"/>
              <a:t>queries</a:t>
            </a:r>
            <a:r>
              <a:rPr lang="pt-PT" dirty="0"/>
              <a:t> ao sistema e apresentar apenas os dados interessantes para o agente de decisão;</a:t>
            </a:r>
          </a:p>
          <a:p>
            <a:pPr marL="609585" indent="-304792"/>
            <a:r>
              <a:rPr lang="pt-PT" dirty="0"/>
              <a:t>Reduzir o número de cuboides materializados.</a:t>
            </a:r>
            <a:endParaRPr lang="en" dirty="0"/>
          </a:p>
          <a:p>
            <a:pPr marL="609585" indent="-304792"/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C897B1A-F576-4C10-9D5D-C97595E0E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310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0FD65-1FC1-47D3-B681-B871ED71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/>
              <a:t>Trabalho relacionado	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D6CE21-2F5F-4D01-8E37-FE1369904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400" dirty="0" err="1"/>
              <a:t>Ronnie</a:t>
            </a:r>
            <a:r>
              <a:rPr lang="pt-PT" sz="2400" dirty="0"/>
              <a:t> Alves, Pedro Ferreira, O Belo,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Joao</a:t>
            </a:r>
            <a:r>
              <a:rPr lang="pt-PT" sz="2400" dirty="0"/>
              <a:t> Lopes</a:t>
            </a:r>
            <a:r>
              <a:rPr lang="pt-PT" sz="2400" i="1" dirty="0"/>
              <a:t>. </a:t>
            </a:r>
            <a:r>
              <a:rPr lang="pt-PT" sz="2400" b="1" i="1" dirty="0" err="1"/>
              <a:t>Discovering</a:t>
            </a:r>
            <a:r>
              <a:rPr lang="pt-PT" sz="2400" b="1" i="1" dirty="0"/>
              <a:t> </a:t>
            </a:r>
            <a:r>
              <a:rPr lang="pt-PT" sz="2400" b="1" i="1" dirty="0" err="1"/>
              <a:t>telecom</a:t>
            </a:r>
            <a:r>
              <a:rPr lang="pt-PT" sz="2400" b="1" i="1" dirty="0"/>
              <a:t> </a:t>
            </a:r>
            <a:r>
              <a:rPr lang="pt-PT" sz="2400" b="1" i="1" dirty="0" err="1"/>
              <a:t>fraud</a:t>
            </a:r>
            <a:r>
              <a:rPr lang="pt-PT" sz="2400" b="1" i="1" dirty="0"/>
              <a:t> </a:t>
            </a:r>
            <a:r>
              <a:rPr lang="pt-PT" sz="2400" b="1" i="1" dirty="0" err="1"/>
              <a:t>situations</a:t>
            </a:r>
            <a:r>
              <a:rPr lang="pt-PT" sz="2400" b="1" i="1" dirty="0"/>
              <a:t> </a:t>
            </a:r>
            <a:r>
              <a:rPr lang="pt-PT" sz="2400" b="1" i="1" dirty="0" err="1"/>
              <a:t>through</a:t>
            </a:r>
            <a:r>
              <a:rPr lang="pt-PT" sz="2400" b="1" i="1" dirty="0"/>
              <a:t> </a:t>
            </a:r>
            <a:r>
              <a:rPr lang="pt-PT" sz="2400" b="1" i="1" dirty="0" err="1"/>
              <a:t>mining</a:t>
            </a:r>
            <a:r>
              <a:rPr lang="pt-PT" sz="2400" b="1" i="1" dirty="0"/>
              <a:t> </a:t>
            </a:r>
            <a:r>
              <a:rPr lang="pt-PT" sz="2400" b="1" i="1" dirty="0" err="1"/>
              <a:t>anomalous</a:t>
            </a:r>
            <a:r>
              <a:rPr lang="pt-PT" sz="2400" b="1" i="1" dirty="0"/>
              <a:t> </a:t>
            </a:r>
            <a:r>
              <a:rPr lang="pt-PT" sz="2400" b="1" i="1" dirty="0" err="1"/>
              <a:t>behavior</a:t>
            </a:r>
            <a:r>
              <a:rPr lang="pt-PT" sz="2400" b="1" i="1" dirty="0"/>
              <a:t> </a:t>
            </a:r>
            <a:r>
              <a:rPr lang="pt-PT" sz="2400" b="1" i="1" dirty="0" err="1"/>
              <a:t>patterns</a:t>
            </a:r>
            <a:r>
              <a:rPr lang="pt-PT" sz="2400" dirty="0"/>
              <a:t>. In </a:t>
            </a:r>
            <a:r>
              <a:rPr lang="pt-PT" sz="2400" dirty="0" err="1"/>
              <a:t>In</a:t>
            </a:r>
            <a:r>
              <a:rPr lang="pt-PT" sz="2400" dirty="0"/>
              <a:t> </a:t>
            </a:r>
            <a:r>
              <a:rPr lang="pt-PT" sz="2400" dirty="0" err="1"/>
              <a:t>Proceedings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DMBA Workshop, </a:t>
            </a:r>
            <a:r>
              <a:rPr lang="pt-PT" sz="2400" dirty="0" err="1"/>
              <a:t>on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12th ACM SIGKDD, 2006;</a:t>
            </a:r>
          </a:p>
          <a:p>
            <a:r>
              <a:rPr lang="en-US" sz="2400" dirty="0"/>
              <a:t>Daniel Rocha and Orlando Belo. </a:t>
            </a:r>
            <a:r>
              <a:rPr lang="en-US" sz="2400" b="1" i="1" dirty="0"/>
              <a:t>Integrating usage analysis on cube view selection - an alternative method</a:t>
            </a:r>
            <a:r>
              <a:rPr lang="en-US" sz="2400" dirty="0"/>
              <a:t>. International Journal of Decision Support Systems, 1(2):228, 2015;</a:t>
            </a:r>
          </a:p>
          <a:p>
            <a:r>
              <a:rPr lang="pt-PT" sz="2400" dirty="0" err="1"/>
              <a:t>Natalija</a:t>
            </a:r>
            <a:r>
              <a:rPr lang="pt-PT" sz="2400" dirty="0"/>
              <a:t> </a:t>
            </a:r>
            <a:r>
              <a:rPr lang="pt-PT" sz="2400" dirty="0" err="1"/>
              <a:t>Kozmina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Laila </a:t>
            </a:r>
            <a:r>
              <a:rPr lang="pt-PT" sz="2400" dirty="0" err="1"/>
              <a:t>Niedrite</a:t>
            </a:r>
            <a:r>
              <a:rPr lang="pt-PT" sz="2400" dirty="0"/>
              <a:t>. </a:t>
            </a:r>
            <a:r>
              <a:rPr lang="pt-PT" sz="2400" b="1" i="1" dirty="0"/>
              <a:t>OLAP </a:t>
            </a:r>
            <a:r>
              <a:rPr lang="pt-PT" sz="2400" b="1" i="1" dirty="0" err="1"/>
              <a:t>Personalization</a:t>
            </a:r>
            <a:r>
              <a:rPr lang="pt-PT" sz="2400" b="1" i="1" dirty="0"/>
              <a:t> </a:t>
            </a:r>
            <a:r>
              <a:rPr lang="pt-PT" sz="2400" b="1" i="1" dirty="0" err="1"/>
              <a:t>with</a:t>
            </a:r>
            <a:r>
              <a:rPr lang="pt-PT" sz="2400" b="1" i="1" dirty="0"/>
              <a:t> </a:t>
            </a:r>
            <a:r>
              <a:rPr lang="pt-PT" sz="2400" b="1" i="1" dirty="0" err="1"/>
              <a:t>User-Describing</a:t>
            </a:r>
            <a:r>
              <a:rPr lang="pt-PT" sz="2400" b="1" i="1" dirty="0"/>
              <a:t> </a:t>
            </a:r>
            <a:r>
              <a:rPr lang="pt-PT" sz="2400" b="1" i="1" dirty="0" err="1"/>
              <a:t>Profiles</a:t>
            </a:r>
            <a:r>
              <a:rPr lang="pt-PT" sz="2400" dirty="0"/>
              <a:t>, </a:t>
            </a:r>
            <a:r>
              <a:rPr lang="pt-PT" sz="2400" dirty="0" err="1"/>
              <a:t>pages</a:t>
            </a:r>
            <a:r>
              <a:rPr lang="pt-PT" sz="2400" dirty="0"/>
              <a:t> 188–202. Springer Berlin Heidelberg, Berlin, Heidelberg, 2010;</a:t>
            </a:r>
          </a:p>
          <a:p>
            <a:r>
              <a:rPr lang="en-US" sz="2400" dirty="0"/>
              <a:t>M. </a:t>
            </a:r>
            <a:r>
              <a:rPr lang="en-US" sz="2400" dirty="0" err="1"/>
              <a:t>Golfarelli</a:t>
            </a:r>
            <a:r>
              <a:rPr lang="en-US" sz="2400" dirty="0"/>
              <a:t>, S. </a:t>
            </a:r>
            <a:r>
              <a:rPr lang="en-US" sz="2400" dirty="0" err="1"/>
              <a:t>Rizzi</a:t>
            </a:r>
            <a:r>
              <a:rPr lang="en-US" sz="2400" dirty="0"/>
              <a:t>, and P. Biondi. </a:t>
            </a:r>
            <a:r>
              <a:rPr lang="en-US" sz="2400" b="1" i="1" dirty="0" err="1"/>
              <a:t>myOLAP</a:t>
            </a:r>
            <a:r>
              <a:rPr lang="en-US" sz="2400" b="1" i="1" dirty="0"/>
              <a:t>: An Approach to Express and Evaluate OLAP Preferences</a:t>
            </a:r>
            <a:r>
              <a:rPr lang="en-US" sz="2400" dirty="0"/>
              <a:t>. IEEE Transactions on Knowledge and Data Engineering, 23(7):1050 – 1064, 10 2010. </a:t>
            </a:r>
            <a:endParaRPr lang="pt-PT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A9D030-AFF0-4F02-A5A3-C9F3D6126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21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58863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Preferências e Estados</a:t>
            </a:r>
            <a:endParaRPr lang="en" sz="3600" b="1" dirty="0"/>
          </a:p>
        </p:txBody>
      </p:sp>
      <p:sp>
        <p:nvSpPr>
          <p:cNvPr id="3" name="Shape 184"/>
          <p:cNvSpPr txBox="1">
            <a:spLocks/>
          </p:cNvSpPr>
          <p:nvPr/>
        </p:nvSpPr>
        <p:spPr>
          <a:xfrm>
            <a:off x="3588326" y="1366900"/>
            <a:ext cx="5675747" cy="52001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rgbClr val="0070C0"/>
                </a:solidFill>
              </a:rPr>
              <a:t>SELECT</a:t>
            </a:r>
            <a:r>
              <a:rPr lang="pt-PT" dirty="0"/>
              <a:t> </a:t>
            </a:r>
            <a:r>
              <a:rPr lang="pt-PT" dirty="0" err="1"/>
              <a:t>DimA.attrA</a:t>
            </a:r>
            <a:endParaRPr lang="pt-PT" dirty="0"/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endParaRPr lang="pt-PT" dirty="0"/>
          </a:p>
          <a:p>
            <a:r>
              <a:rPr lang="pt-PT" dirty="0"/>
              <a:t>   	 sum(</a:t>
            </a:r>
            <a:r>
              <a:rPr lang="pt-PT" dirty="0" err="1"/>
              <a:t>TF.MedA</a:t>
            </a:r>
            <a:r>
              <a:rPr lang="pt-PT" dirty="0"/>
              <a:t>)</a:t>
            </a:r>
          </a:p>
          <a:p>
            <a:r>
              <a:rPr lang="pt-PT" dirty="0"/>
              <a:t>   	 sum(</a:t>
            </a:r>
            <a:r>
              <a:rPr lang="pt-PT" dirty="0" err="1"/>
              <a:t>TF.MedB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>
                <a:solidFill>
                  <a:srgbClr val="0070C0"/>
                </a:solidFill>
              </a:rPr>
              <a:t>FROM</a:t>
            </a:r>
            <a:r>
              <a:rPr lang="pt-PT" dirty="0"/>
              <a:t>   </a:t>
            </a:r>
            <a:r>
              <a:rPr lang="pt-PT" dirty="0" err="1"/>
              <a:t>DimA,DimB,TF</a:t>
            </a:r>
            <a:endParaRPr lang="pt-PT" dirty="0"/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WHERE</a:t>
            </a:r>
            <a:r>
              <a:rPr lang="en-GB" dirty="0"/>
              <a:t>  TF.A = </a:t>
            </a:r>
            <a:r>
              <a:rPr lang="en-GB" dirty="0" err="1"/>
              <a:t>DimA.AttrKey</a:t>
            </a:r>
            <a:endParaRPr lang="en-GB" dirty="0"/>
          </a:p>
          <a:p>
            <a:r>
              <a:rPr lang="en-GB" dirty="0"/>
              <a:t>   	 TF.B = </a:t>
            </a:r>
            <a:r>
              <a:rPr lang="en-GB" dirty="0" err="1"/>
              <a:t>DimB.AttrKey</a:t>
            </a:r>
            <a:endParaRPr lang="en-GB" dirty="0"/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= '</a:t>
            </a:r>
            <a:r>
              <a:rPr lang="pt-PT" dirty="0" err="1"/>
              <a:t>valueA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= '</a:t>
            </a:r>
            <a:r>
              <a:rPr lang="pt-PT" dirty="0" err="1"/>
              <a:t>valueB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in ('val1','val2')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in ('val1', 'val2' ,'val3')</a:t>
            </a:r>
          </a:p>
          <a:p>
            <a:r>
              <a:rPr lang="pt-PT" dirty="0"/>
              <a:t>   	 </a:t>
            </a:r>
            <a:r>
              <a:rPr lang="pt-PT" dirty="0" err="1"/>
              <a:t>TF.MedA</a:t>
            </a:r>
            <a:r>
              <a:rPr lang="pt-PT" dirty="0"/>
              <a:t> &gt;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r>
              <a:rPr lang="pt-PT" dirty="0"/>
              <a:t>   	 </a:t>
            </a:r>
            <a:r>
              <a:rPr lang="pt-PT" dirty="0" err="1"/>
              <a:t>TF.MedB</a:t>
            </a:r>
            <a:r>
              <a:rPr lang="pt-PT" dirty="0"/>
              <a:t> &lt;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GROUP BY </a:t>
            </a:r>
            <a:r>
              <a:rPr lang="en-GB" dirty="0" err="1"/>
              <a:t>DimA.attrA</a:t>
            </a:r>
            <a:r>
              <a:rPr lang="en-GB" dirty="0"/>
              <a:t>, </a:t>
            </a:r>
            <a:r>
              <a:rPr lang="en-GB" dirty="0" err="1"/>
              <a:t>DimB.attrb</a:t>
            </a:r>
            <a:r>
              <a:rPr lang="en-GB" dirty="0"/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41272" y="3966977"/>
            <a:ext cx="2239818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4641272" y="4581154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4641272" y="5185971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5292436" y="1424751"/>
            <a:ext cx="637309" cy="5990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641272" y="2023836"/>
            <a:ext cx="17133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4553527" y="2738624"/>
            <a:ext cx="1713346" cy="556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70C0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4299897-B9BF-46D2-A2E4-C0EC31802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29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Arquitetura do Sistema</a:t>
            </a:r>
            <a:endParaRPr lang="en" sz="3600" b="1" dirty="0"/>
          </a:p>
        </p:txBody>
      </p:sp>
      <p:sp>
        <p:nvSpPr>
          <p:cNvPr id="2" name="Fluxograma: Disco Magnético 1"/>
          <p:cNvSpPr/>
          <p:nvPr/>
        </p:nvSpPr>
        <p:spPr>
          <a:xfrm>
            <a:off x="4626056" y="5541818"/>
            <a:ext cx="1209322" cy="480292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" name="Grupo 2"/>
          <p:cNvGrpSpPr/>
          <p:nvPr/>
        </p:nvGrpSpPr>
        <p:grpSpPr>
          <a:xfrm>
            <a:off x="8769922" y="2651915"/>
            <a:ext cx="928259" cy="999665"/>
            <a:chOff x="7846286" y="3124202"/>
            <a:chExt cx="1214585" cy="877281"/>
          </a:xfrm>
        </p:grpSpPr>
        <p:sp>
          <p:nvSpPr>
            <p:cNvPr id="7" name="Fluxograma: Disco Magnético 6"/>
            <p:cNvSpPr/>
            <p:nvPr/>
          </p:nvSpPr>
          <p:spPr>
            <a:xfrm>
              <a:off x="7846288" y="3645882"/>
              <a:ext cx="1214583" cy="355601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Fluxograma: Disco Magnético 7"/>
            <p:cNvSpPr/>
            <p:nvPr/>
          </p:nvSpPr>
          <p:spPr>
            <a:xfrm>
              <a:off x="7846286" y="3388996"/>
              <a:ext cx="1214584" cy="378734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Fluxograma: Disco Magnético 8"/>
            <p:cNvSpPr/>
            <p:nvPr/>
          </p:nvSpPr>
          <p:spPr>
            <a:xfrm>
              <a:off x="7846287" y="3124202"/>
              <a:ext cx="1214584" cy="386642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99" y="2566134"/>
            <a:ext cx="1206598" cy="120659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115282" y="2179782"/>
            <a:ext cx="2200910" cy="2364509"/>
          </a:xfrm>
          <a:prstGeom prst="rect">
            <a:avLst/>
          </a:prstGeom>
          <a:solidFill>
            <a:srgbClr val="EC87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Gaunter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2589578" y="2187415"/>
            <a:ext cx="423619" cy="2349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UI</a:t>
            </a:r>
            <a:endParaRPr lang="pt-PT" dirty="0"/>
          </a:p>
        </p:txBody>
      </p:sp>
      <p:sp>
        <p:nvSpPr>
          <p:cNvPr id="5" name="Seta: Divisa 4"/>
          <p:cNvSpPr/>
          <p:nvPr/>
        </p:nvSpPr>
        <p:spPr>
          <a:xfrm flipH="1">
            <a:off x="3128019" y="3362033"/>
            <a:ext cx="847239" cy="28954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Seta: Divisa 14"/>
          <p:cNvSpPr/>
          <p:nvPr/>
        </p:nvSpPr>
        <p:spPr>
          <a:xfrm rot="10800000" flipH="1">
            <a:off x="3165592" y="2780144"/>
            <a:ext cx="847239" cy="296620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Seta: Divisa 15"/>
          <p:cNvSpPr/>
          <p:nvPr/>
        </p:nvSpPr>
        <p:spPr>
          <a:xfrm rot="16200000" flipH="1">
            <a:off x="4610198" y="4951317"/>
            <a:ext cx="847239" cy="25861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Seta: Divisa 16"/>
          <p:cNvSpPr/>
          <p:nvPr/>
        </p:nvSpPr>
        <p:spPr>
          <a:xfrm rot="5400000" flipH="1">
            <a:off x="5019908" y="4907818"/>
            <a:ext cx="847239" cy="270470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Seta: Divisa 17"/>
          <p:cNvSpPr/>
          <p:nvPr/>
        </p:nvSpPr>
        <p:spPr>
          <a:xfrm rot="10800000" flipH="1">
            <a:off x="6456215" y="2780143"/>
            <a:ext cx="847239" cy="280892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9" name="Seta: Divisa 18"/>
          <p:cNvSpPr/>
          <p:nvPr/>
        </p:nvSpPr>
        <p:spPr>
          <a:xfrm flipH="1">
            <a:off x="6438370" y="3362033"/>
            <a:ext cx="847239" cy="28954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400433" y="2172144"/>
            <a:ext cx="2419927" cy="20858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41" y="5873212"/>
            <a:ext cx="1649552" cy="4480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55" y="4316128"/>
            <a:ext cx="1769481" cy="60661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49" y="2862003"/>
            <a:ext cx="423318" cy="78957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012831" y="1906725"/>
            <a:ext cx="2419927" cy="45033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2D1BDA-1644-4A18-8AC9-C3FE4EEC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22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Algoritmo de Calculo do próximo Estado</a:t>
            </a:r>
            <a:endParaRPr lang="en" sz="3600" b="1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D5054D1-24CE-4233-8579-E0BCB46F49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DD5BE73-EF61-4FBC-B9C5-82FDEFEBC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92" y="1984765"/>
            <a:ext cx="9365664" cy="35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1BC26-31A5-4ECA-8B89-CA922469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/>
              <a:t>Algoritmo de Calculo do próximo Estado</a:t>
            </a:r>
            <a:endParaRPr lang="pt-PT" sz="36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9272001-74DC-4761-98AC-87E07CB913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486BF2-D358-4CE0-9819-99AC655E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75" y="1472101"/>
            <a:ext cx="663032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 err="1"/>
              <a:t>Query</a:t>
            </a:r>
            <a:r>
              <a:rPr lang="pt-PT" sz="3600" b="1" dirty="0"/>
              <a:t> Sem Preferências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63" y="1968916"/>
            <a:ext cx="6456820" cy="40616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6" y="1879350"/>
            <a:ext cx="4174292" cy="4240814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51C1C47-F339-480A-B47B-09AE3598A8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416605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360</Words>
  <Application>Microsoft Office PowerPoint</Application>
  <PresentationFormat>Ecrã Panorâmico</PresentationFormat>
  <Paragraphs>76</Paragraphs>
  <Slides>13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Dosis</vt:lpstr>
      <vt:lpstr>Roboto</vt:lpstr>
      <vt:lpstr>William template</vt:lpstr>
      <vt:lpstr>Apresentação do PowerPoint</vt:lpstr>
      <vt:lpstr>Estrutura da Apresentação</vt:lpstr>
      <vt:lpstr>Introdução</vt:lpstr>
      <vt:lpstr>Trabalho relacionado </vt:lpstr>
      <vt:lpstr>Preferências e Estados</vt:lpstr>
      <vt:lpstr>Arquitetura do Sistema</vt:lpstr>
      <vt:lpstr>Algoritmo de Calculo do próximo Estado</vt:lpstr>
      <vt:lpstr>Algoritmo de Calculo do próximo Estado</vt:lpstr>
      <vt:lpstr>Query Sem Preferências</vt:lpstr>
      <vt:lpstr>Query com Preferências</vt:lpstr>
      <vt:lpstr>Query Salto</vt:lpstr>
      <vt:lpstr>Conclusão e trabalho futuro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PREFERENCIAS OLAP</dc:title>
  <dc:creator>Carlos</dc:creator>
  <cp:lastModifiedBy>Gil Gonçalves</cp:lastModifiedBy>
  <cp:revision>111</cp:revision>
  <dcterms:created xsi:type="dcterms:W3CDTF">2017-03-28T19:35:53Z</dcterms:created>
  <dcterms:modified xsi:type="dcterms:W3CDTF">2017-07-05T10:23:09Z</dcterms:modified>
</cp:coreProperties>
</file>