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56" r:id="rId9"/>
    <p:sldId id="265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5" autoAdjust="0"/>
    <p:restoredTop sz="94718" autoAdjust="0"/>
  </p:normalViewPr>
  <p:slideViewPr>
    <p:cSldViewPr>
      <p:cViewPr>
        <p:scale>
          <a:sx n="125" d="100"/>
          <a:sy n="125" d="100"/>
        </p:scale>
        <p:origin x="828" y="11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0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435C-996A-4C77-9438-CCF4E40487EF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D547-2C09-4CAB-AADD-7058D8316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435C-996A-4C77-9438-CCF4E40487EF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D547-2C09-4CAB-AADD-7058D8316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435C-996A-4C77-9438-CCF4E40487EF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D547-2C09-4CAB-AADD-7058D8316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435C-996A-4C77-9438-CCF4E40487EF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D547-2C09-4CAB-AADD-7058D8316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435C-996A-4C77-9438-CCF4E40487EF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D547-2C09-4CAB-AADD-7058D8316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435C-996A-4C77-9438-CCF4E40487EF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D547-2C09-4CAB-AADD-7058D8316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435C-996A-4C77-9438-CCF4E40487EF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D547-2C09-4CAB-AADD-7058D8316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435C-996A-4C77-9438-CCF4E40487EF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D547-2C09-4CAB-AADD-7058D8316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435C-996A-4C77-9438-CCF4E40487EF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D547-2C09-4CAB-AADD-7058D8316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435C-996A-4C77-9438-CCF4E40487EF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D547-2C09-4CAB-AADD-7058D8316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435C-996A-4C77-9438-CCF4E40487EF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D547-2C09-4CAB-AADD-7058D8316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D435C-996A-4C77-9438-CCF4E40487EF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0D547-2C09-4CAB-AADD-7058D83160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Pillars of AWS Architecture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2012" y="2258219"/>
            <a:ext cx="741997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71762" y="2034381"/>
            <a:ext cx="38004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THank</a:t>
            </a:r>
            <a:r>
              <a:rPr lang="en-US" dirty="0" smtClean="0"/>
              <a:t> </a:t>
            </a:r>
            <a:r>
              <a:rPr lang="en-US" dirty="0" err="1" smtClean="0"/>
              <a:t>YOu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Pillar 1: Security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lvl="1">
              <a:buNone/>
            </a:pPr>
            <a:endParaRPr lang="en-US" b="1" u="sng" dirty="0" smtClean="0"/>
          </a:p>
          <a:p>
            <a:r>
              <a:rPr lang="en-US" dirty="0" smtClean="0"/>
              <a:t>Identity </a:t>
            </a:r>
            <a:r>
              <a:rPr lang="en-US" dirty="0"/>
              <a:t>and access </a:t>
            </a:r>
            <a:r>
              <a:rPr lang="en-US" dirty="0" smtClean="0"/>
              <a:t>management</a:t>
            </a:r>
          </a:p>
          <a:p>
            <a:r>
              <a:rPr lang="en-US" dirty="0"/>
              <a:t>Detective </a:t>
            </a:r>
            <a:r>
              <a:rPr lang="en-US" dirty="0" smtClean="0"/>
              <a:t>controls</a:t>
            </a:r>
          </a:p>
          <a:p>
            <a:r>
              <a:rPr lang="en-US" dirty="0"/>
              <a:t>Infrastructure </a:t>
            </a:r>
            <a:r>
              <a:rPr lang="en-US" dirty="0" smtClean="0"/>
              <a:t>protection</a:t>
            </a:r>
          </a:p>
          <a:p>
            <a:r>
              <a:rPr lang="en-US" dirty="0"/>
              <a:t>Data protection</a:t>
            </a:r>
          </a:p>
          <a:p>
            <a:r>
              <a:rPr lang="en-US" dirty="0"/>
              <a:t> </a:t>
            </a:r>
            <a:r>
              <a:rPr lang="en-US" dirty="0" smtClean="0"/>
              <a:t>Prepare </a:t>
            </a:r>
            <a:r>
              <a:rPr lang="en-US" dirty="0"/>
              <a:t>for security events</a:t>
            </a:r>
          </a:p>
          <a:p>
            <a:r>
              <a:rPr lang="en-US" dirty="0"/>
              <a:t> </a:t>
            </a:r>
            <a:r>
              <a:rPr lang="en-US" dirty="0" smtClean="0"/>
              <a:t>Build </a:t>
            </a:r>
            <a:r>
              <a:rPr lang="en-US" dirty="0"/>
              <a:t>a strong identity foundation and define access rules</a:t>
            </a:r>
          </a:p>
          <a:p>
            <a:pPr lvl="1">
              <a:buNone/>
            </a:pPr>
            <a:endParaRPr lang="en-US" b="1" u="sng" dirty="0"/>
          </a:p>
          <a:p>
            <a:pPr lvl="1">
              <a:buNone/>
            </a:pPr>
            <a:r>
              <a:rPr lang="en-US" b="1" u="sng" dirty="0" smtClean="0"/>
              <a:t>AWS Services:</a:t>
            </a:r>
          </a:p>
          <a:p>
            <a:pPr lvl="1">
              <a:buNone/>
            </a:pPr>
            <a:endParaRPr lang="en-US" b="1" u="sng" dirty="0" smtClean="0"/>
          </a:p>
          <a:p>
            <a:pPr lvl="1">
              <a:buNone/>
            </a:pPr>
            <a:r>
              <a:rPr lang="en-US" dirty="0" smtClean="0"/>
              <a:t>IAM</a:t>
            </a:r>
          </a:p>
          <a:p>
            <a:pPr lvl="1">
              <a:buNone/>
            </a:pPr>
            <a:r>
              <a:rPr lang="en-US" dirty="0" smtClean="0"/>
              <a:t>WAF</a:t>
            </a:r>
          </a:p>
          <a:p>
            <a:pPr lvl="1">
              <a:buNone/>
            </a:pPr>
            <a:r>
              <a:rPr lang="en-US" dirty="0" smtClean="0"/>
              <a:t>VPN</a:t>
            </a:r>
          </a:p>
          <a:p>
            <a:pPr lvl="1">
              <a:buNone/>
            </a:pPr>
            <a:r>
              <a:rPr lang="en-US" dirty="0" smtClean="0"/>
              <a:t>NACL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Security Groups</a:t>
            </a:r>
          </a:p>
          <a:p>
            <a:pPr lvl="1">
              <a:buNone/>
            </a:pPr>
            <a:r>
              <a:rPr lang="en-US" dirty="0" smtClean="0"/>
              <a:t>Cloud trail</a:t>
            </a:r>
          </a:p>
          <a:p>
            <a:pPr lvl="1">
              <a:buNone/>
            </a:pPr>
            <a:r>
              <a:rPr lang="en-US" dirty="0" smtClean="0"/>
              <a:t>ACM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Pillar 2: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   Test your recovery procedures in case of interruptions</a:t>
            </a:r>
          </a:p>
          <a:p>
            <a:r>
              <a:rPr lang="en-US" dirty="0"/>
              <a:t>    Increase aggregate system availability</a:t>
            </a:r>
          </a:p>
          <a:p>
            <a:r>
              <a:rPr lang="en-US" dirty="0"/>
              <a:t>    Measure the cost of designing an application with high availability levels</a:t>
            </a:r>
          </a:p>
          <a:p>
            <a:r>
              <a:rPr lang="en-US" dirty="0"/>
              <a:t>    Don’t guess capacity</a:t>
            </a:r>
          </a:p>
          <a:p>
            <a:r>
              <a:rPr lang="en-US" dirty="0" smtClean="0"/>
              <a:t>Maintaining proper DR by selecting as per RPO and RTO.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Pillar 2: Reliability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7825" y="2243931"/>
            <a:ext cx="584835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Pillar 3 : Performance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Experiment often</a:t>
            </a:r>
          </a:p>
          <a:p>
            <a:r>
              <a:rPr lang="en-US" dirty="0" smtClean="0"/>
              <a:t>Have </a:t>
            </a:r>
            <a:r>
              <a:rPr lang="en-US" dirty="0"/>
              <a:t>performance metrics in place</a:t>
            </a:r>
          </a:p>
          <a:p>
            <a:r>
              <a:rPr lang="en-US" dirty="0" smtClean="0"/>
              <a:t>Focus </a:t>
            </a:r>
            <a:r>
              <a:rPr lang="en-US" dirty="0"/>
              <a:t>on going global as you evolve</a:t>
            </a:r>
          </a:p>
          <a:p>
            <a:r>
              <a:rPr lang="en-US" dirty="0" smtClean="0"/>
              <a:t>Use </a:t>
            </a:r>
            <a:r>
              <a:rPr lang="en-US" dirty="0" err="1"/>
              <a:t>serverless</a:t>
            </a:r>
            <a:r>
              <a:rPr lang="en-US" dirty="0"/>
              <a:t> </a:t>
            </a:r>
            <a:r>
              <a:rPr lang="en-US" dirty="0" smtClean="0"/>
              <a:t>architectures</a:t>
            </a:r>
          </a:p>
          <a:p>
            <a:endParaRPr lang="en-US" dirty="0"/>
          </a:p>
          <a:p>
            <a:r>
              <a:rPr lang="en-US" b="1" u="sng" dirty="0" err="1" smtClean="0"/>
              <a:t>ServiceS</a:t>
            </a:r>
            <a:r>
              <a:rPr lang="en-US" b="1" u="sng" dirty="0" smtClean="0"/>
              <a:t>:</a:t>
            </a:r>
          </a:p>
          <a:p>
            <a:pPr>
              <a:buNone/>
            </a:pPr>
            <a:endParaRPr lang="en-US" b="1" u="sng" dirty="0" smtClean="0"/>
          </a:p>
          <a:p>
            <a:r>
              <a:rPr lang="en-US" dirty="0" smtClean="0"/>
              <a:t>Cloud trail</a:t>
            </a:r>
          </a:p>
          <a:p>
            <a:r>
              <a:rPr lang="en-US" dirty="0" err="1" smtClean="0"/>
              <a:t>Fargate</a:t>
            </a:r>
            <a:endParaRPr lang="en-US" dirty="0" smtClean="0"/>
          </a:p>
          <a:p>
            <a:r>
              <a:rPr lang="en-US" dirty="0" smtClean="0"/>
              <a:t>Lambda</a:t>
            </a:r>
          </a:p>
          <a:p>
            <a:r>
              <a:rPr lang="en-US" dirty="0" smtClean="0"/>
              <a:t>Cloud front</a:t>
            </a:r>
          </a:p>
          <a:p>
            <a:endParaRPr lang="en-US" b="1" u="sng" dirty="0" smtClean="0"/>
          </a:p>
          <a:p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Pillar 4: Operation excellence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300" dirty="0"/>
              <a:t> Perform operations as code</a:t>
            </a:r>
          </a:p>
          <a:p>
            <a:pPr>
              <a:lnSpc>
                <a:spcPct val="80000"/>
              </a:lnSpc>
            </a:pPr>
            <a:r>
              <a:rPr lang="en-US" sz="1300" dirty="0"/>
              <a:t>  </a:t>
            </a:r>
            <a:r>
              <a:rPr lang="en-US" sz="1300" dirty="0" smtClean="0"/>
              <a:t>Annotate </a:t>
            </a:r>
            <a:r>
              <a:rPr lang="en-US" sz="1300" dirty="0"/>
              <a:t>documentation</a:t>
            </a:r>
          </a:p>
          <a:p>
            <a:pPr>
              <a:lnSpc>
                <a:spcPct val="80000"/>
              </a:lnSpc>
            </a:pPr>
            <a:r>
              <a:rPr lang="en-US" sz="1300" dirty="0"/>
              <a:t>  </a:t>
            </a:r>
            <a:r>
              <a:rPr lang="en-US" sz="1300" dirty="0" smtClean="0"/>
              <a:t>Make </a:t>
            </a:r>
            <a:r>
              <a:rPr lang="en-US" sz="1300" dirty="0"/>
              <a:t>small changes that are reversible</a:t>
            </a:r>
          </a:p>
          <a:p>
            <a:pPr>
              <a:lnSpc>
                <a:spcPct val="80000"/>
              </a:lnSpc>
            </a:pPr>
            <a:r>
              <a:rPr lang="en-US" sz="1300" dirty="0"/>
              <a:t>   Refine operations frequently</a:t>
            </a:r>
          </a:p>
          <a:p>
            <a:pPr>
              <a:lnSpc>
                <a:spcPct val="80000"/>
              </a:lnSpc>
            </a:pPr>
            <a:r>
              <a:rPr lang="en-US" sz="1300" dirty="0"/>
              <a:t>   Anticipate failure</a:t>
            </a:r>
          </a:p>
          <a:p>
            <a:pPr>
              <a:lnSpc>
                <a:spcPct val="80000"/>
              </a:lnSpc>
            </a:pPr>
            <a:r>
              <a:rPr lang="en-US" sz="1300" dirty="0"/>
              <a:t>   Learn and document outcomes, even failures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Pillar 5 : Cost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Utilizing cost-effective </a:t>
            </a:r>
            <a:r>
              <a:rPr lang="en-US" dirty="0" smtClean="0"/>
              <a:t>resources</a:t>
            </a:r>
          </a:p>
          <a:p>
            <a:r>
              <a:rPr lang="en-US" dirty="0"/>
              <a:t>Matching supply with </a:t>
            </a:r>
            <a:r>
              <a:rPr lang="en-US" dirty="0" smtClean="0"/>
              <a:t>demand</a:t>
            </a:r>
          </a:p>
          <a:p>
            <a:r>
              <a:rPr lang="en-US" dirty="0"/>
              <a:t>Expenditure </a:t>
            </a:r>
            <a:r>
              <a:rPr lang="en-US" dirty="0" smtClean="0"/>
              <a:t>awareness</a:t>
            </a:r>
          </a:p>
          <a:p>
            <a:r>
              <a:rPr lang="en-US" dirty="0"/>
              <a:t>Optimizing over </a:t>
            </a:r>
            <a:r>
              <a:rPr lang="en-US" dirty="0" smtClean="0"/>
              <a:t>time</a:t>
            </a:r>
          </a:p>
          <a:p>
            <a:r>
              <a:rPr lang="en-US" dirty="0"/>
              <a:t>This pillar serves as an AWS well-architected framework tool to derive the following design principles: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    Work out a consumption model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    Measure overall cost efficiency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    Don’t waste money and resources on data center operations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    Analyze expenditure and allocate to profitable business units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    Reduce the cost of ownership</a:t>
            </a:r>
          </a:p>
          <a:p>
            <a:pPr>
              <a:buFont typeface="Wingdings" pitchFamily="2" charset="2"/>
              <a:buChar char="Ø"/>
            </a:pP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 descr="Cloudwick Data Lake Architectu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90600"/>
            <a:ext cx="7924800" cy="5210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and K8s architecture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24100" y="2029619"/>
            <a:ext cx="44958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102</Words>
  <Application>Microsoft Office PowerPoint</Application>
  <PresentationFormat>On-screen Show 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5 Pillars of AWS Architecture</vt:lpstr>
      <vt:lpstr>Pillar 1: Security </vt:lpstr>
      <vt:lpstr>Pillar 2: Reliability</vt:lpstr>
      <vt:lpstr>Pillar 2: Reliability</vt:lpstr>
      <vt:lpstr>Pillar 3 : Performance efficiency</vt:lpstr>
      <vt:lpstr>Pillar 4: Operation excellence</vt:lpstr>
      <vt:lpstr>Pillar 5 : Cost optimization</vt:lpstr>
      <vt:lpstr> </vt:lpstr>
      <vt:lpstr>AWS and K8s architecture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Pillars of AWS Architecture</dc:title>
  <dc:creator>Naidu</dc:creator>
  <cp:lastModifiedBy>Naidu</cp:lastModifiedBy>
  <cp:revision>10</cp:revision>
  <dcterms:created xsi:type="dcterms:W3CDTF">2020-03-14T04:24:30Z</dcterms:created>
  <dcterms:modified xsi:type="dcterms:W3CDTF">2020-03-14T05:53:34Z</dcterms:modified>
</cp:coreProperties>
</file>