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706" r:id="rId3"/>
    <p:sldMasterId id="2147484041" r:id="rId4"/>
    <p:sldMasterId id="2147484055" r:id="rId5"/>
  </p:sldMasterIdLst>
  <p:notesMasterIdLst>
    <p:notesMasterId r:id="rId18"/>
  </p:notesMasterIdLst>
  <p:sldIdLst>
    <p:sldId id="1761" r:id="rId6"/>
    <p:sldId id="1775" r:id="rId7"/>
    <p:sldId id="1771" r:id="rId8"/>
    <p:sldId id="1735" r:id="rId9"/>
    <p:sldId id="1740" r:id="rId10"/>
    <p:sldId id="1772" r:id="rId11"/>
    <p:sldId id="1591" r:id="rId12"/>
    <p:sldId id="1774" r:id="rId13"/>
    <p:sldId id="1621" r:id="rId14"/>
    <p:sldId id="1622" r:id="rId15"/>
    <p:sldId id="1628" r:id="rId16"/>
    <p:sldId id="1759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372" autoAdjust="0"/>
    <p:restoredTop sz="80725" autoAdjust="0"/>
  </p:normalViewPr>
  <p:slideViewPr>
    <p:cSldViewPr>
      <p:cViewPr varScale="1">
        <p:scale>
          <a:sx n="75" d="100"/>
          <a:sy n="75" d="100"/>
        </p:scale>
        <p:origin x="-12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smtClean="0"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47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 smtClean="0"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ea typeface="STZhongsong"/>
              </a:defRPr>
            </a:lvl1pPr>
          </a:lstStyle>
          <a:p>
            <a:pPr>
              <a:defRPr/>
            </a:pPr>
            <a:fld id="{9416E85C-27F2-4649-8D06-DD8856B9FB3C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TZhongsong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TZhongsong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TZhongsong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TZhongsong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TZhongsong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0A4E861E-4316-42C6-BB49-4BC08EB8BC31}" type="slidenum">
              <a:rPr lang="en-US">
                <a:solidFill>
                  <a:prstClr val="black"/>
                </a:solidFill>
                <a:ea typeface="宋体" pitchFamily="2" charset="-122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>
              <a:solidFill>
                <a:prstClr val="black"/>
              </a:solidFill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2C2BC608-A6DD-464B-B37B-FC17882757C2}" type="slidenum">
              <a:rPr lang="zh-CN" altLang="en-US">
                <a:solidFill>
                  <a:prstClr val="black"/>
                </a:solidFill>
                <a:ea typeface="宋体" pitchFamily="2" charset="-122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 dirty="0">
              <a:solidFill>
                <a:prstClr val="black"/>
              </a:solidFill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73514-5B7F-4DA6-884F-8CD47641B553}" type="slidenum">
              <a:rPr lang="zh-CN" altLang="en-US" smtClean="0"/>
              <a:pPr/>
              <a:t>5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80D4726-A62F-4673-A836-DB36F5A20272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2C2BC608-A6DD-464B-B37B-FC17882757C2}" type="slidenum">
              <a:rPr lang="zh-CN" altLang="en-US">
                <a:solidFill>
                  <a:prstClr val="black"/>
                </a:solidFill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2C2BC608-A6DD-464B-B37B-FC17882757C2}" type="slidenum">
              <a:rPr lang="zh-CN" altLang="en-US">
                <a:solidFill>
                  <a:prstClr val="black"/>
                </a:solidFill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Windows Platform for ISV developers in the PC ecosystem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2C2BC608-A6DD-464B-B37B-FC17882757C2}" type="slidenum">
              <a:rPr lang="zh-CN" altLang="en-US">
                <a:solidFill>
                  <a:prstClr val="black"/>
                </a:solidFill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Windows Platform for ISV developers in the PC ecosystem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2C2BC608-A6DD-464B-B37B-FC17882757C2}" type="slidenum">
              <a:rPr lang="zh-CN" altLang="en-US">
                <a:solidFill>
                  <a:prstClr val="black"/>
                </a:solidFill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2C2BC608-A6DD-464B-B37B-FC17882757C2}" type="slidenum">
              <a:rPr lang="zh-CN" altLang="en-US">
                <a:solidFill>
                  <a:prstClr val="black"/>
                </a:solidFill>
                <a:ea typeface="ＭＳ Ｐゴシック" pitchFamily="34" charset="-128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 dirty="0">
              <a:solidFill>
                <a:prstClr val="black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61" y="2970213"/>
            <a:ext cx="7769225" cy="1600200"/>
          </a:xfrm>
        </p:spPr>
        <p:txBody>
          <a:bodyPr/>
          <a:lstStyle>
            <a:lvl1pPr algn="ctr">
              <a:defRPr sz="6000" b="0">
                <a:ea typeface="STZhongsong"/>
              </a:defRPr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1639" y="4800600"/>
            <a:ext cx="5868987" cy="1524000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>
                <a:solidFill>
                  <a:srgbClr val="CCFFFF"/>
                </a:solidFill>
                <a:latin typeface="Segoe Light" pitchFamily="34" charset="0"/>
                <a:ea typeface="STZhongsong"/>
              </a:defRPr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STZhongsong"/>
              </a:defRPr>
            </a:lvl1pPr>
          </a:lstStyle>
          <a:p>
            <a:pPr>
              <a:defRPr/>
            </a:pPr>
            <a:fld id="{C04405D7-B1BC-423F-B390-FD0D06FD4B0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8" name="Picture 6" descr="MSREnglishLogo_White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858001" y="228600"/>
            <a:ext cx="1987550" cy="55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STZhongso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a typeface="STZhongsong"/>
              </a:defRPr>
            </a:lvl1pPr>
            <a:lvl2pPr>
              <a:defRPr>
                <a:ea typeface="STZhongsong"/>
              </a:defRPr>
            </a:lvl2pPr>
            <a:lvl3pPr>
              <a:defRPr>
                <a:ea typeface="STZhongsong"/>
              </a:defRPr>
            </a:lvl3pPr>
            <a:lvl4pPr>
              <a:defRPr>
                <a:ea typeface="STZhongsong"/>
              </a:defRPr>
            </a:lvl4pPr>
            <a:lvl5pPr>
              <a:defRPr>
                <a:ea typeface="STZhongsong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63622404-4865-4630-BE24-7C1C169B016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715000"/>
          </a:xfrm>
        </p:spPr>
        <p:txBody>
          <a:bodyPr vert="eaVert"/>
          <a:lstStyle>
            <a:lvl1pPr>
              <a:defRPr>
                <a:ea typeface="STZhongso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457200"/>
            <a:ext cx="5676900" cy="5715000"/>
          </a:xfrm>
        </p:spPr>
        <p:txBody>
          <a:bodyPr vert="eaVert"/>
          <a:lstStyle>
            <a:lvl1pPr>
              <a:defRPr>
                <a:ea typeface="STZhongsong"/>
              </a:defRPr>
            </a:lvl1pPr>
            <a:lvl2pPr>
              <a:defRPr>
                <a:ea typeface="STZhongsong"/>
              </a:defRPr>
            </a:lvl2pPr>
            <a:lvl3pPr>
              <a:defRPr>
                <a:ea typeface="STZhongsong"/>
              </a:defRPr>
            </a:lvl3pPr>
            <a:lvl4pPr>
              <a:defRPr>
                <a:ea typeface="STZhongsong"/>
              </a:defRPr>
            </a:lvl4pPr>
            <a:lvl5pPr>
              <a:defRPr>
                <a:ea typeface="STZhongsong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8DCFA603-7E48-4886-A3B1-1ADD937084BB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7772400" cy="2286000"/>
          </a:xfrm>
        </p:spPr>
        <p:txBody>
          <a:bodyPr/>
          <a:lstStyle>
            <a:lvl1pPr>
              <a:defRPr>
                <a:ea typeface="STZhongsong"/>
              </a:defRPr>
            </a:lvl1pPr>
            <a:lvl2pPr>
              <a:defRPr>
                <a:ea typeface="STZhongsong"/>
              </a:defRPr>
            </a:lvl2pPr>
            <a:lvl3pPr>
              <a:defRPr>
                <a:ea typeface="STZhongsong"/>
              </a:defRPr>
            </a:lvl3pPr>
            <a:lvl4pPr>
              <a:defRPr>
                <a:ea typeface="STZhongsong"/>
              </a:defRPr>
            </a:lvl4pPr>
            <a:lvl5pPr>
              <a:defRPr>
                <a:ea typeface="STZhongsong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886200"/>
            <a:ext cx="7772400" cy="2286000"/>
          </a:xfrm>
        </p:spPr>
        <p:txBody>
          <a:bodyPr/>
          <a:lstStyle>
            <a:lvl1pPr>
              <a:defRPr>
                <a:ea typeface="STZhongsong"/>
              </a:defRPr>
            </a:lvl1pPr>
            <a:lvl2pPr>
              <a:defRPr>
                <a:ea typeface="STZhongsong"/>
              </a:defRPr>
            </a:lvl2pPr>
            <a:lvl3pPr>
              <a:defRPr>
                <a:ea typeface="STZhongsong"/>
              </a:defRPr>
            </a:lvl3pPr>
            <a:lvl4pPr>
              <a:defRPr>
                <a:ea typeface="STZhongsong"/>
              </a:defRPr>
            </a:lvl4pPr>
            <a:lvl5pPr>
              <a:defRPr>
                <a:ea typeface="STZhongsong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1CA6A784-D8B7-4C3F-A9DA-D25C948EE22A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219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937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DDB208F8-8782-452C-82C7-CFB36EABE17E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strips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48" y="228600"/>
            <a:ext cx="8393113" cy="14219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3BDBB94F-9CE3-4DD7-AE35-556AB2D962F0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strips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96"/>
            <a:ext cx="7772400" cy="120032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36997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8A6D6A12-AD79-43BA-A325-6E1B289248DE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strips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48" y="228600"/>
            <a:ext cx="8393113" cy="14219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48" y="1416051"/>
            <a:ext cx="4117975" cy="234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423" y="1416051"/>
            <a:ext cx="4117975" cy="234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E991CB2D-F980-4EC1-B9AD-55FDF0FCF637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strips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7577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923"/>
            <a:ext cx="4040188" cy="20504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7577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923"/>
            <a:ext cx="4041775" cy="20504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02BD09B0-0474-4526-A3AD-2C7C7932D60F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strips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48" y="228600"/>
            <a:ext cx="8393113" cy="14219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5D709A37-972C-4D6D-B9D4-1190CC5B3CB4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strips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D08010FB-8135-43FE-BA5B-F7CFAB6D071B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STZhongso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STZhongsong"/>
              </a:defRPr>
            </a:lvl1pPr>
            <a:lvl2pPr>
              <a:defRPr>
                <a:ea typeface="STZhongsong"/>
              </a:defRPr>
            </a:lvl2pPr>
            <a:lvl3pPr>
              <a:defRPr>
                <a:ea typeface="STZhongsong"/>
              </a:defRPr>
            </a:lvl3pPr>
            <a:lvl4pPr>
              <a:defRPr>
                <a:ea typeface="STZhongsong"/>
              </a:defRPr>
            </a:lvl4pPr>
            <a:lvl5pPr>
              <a:defRPr>
                <a:ea typeface="STZhongsong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1F5E918F-C487-4F6C-8334-DB46EC0A6A8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48" y="273097"/>
            <a:ext cx="3008313" cy="6463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26782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48" y="1435101"/>
            <a:ext cx="3008313" cy="2868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792CF382-DF2B-4E9F-86B9-EB79790CCE07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strips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5361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868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F9F10563-8D54-45A7-A1E9-2F40B755DE9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strips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48" y="228600"/>
            <a:ext cx="8393113" cy="14219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1203845" y="1416146"/>
            <a:ext cx="9973243" cy="221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040D8976-2618-42A3-986D-89DAB4F1E9E6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strips dir="r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5055" y="228600"/>
            <a:ext cx="2179058" cy="3402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33300" y="228600"/>
            <a:ext cx="3491469" cy="3402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DD1C790E-7BCC-4270-A065-1012A541200A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strips dir="r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48" y="228600"/>
            <a:ext cx="8393113" cy="14219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416146"/>
            <a:ext cx="8388350" cy="53617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E15186E7-C2F8-4508-A38F-FDB53E086E37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strips dir="r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61" y="2970213"/>
            <a:ext cx="7769225" cy="1600200"/>
          </a:xfrm>
          <a:effectLst>
            <a:outerShdw dist="28398" dir="3806097" algn="ctr" rotWithShape="0">
              <a:schemeClr val="bg2"/>
            </a:outerShdw>
          </a:effectLst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800696"/>
            <a:ext cx="5868988" cy="1527175"/>
          </a:xfrm>
        </p:spPr>
        <p:txBody>
          <a:bodyPr/>
          <a:lstStyle>
            <a:lvl1pPr marL="0" indent="0" algn="ctr">
              <a:buFontTx/>
              <a:buNone/>
              <a:defRPr>
                <a:ea typeface="STZhongsong"/>
              </a:defRPr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STZhongsong"/>
              </a:defRPr>
            </a:lvl1pPr>
          </a:lstStyle>
          <a:p>
            <a:pPr>
              <a:defRPr/>
            </a:pPr>
            <a:fld id="{C36EE2D6-542C-4834-A4C2-B95EC9B6CF54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8" name="Picture 5" descr="MSREnglishLogo_Blac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304896"/>
            <a:ext cx="1833562" cy="51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STZhongso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STZhongsong"/>
              </a:defRPr>
            </a:lvl1pPr>
            <a:lvl2pPr>
              <a:defRPr>
                <a:ea typeface="STZhongsong"/>
              </a:defRPr>
            </a:lvl2pPr>
            <a:lvl3pPr>
              <a:defRPr>
                <a:ea typeface="STZhongsong"/>
              </a:defRPr>
            </a:lvl3pPr>
            <a:lvl4pPr>
              <a:defRPr>
                <a:ea typeface="STZhongsong"/>
              </a:defRPr>
            </a:lvl4pPr>
            <a:lvl5pPr>
              <a:defRPr>
                <a:ea typeface="STZhongsong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1167DF89-2286-4629-8D1B-F533A1373DC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96"/>
            <a:ext cx="7772400" cy="1362075"/>
          </a:xfrm>
        </p:spPr>
        <p:txBody>
          <a:bodyPr anchor="t"/>
          <a:lstStyle>
            <a:lvl1pPr algn="l">
              <a:defRPr sz="4000" b="1" cap="all">
                <a:ea typeface="STZhongso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ea typeface="STZhongsong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5B20AE41-A0AA-42CD-B39F-89789D3ECB02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STZhongso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443046"/>
            <a:ext cx="3808412" cy="4725987"/>
          </a:xfrm>
        </p:spPr>
        <p:txBody>
          <a:bodyPr/>
          <a:lstStyle>
            <a:lvl1pPr>
              <a:defRPr sz="2800">
                <a:ea typeface="STZhongsong"/>
              </a:defRPr>
            </a:lvl1pPr>
            <a:lvl2pPr>
              <a:defRPr sz="2400">
                <a:ea typeface="STZhongsong"/>
              </a:defRPr>
            </a:lvl2pPr>
            <a:lvl3pPr>
              <a:defRPr sz="2000">
                <a:ea typeface="STZhongsong"/>
              </a:defRPr>
            </a:lvl3pPr>
            <a:lvl4pPr>
              <a:defRPr sz="1800">
                <a:ea typeface="STZhongsong"/>
              </a:defRPr>
            </a:lvl4pPr>
            <a:lvl5pPr>
              <a:defRPr sz="1800">
                <a:ea typeface="STZhongsong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43046"/>
            <a:ext cx="3808413" cy="4725987"/>
          </a:xfrm>
        </p:spPr>
        <p:txBody>
          <a:bodyPr/>
          <a:lstStyle>
            <a:lvl1pPr>
              <a:defRPr sz="2800">
                <a:ea typeface="STZhongsong"/>
              </a:defRPr>
            </a:lvl1pPr>
            <a:lvl2pPr>
              <a:defRPr sz="2400">
                <a:ea typeface="STZhongsong"/>
              </a:defRPr>
            </a:lvl2pPr>
            <a:lvl3pPr>
              <a:defRPr sz="2000">
                <a:ea typeface="STZhongsong"/>
              </a:defRPr>
            </a:lvl3pPr>
            <a:lvl4pPr>
              <a:defRPr sz="1800">
                <a:ea typeface="STZhongsong"/>
              </a:defRPr>
            </a:lvl4pPr>
            <a:lvl5pPr>
              <a:defRPr sz="1800">
                <a:ea typeface="STZhongsong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05FC5D7F-5AF3-4A4A-890E-115068909794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a typeface="STZhongsong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ea typeface="STZhongsong"/>
              </a:defRPr>
            </a:lvl1pPr>
            <a:lvl2pPr>
              <a:defRPr sz="2000">
                <a:ea typeface="STZhongsong"/>
              </a:defRPr>
            </a:lvl2pPr>
            <a:lvl3pPr>
              <a:defRPr sz="1800">
                <a:ea typeface="STZhongsong"/>
              </a:defRPr>
            </a:lvl3pPr>
            <a:lvl4pPr>
              <a:defRPr sz="1600">
                <a:ea typeface="STZhongsong"/>
              </a:defRPr>
            </a:lvl4pPr>
            <a:lvl5pPr>
              <a:defRPr sz="1600">
                <a:ea typeface="STZhongsong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a typeface="STZhongsong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ea typeface="STZhongsong"/>
              </a:defRPr>
            </a:lvl1pPr>
            <a:lvl2pPr>
              <a:defRPr sz="2000">
                <a:ea typeface="STZhongsong"/>
              </a:defRPr>
            </a:lvl2pPr>
            <a:lvl3pPr>
              <a:defRPr sz="1800">
                <a:ea typeface="STZhongsong"/>
              </a:defRPr>
            </a:lvl3pPr>
            <a:lvl4pPr>
              <a:defRPr sz="1600">
                <a:ea typeface="STZhongsong"/>
              </a:defRPr>
            </a:lvl4pPr>
            <a:lvl5pPr>
              <a:defRPr sz="1600">
                <a:ea typeface="STZhongsong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F8A3A79D-600A-4A18-9A6E-0009AE449556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96"/>
            <a:ext cx="7772400" cy="1362075"/>
          </a:xfrm>
        </p:spPr>
        <p:txBody>
          <a:bodyPr anchor="t"/>
          <a:lstStyle>
            <a:lvl1pPr algn="l">
              <a:defRPr sz="4000" b="1" cap="all">
                <a:ea typeface="STZhongso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ea typeface="STZhongsong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3A29FFC8-C90A-4F36-972C-2D5BBA8802E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STZhongso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DB05E6AA-4DDC-4973-9DDB-0D1C929C33C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15A63415-06DB-41F9-A0D5-1E397ABA184D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48" y="273050"/>
            <a:ext cx="3008313" cy="1162050"/>
          </a:xfrm>
        </p:spPr>
        <p:txBody>
          <a:bodyPr anchor="b"/>
          <a:lstStyle>
            <a:lvl1pPr algn="l">
              <a:defRPr sz="2000" b="1">
                <a:ea typeface="STZhongso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46"/>
            <a:ext cx="5111750" cy="5853113"/>
          </a:xfrm>
        </p:spPr>
        <p:txBody>
          <a:bodyPr/>
          <a:lstStyle>
            <a:lvl1pPr>
              <a:defRPr sz="3200">
                <a:ea typeface="STZhongsong"/>
              </a:defRPr>
            </a:lvl1pPr>
            <a:lvl2pPr>
              <a:defRPr sz="2800">
                <a:ea typeface="STZhongsong"/>
              </a:defRPr>
            </a:lvl2pPr>
            <a:lvl3pPr>
              <a:defRPr sz="2400">
                <a:ea typeface="STZhongsong"/>
              </a:defRPr>
            </a:lvl3pPr>
            <a:lvl4pPr>
              <a:defRPr sz="2000">
                <a:ea typeface="STZhongsong"/>
              </a:defRPr>
            </a:lvl4pPr>
            <a:lvl5pPr>
              <a:defRPr sz="2000">
                <a:ea typeface="STZhongsong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48" y="1435103"/>
            <a:ext cx="3008313" cy="4691063"/>
          </a:xfrm>
        </p:spPr>
        <p:txBody>
          <a:bodyPr/>
          <a:lstStyle>
            <a:lvl1pPr marL="0" indent="0">
              <a:buNone/>
              <a:defRPr sz="1400">
                <a:ea typeface="STZhongsong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DCB4AA42-0663-49AF-9EEC-87EB9A022C85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ea typeface="STZhongso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ea typeface="STZhongsong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ea typeface="STZhongsong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54932CC7-630F-454D-8140-024BC0E4E6F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STZhongso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a typeface="STZhongsong"/>
              </a:defRPr>
            </a:lvl1pPr>
            <a:lvl2pPr>
              <a:defRPr>
                <a:ea typeface="STZhongsong"/>
              </a:defRPr>
            </a:lvl2pPr>
            <a:lvl3pPr>
              <a:defRPr>
                <a:ea typeface="STZhongsong"/>
              </a:defRPr>
            </a:lvl3pPr>
            <a:lvl4pPr>
              <a:defRPr>
                <a:ea typeface="STZhongsong"/>
              </a:defRPr>
            </a:lvl4pPr>
            <a:lvl5pPr>
              <a:defRPr>
                <a:ea typeface="STZhongsong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99EA47D2-03EF-4909-A22C-378DEE4F575A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1925" y="455613"/>
            <a:ext cx="1941513" cy="5713412"/>
          </a:xfrm>
        </p:spPr>
        <p:txBody>
          <a:bodyPr vert="eaVert"/>
          <a:lstStyle>
            <a:lvl1pPr>
              <a:defRPr>
                <a:ea typeface="STZhongso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455613"/>
            <a:ext cx="5675312" cy="5713412"/>
          </a:xfrm>
        </p:spPr>
        <p:txBody>
          <a:bodyPr vert="eaVert"/>
          <a:lstStyle>
            <a:lvl1pPr>
              <a:defRPr>
                <a:ea typeface="STZhongsong"/>
              </a:defRPr>
            </a:lvl1pPr>
            <a:lvl2pPr>
              <a:defRPr>
                <a:ea typeface="STZhongsong"/>
              </a:defRPr>
            </a:lvl2pPr>
            <a:lvl3pPr>
              <a:defRPr>
                <a:ea typeface="STZhongsong"/>
              </a:defRPr>
            </a:lvl3pPr>
            <a:lvl4pPr>
              <a:defRPr>
                <a:ea typeface="STZhongsong"/>
              </a:defRPr>
            </a:lvl4pPr>
            <a:lvl5pPr>
              <a:defRPr>
                <a:ea typeface="STZhongsong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71EC6A79-CAC3-4B09-B929-C55053A45B2C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98" y="1905096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97" y="4345084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5084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629496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rtl="0"/>
            <a:r>
              <a:rPr lang="en-US" sz="1200" kern="1200" dirty="0">
                <a:solidFill>
                  <a:srgbClr val="FFFFFF"/>
                </a:solidFill>
                <a:latin typeface="Segoe"/>
                <a:ea typeface="STZhongsong"/>
                <a:cs typeface="+mn-cs"/>
              </a:rPr>
              <a:t>Microsoft Confidential – Presented under NDA</a:t>
            </a:r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58109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rtl="0"/>
            <a:r>
              <a:rPr lang="en-US" sz="1200" kern="1200" dirty="0">
                <a:solidFill>
                  <a:srgbClr val="FFFFFF"/>
                </a:solidFill>
                <a:latin typeface="Segoe"/>
                <a:ea typeface="STZhongsong"/>
                <a:cs typeface="+mn-cs"/>
              </a:rPr>
              <a:t>Microsoft Confidential – Presented under NDA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STZhongso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724400"/>
          </a:xfrm>
        </p:spPr>
        <p:txBody>
          <a:bodyPr/>
          <a:lstStyle>
            <a:lvl1pPr>
              <a:defRPr sz="2800">
                <a:ea typeface="STZhongsong"/>
              </a:defRPr>
            </a:lvl1pPr>
            <a:lvl2pPr>
              <a:defRPr sz="2400">
                <a:ea typeface="STZhongsong"/>
              </a:defRPr>
            </a:lvl2pPr>
            <a:lvl3pPr>
              <a:defRPr sz="2000">
                <a:ea typeface="STZhongsong"/>
              </a:defRPr>
            </a:lvl3pPr>
            <a:lvl4pPr>
              <a:defRPr sz="1800">
                <a:ea typeface="STZhongsong"/>
              </a:defRPr>
            </a:lvl4pPr>
            <a:lvl5pPr>
              <a:defRPr sz="1800">
                <a:ea typeface="STZhongsong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724400"/>
          </a:xfrm>
        </p:spPr>
        <p:txBody>
          <a:bodyPr/>
          <a:lstStyle>
            <a:lvl1pPr>
              <a:defRPr sz="2800">
                <a:ea typeface="STZhongsong"/>
              </a:defRPr>
            </a:lvl1pPr>
            <a:lvl2pPr>
              <a:defRPr sz="2400">
                <a:ea typeface="STZhongsong"/>
              </a:defRPr>
            </a:lvl2pPr>
            <a:lvl3pPr>
              <a:defRPr sz="2000">
                <a:ea typeface="STZhongsong"/>
              </a:defRPr>
            </a:lvl3pPr>
            <a:lvl4pPr>
              <a:defRPr sz="1800">
                <a:ea typeface="STZhongsong"/>
              </a:defRPr>
            </a:lvl4pPr>
            <a:lvl5pPr>
              <a:defRPr sz="1800">
                <a:ea typeface="STZhongsong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8E40E648-4968-424A-A93A-FF44C9357A4C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1" y="1411601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601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8109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rtl="0"/>
            <a:r>
              <a:rPr lang="en-US" sz="1200" kern="1200" dirty="0">
                <a:solidFill>
                  <a:srgbClr val="FFFFFF"/>
                </a:solidFill>
                <a:latin typeface="Segoe"/>
                <a:ea typeface="STZhongsong"/>
                <a:cs typeface="+mn-cs"/>
              </a:rPr>
              <a:t>Microsoft Confidential – Presented under NDA</a:t>
            </a: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411633"/>
            <a:ext cx="4114800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1" y="2174922"/>
            <a:ext cx="4114800" cy="1855893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29" y="1411633"/>
            <a:ext cx="4117019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922"/>
            <a:ext cx="4117974" cy="1855893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58109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rtl="0"/>
            <a:r>
              <a:rPr lang="en-US" sz="1200" kern="1200" dirty="0">
                <a:solidFill>
                  <a:srgbClr val="FFFFFF"/>
                </a:solidFill>
                <a:latin typeface="Segoe"/>
                <a:ea typeface="STZhongsong"/>
                <a:cs typeface="+mn-cs"/>
              </a:rPr>
              <a:t>Microsoft Confidential – Presented under NDA</a:t>
            </a: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658109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rtl="0"/>
            <a:r>
              <a:rPr lang="en-US" sz="1200" kern="1200" dirty="0">
                <a:solidFill>
                  <a:srgbClr val="FFFFFF"/>
                </a:solidFill>
                <a:latin typeface="Segoe"/>
                <a:ea typeface="STZhongsong"/>
                <a:cs typeface="+mn-cs"/>
              </a:rPr>
              <a:t>Microsoft Confidential – Presented under NDA</a:t>
            </a:r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0" y="658109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rtl="0"/>
            <a:r>
              <a:rPr lang="en-US" sz="1200" kern="1200" dirty="0">
                <a:solidFill>
                  <a:srgbClr val="FFFFFF"/>
                </a:solidFill>
                <a:latin typeface="Segoe"/>
                <a:ea typeface="STZhongsong"/>
                <a:cs typeface="+mn-cs"/>
              </a:rPr>
              <a:t>Microsoft Confidential – Presented under NDA</a:t>
            </a:r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58109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rtl="0"/>
            <a:r>
              <a:rPr lang="en-US" sz="1200" kern="1200" dirty="0">
                <a:solidFill>
                  <a:srgbClr val="FFFFFF"/>
                </a:solidFill>
                <a:latin typeface="Segoe"/>
                <a:ea typeface="STZhongsong"/>
                <a:cs typeface="+mn-cs"/>
              </a:rPr>
              <a:t>Microsoft Confidential – Presented under NDA</a:t>
            </a:r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971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58109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rtl="0"/>
            <a:r>
              <a:rPr lang="en-US" sz="1200" kern="1200" dirty="0">
                <a:solidFill>
                  <a:srgbClr val="FFFFFF"/>
                </a:solidFill>
                <a:latin typeface="Segoe"/>
                <a:ea typeface="STZhongsong"/>
                <a:cs typeface="+mn-cs"/>
              </a:rPr>
              <a:t>Microsoft Confidential – Presented under NDA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98" y="1905096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97" y="4345084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a typeface="STZhongsong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ea typeface="STZhongsong"/>
              </a:defRPr>
            </a:lvl1pPr>
            <a:lvl2pPr>
              <a:defRPr sz="2000">
                <a:ea typeface="STZhongsong"/>
              </a:defRPr>
            </a:lvl2pPr>
            <a:lvl3pPr>
              <a:defRPr sz="1800">
                <a:ea typeface="STZhongsong"/>
              </a:defRPr>
            </a:lvl3pPr>
            <a:lvl4pPr>
              <a:defRPr sz="1600">
                <a:ea typeface="STZhongsong"/>
              </a:defRPr>
            </a:lvl4pPr>
            <a:lvl5pPr>
              <a:defRPr sz="1600">
                <a:ea typeface="STZhongsong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a typeface="STZhongsong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ea typeface="STZhongsong"/>
              </a:defRPr>
            </a:lvl1pPr>
            <a:lvl2pPr>
              <a:defRPr sz="2000">
                <a:ea typeface="STZhongsong"/>
              </a:defRPr>
            </a:lvl2pPr>
            <a:lvl3pPr>
              <a:defRPr sz="1800">
                <a:ea typeface="STZhongsong"/>
              </a:defRPr>
            </a:lvl3pPr>
            <a:lvl4pPr>
              <a:defRPr sz="1600">
                <a:ea typeface="STZhongsong"/>
              </a:defRPr>
            </a:lvl4pPr>
            <a:lvl5pPr>
              <a:defRPr sz="1600">
                <a:ea typeface="STZhongsong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AB7DFBE3-AC11-4585-A6DC-7A16A989FF71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5084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629496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kern="1200" dirty="0">
                <a:solidFill>
                  <a:srgbClr val="FFFFFF"/>
                </a:solidFill>
                <a:latin typeface="Segoe"/>
                <a:ea typeface="STZhongsong"/>
                <a:cs typeface="+mn-cs"/>
              </a:rPr>
              <a:t>Microsoft Confidential – Presented under NDA</a:t>
            </a:r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58109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kern="1200" dirty="0">
                <a:solidFill>
                  <a:srgbClr val="FFFFFF"/>
                </a:solidFill>
                <a:latin typeface="Segoe"/>
                <a:ea typeface="STZhongsong"/>
                <a:cs typeface="+mn-cs"/>
              </a:rPr>
              <a:t>Microsoft Confidential – Presented under NDA</a:t>
            </a:r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1" y="1411601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601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8109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kern="1200" dirty="0">
                <a:solidFill>
                  <a:srgbClr val="FFFFFF"/>
                </a:solidFill>
                <a:latin typeface="Segoe"/>
                <a:ea typeface="STZhongsong"/>
                <a:cs typeface="+mn-cs"/>
              </a:rPr>
              <a:t>Microsoft Confidential – Presented under NDA</a:t>
            </a:r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411633"/>
            <a:ext cx="4114800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1" y="2174922"/>
            <a:ext cx="4114800" cy="1855893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29" y="1411633"/>
            <a:ext cx="4117019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922"/>
            <a:ext cx="4117974" cy="1855893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58109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kern="1200" dirty="0">
                <a:solidFill>
                  <a:srgbClr val="FFFFFF"/>
                </a:solidFill>
                <a:latin typeface="Segoe"/>
                <a:ea typeface="STZhongsong"/>
                <a:cs typeface="+mn-cs"/>
              </a:rPr>
              <a:t>Microsoft Confidential – Presented under NDA</a:t>
            </a:r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658109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kern="1200" dirty="0">
                <a:solidFill>
                  <a:srgbClr val="FFFFFF"/>
                </a:solidFill>
                <a:latin typeface="Segoe"/>
                <a:ea typeface="STZhongsong"/>
                <a:cs typeface="+mn-cs"/>
              </a:rPr>
              <a:t>Microsoft Confidential – Presented under NDA</a:t>
            </a:r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0" y="658109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kern="1200" dirty="0">
                <a:solidFill>
                  <a:srgbClr val="FFFFFF"/>
                </a:solidFill>
                <a:latin typeface="Segoe"/>
                <a:ea typeface="STZhongsong"/>
                <a:cs typeface="+mn-cs"/>
              </a:rPr>
              <a:t>Microsoft Confidential – Presented under NDA</a:t>
            </a:r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58109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kern="1200" dirty="0">
                <a:solidFill>
                  <a:srgbClr val="FFFFFF"/>
                </a:solidFill>
                <a:latin typeface="Segoe"/>
                <a:ea typeface="STZhongsong"/>
                <a:cs typeface="+mn-cs"/>
              </a:rPr>
              <a:t>Microsoft Confidential – Presented under NDA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STZhongso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621107E1-5A99-49F5-BC39-FC67DCAAAC4A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971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581097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kern="1200" dirty="0">
                <a:solidFill>
                  <a:srgbClr val="FFFFFF"/>
                </a:solidFill>
                <a:latin typeface="Segoe"/>
                <a:ea typeface="STZhongsong"/>
                <a:cs typeface="+mn-cs"/>
              </a:rPr>
              <a:t>Microsoft Confidential – Presented under NDA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8D10871E-FFFD-4B24-A5E1-7ADBE1C77EE1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48" y="273050"/>
            <a:ext cx="3008313" cy="1162050"/>
          </a:xfrm>
        </p:spPr>
        <p:txBody>
          <a:bodyPr anchor="b"/>
          <a:lstStyle>
            <a:lvl1pPr algn="l">
              <a:defRPr sz="2000" b="1">
                <a:ea typeface="STZhongso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46"/>
            <a:ext cx="5111750" cy="5853113"/>
          </a:xfrm>
        </p:spPr>
        <p:txBody>
          <a:bodyPr/>
          <a:lstStyle>
            <a:lvl1pPr>
              <a:defRPr sz="3200">
                <a:ea typeface="STZhongsong"/>
              </a:defRPr>
            </a:lvl1pPr>
            <a:lvl2pPr>
              <a:defRPr sz="2800">
                <a:ea typeface="STZhongsong"/>
              </a:defRPr>
            </a:lvl2pPr>
            <a:lvl3pPr>
              <a:defRPr sz="2400">
                <a:ea typeface="STZhongsong"/>
              </a:defRPr>
            </a:lvl3pPr>
            <a:lvl4pPr>
              <a:defRPr sz="2000">
                <a:ea typeface="STZhongsong"/>
              </a:defRPr>
            </a:lvl4pPr>
            <a:lvl5pPr>
              <a:defRPr sz="2000">
                <a:ea typeface="STZhongsong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48" y="1435103"/>
            <a:ext cx="3008313" cy="4691063"/>
          </a:xfrm>
        </p:spPr>
        <p:txBody>
          <a:bodyPr/>
          <a:lstStyle>
            <a:lvl1pPr marL="0" indent="0">
              <a:buNone/>
              <a:defRPr sz="1400">
                <a:ea typeface="STZhongsong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40B4987F-945D-4254-914A-33EA9F58BD7F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ea typeface="STZhongsong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ea typeface="STZhongsong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ea typeface="STZhongsong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ea typeface="STZhongsong"/>
              </a:defRPr>
            </a:lvl1pPr>
          </a:lstStyle>
          <a:p>
            <a:pPr>
              <a:defRPr/>
            </a:pPr>
            <a:fld id="{BA814FBA-DFFE-47E7-A397-E772C83E7A4D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rgbClr val="CCCCFF"/>
                </a:solidFill>
                <a:latin typeface="Segoe Light" pitchFamily="34" charset="0"/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solidFill>
                  <a:srgbClr val="CCCCFF"/>
                </a:solidFill>
                <a:latin typeface="+mn-lt"/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27838" y="6535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CCCCFF"/>
                </a:solidFill>
                <a:latin typeface="Segoe Light" pitchFamily="34" charset="0"/>
                <a:ea typeface="STZhongsong"/>
              </a:defRPr>
            </a:lvl1pPr>
          </a:lstStyle>
          <a:p>
            <a:pPr>
              <a:defRPr/>
            </a:pPr>
            <a:fld id="{8AF92A65-8B20-4333-961D-7C1F5FF4C50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04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STZhongsong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Segoe" pitchFamily="34" charset="0"/>
          <a:ea typeface="宋体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Segoe" pitchFamily="34" charset="0"/>
          <a:ea typeface="宋体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Segoe" pitchFamily="34" charset="0"/>
          <a:ea typeface="宋体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Segoe" pitchFamily="34" charset="0"/>
          <a:ea typeface="宋体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Segoe" pitchFamily="34" charset="0"/>
          <a:ea typeface="宋体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Segoe" pitchFamily="34" charset="0"/>
          <a:ea typeface="宋体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Segoe" pitchFamily="34" charset="0"/>
          <a:ea typeface="宋体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Segoe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1"/>
          </a:solidFill>
          <a:latin typeface="+mn-lt"/>
          <a:ea typeface="STZhongsong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̵"/>
        <a:defRPr sz="2400">
          <a:solidFill>
            <a:schemeClr val="tx1"/>
          </a:solidFill>
          <a:latin typeface="+mn-lt"/>
          <a:ea typeface="STZhongsong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ea typeface="STZhongsong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̵"/>
        <a:defRPr sz="2000">
          <a:solidFill>
            <a:schemeClr val="tx1"/>
          </a:solidFill>
          <a:latin typeface="+mn-lt"/>
          <a:ea typeface="STZhongsong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+mn-lt"/>
          <a:ea typeface="STZhongsong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Segoe Light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Segoe Light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Segoe Light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Segoe Light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48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Title Slide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146"/>
            <a:ext cx="8388350" cy="2214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1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STZhongsong"/>
              </a:defRPr>
            </a:lvl1pPr>
          </a:lstStyle>
          <a:p>
            <a:pPr>
              <a:defRPr/>
            </a:pPr>
            <a:fld id="{FF4A4363-A73B-46E4-AF46-EC91EBD95D64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</p:sldLayoutIdLst>
  <p:transition>
    <p:strips dir="rd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569913" indent="-5699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5"/>
        </a:buBlip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7113" indent="-4556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5"/>
        </a:buBlip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428750" indent="-4000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5"/>
        </a:buBlip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819275" indent="-38893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5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220913" indent="-4000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5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678113" indent="-40005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5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3135313" indent="-40005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5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592513" indent="-40005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5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4049713" indent="-40005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5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61" y="455613"/>
            <a:ext cx="77692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61" y="1443046"/>
            <a:ext cx="7769225" cy="472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72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rgbClr val="003399"/>
                </a:solidFill>
                <a:latin typeface="Segoe Light" pitchFamily="34" charset="0"/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72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solidFill>
                  <a:srgbClr val="003399"/>
                </a:solidFill>
                <a:latin typeface="+mn-lt"/>
                <a:ea typeface="STZhongsong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72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27838" y="6535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003399"/>
                </a:solidFill>
                <a:latin typeface="Segoe Light" pitchFamily="34" charset="0"/>
                <a:ea typeface="STZhongsong"/>
              </a:defRPr>
            </a:lvl1pPr>
          </a:lstStyle>
          <a:p>
            <a:pPr>
              <a:defRPr/>
            </a:pPr>
            <a:fld id="{8A1D9EB2-0BBB-4D35-BDE1-513E0B7EB703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8" name="Picture 6" descr="MSREnglishLogo_Whit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6858001" y="228600"/>
            <a:ext cx="1987550" cy="55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MSREnglishLogo_Black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086600" y="6096096"/>
            <a:ext cx="1833562" cy="51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STZhongsong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Segoe" pitchFamily="34" charset="0"/>
          <a:ea typeface="宋体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Segoe" pitchFamily="34" charset="0"/>
          <a:ea typeface="宋体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Segoe" pitchFamily="34" charset="0"/>
          <a:ea typeface="宋体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Segoe" pitchFamily="34" charset="0"/>
          <a:ea typeface="宋体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Segoe" pitchFamily="34" charset="0"/>
          <a:ea typeface="宋体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Segoe" pitchFamily="34" charset="0"/>
          <a:ea typeface="宋体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Segoe" pitchFamily="34" charset="0"/>
          <a:ea typeface="宋体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Segoe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sz="2400">
          <a:solidFill>
            <a:schemeClr val="tx1"/>
          </a:solidFill>
          <a:latin typeface="+mn-lt"/>
          <a:ea typeface="STZhongsong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Segoe Light" pitchFamily="34" charset="0"/>
        <a:buChar char="̵"/>
        <a:defRPr sz="2400">
          <a:solidFill>
            <a:schemeClr val="tx1"/>
          </a:solidFill>
          <a:latin typeface="Segoe Light" pitchFamily="34" charset="0"/>
          <a:ea typeface="STZhongsong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sz="2000">
          <a:solidFill>
            <a:schemeClr val="tx1"/>
          </a:solidFill>
          <a:latin typeface="Segoe Light" pitchFamily="34" charset="0"/>
          <a:ea typeface="STZhongsong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Arial" charset="0"/>
        <a:buChar char="̵"/>
        <a:defRPr sz="2000">
          <a:solidFill>
            <a:schemeClr val="tx1"/>
          </a:solidFill>
          <a:latin typeface="Segoe Light" pitchFamily="34" charset="0"/>
          <a:ea typeface="STZhongsong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Segoe Light" pitchFamily="34" charset="0"/>
          <a:ea typeface="STZhongsong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Segoe Light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Segoe Light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Segoe Light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Segoe Light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284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971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  <p:sldLayoutId id="2147484054" r:id="rId13"/>
  </p:sldLayoutIdLst>
  <p:transition>
    <p:fade/>
  </p:transition>
  <p:hf sldNum="0"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284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971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</p:sldLayoutIdLst>
  <p:transition>
    <p:fade/>
  </p:transition>
  <p:hf sldNum="0"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jpeg"/><Relationship Id="rId4" Type="http://schemas.openxmlformats.org/officeDocument/2006/relationships/hyperlink" Target="https://dcdevteam.team.partners.extranet.microsoft.com/projects/quincy/Monthly%20Aerial%20Photos/09.18.06%20002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19400"/>
            <a:ext cx="8610600" cy="1065212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  <a:latin typeface="+mn-lt"/>
              </a:rPr>
              <a:t>What is Cloud Computing?</a:t>
            </a:r>
            <a:endParaRPr lang="en-US" sz="40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304800" y="4267200"/>
            <a:ext cx="8610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STZhongsong"/>
                <a:cs typeface="+mj-cs"/>
              </a:rPr>
              <a:t>Understand Cloud Computing and</a:t>
            </a:r>
            <a:b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STZhongsong"/>
                <a:cs typeface="+mj-cs"/>
              </a:rPr>
            </a:b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STZhongsong"/>
                <a:cs typeface="+mj-cs"/>
              </a:rPr>
              <a:t>its Impact on the Future of Location-Based Services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TZhongsong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457200"/>
            <a:ext cx="2895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0"/>
            <a:ext cx="8534400" cy="914400"/>
          </a:xfrm>
        </p:spPr>
        <p:txBody>
          <a:bodyPr/>
          <a:lstStyle/>
          <a:p>
            <a:pPr algn="ctr"/>
            <a:r>
              <a:rPr lang="en-US" sz="4000" dirty="0" smtClean="0"/>
              <a:t>Cloud Computing – Simple Definition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90800"/>
            <a:ext cx="8763000" cy="4038600"/>
          </a:xfrm>
        </p:spPr>
        <p:txBody>
          <a:bodyPr/>
          <a:lstStyle/>
          <a:p>
            <a:pPr marL="457127" indent="-457127">
              <a:spcBef>
                <a:spcPts val="0"/>
              </a:spcBef>
              <a:buNone/>
            </a:pPr>
            <a:r>
              <a:rPr lang="en-US" sz="2800" dirty="0" smtClean="0"/>
              <a:t>	</a:t>
            </a:r>
            <a:r>
              <a:rPr lang="en-US" sz="3200" dirty="0" smtClean="0">
                <a:solidFill>
                  <a:srgbClr val="FFFFFF"/>
                </a:solidFill>
              </a:rPr>
              <a:t>				</a:t>
            </a:r>
          </a:p>
          <a:p>
            <a:pPr marL="457127" indent="-457127">
              <a:spcBef>
                <a:spcPts val="0"/>
              </a:spcBef>
              <a:buNone/>
            </a:pPr>
            <a:endParaRPr lang="en-US" sz="2800" dirty="0" smtClean="0">
              <a:solidFill>
                <a:srgbClr val="FFFFFF"/>
              </a:solidFill>
            </a:endParaRPr>
          </a:p>
          <a:p>
            <a:pPr marL="457127" indent="-457127">
              <a:spcBef>
                <a:spcPts val="0"/>
              </a:spcBef>
            </a:pPr>
            <a:r>
              <a:rPr lang="en-US" sz="2800" dirty="0" smtClean="0">
                <a:solidFill>
                  <a:schemeClr val="accent2"/>
                </a:solidFill>
              </a:rPr>
              <a:t>Platform as a Service (</a:t>
            </a:r>
            <a:r>
              <a:rPr lang="en-US" sz="2800" dirty="0" err="1" smtClean="0">
                <a:solidFill>
                  <a:schemeClr val="accent2"/>
                </a:solidFill>
              </a:rPr>
              <a:t>PaaS</a:t>
            </a:r>
            <a:r>
              <a:rPr lang="en-US" sz="2800" dirty="0" smtClean="0">
                <a:solidFill>
                  <a:schemeClr val="accent2"/>
                </a:solidFill>
              </a:rPr>
              <a:t>)</a:t>
            </a:r>
          </a:p>
          <a:p>
            <a:pPr marL="857112" lvl="1" indent="-457127">
              <a:spcBef>
                <a:spcPts val="600"/>
              </a:spcBef>
            </a:pPr>
            <a:r>
              <a:rPr lang="en-US" dirty="0" smtClean="0"/>
              <a:t>From developer’s point of view (i.e. cloud users)</a:t>
            </a:r>
          </a:p>
          <a:p>
            <a:pPr marL="857112" lvl="1" indent="-457127">
              <a:spcBef>
                <a:spcPts val="600"/>
              </a:spcBef>
            </a:pPr>
            <a:r>
              <a:rPr lang="en-US" dirty="0" smtClean="0"/>
              <a:t>Cloud providers offer an </a:t>
            </a:r>
            <a:r>
              <a:rPr lang="en-US" dirty="0" smtClean="0">
                <a:solidFill>
                  <a:srgbClr val="FFFF00"/>
                </a:solidFill>
              </a:rPr>
              <a:t>Internet-based platform </a:t>
            </a:r>
            <a:r>
              <a:rPr lang="en-US" dirty="0" smtClean="0"/>
              <a:t>to developers who want to create services but don't want to build their own cloud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457200"/>
            <a:ext cx="2895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447800"/>
            <a:ext cx="8534400" cy="1295400"/>
          </a:xfrm>
        </p:spPr>
        <p:txBody>
          <a:bodyPr/>
          <a:lstStyle/>
          <a:p>
            <a:pPr algn="ctr"/>
            <a:r>
              <a:rPr lang="en-US" sz="4000" dirty="0" smtClean="0"/>
              <a:t>Cloud Computing – Simple Definition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38400"/>
            <a:ext cx="8686800" cy="4191000"/>
          </a:xfrm>
        </p:spPr>
        <p:txBody>
          <a:bodyPr/>
          <a:lstStyle/>
          <a:p>
            <a:pPr marL="457127" indent="-457127">
              <a:spcBef>
                <a:spcPts val="0"/>
              </a:spcBef>
              <a:buNone/>
            </a:pPr>
            <a:r>
              <a:rPr lang="en-US" sz="2800" dirty="0" smtClean="0"/>
              <a:t>	</a:t>
            </a:r>
            <a:r>
              <a:rPr lang="en-US" sz="3200" dirty="0" smtClean="0">
                <a:solidFill>
                  <a:srgbClr val="FFFFFF"/>
                </a:solidFill>
              </a:rPr>
              <a:t>				</a:t>
            </a:r>
          </a:p>
          <a:p>
            <a:pPr marL="457127" indent="-457127">
              <a:spcBef>
                <a:spcPts val="0"/>
              </a:spcBef>
              <a:buNone/>
            </a:pPr>
            <a:endParaRPr lang="en-US" sz="2800" dirty="0" smtClean="0">
              <a:solidFill>
                <a:srgbClr val="FFFFFF"/>
              </a:solidFill>
            </a:endParaRPr>
          </a:p>
          <a:p>
            <a:pPr marL="457127" indent="-457127">
              <a:spcBef>
                <a:spcPts val="0"/>
              </a:spcBef>
            </a:pPr>
            <a:r>
              <a:rPr lang="en-US" sz="2800" dirty="0" smtClean="0">
                <a:solidFill>
                  <a:schemeClr val="accent2"/>
                </a:solidFill>
              </a:rPr>
              <a:t>Infrastructure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2"/>
                </a:solidFill>
              </a:rPr>
              <a:t>as a Service (</a:t>
            </a:r>
            <a:r>
              <a:rPr lang="en-US" sz="2800" dirty="0" err="1" smtClean="0">
                <a:solidFill>
                  <a:schemeClr val="accent2"/>
                </a:solidFill>
              </a:rPr>
              <a:t>IaaS</a:t>
            </a:r>
            <a:r>
              <a:rPr lang="en-US" sz="2800" dirty="0" smtClean="0">
                <a:solidFill>
                  <a:schemeClr val="accent2"/>
                </a:solid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Cloud providers build datacenters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Power, scale, hardware, networking, storage, distributed systems, etc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Datacenter as a service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Cloud users rent storage, computation, and maintenance from cloud providers (pay-as-you-go; like utility)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457200"/>
            <a:ext cx="2895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447800"/>
            <a:ext cx="8534400" cy="1219200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rgbClr val="FFFFFF"/>
                </a:solidFill>
              </a:rPr>
              <a:t>Summary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429000"/>
            <a:ext cx="8382000" cy="32004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sz="3200" dirty="0" smtClean="0"/>
              <a:t>The real underlying value of “cloud + clients” is that it transparently makes </a:t>
            </a:r>
            <a:r>
              <a:rPr lang="en-US" sz="3200" dirty="0" smtClean="0">
                <a:solidFill>
                  <a:schemeClr val="accent2"/>
                </a:solidFill>
              </a:rPr>
              <a:t>software, data, and computing </a:t>
            </a:r>
            <a:r>
              <a:rPr lang="en-US" sz="3200" dirty="0" smtClean="0"/>
              <a:t>available everywhere</a:t>
            </a:r>
          </a:p>
          <a:p>
            <a:pPr>
              <a:spcBef>
                <a:spcPts val="2400"/>
              </a:spcBef>
            </a:pPr>
            <a:r>
              <a:rPr lang="en-US" sz="3200" dirty="0" smtClean="0"/>
              <a:t>Be “the Platform”</a:t>
            </a:r>
          </a:p>
          <a:p>
            <a:pPr>
              <a:spcBef>
                <a:spcPts val="2400"/>
              </a:spcBef>
            </a:pPr>
            <a:r>
              <a:rPr lang="en-US" sz="3200" dirty="0" smtClean="0"/>
              <a:t>Lead the revolution of LBS industry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457200"/>
            <a:ext cx="2895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048000"/>
            <a:ext cx="42862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Application infrastructure flow</a:t>
            </a:r>
            <a:endParaRPr lang="en-US" dirty="0"/>
          </a:p>
        </p:txBody>
      </p:sp>
      <p:pic>
        <p:nvPicPr>
          <p:cNvPr id="1026" name="Picture 2" descr="Large Web Application Infrastructure,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09800"/>
            <a:ext cx="6286500" cy="2095501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304800"/>
            <a:ext cx="2819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8153400" cy="990600"/>
          </a:xfrm>
        </p:spPr>
        <p:txBody>
          <a:bodyPr/>
          <a:lstStyle/>
          <a:p>
            <a:r>
              <a:rPr lang="en-US" sz="4000" dirty="0" smtClean="0"/>
              <a:t>Disadvantages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458200" cy="4191000"/>
          </a:xfrm>
        </p:spPr>
        <p:txBody>
          <a:bodyPr/>
          <a:lstStyle/>
          <a:p>
            <a:pPr marL="457127" indent="-457127">
              <a:spcBef>
                <a:spcPts val="0"/>
              </a:spcBef>
            </a:pPr>
            <a:r>
              <a:rPr lang="en-US" sz="2000" dirty="0" smtClean="0"/>
              <a:t>High Maintenance</a:t>
            </a:r>
          </a:p>
          <a:p>
            <a:pPr marL="457127" indent="-457127">
              <a:spcBef>
                <a:spcPts val="0"/>
              </a:spcBef>
            </a:pPr>
            <a:r>
              <a:rPr lang="en-US" sz="2000" dirty="0" smtClean="0"/>
              <a:t>DR costly</a:t>
            </a:r>
          </a:p>
          <a:p>
            <a:pPr marL="457127" indent="-457127">
              <a:spcBef>
                <a:spcPts val="0"/>
              </a:spcBef>
            </a:pPr>
            <a:r>
              <a:rPr lang="en-US" sz="2000" dirty="0" smtClean="0"/>
              <a:t>No Auto scaling</a:t>
            </a:r>
          </a:p>
          <a:p>
            <a:pPr marL="457127" indent="-457127">
              <a:spcBef>
                <a:spcPts val="0"/>
              </a:spcBef>
            </a:pPr>
            <a:r>
              <a:rPr lang="en-US" sz="2000" dirty="0" smtClean="0"/>
              <a:t>Upfront Buying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457200"/>
            <a:ext cx="2895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19200"/>
            <a:ext cx="8382000" cy="838200"/>
          </a:xfrm>
        </p:spPr>
        <p:txBody>
          <a:bodyPr/>
          <a:lstStyle/>
          <a:p>
            <a:pPr algn="ctr"/>
            <a:r>
              <a:rPr lang="en-US" sz="4000" dirty="0" smtClean="0"/>
              <a:t>Infrastructure (Mega Datacenters)</a:t>
            </a:r>
            <a:endParaRPr lang="zh-CN" altLang="en-US" sz="4000" dirty="0"/>
          </a:p>
        </p:txBody>
      </p:sp>
      <p:pic>
        <p:nvPicPr>
          <p:cNvPr id="4" name="Picture 3" descr="datacen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438400"/>
            <a:ext cx="4724400" cy="2438478"/>
          </a:xfrm>
          <a:prstGeom prst="rect">
            <a:avLst/>
          </a:prstGeom>
        </p:spPr>
      </p:pic>
      <p:pic>
        <p:nvPicPr>
          <p:cNvPr id="8" name="webImgShrinked">
            <a:hlinkClick r:id="rId4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4114800" y="3962400"/>
            <a:ext cx="4815838" cy="2590800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38800" y="228600"/>
            <a:ext cx="2895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7772400" cy="1219200"/>
          </a:xfrm>
        </p:spPr>
        <p:txBody>
          <a:bodyPr/>
          <a:lstStyle/>
          <a:p>
            <a:pPr algn="ctr" eaLnBrk="1" hangingPunct="1"/>
            <a:r>
              <a:rPr lang="en-US" altLang="en-US" sz="3500" dirty="0" smtClean="0"/>
              <a:t>Objectives of Cloud Computing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229600" cy="38020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800" dirty="0" smtClean="0">
              <a:ea typeface="MS PGothic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 smtClean="0"/>
              <a:t>Elasticity:</a:t>
            </a:r>
            <a:r>
              <a:rPr lang="en-US" altLang="en-US" sz="1800" dirty="0" smtClean="0"/>
              <a:t> Ability to scale virtual machines resources up or down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 smtClean="0"/>
              <a:t>On-demand usage:</a:t>
            </a:r>
            <a:r>
              <a:rPr lang="en-US" altLang="en-US" sz="1800" dirty="0" smtClean="0"/>
              <a:t> Ability to add or delete computing power (CPU, memory), and storage according to demand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 smtClean="0"/>
              <a:t>Pay-per-use:</a:t>
            </a:r>
            <a:r>
              <a:rPr lang="en-US" altLang="en-US" sz="1800" dirty="0" smtClean="0"/>
              <a:t> Pay only for what you use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 smtClean="0"/>
              <a:t>Multi tenancy:</a:t>
            </a:r>
            <a:r>
              <a:rPr lang="en-US" altLang="en-US" sz="1800" dirty="0" smtClean="0"/>
              <a:t> Ability to have multiple</a:t>
            </a:r>
            <a:r>
              <a:rPr lang="en-US" altLang="en-US" sz="900" dirty="0" smtClean="0"/>
              <a:t> </a:t>
            </a:r>
            <a:r>
              <a:rPr lang="en-US" altLang="en-US" sz="1800" dirty="0" smtClean="0"/>
              <a:t>customers access their servers in the data center in an isolated manner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8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7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7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7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7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7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7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7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700" dirty="0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7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700" dirty="0" smtClean="0"/>
              <a:t> .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228600"/>
            <a:ext cx="2895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43000"/>
            <a:ext cx="8534400" cy="1066800"/>
          </a:xfrm>
        </p:spPr>
        <p:txBody>
          <a:bodyPr/>
          <a:lstStyle/>
          <a:p>
            <a:pPr algn="ctr"/>
            <a:r>
              <a:rPr lang="en-US" sz="4000" dirty="0" smtClean="0"/>
              <a:t>Cloud Computing – Simple Definition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62200"/>
            <a:ext cx="8763000" cy="4267200"/>
          </a:xfrm>
        </p:spPr>
        <p:txBody>
          <a:bodyPr/>
          <a:lstStyle/>
          <a:p>
            <a:pPr marL="457127" indent="-457127">
              <a:spcBef>
                <a:spcPts val="0"/>
              </a:spcBef>
              <a:buNone/>
            </a:pPr>
            <a:r>
              <a:rPr lang="en-US" sz="2800" dirty="0" smtClean="0"/>
              <a:t>	</a:t>
            </a:r>
            <a:r>
              <a:rPr lang="en-US" sz="3200" dirty="0" smtClean="0"/>
              <a:t>Cloud Computing</a:t>
            </a:r>
            <a:r>
              <a:rPr lang="en-US" sz="2800" dirty="0" smtClean="0">
                <a:solidFill>
                  <a:srgbClr val="FFFFFF"/>
                </a:solidFill>
              </a:rPr>
              <a:t>  	</a:t>
            </a:r>
            <a:r>
              <a:rPr lang="en-US" sz="3200" dirty="0" smtClean="0"/>
              <a:t>= Software as a Service</a:t>
            </a:r>
            <a:br>
              <a:rPr lang="en-US" sz="3200" dirty="0" smtClean="0"/>
            </a:br>
            <a:r>
              <a:rPr lang="en-US" sz="3200" dirty="0" smtClean="0"/>
              <a:t>				+ Platform as a Service</a:t>
            </a:r>
            <a:br>
              <a:rPr lang="en-US" sz="3200" dirty="0" smtClean="0"/>
            </a:br>
            <a:r>
              <a:rPr lang="en-US" sz="3200" dirty="0" smtClean="0"/>
              <a:t>				</a:t>
            </a:r>
            <a:r>
              <a:rPr lang="en-US" sz="3200" dirty="0" smtClean="0">
                <a:solidFill>
                  <a:srgbClr val="FFFFFF"/>
                </a:solidFill>
              </a:rPr>
              <a:t>+ Infrastructure as a Service</a:t>
            </a:r>
            <a:br>
              <a:rPr lang="en-US" sz="3200" dirty="0" smtClean="0">
                <a:solidFill>
                  <a:srgbClr val="FFFFFF"/>
                </a:solidFill>
              </a:rPr>
            </a:br>
            <a:r>
              <a:rPr lang="en-US" sz="3200" dirty="0" smtClean="0">
                <a:solidFill>
                  <a:srgbClr val="FFFFFF"/>
                </a:solidFill>
              </a:rPr>
              <a:t>				</a:t>
            </a:r>
          </a:p>
          <a:p>
            <a:pPr marL="457127" indent="-457127">
              <a:spcBef>
                <a:spcPts val="0"/>
              </a:spcBef>
              <a:buNone/>
            </a:pPr>
            <a:endParaRPr lang="en-US" sz="2800" dirty="0" smtClean="0">
              <a:solidFill>
                <a:srgbClr val="FFFFFF"/>
              </a:solidFill>
            </a:endParaRPr>
          </a:p>
          <a:p>
            <a:pPr marL="457127" indent="-457127">
              <a:spcBef>
                <a:spcPts val="0"/>
              </a:spcBef>
              <a:buNone/>
            </a:pPr>
            <a:endParaRPr 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228600"/>
            <a:ext cx="2895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1426" name="Picture 2" descr="Image resul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47849"/>
            <a:ext cx="7096125" cy="3486151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381000"/>
            <a:ext cx="2895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447800"/>
            <a:ext cx="8534400" cy="1447800"/>
          </a:xfrm>
        </p:spPr>
        <p:txBody>
          <a:bodyPr/>
          <a:lstStyle/>
          <a:p>
            <a:pPr algn="ctr"/>
            <a:r>
              <a:rPr lang="en-US" sz="4000" dirty="0" smtClean="0"/>
              <a:t>Cloud Computing – Simple Definition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90800"/>
            <a:ext cx="8763000" cy="4038600"/>
          </a:xfrm>
        </p:spPr>
        <p:txBody>
          <a:bodyPr/>
          <a:lstStyle/>
          <a:p>
            <a:pPr marL="457127" indent="-457127">
              <a:spcBef>
                <a:spcPts val="0"/>
              </a:spcBef>
              <a:buNone/>
            </a:pPr>
            <a:r>
              <a:rPr lang="en-US" sz="2800" dirty="0" smtClean="0"/>
              <a:t>	</a:t>
            </a:r>
            <a:r>
              <a:rPr lang="en-US" sz="3200" dirty="0" smtClean="0">
                <a:solidFill>
                  <a:srgbClr val="FFFFFF"/>
                </a:solidFill>
              </a:rPr>
              <a:t>				</a:t>
            </a:r>
          </a:p>
          <a:p>
            <a:pPr marL="457127" indent="-457127">
              <a:spcBef>
                <a:spcPts val="0"/>
              </a:spcBef>
              <a:buNone/>
            </a:pPr>
            <a:endParaRPr lang="en-US" sz="2800" dirty="0" smtClean="0">
              <a:solidFill>
                <a:srgbClr val="FFFFFF"/>
              </a:solidFill>
            </a:endParaRPr>
          </a:p>
          <a:p>
            <a:pPr marL="457127" indent="-457127">
              <a:spcBef>
                <a:spcPts val="0"/>
              </a:spcBef>
            </a:pPr>
            <a:r>
              <a:rPr lang="en-US" sz="2800" dirty="0" smtClean="0">
                <a:solidFill>
                  <a:srgbClr val="FFFF00"/>
                </a:solidFill>
              </a:rPr>
              <a:t>Software as a Service (</a:t>
            </a:r>
            <a:r>
              <a:rPr lang="en-US" sz="2800" dirty="0" err="1" smtClean="0">
                <a:solidFill>
                  <a:srgbClr val="FFFF00"/>
                </a:solidFill>
              </a:rPr>
              <a:t>SaaS</a:t>
            </a:r>
            <a:r>
              <a:rPr lang="en-US" sz="2800" dirty="0" smtClean="0">
                <a:solidFill>
                  <a:srgbClr val="FFFF00"/>
                </a:solidFill>
              </a:rPr>
              <a:t>)</a:t>
            </a:r>
            <a:endParaRPr lang="en-US" dirty="0" smtClean="0">
              <a:solidFill>
                <a:srgbClr val="FFFF00"/>
              </a:solidFill>
            </a:endParaRPr>
          </a:p>
          <a:p>
            <a:pPr marL="857177" lvl="1" indent="-457127">
              <a:spcBef>
                <a:spcPts val="600"/>
              </a:spcBef>
            </a:pPr>
            <a:r>
              <a:rPr lang="en-US" dirty="0" smtClean="0"/>
              <a:t>From end user’s point of view</a:t>
            </a:r>
          </a:p>
          <a:p>
            <a:pPr marL="857112" lvl="1" indent="-457127">
              <a:spcBef>
                <a:spcPts val="600"/>
              </a:spcBef>
            </a:pPr>
            <a:r>
              <a:rPr lang="en-US" dirty="0" smtClean="0"/>
              <a:t>Apps are located in the cloud</a:t>
            </a:r>
          </a:p>
          <a:p>
            <a:pPr marL="857112" lvl="1" indent="-457127">
              <a:spcBef>
                <a:spcPts val="600"/>
              </a:spcBef>
            </a:pPr>
            <a:r>
              <a:rPr lang="en-US" dirty="0" smtClean="0"/>
              <a:t>Software experiences are delivered through the Internet</a:t>
            </a:r>
            <a:endParaRPr lang="en-US" dirty="0" smtClean="0">
              <a:solidFill>
                <a:srgbClr val="FFFFFF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457200"/>
            <a:ext cx="2895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-centric Computing">
  <a:themeElements>
    <a:clrScheme name="Data-centric Computing 1">
      <a:dk1>
        <a:srgbClr val="000066"/>
      </a:dk1>
      <a:lt1>
        <a:srgbClr val="FFFFFF"/>
      </a:lt1>
      <a:dk2>
        <a:srgbClr val="000066"/>
      </a:dk2>
      <a:lt2>
        <a:srgbClr val="FFFFFF"/>
      </a:lt2>
      <a:accent1>
        <a:srgbClr val="99CCFF"/>
      </a:accent1>
      <a:accent2>
        <a:srgbClr val="FFFF00"/>
      </a:accent2>
      <a:accent3>
        <a:srgbClr val="AAAAB8"/>
      </a:accent3>
      <a:accent4>
        <a:srgbClr val="DADADA"/>
      </a:accent4>
      <a:accent5>
        <a:srgbClr val="CAE2FF"/>
      </a:accent5>
      <a:accent6>
        <a:srgbClr val="E7E700"/>
      </a:accent6>
      <a:hlink>
        <a:srgbClr val="FF9900"/>
      </a:hlink>
      <a:folHlink>
        <a:srgbClr val="99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ata-centric Computing 1">
        <a:dk1>
          <a:srgbClr val="000066"/>
        </a:dk1>
        <a:lt1>
          <a:srgbClr val="FFFFFF"/>
        </a:lt1>
        <a:dk2>
          <a:srgbClr val="000066"/>
        </a:dk2>
        <a:lt2>
          <a:srgbClr val="FFFFFF"/>
        </a:lt2>
        <a:accent1>
          <a:srgbClr val="99CCFF"/>
        </a:accent1>
        <a:accent2>
          <a:srgbClr val="FFFF00"/>
        </a:accent2>
        <a:accent3>
          <a:srgbClr val="AAAAB8"/>
        </a:accent3>
        <a:accent4>
          <a:srgbClr val="DADADA"/>
        </a:accent4>
        <a:accent5>
          <a:srgbClr val="CAE2FF"/>
        </a:accent5>
        <a:accent6>
          <a:srgbClr val="E7E700"/>
        </a:accent6>
        <a:hlink>
          <a:srgbClr val="FF9900"/>
        </a:hlink>
        <a:folHlink>
          <a:srgbClr val="99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ITS globe template">
  <a:themeElements>
    <a:clrScheme name="BITS globe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9966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8A5CE7"/>
      </a:accent6>
      <a:hlink>
        <a:srgbClr val="FD9409"/>
      </a:hlink>
      <a:folHlink>
        <a:srgbClr val="29AF69"/>
      </a:folHlink>
    </a:clrScheme>
    <a:fontScheme name="BITS glob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ITS globe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9966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8A5CE7"/>
        </a:accent6>
        <a:hlink>
          <a:srgbClr val="FD9409"/>
        </a:hlink>
        <a:folHlink>
          <a:srgbClr val="29AF6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MSRA Template2 v0.981">
  <a:themeElements>
    <a:clrScheme name="4_MSRA Template2 v0.981 1">
      <a:dk1>
        <a:srgbClr val="000000"/>
      </a:dk1>
      <a:lt1>
        <a:srgbClr val="E1DCF8"/>
      </a:lt1>
      <a:dk2>
        <a:srgbClr val="000000"/>
      </a:dk2>
      <a:lt2>
        <a:srgbClr val="9191B5"/>
      </a:lt2>
      <a:accent1>
        <a:srgbClr val="43346A"/>
      </a:accent1>
      <a:accent2>
        <a:srgbClr val="9900FF"/>
      </a:accent2>
      <a:accent3>
        <a:srgbClr val="EEEBFB"/>
      </a:accent3>
      <a:accent4>
        <a:srgbClr val="000000"/>
      </a:accent4>
      <a:accent5>
        <a:srgbClr val="B0AEB9"/>
      </a:accent5>
      <a:accent6>
        <a:srgbClr val="8A00E7"/>
      </a:accent6>
      <a:hlink>
        <a:srgbClr val="FF6600"/>
      </a:hlink>
      <a:folHlink>
        <a:srgbClr val="0000FF"/>
      </a:folHlink>
    </a:clrScheme>
    <a:fontScheme name="4_MSRA Template2 v0.981">
      <a:majorFont>
        <a:latin typeface="Segoe"/>
        <a:ea typeface="宋体"/>
        <a:cs typeface=""/>
      </a:majorFont>
      <a:minorFont>
        <a:latin typeface="Sego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MSRA Template2 v0.981 1">
        <a:dk1>
          <a:srgbClr val="000000"/>
        </a:dk1>
        <a:lt1>
          <a:srgbClr val="E1DCF8"/>
        </a:lt1>
        <a:dk2>
          <a:srgbClr val="000000"/>
        </a:dk2>
        <a:lt2>
          <a:srgbClr val="9191B5"/>
        </a:lt2>
        <a:accent1>
          <a:srgbClr val="43346A"/>
        </a:accent1>
        <a:accent2>
          <a:srgbClr val="9900FF"/>
        </a:accent2>
        <a:accent3>
          <a:srgbClr val="EEEBFB"/>
        </a:accent3>
        <a:accent4>
          <a:srgbClr val="000000"/>
        </a:accent4>
        <a:accent5>
          <a:srgbClr val="B0AEB9"/>
        </a:accent5>
        <a:accent6>
          <a:srgbClr val="8A00E7"/>
        </a:accent6>
        <a:hlink>
          <a:srgbClr val="FF66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k Blue swoosh template 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2_Dk Blue swoosh template 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21987</TotalTime>
  <Words>173</Words>
  <Application>Microsoft Office PowerPoint</Application>
  <PresentationFormat>On-screen Show (4:3)</PresentationFormat>
  <Paragraphs>73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Data-centric Computing</vt:lpstr>
      <vt:lpstr>BITS globe template</vt:lpstr>
      <vt:lpstr>4_MSRA Template2 v0.981</vt:lpstr>
      <vt:lpstr>1_Dk Blue swoosh template Segoe</vt:lpstr>
      <vt:lpstr>2_Dk Blue swoosh template Segoe</vt:lpstr>
      <vt:lpstr>What is Cloud Computing?</vt:lpstr>
      <vt:lpstr>      Introduction   </vt:lpstr>
      <vt:lpstr>   Application infrastructure flow</vt:lpstr>
      <vt:lpstr>Disadvantages</vt:lpstr>
      <vt:lpstr>Infrastructure (Mega Datacenters)</vt:lpstr>
      <vt:lpstr>Objectives of Cloud Computing</vt:lpstr>
      <vt:lpstr>Cloud Computing – Simple Definition</vt:lpstr>
      <vt:lpstr>Slide 8</vt:lpstr>
      <vt:lpstr>Cloud Computing – Simple Definition</vt:lpstr>
      <vt:lpstr>Cloud Computing – Simple Definition</vt:lpstr>
      <vt:lpstr>Cloud Computing – Simple Definition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Ji-Rong Wen</dc:creator>
  <cp:lastModifiedBy>Naidu</cp:lastModifiedBy>
  <cp:revision>1267</cp:revision>
  <cp:lastPrinted>1601-01-01T00:00:00Z</cp:lastPrinted>
  <dcterms:created xsi:type="dcterms:W3CDTF">1601-01-01T00:00:00Z</dcterms:created>
  <dcterms:modified xsi:type="dcterms:W3CDTF">2020-01-05T15:09:14Z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