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355" r:id="rId2"/>
    <p:sldId id="380" r:id="rId3"/>
    <p:sldId id="356" r:id="rId4"/>
    <p:sldId id="384" r:id="rId5"/>
    <p:sldId id="383" r:id="rId6"/>
    <p:sldId id="382" r:id="rId7"/>
    <p:sldId id="381" r:id="rId8"/>
    <p:sldId id="386" r:id="rId9"/>
    <p:sldId id="388" r:id="rId10"/>
    <p:sldId id="385" r:id="rId11"/>
    <p:sldId id="387" r:id="rId12"/>
    <p:sldId id="392" r:id="rId13"/>
    <p:sldId id="393" r:id="rId14"/>
    <p:sldId id="358" r:id="rId15"/>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snapToObjects="1">
      <p:cViewPr varScale="1">
        <p:scale>
          <a:sx n="82" d="100"/>
          <a:sy n="82" d="100"/>
        </p:scale>
        <p:origin x="706" y="5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pPr/>
              <a:t>11/9/2021</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pPr/>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5012C-24FD-4033-9E4F-17EFABF705B6}" type="slidenum">
              <a:rPr lang="en-US" smtClean="0"/>
              <a:pPr/>
              <a:t>3</a:t>
            </a:fld>
            <a:endParaRPr lang="en-US"/>
          </a:p>
        </p:txBody>
      </p:sp>
    </p:spTree>
    <p:extLst>
      <p:ext uri="{BB962C8B-B14F-4D97-AF65-F5344CB8AC3E}">
        <p14:creationId xmlns:p14="http://schemas.microsoft.com/office/powerpoint/2010/main" val="3208687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11/9/2021</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11/9/2021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11/9/2021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11/9/2021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707.02051" TargetMode="External"/><Relationship Id="rId2" Type="http://schemas.openxmlformats.org/officeDocument/2006/relationships/hyperlink" Target="https://ieeexplore.ieee.org/abstract/document/628077/references#references" TargetMode="External"/><Relationship Id="rId1" Type="http://schemas.openxmlformats.org/officeDocument/2006/relationships/slideLayout" Target="../slideLayouts/slideLayout2.xml"/><Relationship Id="rId5" Type="http://schemas.openxmlformats.org/officeDocument/2006/relationships/hyperlink" Target="https://www.ijser.org/researchpaper/Clustering-Techniques-for-Digital-Image-Segmentation.pdf" TargetMode="External"/><Relationship Id="rId4" Type="http://schemas.openxmlformats.org/officeDocument/2006/relationships/hyperlink" Target="https://ieeexplore.ieee.org/abstract/document/495913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mc:AlternateContent xmlns:mc="http://schemas.openxmlformats.org/markup-compatibility/2006" xmlns:p14="http://schemas.microsoft.com/office/powerpoint/2010/main">
    <mc:Choice Requires="p14">
      <p:transition spd="slow" p14:dur="2000" advTm="4479"/>
    </mc:Choice>
    <mc:Fallback xmlns="">
      <p:transition spd="slow" advTm="44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298"/>
            <a:ext cx="11961091" cy="564910"/>
          </a:xfrm>
        </p:spPr>
        <p:txBody>
          <a:bodyPr>
            <a:normAutofit fontScale="90000"/>
          </a:bodyPr>
          <a:lstStyle/>
          <a:p>
            <a:pPr algn="l"/>
            <a:r>
              <a:rPr lang="en-US" b="1" u="sng" dirty="0">
                <a:solidFill>
                  <a:schemeClr val="tx1"/>
                </a:solidFill>
                <a:latin typeface="Times New Roman" pitchFamily="18" charset="0"/>
                <a:cs typeface="Times New Roman" pitchFamily="18" charset="0"/>
              </a:rPr>
              <a:t>Objective </a:t>
            </a:r>
            <a:r>
              <a:rPr lang="en-US" b="1" dirty="0">
                <a:solidFill>
                  <a:schemeClr val="tx1"/>
                </a:solidFill>
                <a:latin typeface="Times New Roman" pitchFamily="18" charset="0"/>
                <a:cs typeface="Times New Roman" pitchFamily="18" charset="0"/>
              </a:rPr>
              <a:t>:-</a:t>
            </a:r>
          </a:p>
        </p:txBody>
      </p:sp>
      <p:sp>
        <p:nvSpPr>
          <p:cNvPr id="3" name="Content Placeholder 2"/>
          <p:cNvSpPr>
            <a:spLocks noGrp="1"/>
          </p:cNvSpPr>
          <p:nvPr>
            <p:ph idx="4294967295"/>
          </p:nvPr>
        </p:nvSpPr>
        <p:spPr>
          <a:xfrm>
            <a:off x="2855166" y="1710471"/>
            <a:ext cx="7016621" cy="684527"/>
          </a:xfrm>
        </p:spPr>
        <p:txBody>
          <a:bodyPr>
            <a:normAutofit/>
          </a:bodyPr>
          <a:lstStyle/>
          <a:p>
            <a:pPr algn="just"/>
            <a:r>
              <a:rPr lang="en-US" sz="1800" dirty="0">
                <a:latin typeface="Times New Roman" panose="02020603050405020304" pitchFamily="18" charset="0"/>
                <a:cs typeface="Times New Roman" panose="02020603050405020304" pitchFamily="18" charset="0"/>
              </a:rPr>
              <a:t>To compare the results of different image segmentation techniques.</a:t>
            </a:r>
          </a:p>
        </p:txBody>
      </p:sp>
    </p:spTree>
    <p:extLst>
      <p:ext uri="{BB962C8B-B14F-4D97-AF65-F5344CB8AC3E}">
        <p14:creationId xmlns:p14="http://schemas.microsoft.com/office/powerpoint/2010/main" val="2214429687"/>
      </p:ext>
    </p:extLst>
  </p:cSld>
  <p:clrMapOvr>
    <a:masterClrMapping/>
  </p:clrMapOvr>
  <mc:AlternateContent xmlns:mc="http://schemas.openxmlformats.org/markup-compatibility/2006" xmlns:p14="http://schemas.microsoft.com/office/powerpoint/2010/main">
    <mc:Choice Requires="p14">
      <p:transition spd="slow" p14:dur="2000" advTm="37823"/>
    </mc:Choice>
    <mc:Fallback xmlns="">
      <p:transition spd="slow" advTm="3782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0843"/>
            <a:ext cx="11961091" cy="564910"/>
          </a:xfrm>
        </p:spPr>
        <p:txBody>
          <a:bodyPr>
            <a:normAutofit fontScale="90000"/>
          </a:bodyPr>
          <a:lstStyle/>
          <a:p>
            <a:pPr algn="l"/>
            <a:r>
              <a:rPr lang="en-US" b="1" u="sng" dirty="0">
                <a:solidFill>
                  <a:schemeClr val="tx1"/>
                </a:solidFill>
                <a:latin typeface="Times New Roman" pitchFamily="18" charset="0"/>
                <a:cs typeface="Times New Roman" pitchFamily="18" charset="0"/>
              </a:rPr>
              <a:t>Methodology</a:t>
            </a:r>
            <a:r>
              <a:rPr lang="en-US" b="1" dirty="0">
                <a:solidFill>
                  <a:schemeClr val="tx1"/>
                </a:solidFill>
                <a:latin typeface="Times New Roman" pitchFamily="18" charset="0"/>
                <a:cs typeface="Times New Roman" pitchFamily="18" charset="0"/>
              </a:rPr>
              <a:t> :-</a:t>
            </a:r>
          </a:p>
        </p:txBody>
      </p:sp>
      <p:sp>
        <p:nvSpPr>
          <p:cNvPr id="3" name="Content Placeholder 2"/>
          <p:cNvSpPr>
            <a:spLocks noGrp="1"/>
          </p:cNvSpPr>
          <p:nvPr>
            <p:ph idx="4294967295"/>
          </p:nvPr>
        </p:nvSpPr>
        <p:spPr>
          <a:xfrm>
            <a:off x="3107093" y="1404663"/>
            <a:ext cx="7464490" cy="4025753"/>
          </a:xfrm>
        </p:spPr>
        <p:txBody>
          <a:bodyPr>
            <a:noAutofit/>
          </a:bodyPr>
          <a:lstStyle/>
          <a:p>
            <a:pPr algn="just"/>
            <a:r>
              <a:rPr lang="en-US" sz="1800" dirty="0">
                <a:latin typeface="Times New Roman" panose="02020603050405020304" pitchFamily="18" charset="0"/>
                <a:cs typeface="Times New Roman" panose="02020603050405020304" pitchFamily="18" charset="0"/>
              </a:rPr>
              <a:t>Firstly, we use the c/</a:t>
            </a:r>
            <a:r>
              <a:rPr lang="en-US" sz="1800" dirty="0" err="1">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library to read image pixel values. Then apply following algorithms one by one to achieve image segmentation: 1. In thresholding-based segmentation firstly, using some statistical calculation, threshold value T will be calculated. Then based on T value each pixel will be assigned to a region. 2. In region growing a point (pixel) in the image is selected randomly and then compare with its </a:t>
            </a:r>
            <a:r>
              <a:rPr lang="en-US" sz="1800" dirty="0" err="1">
                <a:latin typeface="Times New Roman" panose="02020603050405020304" pitchFamily="18" charset="0"/>
                <a:cs typeface="Times New Roman" panose="02020603050405020304" pitchFamily="18" charset="0"/>
              </a:rPr>
              <a:t>neighbouring</a:t>
            </a:r>
            <a:r>
              <a:rPr lang="en-US" sz="1800" dirty="0">
                <a:latin typeface="Times New Roman" panose="02020603050405020304" pitchFamily="18" charset="0"/>
                <a:cs typeface="Times New Roman" panose="02020603050405020304" pitchFamily="18" charset="0"/>
              </a:rPr>
              <a:t> pixels, if they satisfy the similarity criteria they will be added in the region and the same process is recursively applied until the region stops growing and a region is assigned to each pixel 3. The K-Means algorithm will be used in the clustering-based approach. It makes K clusters (or regions) of the pixels based on their similarity. 4. In edge detection we identify edges according to the differences in texture, contrast, grey level, </a:t>
            </a:r>
            <a:r>
              <a:rPr lang="en-US" sz="1800" dirty="0" err="1">
                <a:latin typeface="Times New Roman" panose="02020603050405020304" pitchFamily="18" charset="0"/>
                <a:cs typeface="Times New Roman" panose="02020603050405020304" pitchFamily="18" charset="0"/>
              </a:rPr>
              <a:t>colour</a:t>
            </a:r>
            <a:r>
              <a:rPr lang="en-US" sz="1800" dirty="0">
                <a:latin typeface="Times New Roman" panose="02020603050405020304" pitchFamily="18" charset="0"/>
                <a:cs typeface="Times New Roman" panose="02020603050405020304" pitchFamily="18" charset="0"/>
              </a:rPr>
              <a:t>, saturation, and other properties. And we use the gradient operator to detect the edges Finally, the results of all the algorithms will be compared.</a:t>
            </a:r>
          </a:p>
        </p:txBody>
      </p:sp>
    </p:spTree>
    <p:extLst>
      <p:ext uri="{BB962C8B-B14F-4D97-AF65-F5344CB8AC3E}">
        <p14:creationId xmlns:p14="http://schemas.microsoft.com/office/powerpoint/2010/main" val="743949833"/>
      </p:ext>
    </p:extLst>
  </p:cSld>
  <p:clrMapOvr>
    <a:masterClrMapping/>
  </p:clrMapOvr>
  <mc:AlternateContent xmlns:mc="http://schemas.openxmlformats.org/markup-compatibility/2006" xmlns:p14="http://schemas.microsoft.com/office/powerpoint/2010/main">
    <mc:Choice Requires="p14">
      <p:transition spd="slow" p14:dur="2000" advTm="50708"/>
    </mc:Choice>
    <mc:Fallback xmlns="">
      <p:transition spd="slow" advTm="5070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298"/>
            <a:ext cx="11961091" cy="564910"/>
          </a:xfrm>
        </p:spPr>
        <p:txBody>
          <a:bodyPr>
            <a:normAutofit fontScale="90000"/>
          </a:bodyPr>
          <a:lstStyle/>
          <a:p>
            <a:pPr algn="l"/>
            <a:r>
              <a:rPr lang="en-US" b="1" u="sng" dirty="0">
                <a:solidFill>
                  <a:schemeClr val="tx1"/>
                </a:solidFill>
                <a:latin typeface="Times New Roman" pitchFamily="18" charset="0"/>
                <a:cs typeface="Times New Roman" pitchFamily="18" charset="0"/>
              </a:rPr>
              <a:t>Flow Chart </a:t>
            </a:r>
            <a:r>
              <a:rPr lang="en-US" b="1" dirty="0">
                <a:solidFill>
                  <a:schemeClr val="tx1"/>
                </a:solidFill>
                <a:latin typeface="Times New Roman" pitchFamily="18" charset="0"/>
                <a:cs typeface="Times New Roman" pitchFamily="18" charset="0"/>
              </a:rPr>
              <a:t>:-</a:t>
            </a:r>
          </a:p>
        </p:txBody>
      </p:sp>
      <p:pic>
        <p:nvPicPr>
          <p:cNvPr id="5" name="Picture 4">
            <a:extLst>
              <a:ext uri="{FF2B5EF4-FFF2-40B4-BE49-F238E27FC236}">
                <a16:creationId xmlns:a16="http://schemas.microsoft.com/office/drawing/2014/main" id="{92C4D274-B656-4C99-8704-A8D2A395504F}"/>
              </a:ext>
            </a:extLst>
          </p:cNvPr>
          <p:cNvPicPr>
            <a:picLocks noChangeAspect="1"/>
          </p:cNvPicPr>
          <p:nvPr/>
        </p:nvPicPr>
        <p:blipFill>
          <a:blip r:embed="rId2"/>
          <a:stretch>
            <a:fillRect/>
          </a:stretch>
        </p:blipFill>
        <p:spPr>
          <a:xfrm>
            <a:off x="3614737" y="571500"/>
            <a:ext cx="4962525" cy="5715000"/>
          </a:xfrm>
          <a:prstGeom prst="rect">
            <a:avLst/>
          </a:prstGeom>
        </p:spPr>
      </p:pic>
    </p:spTree>
    <p:extLst>
      <p:ext uri="{BB962C8B-B14F-4D97-AF65-F5344CB8AC3E}">
        <p14:creationId xmlns:p14="http://schemas.microsoft.com/office/powerpoint/2010/main" val="3179248042"/>
      </p:ext>
    </p:extLst>
  </p:cSld>
  <p:clrMapOvr>
    <a:masterClrMapping/>
  </p:clrMapOvr>
  <mc:AlternateContent xmlns:mc="http://schemas.openxmlformats.org/markup-compatibility/2006" xmlns:p14="http://schemas.microsoft.com/office/powerpoint/2010/main">
    <mc:Choice Requires="p14">
      <p:transition spd="slow" p14:dur="2000" advTm="9514"/>
    </mc:Choice>
    <mc:Fallback xmlns="">
      <p:transition spd="slow" advTm="951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298"/>
            <a:ext cx="11961091" cy="564910"/>
          </a:xfrm>
        </p:spPr>
        <p:txBody>
          <a:bodyPr>
            <a:normAutofit fontScale="90000"/>
          </a:bodyPr>
          <a:lstStyle/>
          <a:p>
            <a:pPr algn="l"/>
            <a:r>
              <a:rPr lang="en-US" b="1" u="sng" dirty="0">
                <a:solidFill>
                  <a:schemeClr val="tx1"/>
                </a:solidFill>
                <a:latin typeface="Times New Roman" pitchFamily="18" charset="0"/>
                <a:cs typeface="Times New Roman" pitchFamily="18" charset="0"/>
              </a:rPr>
              <a:t>References</a:t>
            </a:r>
            <a:r>
              <a:rPr lang="en-US" b="1" dirty="0">
                <a:solidFill>
                  <a:schemeClr val="tx1"/>
                </a:solidFill>
                <a:latin typeface="Times New Roman" pitchFamily="18" charset="0"/>
                <a:cs typeface="Times New Roman" pitchFamily="18" charset="0"/>
              </a:rPr>
              <a:t> :-</a:t>
            </a:r>
          </a:p>
        </p:txBody>
      </p:sp>
      <p:sp>
        <p:nvSpPr>
          <p:cNvPr id="3" name="Content Placeholder 2"/>
          <p:cNvSpPr>
            <a:spLocks noGrp="1"/>
          </p:cNvSpPr>
          <p:nvPr>
            <p:ph idx="4294967295"/>
          </p:nvPr>
        </p:nvSpPr>
        <p:spPr>
          <a:xfrm>
            <a:off x="0" y="1847273"/>
            <a:ext cx="12192000" cy="4082472"/>
          </a:xfrm>
        </p:spPr>
        <p:txBody>
          <a:bodyPr>
            <a:normAutofit fontScale="40000" lnSpcReduction="20000"/>
          </a:bodyPr>
          <a:lstStyle/>
          <a:p>
            <a:pPr marL="0" lv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There is a research paper in which there is comparison of region-based segmentation. In this paper there is a comparison of two segmentation algorithm i.e., region growing and region merging.</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Title: Region growing and region merging segmentation </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Reference: </a:t>
            </a:r>
            <a:r>
              <a:rPr lang="en-US" sz="3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https://ieeexplore.ieee.org/abstract/document/628077/references#references</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There is a research paper in which there is comparison of every segmentation algorithm and find out how to combine these algorithms and use effectively.</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IN" sz="3000" dirty="0">
                <a:effectLst/>
                <a:latin typeface="Times New Roman" panose="02020603050405020304" pitchFamily="18" charset="0"/>
                <a:ea typeface="Times New Roman" panose="02020603050405020304" pitchFamily="18" charset="0"/>
                <a:cs typeface="Times New Roman" panose="02020603050405020304" pitchFamily="18" charset="0"/>
              </a:rPr>
              <a:t> Image Segmentation Algorithms Overview</a:t>
            </a: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Reference: </a:t>
            </a:r>
            <a:r>
              <a:rPr lang="en-US" sz="3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https://arxiv.org/abs/1707.02051</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There is a research paper in which there is a comparison of each and every algorithm and finding the complexity, segmentation effect, flaws and improvements scope in those segmentation algorithms and also find which image is suitable for which algorithm.</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IN" sz="3000" dirty="0">
                <a:effectLst/>
                <a:latin typeface="Times New Roman" panose="02020603050405020304" pitchFamily="18" charset="0"/>
                <a:ea typeface="Times New Roman" panose="02020603050405020304" pitchFamily="18" charset="0"/>
                <a:cs typeface="Times New Roman" panose="02020603050405020304" pitchFamily="18" charset="0"/>
              </a:rPr>
              <a:t> The Comparative Research on Image Segmentation Algorithms</a:t>
            </a: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Reference: </a:t>
            </a:r>
            <a:r>
              <a:rPr lang="en-US" sz="3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https://ieeexplore.ieee.org/abstract/document/4959132</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There is a research paper in which there is detail study of clustering segmentation.</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3000" dirty="0">
                <a:effectLst/>
                <a:latin typeface="Times New Roman" panose="02020603050405020304" pitchFamily="18" charset="0"/>
                <a:ea typeface="Times New Roman" panose="02020603050405020304" pitchFamily="18" charset="0"/>
                <a:cs typeface="Times New Roman" panose="02020603050405020304" pitchFamily="18" charset="0"/>
              </a:rPr>
              <a:t>          Title: Clustering Techniques for Digital Image Segmentation</a:t>
            </a:r>
          </a:p>
          <a:p>
            <a:pPr marL="0" indent="0">
              <a:buNone/>
            </a:pPr>
            <a:r>
              <a:rPr lang="en-US" sz="3000" dirty="0" err="1">
                <a:effectLst/>
                <a:latin typeface="Times New Roman" panose="02020603050405020304" pitchFamily="18" charset="0"/>
                <a:ea typeface="Times New Roman" panose="02020603050405020304" pitchFamily="18" charset="0"/>
                <a:cs typeface="Times New Roman" panose="02020603050405020304" pitchFamily="18" charset="0"/>
              </a:rPr>
              <a:t>Reference:</a:t>
            </a:r>
            <a:r>
              <a:rPr lang="en-US" sz="3000" u="sng"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a:t>
            </a:r>
            <a:r>
              <a:rPr lang="en-US" sz="3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://www.ijser.org/researchpaper/Clustering-Techniques-for-Digital-Image-Segmentation.pdf</a:t>
            </a:r>
            <a:endParaRPr lang="en-IN"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p>
        </p:txBody>
      </p:sp>
    </p:spTree>
    <p:extLst>
      <p:ext uri="{BB962C8B-B14F-4D97-AF65-F5344CB8AC3E}">
        <p14:creationId xmlns:p14="http://schemas.microsoft.com/office/powerpoint/2010/main" val="2604612743"/>
      </p:ext>
    </p:extLst>
  </p:cSld>
  <p:clrMapOvr>
    <a:masterClrMapping/>
  </p:clrMapOvr>
  <mc:AlternateContent xmlns:mc="http://schemas.openxmlformats.org/markup-compatibility/2006" xmlns:p14="http://schemas.microsoft.com/office/powerpoint/2010/main">
    <mc:Choice Requires="p14">
      <p:transition spd="slow" p14:dur="2000" advTm="4415"/>
    </mc:Choice>
    <mc:Fallback xmlns="">
      <p:transition spd="slow" advTm="44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mc:AlternateContent xmlns:mc="http://schemas.openxmlformats.org/markup-compatibility/2006" xmlns:p14="http://schemas.microsoft.com/office/powerpoint/2010/main">
    <mc:Choice Requires="p14">
      <p:transition spd="slow" p14:dur="2000" advTm="2815"/>
    </mc:Choice>
    <mc:Fallback xmlns="">
      <p:transition spd="slow" advTm="28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itchFamily="18" charset="0"/>
                <a:cs typeface="Times New Roman" pitchFamily="18" charset="0"/>
              </a:rPr>
              <a:t>CONTENTS</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762000" y="1570039"/>
            <a:ext cx="6391275" cy="4708525"/>
          </a:xfrm>
        </p:spPr>
        <p:txBody>
          <a:bodyPr>
            <a:normAutofit/>
          </a:bodyPr>
          <a:lstStyle/>
          <a:p>
            <a:pPr algn="just">
              <a:buNone/>
            </a:pPr>
            <a:r>
              <a:rPr lang="en-US" sz="2400" b="1" dirty="0">
                <a:latin typeface="Times New Roman" panose="02020603050405020304" pitchFamily="18" charset="0"/>
                <a:cs typeface="Times New Roman" panose="02020603050405020304" pitchFamily="18" charset="0"/>
              </a:rPr>
              <a:t>Abstract</a:t>
            </a:r>
          </a:p>
          <a:p>
            <a:pPr algn="just">
              <a:buNone/>
            </a:pPr>
            <a:r>
              <a:rPr lang="en-US" sz="2400" b="1" dirty="0">
                <a:latin typeface="Times New Roman" panose="02020603050405020304" pitchFamily="18" charset="0"/>
                <a:cs typeface="Times New Roman" panose="02020603050405020304" pitchFamily="18" charset="0"/>
              </a:rPr>
              <a:t>Introduction</a:t>
            </a:r>
          </a:p>
          <a:p>
            <a:pPr algn="just">
              <a:buNone/>
            </a:pPr>
            <a:r>
              <a:rPr lang="en-US" sz="2400" b="1" dirty="0">
                <a:latin typeface="Times New Roman" panose="02020603050405020304" pitchFamily="18" charset="0"/>
                <a:cs typeface="Times New Roman" panose="02020603050405020304" pitchFamily="18" charset="0"/>
              </a:rPr>
              <a:t>Motivation</a:t>
            </a:r>
          </a:p>
          <a:p>
            <a:pPr algn="just">
              <a:buNone/>
            </a:pPr>
            <a:r>
              <a:rPr lang="en-IN" sz="2400" b="1" dirty="0">
                <a:latin typeface="Times New Roman" panose="02020603050405020304" pitchFamily="18" charset="0"/>
                <a:cs typeface="Times New Roman" panose="02020603050405020304" pitchFamily="18" charset="0"/>
              </a:rPr>
              <a:t>Literature Review</a:t>
            </a:r>
            <a:endParaRPr lang="en-US" sz="2400" b="1" dirty="0">
              <a:latin typeface="Times New Roman" panose="02020603050405020304" pitchFamily="18" charset="0"/>
              <a:cs typeface="Times New Roman" panose="02020603050405020304" pitchFamily="18" charset="0"/>
            </a:endParaRPr>
          </a:p>
          <a:p>
            <a:pPr algn="just">
              <a:buNone/>
            </a:pPr>
            <a:r>
              <a:rPr lang="en-US" sz="2400" b="1" dirty="0">
                <a:latin typeface="Times New Roman" panose="02020603050405020304" pitchFamily="18" charset="0"/>
                <a:cs typeface="Times New Roman" panose="02020603050405020304" pitchFamily="18" charset="0"/>
              </a:rPr>
              <a:t>Objective</a:t>
            </a:r>
          </a:p>
          <a:p>
            <a:pPr algn="just">
              <a:buNone/>
            </a:pPr>
            <a:r>
              <a:rPr lang="en-US" sz="2400" b="1" dirty="0">
                <a:latin typeface="Times New Roman" panose="02020603050405020304" pitchFamily="18" charset="0"/>
                <a:cs typeface="Times New Roman" panose="02020603050405020304" pitchFamily="18" charset="0"/>
              </a:rPr>
              <a:t>Methodology                                                    </a:t>
            </a:r>
          </a:p>
          <a:p>
            <a:pPr algn="just">
              <a:buNone/>
            </a:pPr>
            <a:r>
              <a:rPr lang="en-US" sz="2400" b="1" dirty="0">
                <a:latin typeface="Times New Roman" panose="02020603050405020304" pitchFamily="18" charset="0"/>
                <a:cs typeface="Times New Roman" panose="02020603050405020304" pitchFamily="18" charset="0"/>
              </a:rPr>
              <a:t>Flow Chart                                                                                              </a:t>
            </a:r>
          </a:p>
          <a:p>
            <a:pPr algn="just">
              <a:buNone/>
            </a:pPr>
            <a:r>
              <a:rPr lang="en-US" sz="2400" b="1" dirty="0">
                <a:latin typeface="Times New Roman" panose="02020603050405020304" pitchFamily="18" charset="0"/>
                <a:cs typeface="Times New Roman" panose="02020603050405020304" pitchFamily="18" charset="0"/>
              </a:rPr>
              <a:t>References </a:t>
            </a:r>
            <a:r>
              <a:rPr lang="en-US" sz="2400" dirty="0"/>
              <a:t>   </a:t>
            </a:r>
          </a:p>
        </p:txBody>
      </p:sp>
    </p:spTree>
    <p:extLst>
      <p:ext uri="{BB962C8B-B14F-4D97-AF65-F5344CB8AC3E}">
        <p14:creationId xmlns:p14="http://schemas.microsoft.com/office/powerpoint/2010/main" val="342152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rot="10800000" flipV="1">
            <a:off x="0" y="200025"/>
            <a:ext cx="12192000" cy="1181100"/>
          </a:xfrm>
        </p:spPr>
        <p:txBody>
          <a:bodyPr>
            <a:normAutofit fontScale="90000"/>
          </a:bodyPr>
          <a:lstStyle/>
          <a:p>
            <a:br>
              <a:rPr lang="en-US" b="1" u="sng" dirty="0">
                <a:solidFill>
                  <a:schemeClr val="tx1"/>
                </a:solidFill>
              </a:rPr>
            </a:br>
            <a:r>
              <a:rPr lang="en-US" sz="4000" b="1" u="sng" dirty="0">
                <a:solidFill>
                  <a:schemeClr val="tx1"/>
                </a:solidFill>
                <a:latin typeface="Times New Roman" pitchFamily="18" charset="0"/>
                <a:cs typeface="Times New Roman" pitchFamily="18" charset="0"/>
              </a:rPr>
              <a:t>MINOR-1</a:t>
            </a:r>
            <a:r>
              <a:rPr lang="en-US" sz="4000" b="1" dirty="0">
                <a:solidFill>
                  <a:schemeClr val="tx1"/>
                </a:solidFill>
                <a:latin typeface="Times New Roman" pitchFamily="18" charset="0"/>
                <a:cs typeface="Times New Roman" pitchFamily="18" charset="0"/>
              </a:rPr>
              <a:t> </a:t>
            </a:r>
            <a:br>
              <a:rPr lang="en-US" b="1" dirty="0">
                <a:solidFill>
                  <a:schemeClr val="tx1"/>
                </a:solidFill>
              </a:rPr>
            </a:br>
            <a:br>
              <a:rPr lang="en-US" b="1" dirty="0">
                <a:solidFill>
                  <a:schemeClr val="tx1"/>
                </a:solidFill>
              </a:rPr>
            </a:br>
            <a:r>
              <a:rPr lang="en-US" sz="3100" b="1" u="sng" dirty="0">
                <a:solidFill>
                  <a:schemeClr val="tx1"/>
                </a:solidFill>
                <a:latin typeface="Times New Roman" panose="02020603050405020304" pitchFamily="18" charset="0"/>
                <a:cs typeface="Times New Roman" panose="02020603050405020304" pitchFamily="18" charset="0"/>
              </a:rPr>
              <a:t>Image Segmentation</a:t>
            </a:r>
            <a:endParaRPr lang="en-US" sz="3100" u="sng" dirty="0">
              <a:solidFill>
                <a:schemeClr val="tx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4D1F7A0E-301F-433F-A66A-D8416CCD3AAF}"/>
              </a:ext>
            </a:extLst>
          </p:cNvPr>
          <p:cNvSpPr txBox="1">
            <a:spLocks/>
          </p:cNvSpPr>
          <p:nvPr/>
        </p:nvSpPr>
        <p:spPr>
          <a:xfrm>
            <a:off x="1609724" y="2679032"/>
            <a:ext cx="9020176" cy="1449008"/>
          </a:xfrm>
          <a:prstGeom prst="rect">
            <a:avLst/>
          </a:prstGeom>
        </p:spPr>
        <p:txBody>
          <a:bodyPr vert="horz" lIns="91438" tIns="45719" rIns="91438" bIns="45719" rtlCol="0" anchor="ctr">
            <a:normAutofit/>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endParaRPr lang="en-US" dirty="0">
              <a:solidFill>
                <a:srgbClr val="FF0000"/>
              </a:solidFill>
            </a:endParaRPr>
          </a:p>
        </p:txBody>
      </p:sp>
      <p:graphicFrame>
        <p:nvGraphicFramePr>
          <p:cNvPr id="7" name="Content Placeholder 7"/>
          <p:cNvGraphicFramePr>
            <a:graphicFrameLocks/>
          </p:cNvGraphicFramePr>
          <p:nvPr>
            <p:extLst>
              <p:ext uri="{D42A27DB-BD31-4B8C-83A1-F6EECF244321}">
                <p14:modId xmlns:p14="http://schemas.microsoft.com/office/powerpoint/2010/main" val="1796383369"/>
              </p:ext>
            </p:extLst>
          </p:nvPr>
        </p:nvGraphicFramePr>
        <p:xfrm>
          <a:off x="1609724" y="3397821"/>
          <a:ext cx="9020176" cy="1249680"/>
        </p:xfrm>
        <a:graphic>
          <a:graphicData uri="http://schemas.openxmlformats.org/drawingml/2006/table">
            <a:tbl>
              <a:tblPr firstRow="1" bandRow="1">
                <a:tableStyleId>{5C22544A-7EE6-4342-B048-85BDC9FD1C3A}</a:tableStyleId>
              </a:tblPr>
              <a:tblGrid>
                <a:gridCol w="2255044">
                  <a:extLst>
                    <a:ext uri="{9D8B030D-6E8A-4147-A177-3AD203B41FA5}">
                      <a16:colId xmlns:a16="http://schemas.microsoft.com/office/drawing/2014/main" val="20000"/>
                    </a:ext>
                  </a:extLst>
                </a:gridCol>
                <a:gridCol w="2255044">
                  <a:extLst>
                    <a:ext uri="{9D8B030D-6E8A-4147-A177-3AD203B41FA5}">
                      <a16:colId xmlns:a16="http://schemas.microsoft.com/office/drawing/2014/main" val="20001"/>
                    </a:ext>
                  </a:extLst>
                </a:gridCol>
                <a:gridCol w="2571606">
                  <a:extLst>
                    <a:ext uri="{9D8B030D-6E8A-4147-A177-3AD203B41FA5}">
                      <a16:colId xmlns:a16="http://schemas.microsoft.com/office/drawing/2014/main" val="20002"/>
                    </a:ext>
                  </a:extLst>
                </a:gridCol>
                <a:gridCol w="1938482">
                  <a:extLst>
                    <a:ext uri="{9D8B030D-6E8A-4147-A177-3AD203B41FA5}">
                      <a16:colId xmlns:a16="http://schemas.microsoft.com/office/drawing/2014/main" val="20003"/>
                    </a:ext>
                  </a:extLst>
                </a:gridCol>
              </a:tblGrid>
              <a:tr h="0">
                <a:tc>
                  <a:txBody>
                    <a:bodyPr/>
                    <a:lstStyle/>
                    <a:p>
                      <a:pPr algn="ctr"/>
                      <a:r>
                        <a:rPr lang="en-US" dirty="0">
                          <a:latin typeface="Times New Roman" panose="02020603050405020304" pitchFamily="18" charset="0"/>
                          <a:cs typeface="Times New Roman" panose="02020603050405020304" pitchFamily="18" charset="0"/>
                        </a:rPr>
                        <a:t>500076426</a:t>
                      </a:r>
                    </a:p>
                    <a:p>
                      <a:pPr algn="ctr"/>
                      <a:r>
                        <a:rPr lang="en-US" dirty="0">
                          <a:latin typeface="Times New Roman" panose="02020603050405020304" pitchFamily="18" charset="0"/>
                          <a:cs typeface="Times New Roman" panose="02020603050405020304" pitchFamily="18" charset="0"/>
                        </a:rPr>
                        <a:t>500076502</a:t>
                      </a:r>
                    </a:p>
                    <a:p>
                      <a:pPr algn="ctr"/>
                      <a:r>
                        <a:rPr lang="en-US" dirty="0">
                          <a:latin typeface="Times New Roman" panose="02020603050405020304" pitchFamily="18" charset="0"/>
                          <a:cs typeface="Times New Roman" panose="02020603050405020304" pitchFamily="18" charset="0"/>
                        </a:rPr>
                        <a:t>500075381</a:t>
                      </a:r>
                    </a:p>
                    <a:p>
                      <a:pPr algn="ctr"/>
                      <a:r>
                        <a:rPr lang="en-US" dirty="0">
                          <a:latin typeface="Times New Roman" panose="02020603050405020304" pitchFamily="18" charset="0"/>
                          <a:cs typeface="Times New Roman" panose="02020603050405020304" pitchFamily="18" charset="0"/>
                        </a:rPr>
                        <a:t>500075382</a:t>
                      </a:r>
                    </a:p>
                  </a:txBody>
                  <a:tcPr/>
                </a:tc>
                <a:tc>
                  <a:txBody>
                    <a:bodyPr/>
                    <a:lstStyle/>
                    <a:p>
                      <a:pPr algn="ctr"/>
                      <a:r>
                        <a:rPr lang="en-IN" dirty="0">
                          <a:latin typeface="Times New Roman" panose="02020603050405020304" pitchFamily="18" charset="0"/>
                          <a:cs typeface="Times New Roman" panose="02020603050405020304" pitchFamily="18" charset="0"/>
                        </a:rPr>
                        <a:t>R177219095</a:t>
                      </a:r>
                    </a:p>
                    <a:p>
                      <a:pPr marL="0" marR="0" lvl="0" indent="0" algn="ctr" defTabSz="457189"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R177219080</a:t>
                      </a:r>
                    </a:p>
                    <a:p>
                      <a:pPr marL="0" marR="0" lvl="0" indent="0" algn="ctr" defTabSz="457189"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R177219070</a:t>
                      </a:r>
                    </a:p>
                    <a:p>
                      <a:pPr marL="0" marR="0" lvl="0" indent="0" algn="ctr" defTabSz="457189"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R177219100</a:t>
                      </a:r>
                    </a:p>
                  </a:txBody>
                  <a:tcPr/>
                </a:tc>
                <a:tc>
                  <a:txBody>
                    <a:bodyPr/>
                    <a:lstStyle/>
                    <a:p>
                      <a:pPr algn="ctr"/>
                      <a:r>
                        <a:rPr lang="en-US" dirty="0">
                          <a:latin typeface="Times New Roman" panose="02020603050405020304" pitchFamily="18" charset="0"/>
                          <a:cs typeface="Times New Roman" panose="02020603050405020304" pitchFamily="18" charset="0"/>
                        </a:rPr>
                        <a:t>Jay Gupta</a:t>
                      </a:r>
                    </a:p>
                    <a:p>
                      <a:pPr algn="ctr"/>
                      <a:r>
                        <a:rPr lang="en-US" dirty="0">
                          <a:latin typeface="Times New Roman" panose="02020603050405020304" pitchFamily="18" charset="0"/>
                          <a:cs typeface="Times New Roman" panose="02020603050405020304" pitchFamily="18" charset="0"/>
                        </a:rPr>
                        <a:t>Gaurav Sharma</a:t>
                      </a:r>
                    </a:p>
                    <a:p>
                      <a:pPr algn="ctr"/>
                      <a:r>
                        <a:rPr lang="en-US" dirty="0">
                          <a:latin typeface="Times New Roman" panose="02020603050405020304" pitchFamily="18" charset="0"/>
                          <a:cs typeface="Times New Roman" panose="02020603050405020304" pitchFamily="18" charset="0"/>
                        </a:rPr>
                        <a:t>Dev Singh</a:t>
                      </a:r>
                    </a:p>
                    <a:p>
                      <a:pPr algn="ctr"/>
                      <a:r>
                        <a:rPr lang="en-US" dirty="0">
                          <a:latin typeface="Times New Roman" panose="02020603050405020304" pitchFamily="18" charset="0"/>
                          <a:cs typeface="Times New Roman" panose="02020603050405020304" pitchFamily="18" charset="0"/>
                        </a:rPr>
                        <a:t>Ketan Chawla</a:t>
                      </a:r>
                    </a:p>
                  </a:txBody>
                  <a:tcPr/>
                </a:tc>
                <a:tc>
                  <a:txBody>
                    <a:bodyPr/>
                    <a:lstStyle/>
                    <a:p>
                      <a:pPr algn="ctr"/>
                      <a:r>
                        <a:rPr lang="en-US" dirty="0">
                          <a:latin typeface="Times New Roman" panose="02020603050405020304" pitchFamily="18" charset="0"/>
                          <a:cs typeface="Times New Roman" panose="02020603050405020304" pitchFamily="18" charset="0"/>
                        </a:rPr>
                        <a:t>CSE – AIML</a:t>
                      </a:r>
                    </a:p>
                    <a:p>
                      <a:pPr algn="ctr"/>
                      <a:r>
                        <a:rPr lang="en-US" dirty="0">
                          <a:latin typeface="Times New Roman" panose="02020603050405020304" pitchFamily="18" charset="0"/>
                          <a:cs typeface="Times New Roman" panose="02020603050405020304" pitchFamily="18" charset="0"/>
                        </a:rPr>
                        <a:t>CSE – AIML</a:t>
                      </a:r>
                    </a:p>
                    <a:p>
                      <a:pPr algn="ctr"/>
                      <a:r>
                        <a:rPr lang="en-US" dirty="0">
                          <a:latin typeface="Times New Roman" panose="02020603050405020304" pitchFamily="18" charset="0"/>
                          <a:cs typeface="Times New Roman" panose="02020603050405020304" pitchFamily="18" charset="0"/>
                        </a:rPr>
                        <a:t>CSE – AIML</a:t>
                      </a:r>
                    </a:p>
                    <a:p>
                      <a:pPr algn="ctr"/>
                      <a:r>
                        <a:rPr lang="en-US" dirty="0">
                          <a:latin typeface="Times New Roman" panose="02020603050405020304" pitchFamily="18" charset="0"/>
                          <a:cs typeface="Times New Roman" panose="02020603050405020304" pitchFamily="18" charset="0"/>
                        </a:rPr>
                        <a:t>CSE - AIML</a:t>
                      </a:r>
                    </a:p>
                  </a:txBody>
                  <a:tcPr/>
                </a:tc>
                <a:extLst>
                  <a:ext uri="{0D108BD9-81ED-4DB2-BD59-A6C34878D82A}">
                    <a16:rowId xmlns:a16="http://schemas.microsoft.com/office/drawing/2014/main" val="10000"/>
                  </a:ext>
                </a:extLst>
              </a:tr>
            </a:tbl>
          </a:graphicData>
        </a:graphic>
      </p:graphicFrame>
      <p:sp>
        <p:nvSpPr>
          <p:cNvPr id="8" name="Rectangle 7"/>
          <p:cNvSpPr/>
          <p:nvPr/>
        </p:nvSpPr>
        <p:spPr>
          <a:xfrm>
            <a:off x="3000375" y="5704973"/>
            <a:ext cx="6096000" cy="1015663"/>
          </a:xfrm>
          <a:prstGeom prst="rect">
            <a:avLst/>
          </a:prstGeom>
        </p:spPr>
        <p:txBody>
          <a:bodyPr>
            <a:spAutoFit/>
          </a:bodyPr>
          <a:lstStyle/>
          <a:p>
            <a:pPr algn="ctr"/>
            <a:r>
              <a:rPr lang="en-US" sz="2000" b="1" u="sng" dirty="0">
                <a:latin typeface="Times New Roman" panose="02020603050405020304" pitchFamily="18" charset="0"/>
                <a:cs typeface="Times New Roman" panose="02020603050405020304" pitchFamily="18" charset="0"/>
              </a:rPr>
              <a:t>Under the guidance of</a:t>
            </a:r>
          </a:p>
          <a:p>
            <a:pPr algn="ctr"/>
            <a:r>
              <a:rPr lang="en-US" sz="2000" b="1" u="sng" dirty="0">
                <a:latin typeface="Times New Roman" panose="02020603050405020304" pitchFamily="18" charset="0"/>
                <a:cs typeface="Times New Roman" panose="02020603050405020304" pitchFamily="18" charset="0"/>
              </a:rPr>
              <a:t>Prof. Goutam Datta</a:t>
            </a:r>
          </a:p>
          <a:p>
            <a:pPr algn="ctr"/>
            <a:r>
              <a:rPr lang="en-US" sz="2000" b="1" dirty="0">
                <a:latin typeface="Times New Roman" panose="02020603050405020304" pitchFamily="18" charset="0"/>
                <a:cs typeface="Times New Roman" panose="02020603050405020304" pitchFamily="18" charset="0"/>
              </a:rPr>
              <a:t>(Assistant Professor)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673285"/>
      </p:ext>
    </p:extLst>
  </p:cSld>
  <p:clrMapOvr>
    <a:masterClrMapping/>
  </p:clrMapOvr>
  <mc:AlternateContent xmlns:mc="http://schemas.openxmlformats.org/markup-compatibility/2006" xmlns:p14="http://schemas.microsoft.com/office/powerpoint/2010/main">
    <mc:Choice Requires="p14">
      <p:transition spd="slow" p14:dur="2000" advTm="21376"/>
    </mc:Choice>
    <mc:Fallback xmlns="">
      <p:transition spd="slow" advTm="213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298"/>
            <a:ext cx="11961091" cy="564910"/>
          </a:xfrm>
        </p:spPr>
        <p:txBody>
          <a:bodyPr>
            <a:normAutofit fontScale="90000"/>
          </a:bodyPr>
          <a:lstStyle/>
          <a:p>
            <a:pPr algn="l"/>
            <a:r>
              <a:rPr lang="en-IN" b="1" u="sng" dirty="0">
                <a:solidFill>
                  <a:schemeClr val="tx1"/>
                </a:solidFill>
                <a:latin typeface="Times New Roman" pitchFamily="18" charset="0"/>
                <a:cs typeface="Times New Roman" pitchFamily="18" charset="0"/>
              </a:rPr>
              <a:t>Abstract</a:t>
            </a:r>
            <a:r>
              <a:rPr lang="en-IN" b="1" dirty="0">
                <a:solidFill>
                  <a:schemeClr val="tx1"/>
                </a:solidFill>
                <a:latin typeface="Times New Roman" pitchFamily="18" charset="0"/>
                <a:cs typeface="Times New Roman" pitchFamily="18" charset="0"/>
              </a:rPr>
              <a:t> :-</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0" y="1782619"/>
            <a:ext cx="12191999" cy="4119418"/>
          </a:xfrm>
        </p:spPr>
        <p:txBody>
          <a:bodyPr>
            <a:normAutofit/>
          </a:bodyPr>
          <a:lstStyle/>
          <a:p>
            <a:pPr algn="just">
              <a:buNone/>
            </a:pPr>
            <a:r>
              <a:rPr lang="en-US" sz="2400" dirty="0"/>
              <a:t>.</a:t>
            </a:r>
          </a:p>
        </p:txBody>
      </p:sp>
      <p:sp>
        <p:nvSpPr>
          <p:cNvPr id="6" name="TextBox 5">
            <a:extLst>
              <a:ext uri="{FF2B5EF4-FFF2-40B4-BE49-F238E27FC236}">
                <a16:creationId xmlns:a16="http://schemas.microsoft.com/office/drawing/2014/main" id="{F146828D-5FE5-4946-88B6-46925D661EC4}"/>
              </a:ext>
            </a:extLst>
          </p:cNvPr>
          <p:cNvSpPr txBox="1"/>
          <p:nvPr/>
        </p:nvSpPr>
        <p:spPr>
          <a:xfrm>
            <a:off x="2064470" y="2168165"/>
            <a:ext cx="8088197" cy="155427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Image segmentation is a vital step in image processing and is widely used in face recognition, object detection, autonomous cars, medical imaging, etc. There are different techniques to achieve image segmentation. Region-based, thresholding, edge detection and clustering are some of them. This project analyses and compares the results of these different image segmentation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790613"/>
      </p:ext>
    </p:extLst>
  </p:cSld>
  <p:clrMapOvr>
    <a:masterClrMapping/>
  </p:clrMapOvr>
  <mc:AlternateContent xmlns:mc="http://schemas.openxmlformats.org/markup-compatibility/2006" xmlns:p14="http://schemas.microsoft.com/office/powerpoint/2010/main">
    <mc:Choice Requires="p14">
      <p:transition spd="slow" p14:dur="2000" advTm="32192"/>
    </mc:Choice>
    <mc:Fallback xmlns="">
      <p:transition spd="slow" advTm="321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298"/>
            <a:ext cx="11961091" cy="564910"/>
          </a:xfrm>
        </p:spPr>
        <p:txBody>
          <a:bodyPr>
            <a:normAutofit fontScale="90000"/>
          </a:bodyPr>
          <a:lstStyle/>
          <a:p>
            <a:pPr algn="l"/>
            <a:r>
              <a:rPr lang="en-IN" b="1" u="sng" dirty="0">
                <a:solidFill>
                  <a:schemeClr val="tx1"/>
                </a:solidFill>
                <a:latin typeface="Times New Roman" pitchFamily="18" charset="0"/>
                <a:cs typeface="Times New Roman" pitchFamily="18" charset="0"/>
              </a:rPr>
              <a:t>Introduction</a:t>
            </a:r>
            <a:r>
              <a:rPr lang="en-IN" b="1" dirty="0">
                <a:solidFill>
                  <a:schemeClr val="tx1"/>
                </a:solidFill>
                <a:latin typeface="Times New Roman" pitchFamily="18" charset="0"/>
                <a:cs typeface="Times New Roman" pitchFamily="18" charset="0"/>
              </a:rPr>
              <a:t> :-</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550506" y="1688841"/>
            <a:ext cx="10776857" cy="4240904"/>
          </a:xfrm>
        </p:spPr>
        <p:txBody>
          <a:bodyPr>
            <a:normAutofit fontScale="92500"/>
          </a:bodyPr>
          <a:lstStyle/>
          <a:p>
            <a:pPr algn="just">
              <a:buNone/>
            </a:pPr>
            <a:r>
              <a:rPr lang="en-US" sz="2400" dirty="0"/>
              <a:t>  </a:t>
            </a:r>
            <a:r>
              <a:rPr lang="en-US" sz="2400" dirty="0">
                <a:latin typeface="Times New Roman" panose="02020603050405020304" pitchFamily="18" charset="0"/>
                <a:cs typeface="Times New Roman" panose="02020603050405020304" pitchFamily="18" charset="0"/>
              </a:rPr>
              <a:t>   Image segmentation is the process of partitioning an image into different regions based on their features. Image segmentation has lots of application in different areas, like it is used in the face recognition technology which is used in security systems, image segmentation is used in object detection, in the medical science as a way to locate and identify fractures, damaged tissues and cells and also used in search engines that offers image-based searches. </a:t>
            </a:r>
          </a:p>
          <a:p>
            <a:pPr algn="just">
              <a:buNone/>
            </a:pPr>
            <a:r>
              <a:rPr lang="en-US" sz="2400" dirty="0">
                <a:latin typeface="Times New Roman" panose="02020603050405020304" pitchFamily="18" charset="0"/>
                <a:cs typeface="Times New Roman" panose="02020603050405020304" pitchFamily="18" charset="0"/>
              </a:rPr>
              <a:t>     There are different techniques through which image segmentation can be done. Following are some of them:</a:t>
            </a:r>
          </a:p>
          <a:p>
            <a:pPr algn="just">
              <a:buNone/>
            </a:pPr>
            <a:r>
              <a:rPr lang="en-US" sz="2400" dirty="0">
                <a:latin typeface="Times New Roman" panose="02020603050405020304" pitchFamily="18" charset="0"/>
                <a:cs typeface="Times New Roman" panose="02020603050405020304" pitchFamily="18" charset="0"/>
              </a:rPr>
              <a:t>•    Thresholding-based segmentation</a:t>
            </a:r>
          </a:p>
          <a:p>
            <a:pPr algn="just">
              <a:buNone/>
            </a:pPr>
            <a:r>
              <a:rPr lang="en-US" sz="2400" dirty="0">
                <a:latin typeface="Times New Roman" panose="02020603050405020304" pitchFamily="18" charset="0"/>
                <a:cs typeface="Times New Roman" panose="02020603050405020304" pitchFamily="18" charset="0"/>
              </a:rPr>
              <a:t>•    Region-based segmentation</a:t>
            </a:r>
          </a:p>
          <a:p>
            <a:pPr algn="just">
              <a:buNone/>
            </a:pPr>
            <a:r>
              <a:rPr lang="en-US" sz="2400" dirty="0">
                <a:latin typeface="Times New Roman" panose="02020603050405020304" pitchFamily="18" charset="0"/>
                <a:cs typeface="Times New Roman" panose="02020603050405020304" pitchFamily="18" charset="0"/>
              </a:rPr>
              <a:t>•    Clustering-based segmentation</a:t>
            </a:r>
          </a:p>
          <a:p>
            <a:pPr algn="just">
              <a:buNone/>
            </a:pPr>
            <a:r>
              <a:rPr lang="en-US" sz="2400" dirty="0">
                <a:latin typeface="Times New Roman" panose="02020603050405020304" pitchFamily="18" charset="0"/>
                <a:cs typeface="Times New Roman" panose="02020603050405020304" pitchFamily="18" charset="0"/>
              </a:rPr>
              <a:t>•    Edge detection-based segmentation</a:t>
            </a:r>
          </a:p>
        </p:txBody>
      </p:sp>
    </p:spTree>
    <p:extLst>
      <p:ext uri="{BB962C8B-B14F-4D97-AF65-F5344CB8AC3E}">
        <p14:creationId xmlns:p14="http://schemas.microsoft.com/office/powerpoint/2010/main" val="2753293475"/>
      </p:ext>
    </p:extLst>
  </p:cSld>
  <p:clrMapOvr>
    <a:masterClrMapping/>
  </p:clrMapOvr>
  <mc:AlternateContent xmlns:mc="http://schemas.openxmlformats.org/markup-compatibility/2006" xmlns:p14="http://schemas.microsoft.com/office/powerpoint/2010/main">
    <mc:Choice Requires="p14">
      <p:transition spd="slow" p14:dur="2000" advTm="25088"/>
    </mc:Choice>
    <mc:Fallback xmlns="">
      <p:transition spd="slow" advTm="2508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7CF18-B1F3-4B7C-8CBC-220B5E9A9EBA}"/>
              </a:ext>
            </a:extLst>
          </p:cNvPr>
          <p:cNvSpPr txBox="1"/>
          <p:nvPr/>
        </p:nvSpPr>
        <p:spPr>
          <a:xfrm>
            <a:off x="783771" y="1197857"/>
            <a:ext cx="11047445" cy="1554272"/>
          </a:xfrm>
          <a:prstGeom prst="rect">
            <a:avLst/>
          </a:prstGeom>
          <a:noFill/>
        </p:spPr>
        <p:txBody>
          <a:bodyPr wrap="square" rtlCol="0">
            <a:spAutoFit/>
          </a:bodyPr>
          <a:lstStyle/>
          <a:p>
            <a:pPr marL="342900" indent="-342900">
              <a:buFontTx/>
              <a:buChar char="-"/>
            </a:pPr>
            <a:r>
              <a:rPr lang="en-US" dirty="0">
                <a:latin typeface="Times New Roman" panose="02020603050405020304" pitchFamily="18" charset="0"/>
                <a:cs typeface="Times New Roman" panose="02020603050405020304" pitchFamily="18" charset="0"/>
              </a:rPr>
              <a:t>Otsu’s algorithm is a thresholding based image segmentation technique. </a:t>
            </a:r>
          </a:p>
          <a:p>
            <a:pPr marL="342900" indent="-342900">
              <a:buFontTx/>
              <a:buChar char="-"/>
            </a:pPr>
            <a:endParaRPr lang="en-US" dirty="0">
              <a:latin typeface="Times New Roman" panose="02020603050405020304" pitchFamily="18" charset="0"/>
              <a:cs typeface="Times New Roman" panose="02020603050405020304" pitchFamily="18" charset="0"/>
            </a:endParaRPr>
          </a:p>
          <a:p>
            <a:pPr marL="342900" indent="-342900">
              <a:buFontTx/>
              <a:buChar char="-"/>
            </a:pPr>
            <a:r>
              <a:rPr lang="en-US" dirty="0">
                <a:latin typeface="Times New Roman" panose="02020603050405020304" pitchFamily="18" charset="0"/>
                <a:cs typeface="Times New Roman" panose="02020603050405020304" pitchFamily="18" charset="0"/>
              </a:rPr>
              <a:t>Based on the distribution of image pixel values, a threshold value is selected.</a:t>
            </a:r>
          </a:p>
          <a:p>
            <a:pPr marL="342900" indent="-342900">
              <a:buFontTx/>
              <a:buChar char="-"/>
            </a:pPr>
            <a:endParaRPr lang="en-US" dirty="0">
              <a:latin typeface="Times New Roman" panose="02020603050405020304" pitchFamily="18" charset="0"/>
              <a:cs typeface="Times New Roman" panose="02020603050405020304" pitchFamily="18" charset="0"/>
            </a:endParaRPr>
          </a:p>
          <a:p>
            <a:pPr marL="342900" indent="-342900">
              <a:buFontTx/>
              <a:buChar char="-"/>
            </a:pPr>
            <a:r>
              <a:rPr lang="en-US" dirty="0">
                <a:latin typeface="Times New Roman" panose="02020603050405020304" pitchFamily="18" charset="0"/>
                <a:cs typeface="Times New Roman" panose="02020603050405020304" pitchFamily="18" charset="0"/>
              </a:rPr>
              <a:t>Two regions will be formed, based on this threshold value. </a:t>
            </a:r>
          </a:p>
        </p:txBody>
      </p:sp>
      <p:sp>
        <p:nvSpPr>
          <p:cNvPr id="3" name="TextBox 2">
            <a:extLst>
              <a:ext uri="{FF2B5EF4-FFF2-40B4-BE49-F238E27FC236}">
                <a16:creationId xmlns:a16="http://schemas.microsoft.com/office/drawing/2014/main" id="{F148A821-74B2-4B40-A5D1-FF1E9D486ED4}"/>
              </a:ext>
            </a:extLst>
          </p:cNvPr>
          <p:cNvSpPr txBox="1"/>
          <p:nvPr/>
        </p:nvSpPr>
        <p:spPr>
          <a:xfrm>
            <a:off x="783771" y="687368"/>
            <a:ext cx="7296538" cy="38472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Thresholding Based Algorithm:</a:t>
            </a:r>
          </a:p>
        </p:txBody>
      </p:sp>
      <p:sp>
        <p:nvSpPr>
          <p:cNvPr id="4" name="TextBox 3">
            <a:extLst>
              <a:ext uri="{FF2B5EF4-FFF2-40B4-BE49-F238E27FC236}">
                <a16:creationId xmlns:a16="http://schemas.microsoft.com/office/drawing/2014/main" id="{8D4A751F-6420-46C7-87CA-05940E977EF0}"/>
              </a:ext>
            </a:extLst>
          </p:cNvPr>
          <p:cNvSpPr txBox="1"/>
          <p:nvPr/>
        </p:nvSpPr>
        <p:spPr>
          <a:xfrm>
            <a:off x="858416" y="3125181"/>
            <a:ext cx="6344816" cy="3847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Clustering Based Algorithm:</a:t>
            </a:r>
            <a:r>
              <a:rPr lang="en-US" b="1" dirty="0"/>
              <a:t> </a:t>
            </a:r>
          </a:p>
        </p:txBody>
      </p:sp>
      <p:sp>
        <p:nvSpPr>
          <p:cNvPr id="5" name="TextBox 4">
            <a:extLst>
              <a:ext uri="{FF2B5EF4-FFF2-40B4-BE49-F238E27FC236}">
                <a16:creationId xmlns:a16="http://schemas.microsoft.com/office/drawing/2014/main" id="{747AEC07-CEB8-43E4-9206-72528280E533}"/>
              </a:ext>
            </a:extLst>
          </p:cNvPr>
          <p:cNvSpPr txBox="1"/>
          <p:nvPr/>
        </p:nvSpPr>
        <p:spPr>
          <a:xfrm>
            <a:off x="858416" y="3660568"/>
            <a:ext cx="8630816" cy="969496"/>
          </a:xfrm>
          <a:prstGeom prst="rect">
            <a:avLst/>
          </a:prstGeom>
          <a:noFill/>
        </p:spPr>
        <p:txBody>
          <a:bodyPr wrap="square" rtlCol="0">
            <a:spAutoFit/>
          </a:bodyPr>
          <a:lstStyle/>
          <a:p>
            <a:pPr marL="342900" indent="-342900">
              <a:buFontTx/>
              <a:buChar char="-"/>
            </a:pPr>
            <a:r>
              <a:rPr lang="en-US" dirty="0">
                <a:latin typeface="Times New Roman" panose="02020603050405020304" pitchFamily="18" charset="0"/>
                <a:cs typeface="Times New Roman" panose="02020603050405020304" pitchFamily="18" charset="0"/>
              </a:rPr>
              <a:t>K-means is a clustering based image segmentation technique. </a:t>
            </a:r>
          </a:p>
          <a:p>
            <a:pPr marL="342900" indent="-342900">
              <a:buFontTx/>
              <a:buChar char="-"/>
            </a:pPr>
            <a:endParaRPr lang="en-US" dirty="0">
              <a:latin typeface="Times New Roman" panose="02020603050405020304" pitchFamily="18" charset="0"/>
              <a:cs typeface="Times New Roman" panose="02020603050405020304" pitchFamily="18" charset="0"/>
            </a:endParaRPr>
          </a:p>
          <a:p>
            <a:pPr marL="342900" indent="-342900">
              <a:buFontTx/>
              <a:buChar char="-"/>
            </a:pPr>
            <a:r>
              <a:rPr lang="en-US" dirty="0">
                <a:latin typeface="Times New Roman" panose="02020603050405020304" pitchFamily="18" charset="0"/>
                <a:cs typeface="Times New Roman" panose="02020603050405020304" pitchFamily="18" charset="0"/>
              </a:rPr>
              <a:t>Similar pixel values will be present in same cluster/region.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11923"/>
      </p:ext>
    </p:extLst>
  </p:cSld>
  <p:clrMapOvr>
    <a:masterClrMapping/>
  </p:clrMapOvr>
  <mc:AlternateContent xmlns:mc="http://schemas.openxmlformats.org/markup-compatibility/2006" xmlns:p14="http://schemas.microsoft.com/office/powerpoint/2010/main">
    <mc:Choice Requires="p14">
      <p:transition spd="slow" p14:dur="2000" advTm="50090"/>
    </mc:Choice>
    <mc:Fallback xmlns="">
      <p:transition spd="slow" advTm="5009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E11F3-BE23-40B9-AA30-663F446990FA}"/>
              </a:ext>
            </a:extLst>
          </p:cNvPr>
          <p:cNvSpPr txBox="1"/>
          <p:nvPr/>
        </p:nvSpPr>
        <p:spPr>
          <a:xfrm>
            <a:off x="485192" y="783771"/>
            <a:ext cx="5234473" cy="3847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Edge detection: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141AE9-B234-449F-95C8-EED2512B51D7}"/>
              </a:ext>
            </a:extLst>
          </p:cNvPr>
          <p:cNvSpPr txBox="1"/>
          <p:nvPr/>
        </p:nvSpPr>
        <p:spPr>
          <a:xfrm>
            <a:off x="587829" y="1371600"/>
            <a:ext cx="10516340" cy="1554272"/>
          </a:xfrm>
          <a:prstGeom prst="rect">
            <a:avLst/>
          </a:prstGeom>
          <a:noFill/>
        </p:spPr>
        <p:txBody>
          <a:bodyPr wrap="none" rtlCol="0">
            <a:spAutoFit/>
          </a:bodyPr>
          <a:lstStyle/>
          <a:p>
            <a:pPr marL="342900" indent="-342900">
              <a:buFontTx/>
              <a:buChar char="-"/>
            </a:pPr>
            <a:r>
              <a:rPr lang="en-US" dirty="0">
                <a:latin typeface="Times New Roman" panose="02020603050405020304" pitchFamily="18" charset="0"/>
                <a:cs typeface="Times New Roman" panose="02020603050405020304" pitchFamily="18" charset="0"/>
              </a:rPr>
              <a:t>Sobel operator is a edge detection operator. </a:t>
            </a:r>
          </a:p>
          <a:p>
            <a:pPr marL="342900" indent="-342900">
              <a:buFontTx/>
              <a:buChar char="-"/>
            </a:pPr>
            <a:endParaRPr lang="en-US" dirty="0">
              <a:latin typeface="Times New Roman" panose="02020603050405020304" pitchFamily="18" charset="0"/>
              <a:cs typeface="Times New Roman" panose="02020603050405020304" pitchFamily="18" charset="0"/>
            </a:endParaRPr>
          </a:p>
          <a:p>
            <a:pPr marL="342900" indent="-342900">
              <a:buFontTx/>
              <a:buChar char="-"/>
            </a:pPr>
            <a:r>
              <a:rPr lang="en-US" dirty="0">
                <a:latin typeface="Times New Roman" panose="02020603050405020304" pitchFamily="18" charset="0"/>
                <a:cs typeface="Times New Roman" panose="02020603050405020304" pitchFamily="18" charset="0"/>
              </a:rPr>
              <a:t>It comprises of two 3x3 matrices, one to detect horizontal edge and the other to detect vertical edge.</a:t>
            </a:r>
          </a:p>
          <a:p>
            <a:pPr marL="342900" indent="-342900">
              <a:buFontTx/>
              <a:buChar char="-"/>
            </a:pPr>
            <a:endParaRPr lang="en-US" dirty="0">
              <a:latin typeface="Times New Roman" panose="02020603050405020304" pitchFamily="18" charset="0"/>
              <a:cs typeface="Times New Roman" panose="02020603050405020304" pitchFamily="18" charset="0"/>
            </a:endParaRPr>
          </a:p>
          <a:p>
            <a:pPr marL="342900" indent="-342900">
              <a:buFontTx/>
              <a:buChar char="-"/>
            </a:pPr>
            <a:r>
              <a:rPr lang="en-US" dirty="0">
                <a:latin typeface="Times New Roman" panose="02020603050405020304" pitchFamily="18" charset="0"/>
                <a:cs typeface="Times New Roman" panose="02020603050405020304" pitchFamily="18" charset="0"/>
              </a:rPr>
              <a:t>This operator is applied on the pixels of the image to detect edges in it.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7D86F8E-9784-49A8-9A89-41574AF97BD9}"/>
              </a:ext>
            </a:extLst>
          </p:cNvPr>
          <p:cNvSpPr txBox="1"/>
          <p:nvPr/>
        </p:nvSpPr>
        <p:spPr>
          <a:xfrm>
            <a:off x="690465" y="3429000"/>
            <a:ext cx="3274679" cy="38472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Region-Growing Segmentation:</a:t>
            </a:r>
          </a:p>
        </p:txBody>
      </p:sp>
      <p:sp>
        <p:nvSpPr>
          <p:cNvPr id="5" name="TextBox 4">
            <a:extLst>
              <a:ext uri="{FF2B5EF4-FFF2-40B4-BE49-F238E27FC236}">
                <a16:creationId xmlns:a16="http://schemas.microsoft.com/office/drawing/2014/main" id="{E6159A03-070C-406E-95EA-D72AEDC20B80}"/>
              </a:ext>
            </a:extLst>
          </p:cNvPr>
          <p:cNvSpPr txBox="1"/>
          <p:nvPr/>
        </p:nvSpPr>
        <p:spPr>
          <a:xfrm>
            <a:off x="839755" y="4077478"/>
            <a:ext cx="6359433" cy="2431435"/>
          </a:xfrm>
          <a:prstGeom prst="rect">
            <a:avLst/>
          </a:prstGeom>
          <a:noFill/>
        </p:spPr>
        <p:txBody>
          <a:bodyPr wrap="none" rtlCol="0">
            <a:spAutoFit/>
          </a:bodyPr>
          <a:lstStyle/>
          <a:p>
            <a:pPr marL="342900" indent="-342900">
              <a:buFontTx/>
              <a:buChar char="-"/>
            </a:pPr>
            <a:r>
              <a:rPr lang="en-US" dirty="0">
                <a:latin typeface="Times New Roman" panose="02020603050405020304" pitchFamily="18" charset="0"/>
                <a:cs typeface="Times New Roman" panose="02020603050405020304" pitchFamily="18" charset="0"/>
              </a:rPr>
              <a:t>A seed point is selected</a:t>
            </a:r>
          </a:p>
          <a:p>
            <a:pPr marL="342900" indent="-342900">
              <a:buFontTx/>
              <a:buChar char="-"/>
            </a:pPr>
            <a:endParaRPr lang="en-IN" dirty="0">
              <a:latin typeface="Times New Roman" panose="02020603050405020304" pitchFamily="18" charset="0"/>
              <a:cs typeface="Times New Roman" panose="02020603050405020304" pitchFamily="18" charset="0"/>
            </a:endParaRPr>
          </a:p>
          <a:p>
            <a:pPr marL="342900" indent="-342900">
              <a:buFontTx/>
              <a:buChar char="-"/>
            </a:pPr>
            <a:r>
              <a:rPr lang="en-US" dirty="0">
                <a:latin typeface="Times New Roman" panose="02020603050405020304" pitchFamily="18" charset="0"/>
                <a:cs typeface="Times New Roman" panose="02020603050405020304" pitchFamily="18" charset="0"/>
              </a:rPr>
              <a:t>Then its pixel value is compared with its neighboring pixels</a:t>
            </a:r>
          </a:p>
          <a:p>
            <a:pPr marL="342900" indent="-342900">
              <a:buFontTx/>
              <a:buChar char="-"/>
            </a:pPr>
            <a:endParaRPr lang="en-US" dirty="0">
              <a:latin typeface="Times New Roman" panose="02020603050405020304" pitchFamily="18" charset="0"/>
              <a:cs typeface="Times New Roman" panose="02020603050405020304" pitchFamily="18" charset="0"/>
            </a:endParaRPr>
          </a:p>
          <a:p>
            <a:pPr marL="342900" indent="-342900">
              <a:buFontTx/>
              <a:buChar char="-"/>
            </a:pPr>
            <a:r>
              <a:rPr lang="en-US" dirty="0">
                <a:latin typeface="Times New Roman" panose="02020603050405020304" pitchFamily="18" charset="0"/>
                <a:cs typeface="Times New Roman" panose="02020603050405020304" pitchFamily="18" charset="0"/>
              </a:rPr>
              <a:t>If values are close enough will be included into the region</a:t>
            </a:r>
          </a:p>
          <a:p>
            <a:pPr marL="342900" indent="-342900">
              <a:buFontTx/>
              <a:buChar char="-"/>
            </a:pPr>
            <a:endParaRPr lang="en-US" dirty="0">
              <a:latin typeface="Times New Roman" panose="02020603050405020304" pitchFamily="18" charset="0"/>
              <a:cs typeface="Times New Roman" panose="02020603050405020304" pitchFamily="18" charset="0"/>
            </a:endParaRPr>
          </a:p>
          <a:p>
            <a:pPr marL="342900" indent="-342900">
              <a:buFontTx/>
              <a:buChar char="-"/>
            </a:pPr>
            <a:r>
              <a:rPr lang="en-US" dirty="0">
                <a:latin typeface="Times New Roman" panose="02020603050405020304" pitchFamily="18" charset="0"/>
                <a:cs typeface="Times New Roman" panose="02020603050405020304" pitchFamily="18" charset="0"/>
              </a:rPr>
              <a:t>And the process continues until region stop growing.</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2174592"/>
      </p:ext>
    </p:extLst>
  </p:cSld>
  <p:clrMapOvr>
    <a:masterClrMapping/>
  </p:clrMapOvr>
  <mc:AlternateContent xmlns:mc="http://schemas.openxmlformats.org/markup-compatibility/2006" xmlns:p14="http://schemas.microsoft.com/office/powerpoint/2010/main">
    <mc:Choice Requires="p14">
      <p:transition spd="slow" p14:dur="2000" advTm="50090"/>
    </mc:Choice>
    <mc:Fallback xmlns="">
      <p:transition spd="slow" advTm="500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298"/>
            <a:ext cx="11961091" cy="564910"/>
          </a:xfrm>
        </p:spPr>
        <p:txBody>
          <a:bodyPr>
            <a:normAutofit fontScale="90000"/>
          </a:bodyPr>
          <a:lstStyle/>
          <a:p>
            <a:pPr algn="l"/>
            <a:r>
              <a:rPr lang="en-US" b="1" u="sng" dirty="0">
                <a:solidFill>
                  <a:schemeClr val="tx1"/>
                </a:solidFill>
                <a:latin typeface="Times New Roman" pitchFamily="18" charset="0"/>
                <a:cs typeface="Times New Roman" pitchFamily="18" charset="0"/>
              </a:rPr>
              <a:t>Motivation</a:t>
            </a:r>
            <a:r>
              <a:rPr lang="en-US" b="1" dirty="0">
                <a:solidFill>
                  <a:schemeClr val="tx1"/>
                </a:solidFill>
                <a:latin typeface="Times New Roman" pitchFamily="18" charset="0"/>
                <a:cs typeface="Times New Roman" pitchFamily="18" charset="0"/>
              </a:rPr>
              <a:t> :-</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2064470" y="1979629"/>
            <a:ext cx="8766928" cy="3950116"/>
          </a:xfrm>
        </p:spPr>
        <p:txBody>
          <a:bodyPr>
            <a:normAutofit/>
          </a:bodyPr>
          <a:lstStyle/>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Image processing especially image segmentation is used as a core technology in a large number of modern applications and systems. Image Segmentation plays an important role in the medical field. It is considered as the most important medical imaging process as it extracts the region of interest through an automatic process. Hence, we got the motivation to build a project on image segmentation as it is used to save billions of lives.</a:t>
            </a:r>
            <a:endParaRPr lang="en-US" sz="1800" dirty="0"/>
          </a:p>
        </p:txBody>
      </p:sp>
    </p:spTree>
    <p:extLst>
      <p:ext uri="{BB962C8B-B14F-4D97-AF65-F5344CB8AC3E}">
        <p14:creationId xmlns:p14="http://schemas.microsoft.com/office/powerpoint/2010/main" val="3726420958"/>
      </p:ext>
    </p:extLst>
  </p:cSld>
  <p:clrMapOvr>
    <a:masterClrMapping/>
  </p:clrMapOvr>
  <mc:AlternateContent xmlns:mc="http://schemas.openxmlformats.org/markup-compatibility/2006" xmlns:p14="http://schemas.microsoft.com/office/powerpoint/2010/main">
    <mc:Choice Requires="p14">
      <p:transition spd="slow" p14:dur="2000" advTm="48127"/>
    </mc:Choice>
    <mc:Fallback xmlns="">
      <p:transition spd="slow" advTm="4812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298"/>
            <a:ext cx="11961091" cy="564910"/>
          </a:xfrm>
        </p:spPr>
        <p:txBody>
          <a:bodyPr>
            <a:normAutofit fontScale="90000"/>
          </a:bodyPr>
          <a:lstStyle/>
          <a:p>
            <a:pPr algn="l"/>
            <a:r>
              <a:rPr lang="en-US" b="1" u="sng" dirty="0">
                <a:solidFill>
                  <a:schemeClr val="tx1"/>
                </a:solidFill>
                <a:latin typeface="Times New Roman" pitchFamily="18" charset="0"/>
                <a:cs typeface="Times New Roman" pitchFamily="18" charset="0"/>
              </a:rPr>
              <a:t>Literature Review</a:t>
            </a:r>
            <a:r>
              <a:rPr lang="en-US" b="1" dirty="0">
                <a:solidFill>
                  <a:schemeClr val="tx1"/>
                </a:solidFill>
                <a:latin typeface="Times New Roman" pitchFamily="18" charset="0"/>
                <a:cs typeface="Times New Roman" pitchFamily="18" charset="0"/>
              </a:rPr>
              <a:t> :-</a:t>
            </a:r>
          </a:p>
        </p:txBody>
      </p:sp>
      <p:sp>
        <p:nvSpPr>
          <p:cNvPr id="3" name="Content Placeholder 2"/>
          <p:cNvSpPr>
            <a:spLocks noGrp="1"/>
          </p:cNvSpPr>
          <p:nvPr>
            <p:ph idx="4294967295"/>
          </p:nvPr>
        </p:nvSpPr>
        <p:spPr>
          <a:xfrm>
            <a:off x="2337846" y="1717964"/>
            <a:ext cx="8700941" cy="4211781"/>
          </a:xfrm>
        </p:spPr>
        <p:txBody>
          <a:bodyPr>
            <a:normAutofit fontScale="925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Lots of works and research papers have been published on image segmentation. Following</a:t>
            </a:r>
          </a:p>
          <a:p>
            <a:pPr marL="0" indent="0" algn="just">
              <a:buNone/>
            </a:pPr>
            <a:r>
              <a:rPr lang="en-US" sz="1800" dirty="0">
                <a:latin typeface="Times New Roman" panose="02020603050405020304" pitchFamily="18" charset="0"/>
                <a:cs typeface="Times New Roman" panose="02020603050405020304" pitchFamily="18" charset="0"/>
              </a:rPr>
              <a:t>are some of them:</a:t>
            </a:r>
          </a:p>
          <a:p>
            <a:pPr marL="0" indent="0" algn="just">
              <a:buNone/>
            </a:pPr>
            <a:r>
              <a:rPr lang="en-US" sz="1800" dirty="0">
                <a:latin typeface="Times New Roman" panose="02020603050405020304" pitchFamily="18" charset="0"/>
                <a:cs typeface="Times New Roman" panose="02020603050405020304" pitchFamily="18" charset="0"/>
              </a:rPr>
              <a:t>Image segmentation algorithm overview by Song </a:t>
            </a:r>
            <a:r>
              <a:rPr lang="en-US" sz="1800" dirty="0" err="1">
                <a:latin typeface="Times New Roman" panose="02020603050405020304" pitchFamily="18" charset="0"/>
                <a:cs typeface="Times New Roman" panose="02020603050405020304" pitchFamily="18" charset="0"/>
              </a:rPr>
              <a:t>Yuheng</a:t>
            </a:r>
            <a:r>
              <a:rPr lang="en-US" sz="1800" dirty="0">
                <a:latin typeface="Times New Roman" panose="02020603050405020304" pitchFamily="18" charset="0"/>
                <a:cs typeface="Times New Roman" panose="02020603050405020304" pitchFamily="18" charset="0"/>
              </a:rPr>
              <a:t> and Yan Hao gives an overview of</a:t>
            </a:r>
          </a:p>
          <a:p>
            <a:pPr marL="0" indent="0" algn="just">
              <a:buNone/>
            </a:pPr>
            <a:r>
              <a:rPr lang="en-US" sz="1800" dirty="0">
                <a:latin typeface="Times New Roman" panose="02020603050405020304" pitchFamily="18" charset="0"/>
                <a:cs typeface="Times New Roman" panose="02020603050405020304" pitchFamily="18" charset="0"/>
              </a:rPr>
              <a:t>different techniques used to achieve image segmentation. This paper analyses and compares</a:t>
            </a:r>
          </a:p>
          <a:p>
            <a:pPr marL="0" indent="0" algn="just">
              <a:buNone/>
            </a:pPr>
            <a:r>
              <a:rPr lang="en-US" sz="1800" dirty="0">
                <a:latin typeface="Times New Roman" panose="02020603050405020304" pitchFamily="18" charset="0"/>
                <a:cs typeface="Times New Roman" panose="02020603050405020304" pitchFamily="18" charset="0"/>
              </a:rPr>
              <a:t>the advantages and disadvantages of different algorithms. It also shows that it’s very difficult</a:t>
            </a:r>
          </a:p>
          <a:p>
            <a:pPr marL="0" indent="0" algn="just">
              <a:buNone/>
            </a:pPr>
            <a:r>
              <a:rPr lang="en-US" sz="1800" dirty="0">
                <a:latin typeface="Times New Roman" panose="02020603050405020304" pitchFamily="18" charset="0"/>
                <a:cs typeface="Times New Roman" panose="02020603050405020304" pitchFamily="18" charset="0"/>
              </a:rPr>
              <a:t>to find a segmentation technique that works well with all kinds of images.</a:t>
            </a:r>
          </a:p>
          <a:p>
            <a:pPr marL="0" indent="0" algn="just">
              <a:buNone/>
            </a:pPr>
            <a:r>
              <a:rPr lang="en-US" sz="1800" dirty="0">
                <a:latin typeface="Times New Roman" panose="02020603050405020304" pitchFamily="18" charset="0"/>
                <a:cs typeface="Times New Roman" panose="02020603050405020304" pitchFamily="18" charset="0"/>
              </a:rPr>
              <a:t>Clustering Techniques for Digital Image Segmentation by Bharti </a:t>
            </a:r>
            <a:r>
              <a:rPr lang="en-US" sz="1800" dirty="0" err="1">
                <a:latin typeface="Times New Roman" panose="02020603050405020304" pitchFamily="18" charset="0"/>
                <a:cs typeface="Times New Roman" panose="02020603050405020304" pitchFamily="18" charset="0"/>
              </a:rPr>
              <a:t>Tanwar</a:t>
            </a:r>
            <a:r>
              <a:rPr lang="en-US" sz="1800" dirty="0">
                <a:latin typeface="Times New Roman" panose="02020603050405020304" pitchFamily="18" charset="0"/>
                <a:cs typeface="Times New Roman" panose="02020603050405020304" pitchFamily="18" charset="0"/>
              </a:rPr>
              <a:t>, Rakesh Kumar,</a:t>
            </a:r>
          </a:p>
          <a:p>
            <a:pPr marL="0" indent="0" algn="just">
              <a:buNone/>
            </a:pPr>
            <a:r>
              <a:rPr lang="en-US" sz="1800" dirty="0">
                <a:latin typeface="Times New Roman" panose="02020603050405020304" pitchFamily="18" charset="0"/>
                <a:cs typeface="Times New Roman" panose="02020603050405020304" pitchFamily="18" charset="0"/>
              </a:rPr>
              <a:t>Girdhar Gopal gives detailed information about the clustering-based segmentation. K-means</a:t>
            </a:r>
          </a:p>
          <a:p>
            <a:pPr marL="0" indent="0" algn="just">
              <a:buNone/>
            </a:pPr>
            <a:r>
              <a:rPr lang="en-US" sz="1800" dirty="0">
                <a:latin typeface="Times New Roman" panose="02020603050405020304" pitchFamily="18" charset="0"/>
                <a:cs typeface="Times New Roman" panose="02020603050405020304" pitchFamily="18" charset="0"/>
              </a:rPr>
              <a:t>is a clustering technique used to achieve image segmentation. In this paper, details of the</a:t>
            </a:r>
          </a:p>
          <a:p>
            <a:pPr marL="0" indent="0" algn="just">
              <a:buNone/>
            </a:pPr>
            <a:r>
              <a:rPr lang="en-US" sz="1800" dirty="0">
                <a:latin typeface="Times New Roman" panose="02020603050405020304" pitchFamily="18" charset="0"/>
                <a:cs typeface="Times New Roman" panose="02020603050405020304" pitchFamily="18" charset="0"/>
              </a:rPr>
              <a:t>algorithm have been provided with the implementation result.</a:t>
            </a:r>
          </a:p>
          <a:p>
            <a:pPr marL="0" indent="0" algn="just">
              <a:buNone/>
            </a:pPr>
            <a:r>
              <a:rPr lang="en-US" sz="1800" dirty="0">
                <a:latin typeface="Times New Roman" panose="02020603050405020304" pitchFamily="18" charset="0"/>
                <a:cs typeface="Times New Roman" panose="02020603050405020304" pitchFamily="18" charset="0"/>
              </a:rPr>
              <a:t>Research and analysis of Image edge detection algorithm Based on the MATLAB by </a:t>
            </a:r>
            <a:r>
              <a:rPr lang="en-US" sz="1800" dirty="0" err="1">
                <a:latin typeface="Times New Roman" panose="02020603050405020304" pitchFamily="18" charset="0"/>
                <a:cs typeface="Times New Roman" panose="02020603050405020304" pitchFamily="18" charset="0"/>
              </a:rPr>
              <a:t>Guowei</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Yang, </a:t>
            </a:r>
            <a:r>
              <a:rPr lang="en-US" sz="1800" dirty="0" err="1">
                <a:latin typeface="Times New Roman" panose="02020603050405020304" pitchFamily="18" charset="0"/>
                <a:cs typeface="Times New Roman" panose="02020603050405020304" pitchFamily="18" charset="0"/>
              </a:rPr>
              <a:t>Fengchang</a:t>
            </a:r>
            <a:r>
              <a:rPr lang="en-US" sz="1800" dirty="0">
                <a:latin typeface="Times New Roman" panose="02020603050405020304" pitchFamily="18" charset="0"/>
                <a:cs typeface="Times New Roman" panose="02020603050405020304" pitchFamily="18" charset="0"/>
              </a:rPr>
              <a:t> Xu explains how edge detection is a very effective method for image</a:t>
            </a:r>
          </a:p>
          <a:p>
            <a:pPr marL="0" indent="0" algn="just">
              <a:buNone/>
            </a:pPr>
            <a:r>
              <a:rPr lang="en-US" sz="1800" dirty="0">
                <a:latin typeface="Times New Roman" panose="02020603050405020304" pitchFamily="18" charset="0"/>
                <a:cs typeface="Times New Roman" panose="02020603050405020304" pitchFamily="18" charset="0"/>
              </a:rPr>
              <a:t>analysis. It compares the results of different operators used to detect edges in images. It also</a:t>
            </a:r>
          </a:p>
          <a:p>
            <a:pPr marL="0" indent="0" algn="just">
              <a:buNone/>
            </a:pPr>
            <a:r>
              <a:rPr lang="en-US" sz="1800" dirty="0">
                <a:latin typeface="Times New Roman" panose="02020603050405020304" pitchFamily="18" charset="0"/>
                <a:cs typeface="Times New Roman" panose="02020603050405020304" pitchFamily="18" charset="0"/>
              </a:rPr>
              <a:t>proposes a log Sobel algorithm which is an advancement on Sobel algorithms.</a:t>
            </a:r>
          </a:p>
        </p:txBody>
      </p:sp>
    </p:spTree>
    <p:extLst>
      <p:ext uri="{BB962C8B-B14F-4D97-AF65-F5344CB8AC3E}">
        <p14:creationId xmlns:p14="http://schemas.microsoft.com/office/powerpoint/2010/main" val="3834326218"/>
      </p:ext>
    </p:extLst>
  </p:cSld>
  <p:clrMapOvr>
    <a:masterClrMapping/>
  </p:clrMapOvr>
  <mc:AlternateContent xmlns:mc="http://schemas.openxmlformats.org/markup-compatibility/2006" xmlns:p14="http://schemas.microsoft.com/office/powerpoint/2010/main">
    <mc:Choice Requires="p14">
      <p:transition spd="slow" p14:dur="2000" advTm="66474"/>
    </mc:Choice>
    <mc:Fallback xmlns="">
      <p:transition spd="slow" advTm="6647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1091</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CONTENTS</vt:lpstr>
      <vt:lpstr> MINOR-1   Image Segmentation</vt:lpstr>
      <vt:lpstr>Abstract :-</vt:lpstr>
      <vt:lpstr>Introduction :-</vt:lpstr>
      <vt:lpstr>PowerPoint Presentation</vt:lpstr>
      <vt:lpstr>PowerPoint Presentation</vt:lpstr>
      <vt:lpstr>Motivation :-</vt:lpstr>
      <vt:lpstr>Literature Review :-</vt:lpstr>
      <vt:lpstr>Objective :-</vt:lpstr>
      <vt:lpstr>Methodology :-</vt:lpstr>
      <vt:lpstr>Flow Chart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Dev Singh</cp:lastModifiedBy>
  <cp:revision>820</cp:revision>
  <cp:lastPrinted>2017-08-16T11:40:20Z</cp:lastPrinted>
  <dcterms:created xsi:type="dcterms:W3CDTF">2017-08-14T08:34:40Z</dcterms:created>
  <dcterms:modified xsi:type="dcterms:W3CDTF">2021-11-09T11:31:14Z</dcterms:modified>
</cp:coreProperties>
</file>