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6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5" r:id="rId6"/>
    <p:sldId id="266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4F490-F2AF-47D6-ADAE-6003574173D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C364-3068-444E-B7EE-78E62358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3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D8B7-7373-4158-800B-7F4AD1B262D4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6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570A-A3AA-4EE0-9F9F-52B132359E2E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0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3F9E-82C2-40AC-A198-459AF7F171E2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1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55A0-7ABD-4C28-BE7F-4C84A49C6C68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7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B5FF-AD8E-4511-A714-D56230471702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69A4-F70A-4DC8-A60D-C9B449156131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4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6B7-56CD-43A6-847B-53BBEF6A1EF1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0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23AE-10D5-4282-A2BD-D65941EC0209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4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D842-FD01-4807-8C16-4456445D9798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7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BA52DA07-AE8F-4650-9496-24EBAF6A3361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4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169FAC-EF9A-4046-95E8-AA1BC6219366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9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338D970-0F25-419C-9572-9A4D862D8583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45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79" r:id="rId6"/>
    <p:sldLayoutId id="2147483775" r:id="rId7"/>
    <p:sldLayoutId id="2147483776" r:id="rId8"/>
    <p:sldLayoutId id="2147483777" r:id="rId9"/>
    <p:sldLayoutId id="2147483778" r:id="rId10"/>
    <p:sldLayoutId id="21474837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3C67F-A446-428E-A264-F1E0BC0C6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013" y="639098"/>
            <a:ext cx="4813072" cy="3571186"/>
          </a:xfrm>
        </p:spPr>
        <p:txBody>
          <a:bodyPr>
            <a:normAutofit/>
          </a:bodyPr>
          <a:lstStyle/>
          <a:p>
            <a:r>
              <a:rPr lang="en-US" sz="4400" dirty="0"/>
              <a:t>Diagnosing lower urinary tract dysfunction using bladder pressure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90262-70BD-4BE7-ABDD-F2E4790FE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532015"/>
            <a:ext cx="4829101" cy="11622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Gilgal Ansah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Neural Interfaces Lab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February 2021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6D6AD48-76D5-4CCE-B712-8C9DCF3BD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5" r="-2" b="-2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8549" y="437114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947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8AF4-20AB-436A-A5CE-A27CEF2B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34863-BFDC-4077-917A-0C7593C9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8272" y="2108201"/>
            <a:ext cx="4407408" cy="4082287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3F3F3F"/>
                </a:solidFill>
                <a:effectLst/>
                <a:latin typeface="Garamond" panose="02020404030301010803" pitchFamily="18" charset="0"/>
              </a:rPr>
              <a:t>Continence/Storage/Off</a:t>
            </a:r>
            <a:endParaRPr lang="en-US" sz="2800" b="1" dirty="0">
              <a:solidFill>
                <a:srgbClr val="E48312"/>
              </a:solidFill>
              <a:latin typeface="Calibri" panose="020F050202020403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3F3F3F"/>
                </a:solidFill>
                <a:effectLst/>
                <a:latin typeface="Garamond" panose="02020404030301010803" pitchFamily="18" charset="0"/>
              </a:rPr>
              <a:t>Low intravesical pressure</a:t>
            </a:r>
            <a:endParaRPr lang="en-US" sz="2400" dirty="0">
              <a:solidFill>
                <a:srgbClr val="E48312"/>
              </a:solidFill>
              <a:latin typeface="Calibri" panose="020F050202020403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3F3F3F"/>
                </a:solidFill>
                <a:effectLst/>
                <a:latin typeface="Garamond" panose="02020404030301010803" pitchFamily="18" charset="0"/>
              </a:rPr>
              <a:t>Detrusor relaxes</a:t>
            </a:r>
            <a:endParaRPr lang="en-US" sz="2400" dirty="0">
              <a:solidFill>
                <a:srgbClr val="E48312"/>
              </a:solidFill>
              <a:latin typeface="Calibri" panose="020F050202020403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3F3F3F"/>
                </a:solidFill>
                <a:effectLst/>
                <a:latin typeface="Garamond" panose="02020404030301010803" pitchFamily="18" charset="0"/>
              </a:rPr>
              <a:t>EUS contracts</a:t>
            </a:r>
            <a:endParaRPr lang="en-US" sz="2400" dirty="0">
              <a:solidFill>
                <a:srgbClr val="E48312"/>
              </a:solidFill>
              <a:latin typeface="Calibri" panose="020F050202020403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dirty="0">
                <a:effectLst/>
              </a:rPr>
            </a:br>
            <a:r>
              <a:rPr lang="en-US" sz="2800" b="1" i="0" u="none" strike="noStrike" dirty="0">
                <a:solidFill>
                  <a:srgbClr val="3F3F3F"/>
                </a:solidFill>
                <a:effectLst/>
                <a:latin typeface="Garamond" panose="02020404030301010803" pitchFamily="18" charset="0"/>
              </a:rPr>
              <a:t>Micturition/Expulsion/On</a:t>
            </a:r>
            <a:endParaRPr lang="en-US" sz="2800" b="1" dirty="0">
              <a:solidFill>
                <a:srgbClr val="E48312"/>
              </a:solidFill>
              <a:latin typeface="Calibri" panose="020F050202020403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3F3F3F"/>
                </a:solidFill>
                <a:effectLst/>
                <a:latin typeface="Garamond" panose="02020404030301010803" pitchFamily="18" charset="0"/>
              </a:rPr>
              <a:t>High Pressure</a:t>
            </a:r>
            <a:endParaRPr lang="en-US" sz="2400" dirty="0">
              <a:solidFill>
                <a:srgbClr val="E48312"/>
              </a:solidFill>
              <a:latin typeface="Calibri" panose="020F050202020403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3F3F3F"/>
                </a:solidFill>
                <a:effectLst/>
                <a:latin typeface="Garamond" panose="02020404030301010803" pitchFamily="18" charset="0"/>
              </a:rPr>
              <a:t>Detrusor contracts</a:t>
            </a:r>
            <a:endParaRPr lang="en-US" sz="2400" dirty="0">
              <a:solidFill>
                <a:srgbClr val="E48312"/>
              </a:solidFill>
              <a:latin typeface="Calibri" panose="020F050202020403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3F3F3F"/>
                </a:solidFill>
                <a:effectLst/>
                <a:latin typeface="Garamond" panose="02020404030301010803" pitchFamily="18" charset="0"/>
              </a:rPr>
              <a:t>IUS relaxes</a:t>
            </a:r>
            <a:endParaRPr lang="en-US" sz="2400" dirty="0">
              <a:solidFill>
                <a:srgbClr val="E48312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1AD4BFE-9FA6-4EE1-9F2E-9B5E7B014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6816"/>
            <a:ext cx="5158740" cy="294436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8EBFA-0BF1-4BDC-B515-FC58A49E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1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DD53-5F5B-4499-9125-6A4DFBDD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Cystometry</a:t>
            </a:r>
            <a:br>
              <a:rPr lang="en-US" sz="5400" dirty="0"/>
            </a:br>
            <a:r>
              <a:rPr lang="en-US" sz="4000" dirty="0"/>
              <a:t>Bladder Pressure Time Series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48CDBE2-8A7A-4FBF-9E83-A5E736353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71" y="2041293"/>
            <a:ext cx="3353159" cy="247495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12D6FE-6859-4523-9C6D-051437FBA91E}"/>
                  </a:ext>
                </a:extLst>
              </p:cNvPr>
              <p:cNvSpPr txBox="1"/>
              <p:nvPr/>
            </p:nvSpPr>
            <p:spPr>
              <a:xfrm>
                <a:off x="-137309" y="5120641"/>
                <a:ext cx="5175653" cy="412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𝑉𝑜𝑖𝑑𝑖𝑛𝑔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𝑉𝑜𝑖𝑑𝑒𝑑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𝑉𝑜𝑖𝑑𝑒𝑑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𝑅𝑒𝑠𝑖𝑑𝑢𝑎𝑙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12D6FE-6859-4523-9C6D-051437FB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309" y="5120641"/>
                <a:ext cx="5175653" cy="412613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5E011640-102D-4CF7-AEDF-4E1AAF6EAB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t="3589" r="8500" b="5705"/>
          <a:stretch/>
        </p:blipFill>
        <p:spPr>
          <a:xfrm>
            <a:off x="4756010" y="2041293"/>
            <a:ext cx="6924047" cy="4268067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FA093-F4D7-408F-881C-03EE9401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3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EE02A721-BE11-47F5-B52B-CF53D7E0E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0"/>
            <a:ext cx="10001250" cy="61436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2F4087-588A-4FB8-977E-92E7C5143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375" y="5078"/>
            <a:ext cx="10001250" cy="61334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5757D27-A68B-45B1-93CB-D6CE577B76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1" t="3529" r="7148" b="4319"/>
          <a:stretch/>
        </p:blipFill>
        <p:spPr>
          <a:xfrm>
            <a:off x="1179209" y="0"/>
            <a:ext cx="10196077" cy="61986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29A3914-AE50-4768-BF09-7538659CDE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8" t="2926" r="7593" b="4520"/>
          <a:stretch/>
        </p:blipFill>
        <p:spPr>
          <a:xfrm>
            <a:off x="1261241" y="5077"/>
            <a:ext cx="10114045" cy="6300777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5D1577-1521-4569-B087-ED97F042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2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D0DF88E-9675-428C-9CE8-670D90AA8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5" t="3590" r="7622" b="5122"/>
          <a:stretch/>
        </p:blipFill>
        <p:spPr>
          <a:xfrm>
            <a:off x="4488556" y="1931852"/>
            <a:ext cx="7124324" cy="43683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DE89D-1C5B-4569-AA41-A4648E25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Analysis 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A5711-9098-466D-92C8-55F66D0F9C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9" t="4038" r="7890" b="4590"/>
          <a:stretch/>
        </p:blipFill>
        <p:spPr>
          <a:xfrm>
            <a:off x="4488556" y="1911096"/>
            <a:ext cx="7161020" cy="438912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BCB07F8-3D58-47DC-809F-DABC7D3823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3590" r="8500" b="5096"/>
          <a:stretch/>
        </p:blipFill>
        <p:spPr>
          <a:xfrm>
            <a:off x="4525252" y="1931852"/>
            <a:ext cx="7124324" cy="417109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9EA5B-3206-4AAD-B9F0-A2E4CD44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09F4EBAB-DA7D-4B77-9325-4C32720B9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66" y="1954042"/>
            <a:ext cx="7124324" cy="43082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67B5-6B87-474F-8B02-4F8985DB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Garamond" panose="02020404030301010803" pitchFamily="18" charset="0"/>
              </a:rPr>
              <a:t>Identifying and extracting individual voids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MATLAB</a:t>
            </a:r>
            <a:r>
              <a:rPr lang="en-US" sz="1600" dirty="0">
                <a:latin typeface="Garamond" panose="02020404030301010803" pitchFamily="18" charset="0"/>
              </a:rPr>
              <a:t>® </a:t>
            </a:r>
            <a:r>
              <a:rPr lang="en-US" sz="1800" dirty="0" err="1">
                <a:latin typeface="Garamond" panose="02020404030301010803" pitchFamily="18" charset="0"/>
              </a:rPr>
              <a:t>findpeaks</a:t>
            </a:r>
            <a:r>
              <a:rPr lang="en-US" sz="1800" dirty="0">
                <a:latin typeface="Garamond" panose="02020404030301010803" pitchFamily="18" charset="0"/>
              </a:rPr>
              <a:t> </a:t>
            </a:r>
            <a:r>
              <a:rPr lang="en-US" sz="1800" dirty="0" err="1">
                <a:latin typeface="Garamond" panose="02020404030301010803" pitchFamily="18" charset="0"/>
              </a:rPr>
              <a:t>fcn</a:t>
            </a:r>
            <a:endParaRPr lang="en-US" sz="1800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Extract entire contractions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400" dirty="0">
                <a:latin typeface="Garamond" panose="02020404030301010803" pitchFamily="18" charset="0"/>
              </a:rPr>
              <a:t>Baseline (10mmHg)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Garamond" panose="02020404030301010803" pitchFamily="18" charset="0"/>
              </a:rPr>
              <a:t>Feature extraction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Peak width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Peak prominence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Contraction duration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Average pressure,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Garamond" panose="02020404030301010803" pitchFamily="18" charset="0"/>
              </a:rPr>
              <a:t>Cluster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Principal Component Analysis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K-means</a:t>
            </a:r>
          </a:p>
          <a:p>
            <a:pPr marL="201168" lvl="1" indent="0">
              <a:buNone/>
            </a:pPr>
            <a:endParaRPr lang="en-US"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2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1422-9DB2-4C69-AABF-67C78C72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further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F82F8-410C-4721-8A8F-7BDFE81A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Garamond" panose="02020404030301010803" pitchFamily="18" charset="0"/>
              </a:rPr>
              <a:t>Good measure of baseline activity?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Garamond" panose="02020404030301010803" pitchFamily="18" charset="0"/>
              </a:rPr>
              <a:t>Time align contractions (sample lengths)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Garamond" panose="02020404030301010803" pitchFamily="18" charset="0"/>
              </a:rPr>
              <a:t>Extract other features?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latin typeface="Garamond" panose="02020404030301010803" pitchFamily="18" charset="0"/>
              </a:rPr>
              <a:t>Multivariate Statistical Analysis (LDA)?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F9090-1B50-4B1B-A8FB-9D1A4051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0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5226-61A6-4269-9D85-51619BFE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40C6C-4F25-4618-B3DE-5DDF0455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Sheng-Fei Xu,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Guang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-Hui Du,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Kuerbanjiang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Abulikim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, Peng Cao, Hui-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Tan, "Verification and Defined Dosage of Sodium Pentobarbital for a Urodynamic Study in the Possibility of Survival Experiments in Female Rat",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BioMed Research International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, vol. 2020, Article ID 6109497, 8 pages, 2020. https://doi.org/10.1155/2020/6109497</a:t>
            </a:r>
          </a:p>
          <a:p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Garamond" panose="02020404030301010803" pitchFamily="18" charset="0"/>
              </a:rPr>
              <a:t>Hill WG. Control of urinary drainage and voiding. Clin J Am Soc Nephrol. 2015 Mar 6;10(3):480-92. </a:t>
            </a: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Garamond" panose="02020404030301010803" pitchFamily="18" charset="0"/>
              </a:rPr>
              <a:t>doi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Garamond" panose="02020404030301010803" pitchFamily="18" charset="0"/>
              </a:rPr>
              <a:t>: 10.2215/CJN.04520413. </a:t>
            </a: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Garamond" panose="02020404030301010803" pitchFamily="18" charset="0"/>
              </a:rPr>
              <a:t>Epub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Garamond" panose="02020404030301010803" pitchFamily="18" charset="0"/>
              </a:rPr>
              <a:t> 2014 Apr 17. PMID: 24742475; PMCID: PMC4348679.</a:t>
            </a:r>
          </a:p>
          <a:p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Garamond" panose="02020404030301010803" pitchFamily="18" charset="0"/>
              </a:rPr>
              <a:t>https://bjuiknowledge.bjuinternational.com/curriculum-section/bph-and-lut-dysfunction/</a:t>
            </a:r>
          </a:p>
          <a:p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3FB05-F3F6-484F-AF47-651ADBC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367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239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Bookman Old Style</vt:lpstr>
      <vt:lpstr>Calibri</vt:lpstr>
      <vt:lpstr>Cambria Math</vt:lpstr>
      <vt:lpstr>Franklin Gothic Book</vt:lpstr>
      <vt:lpstr>Garamond</vt:lpstr>
      <vt:lpstr>Wingdings</vt:lpstr>
      <vt:lpstr>RetrospectVTI</vt:lpstr>
      <vt:lpstr>Diagnosing lower urinary tract dysfunction using bladder pressure data</vt:lpstr>
      <vt:lpstr>Background</vt:lpstr>
      <vt:lpstr>Cystometry Bladder Pressure Time Series</vt:lpstr>
      <vt:lpstr>PowerPoint Presentation</vt:lpstr>
      <vt:lpstr>Data Analysis Plan</vt:lpstr>
      <vt:lpstr>Challenges and further considerations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Diagnosing lower urinary tract dysfunction using bladder pressure data</dc:title>
  <dc:creator>f2.1217391162</dc:creator>
  <cp:lastModifiedBy>f2.1217391162</cp:lastModifiedBy>
  <cp:revision>9</cp:revision>
  <dcterms:created xsi:type="dcterms:W3CDTF">2022-02-21T18:01:39Z</dcterms:created>
  <dcterms:modified xsi:type="dcterms:W3CDTF">2022-02-22T16:36:49Z</dcterms:modified>
</cp:coreProperties>
</file>