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2DD6-0B95-430D-A3FC-06D0BABA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A10F2-8DC3-4EFC-9283-EA7ADEA39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B7C7-3F8B-49D6-B2F5-B59BB258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F394-7277-4545-93AB-E6C48655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A1EC-1188-43FD-851E-65022FC3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0508-8EB2-447F-9AAC-DC94C215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69929-4805-46BF-BF97-AD952F1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6D9B-B880-4382-B70D-E14C1B4B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3BB3-11AA-49A2-8212-823B1533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2109-A591-4501-9A2F-78AC3DD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C75F-644C-4BE8-91A3-607CEA82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BE9C2-78A4-490B-B1E9-C1F8DCDC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B5C3-47D5-4F9C-92E6-C19FBDC3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AD1A-4A0B-43A7-86A0-742994DB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49A4-C073-4A22-8D85-52F7AC62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24FE-D4C0-4468-8463-349080FE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C074-3EDE-4746-B237-1EF1DF48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EA78-31B0-4011-94BF-1BB3A457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9D44-D2AA-4955-BD36-046E50C1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ACC0-053B-43D5-869B-1320B3EC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84CA-8289-4B64-8681-6323213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DF93-809D-4F27-9B91-F99021CA6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82AC-3358-498D-9120-F0A7953B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30BC-6CE9-43AF-ADDA-BC4812B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542F-43A4-42CE-AEE0-3480AA4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2DCA-E015-4290-ADB5-9334A970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645E-3048-49F7-BD4C-45F4424E2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A210B-DA4C-4561-BC45-ABA1CE5D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EFF35-A2A7-4DDA-A91B-ABFD964F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1A7B0-E6BB-46DD-82AE-8391473A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C668-A798-4C97-973B-66EB43F1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8B50-CBF1-4546-8C76-6F09D54A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DD706-5913-4788-B244-D90357A7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8FE7B-04C2-4C2E-809A-3420A09F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90F4-4549-4E76-9FA5-41CB5D29B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A5620-8DC9-493F-8F6C-974AF43E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4A654-6041-45A1-930D-A4E42688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69C32-FDCD-4B1B-999D-9EAF1F18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4B1C2-0E6F-4822-81AA-4809A3E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55A4-740A-465D-AC5B-A8621D0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7C4B7-345B-4BA9-97E2-0939AA48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AB014-61B9-4485-93BC-2613D87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6B1B0-6599-4EBE-AD0B-4021039A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E5664-B556-4460-9406-3AF7E740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5688D-7F24-4C74-AA5F-79B0BE8E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E6E55-3FDA-4541-9121-458EF11B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88F-DA96-4CC5-B3E3-5F50340C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D9F4-E1EF-4F0A-AB76-C14D7C83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7BB60-8F9F-4BC5-9C71-28FE34531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8859-E32F-4CA4-BF3F-799932C2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B4A8-15CF-46C2-B1DB-CDCCB5FE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EBBED-5FAF-4236-9EFC-61CF09E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9B1B-4FCD-4E50-8B18-7A6B669C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0401E-F283-4B67-A5AF-0391F1D09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C7701-9648-40E2-B598-61A443EC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494A4-FE70-4C6D-B92B-98401F9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683F-E108-4C72-B8AD-666378AF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9B9C-6ADA-41FF-8451-4698E4B5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0FB11-CE0B-4C26-BE0D-2A2E1D86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5D9C-29AA-4C3C-8F2F-3740775B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2AF1-6173-4159-BBB0-DBDE6D438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8BBA-7034-4961-BB08-26CB0D836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F039-1B4C-4FDB-AFF5-9A69BE7A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208A-4263-4B4D-A279-67C279FF7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F4123-6120-4D29-834E-6CE261C1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30921EE3-56E3-425F-93BF-D8390AB0D858}"/>
              </a:ext>
            </a:extLst>
          </p:cNvPr>
          <p:cNvSpPr/>
          <p:nvPr/>
        </p:nvSpPr>
        <p:spPr>
          <a:xfrm>
            <a:off x="724191" y="1725836"/>
            <a:ext cx="5112937" cy="3572673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</a:t>
            </a:r>
          </a:p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Investing in Real Property</a:t>
            </a:r>
            <a:endParaRPr lang="en-US" sz="3600" b="1" dirty="0">
              <a:latin typeface="+mj-lt"/>
            </a:endParaRP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664ECEF-5191-43C9-B7A8-5AB2B6F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28" y="1407206"/>
            <a:ext cx="6262954" cy="4164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796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erson, outdoor, old&#10;&#10;Description automatically generated">
            <a:extLst>
              <a:ext uri="{FF2B5EF4-FFF2-40B4-BE49-F238E27FC236}">
                <a16:creationId xmlns:a16="http://schemas.microsoft.com/office/drawing/2014/main" id="{91378DD7-8AF3-4FFC-B038-F01C37C0C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5" y="1035257"/>
            <a:ext cx="6440725" cy="4976924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C83E682-FC87-46F7-A5E4-869088F51B37}"/>
              </a:ext>
            </a:extLst>
          </p:cNvPr>
          <p:cNvSpPr/>
          <p:nvPr/>
        </p:nvSpPr>
        <p:spPr>
          <a:xfrm>
            <a:off x="188845" y="3310776"/>
            <a:ext cx="4001111" cy="275628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+$309 Per Year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0794A1-AC80-4D4C-A32F-F037E2AAABF2}"/>
              </a:ext>
            </a:extLst>
          </p:cNvPr>
          <p:cNvSpPr txBox="1">
            <a:spLocks/>
          </p:cNvSpPr>
          <p:nvPr/>
        </p:nvSpPr>
        <p:spPr>
          <a:xfrm>
            <a:off x="188845" y="1035256"/>
            <a:ext cx="3552808" cy="13318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YearBuilt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Original Construction 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3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ss, building, porch, deck&#10;&#10;Description automatically generated">
            <a:extLst>
              <a:ext uri="{FF2B5EF4-FFF2-40B4-BE49-F238E27FC236}">
                <a16:creationId xmlns:a16="http://schemas.microsoft.com/office/drawing/2014/main" id="{E164AE7E-38F1-453A-9F81-F03273296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96" y="899159"/>
            <a:ext cx="7487899" cy="5059681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0281EC7-F3FA-4181-94CC-295087790408}"/>
              </a:ext>
            </a:extLst>
          </p:cNvPr>
          <p:cNvSpPr/>
          <p:nvPr/>
        </p:nvSpPr>
        <p:spPr>
          <a:xfrm>
            <a:off x="188845" y="3202558"/>
            <a:ext cx="4001111" cy="275628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+$24.02 Per Square Foot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82EE7A-18A2-4723-AE26-F865061F67B8}"/>
              </a:ext>
            </a:extLst>
          </p:cNvPr>
          <p:cNvSpPr txBox="1">
            <a:spLocks/>
          </p:cNvSpPr>
          <p:nvPr/>
        </p:nvSpPr>
        <p:spPr>
          <a:xfrm>
            <a:off x="188845" y="899159"/>
            <a:ext cx="3552808" cy="13318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WoodDeckSF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Wood Deck 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 in Square 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0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outdoor, building, house&#10;&#10;Description automatically generated">
            <a:extLst>
              <a:ext uri="{FF2B5EF4-FFF2-40B4-BE49-F238E27FC236}">
                <a16:creationId xmlns:a16="http://schemas.microsoft.com/office/drawing/2014/main" id="{019C3C3A-84A3-4397-981F-B4BF8C283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75" y="734243"/>
            <a:ext cx="5398718" cy="5398718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EFA42C4-1CC2-4E36-8775-75D5FCEAC4FD}"/>
              </a:ext>
            </a:extLst>
          </p:cNvPr>
          <p:cNvSpPr/>
          <p:nvPr/>
        </p:nvSpPr>
        <p:spPr>
          <a:xfrm>
            <a:off x="277049" y="2780778"/>
            <a:ext cx="4345055" cy="3290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-$26.44 Per Square Foot</a:t>
            </a: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3B5E4B-2DFE-45FD-A7E8-67D9045A06DE}"/>
              </a:ext>
            </a:extLst>
          </p:cNvPr>
          <p:cNvSpPr txBox="1">
            <a:spLocks/>
          </p:cNvSpPr>
          <p:nvPr/>
        </p:nvSpPr>
        <p:spPr>
          <a:xfrm>
            <a:off x="277049" y="734243"/>
            <a:ext cx="3552808" cy="13318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X2ndFlrSF – Second Floor 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quare Feet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7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erial view of a city&#10;&#10;Description automatically generated with medium confidence">
            <a:extLst>
              <a:ext uri="{FF2B5EF4-FFF2-40B4-BE49-F238E27FC236}">
                <a16:creationId xmlns:a16="http://schemas.microsoft.com/office/drawing/2014/main" id="{DE41AA87-1CFB-4656-964E-77E9CC666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75" y="920663"/>
            <a:ext cx="7270245" cy="49415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A579DC5-83DA-4324-86D6-3C69F37E7E8B}"/>
              </a:ext>
            </a:extLst>
          </p:cNvPr>
          <p:cNvSpPr/>
          <p:nvPr/>
        </p:nvSpPr>
        <p:spPr>
          <a:xfrm>
            <a:off x="277050" y="2780779"/>
            <a:ext cx="4345053" cy="308140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 Other – Lowest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 Village Residential +$57,906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High Density +$40,270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Low Density +$50,300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Medium Density +$38,600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44569F-4FC2-49EA-8F65-F192BAD05CBB}"/>
              </a:ext>
            </a:extLst>
          </p:cNvPr>
          <p:cNvSpPr txBox="1">
            <a:spLocks/>
          </p:cNvSpPr>
          <p:nvPr/>
        </p:nvSpPr>
        <p:spPr>
          <a:xfrm>
            <a:off x="277049" y="920663"/>
            <a:ext cx="3706228" cy="11454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MSZoning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Identifies the General 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oning 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lassification of the Sale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3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ss, outdoor, house, sky&#10;&#10;Description automatically generated">
            <a:extLst>
              <a:ext uri="{FF2B5EF4-FFF2-40B4-BE49-F238E27FC236}">
                <a16:creationId xmlns:a16="http://schemas.microsoft.com/office/drawing/2014/main" id="{F6FFC1A3-AE01-4A5F-ADDA-1DC1A891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920663"/>
            <a:ext cx="6588691" cy="4941518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C6EA49F-6F58-4A4E-9E70-2E3A8B377395}"/>
              </a:ext>
            </a:extLst>
          </p:cNvPr>
          <p:cNvSpPr/>
          <p:nvPr/>
        </p:nvSpPr>
        <p:spPr>
          <a:xfrm>
            <a:off x="320891" y="3338187"/>
            <a:ext cx="3881591" cy="2523994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+$25.81 Per Square Feet</a:t>
            </a:r>
            <a:endParaRPr lang="en-US" sz="20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898998-BC3C-4E4E-84A9-37B724A4E537}"/>
              </a:ext>
            </a:extLst>
          </p:cNvPr>
          <p:cNvSpPr txBox="1">
            <a:spLocks/>
          </p:cNvSpPr>
          <p:nvPr/>
        </p:nvSpPr>
        <p:spPr>
          <a:xfrm>
            <a:off x="277049" y="920663"/>
            <a:ext cx="3706228" cy="11454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MasVnrArea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Masonry Veneer 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 in Square 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6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9EF8CC4-F0FE-4FC0-AA1A-E135EB139E50}"/>
              </a:ext>
            </a:extLst>
          </p:cNvPr>
          <p:cNvSpPr/>
          <p:nvPr/>
        </p:nvSpPr>
        <p:spPr>
          <a:xfrm>
            <a:off x="254466" y="1418948"/>
            <a:ext cx="4856153" cy="3528833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 of The Project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Criteria of a Real Property that Drive Its Market Value Most</a:t>
            </a:r>
            <a:endParaRPr lang="en-US" sz="3600" b="1" dirty="0">
              <a:latin typeface="+mj-lt"/>
            </a:endParaRPr>
          </a:p>
        </p:txBody>
      </p:sp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F6C4788-55E8-447A-9358-1F67A01A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95" y="986236"/>
            <a:ext cx="6679903" cy="47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F739-47C0-48E6-8AE1-AE430EA9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59" y="223468"/>
            <a:ext cx="3601234" cy="782875"/>
          </a:xfrm>
        </p:spPr>
        <p:txBody>
          <a:bodyPr>
            <a:normAutofit/>
          </a:bodyPr>
          <a:lstStyle/>
          <a:p>
            <a:r>
              <a:rPr lang="en-US" sz="3600" b="1" dirty="0"/>
              <a:t>Models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3240-34C7-43F8-A841-BCEF2CBC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559" y="1810012"/>
            <a:ext cx="6944551" cy="428590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Multivariate Linear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Stepwise Selection for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Stepwise Selection for AIC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Regularized Linear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Elastic 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Tree Based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Regression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Pruning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Random Forest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98C18-A2E9-4048-8EEE-9D6CCA6745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731521"/>
            <a:ext cx="5372100" cy="5458142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43BEB5B-EDDF-4B4C-94BF-DF78CACFFDCA}"/>
              </a:ext>
            </a:extLst>
          </p:cNvPr>
          <p:cNvSpPr/>
          <p:nvPr/>
        </p:nvSpPr>
        <p:spPr>
          <a:xfrm>
            <a:off x="484099" y="1640909"/>
            <a:ext cx="5372100" cy="3576181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Multivariate Linear Model For Stepwise AIC </a:t>
            </a:r>
            <a:br>
              <a:rPr lang="en-US" sz="3600" b="1" dirty="0">
                <a:latin typeface="+mj-lt"/>
              </a:rPr>
            </a:br>
            <a:br>
              <a:rPr lang="en-US" sz="3600" b="1" dirty="0">
                <a:latin typeface="+mj-lt"/>
              </a:rPr>
            </a:br>
            <a:r>
              <a:rPr lang="en-US" sz="3600" b="1" dirty="0">
                <a:latin typeface="+mj-lt"/>
              </a:rPr>
              <a:t>Kaggle Score – </a:t>
            </a:r>
            <a:r>
              <a:rPr lang="en-US" sz="3600" b="1" i="0" dirty="0">
                <a:effectLst/>
                <a:latin typeface="+mj-lt"/>
              </a:rPr>
              <a:t>0.20803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20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8874-AEF2-4287-BB71-750FE67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76" y="810322"/>
            <a:ext cx="6689619" cy="1325366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GrLivArea</a:t>
            </a:r>
            <a:r>
              <a:rPr lang="en-US" sz="2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Above </a:t>
            </a:r>
            <a:r>
              <a:rPr lang="en-US" sz="2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rade (Ground) Living </a:t>
            </a:r>
            <a:r>
              <a:rPr lang="en-US" sz="2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 </a:t>
            </a:r>
            <a:r>
              <a:rPr lang="en-US" sz="2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quare </a:t>
            </a:r>
            <a:r>
              <a:rPr lang="en-US" sz="2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eet</a:t>
            </a:r>
            <a:endParaRPr lang="en-US"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4A32FC-11A9-4014-A999-017B9643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63" y="455682"/>
            <a:ext cx="4927725" cy="6182165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CD96331-3F1A-42AD-B841-80ED042456D6}"/>
              </a:ext>
            </a:extLst>
          </p:cNvPr>
          <p:cNvSpPr/>
          <p:nvPr/>
        </p:nvSpPr>
        <p:spPr>
          <a:xfrm>
            <a:off x="224137" y="2799453"/>
            <a:ext cx="5217658" cy="3422927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 $77.83 Per Square Foot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39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kitchen with white cabinets&#10;&#10;Description automatically generated with medium confidence">
            <a:extLst>
              <a:ext uri="{FF2B5EF4-FFF2-40B4-BE49-F238E27FC236}">
                <a16:creationId xmlns:a16="http://schemas.microsoft.com/office/drawing/2014/main" id="{895E18FD-5DA5-4C8A-BFB8-50B47517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36" y="1248216"/>
            <a:ext cx="6645015" cy="489239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FD9EF0D-E408-4840-9C58-5500A8FD020D}"/>
              </a:ext>
            </a:extLst>
          </p:cNvPr>
          <p:cNvSpPr/>
          <p:nvPr/>
        </p:nvSpPr>
        <p:spPr>
          <a:xfrm>
            <a:off x="267630" y="2817541"/>
            <a:ext cx="4854498" cy="3323065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Excellent – Highest</a:t>
            </a:r>
            <a:b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Good -$43,890 </a:t>
            </a:r>
            <a:b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Typical -$61,500</a:t>
            </a:r>
            <a:b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Fair -$65,020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801E57-C03B-4037-B601-550A5EF5CC2F}"/>
              </a:ext>
            </a:extLst>
          </p:cNvPr>
          <p:cNvSpPr txBox="1">
            <a:spLocks/>
          </p:cNvSpPr>
          <p:nvPr/>
        </p:nvSpPr>
        <p:spPr>
          <a:xfrm>
            <a:off x="267630" y="1293541"/>
            <a:ext cx="3858321" cy="69137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KitchenQual</a:t>
            </a: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Kitchen </a:t>
            </a: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uality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AC2DBDD6-7D07-4E44-B851-45B3EBA4E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83" y="1041825"/>
            <a:ext cx="7793877" cy="4384056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844C388-1BCE-4C69-8C18-037113ABE27C}"/>
              </a:ext>
            </a:extLst>
          </p:cNvPr>
          <p:cNvSpPr/>
          <p:nvPr/>
        </p:nvSpPr>
        <p:spPr>
          <a:xfrm>
            <a:off x="191840" y="3009783"/>
            <a:ext cx="3813716" cy="241609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+$12,490 Per Car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1B5A5F-6039-48AA-BDC1-D7584DB98DC6}"/>
              </a:ext>
            </a:extLst>
          </p:cNvPr>
          <p:cNvSpPr txBox="1">
            <a:spLocks/>
          </p:cNvSpPr>
          <p:nvPr/>
        </p:nvSpPr>
        <p:spPr>
          <a:xfrm>
            <a:off x="267630" y="1041825"/>
            <a:ext cx="3858321" cy="15006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GarageCars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Size  of Garage in Car Capacity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8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eiling, indoor, floor, wall&#10;&#10;Description automatically generated">
            <a:extLst>
              <a:ext uri="{FF2B5EF4-FFF2-40B4-BE49-F238E27FC236}">
                <a16:creationId xmlns:a16="http://schemas.microsoft.com/office/drawing/2014/main" id="{93F0EB5A-AAAD-44AC-9091-691E0DD50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71" y="1360450"/>
            <a:ext cx="7486186" cy="4916836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76DEAC3-176B-46D8-BAD7-FF9DD99ECAAD}"/>
              </a:ext>
            </a:extLst>
          </p:cNvPr>
          <p:cNvSpPr/>
          <p:nvPr/>
        </p:nvSpPr>
        <p:spPr>
          <a:xfrm>
            <a:off x="267630" y="2817541"/>
            <a:ext cx="4267199" cy="3459745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 (100+ inches)       - Highest</a:t>
            </a:r>
          </a:p>
          <a:p>
            <a:pPr algn="ctr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(90-99 inches)            -$41,020</a:t>
            </a:r>
          </a:p>
          <a:p>
            <a:pPr algn="ctr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 (80-89 inches)         -$49,620</a:t>
            </a:r>
          </a:p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(70-79 inches)               -$53,210</a:t>
            </a:r>
          </a:p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Basement                        -$72,500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44FB97-B1D0-4EA5-A1D5-B3251A6C1E03}"/>
              </a:ext>
            </a:extLst>
          </p:cNvPr>
          <p:cNvSpPr txBox="1">
            <a:spLocks/>
          </p:cNvSpPr>
          <p:nvPr/>
        </p:nvSpPr>
        <p:spPr>
          <a:xfrm>
            <a:off x="267630" y="1360450"/>
            <a:ext cx="3858321" cy="11820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BsmtQual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Evaluates the 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eight of the Basement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1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iving room with a fireplace&#10;&#10;Description automatically generated with medium confidence">
            <a:extLst>
              <a:ext uri="{FF2B5EF4-FFF2-40B4-BE49-F238E27FC236}">
                <a16:creationId xmlns:a16="http://schemas.microsoft.com/office/drawing/2014/main" id="{47049A93-CFE2-4CAC-9C91-18C63BB8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46" y="1035256"/>
            <a:ext cx="7874209" cy="4636741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987D6DD-1BC4-4F6B-B328-1702BB324498}"/>
              </a:ext>
            </a:extLst>
          </p:cNvPr>
          <p:cNvSpPr/>
          <p:nvPr/>
        </p:nvSpPr>
        <p:spPr>
          <a:xfrm>
            <a:off x="188845" y="3255899"/>
            <a:ext cx="3813716" cy="241609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+$9,412 Per Fireplace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C3AF70-60EB-49AB-8943-0B1E2328F680}"/>
              </a:ext>
            </a:extLst>
          </p:cNvPr>
          <p:cNvSpPr txBox="1">
            <a:spLocks/>
          </p:cNvSpPr>
          <p:nvPr/>
        </p:nvSpPr>
        <p:spPr>
          <a:xfrm>
            <a:off x="188845" y="1035256"/>
            <a:ext cx="3552808" cy="13318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Fireplaces – Number of Fireplaces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7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245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Models Used:</vt:lpstr>
      <vt:lpstr>PowerPoint Presentation</vt:lpstr>
      <vt:lpstr>GrLivArea – Above Grade (Ground) Living Area Square Feet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Investing in Real Property</dc:title>
  <dc:creator>Georgiy Goginashvili</dc:creator>
  <cp:lastModifiedBy>Georgiy Goginashvili</cp:lastModifiedBy>
  <cp:revision>32</cp:revision>
  <dcterms:created xsi:type="dcterms:W3CDTF">2021-03-06T14:59:29Z</dcterms:created>
  <dcterms:modified xsi:type="dcterms:W3CDTF">2021-03-07T21:52:41Z</dcterms:modified>
</cp:coreProperties>
</file>