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Gill San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illSans-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Gill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unity3d.com/Manual/nav-BuildingNavMesh.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48" name="Shape 14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rPr lang="en-US"/>
              <a:t>There can be a little cutscene before the final boss. Or little dialogue scenes before puzzles</a:t>
            </a:r>
          </a:p>
        </p:txBody>
      </p:sp>
      <p:sp>
        <p:nvSpPr>
          <p:cNvPr id="155" name="Shape 15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62" name="Shape 16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4" name="Shape 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9" name="Shape 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US"/>
              <a:t>click to move?</a:t>
            </a:r>
          </a:p>
        </p:txBody>
      </p:sp>
      <p:sp>
        <p:nvSpPr>
          <p:cNvPr id="105" name="Shape 10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7" name="Shape 1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rPr lang="en-US" u="sng">
                <a:solidFill>
                  <a:schemeClr val="hlink"/>
                </a:solidFill>
                <a:hlinkClick r:id="rId2"/>
              </a:rPr>
              <a:t>https://docs.unity3d.com/Manual/nav-BuildingNavMesh.html</a:t>
            </a:r>
          </a:p>
          <a:p>
            <a:pPr lvl="0">
              <a:spcBef>
                <a:spcPts val="0"/>
              </a:spcBef>
              <a:buNone/>
            </a:pPr>
            <a:r>
              <a:rPr lang="en-US"/>
              <a:t>Scene manager - switching between game zones or from puzzle to game world </a:t>
            </a:r>
          </a:p>
          <a:p>
            <a:pPr lvl="0">
              <a:spcBef>
                <a:spcPts val="0"/>
              </a:spcBef>
              <a:buNone/>
            </a:pPr>
            <a:r>
              <a:rPr lang="en-US"/>
              <a:t>NavMesh - navigating the game/body</a:t>
            </a:r>
          </a:p>
          <a:p>
            <a:pPr lvl="0">
              <a:spcBef>
                <a:spcPts val="0"/>
              </a:spcBef>
              <a:buNone/>
            </a:pPr>
            <a:r>
              <a:rPr lang="en-US"/>
              <a:t>Character Animation - believable NPCs, player character </a:t>
            </a:r>
          </a:p>
          <a:p>
            <a:pPr lvl="0">
              <a:spcBef>
                <a:spcPts val="0"/>
              </a:spcBef>
              <a:buNone/>
            </a:pPr>
            <a:r>
              <a:t/>
            </a:r>
            <a:endParaRPr/>
          </a:p>
          <a:p>
            <a:pPr lvl="0">
              <a:spcBef>
                <a:spcPts val="0"/>
              </a:spcBef>
              <a:buNone/>
            </a:pPr>
            <a:r>
              <a:t/>
            </a:r>
            <a:endParaRPr/>
          </a:p>
        </p:txBody>
      </p:sp>
      <p:sp>
        <p:nvSpPr>
          <p:cNvPr id="127" name="Shape 12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rPr lang="en-US"/>
              <a:t>we can probably make our own character models, i have a few ideas. And for each puzzle/level/gamezone whatever, are we also gonna do that on our own?</a:t>
            </a:r>
          </a:p>
          <a:p>
            <a:pPr lvl="0">
              <a:spcBef>
                <a:spcPts val="0"/>
              </a:spcBef>
              <a:buNone/>
            </a:pPr>
            <a:r>
              <a:rPr lang="en-US"/>
              <a:t>-create/find simple models to represent player character and NPCs</a:t>
            </a:r>
          </a:p>
          <a:p>
            <a:pPr lvl="0">
              <a:spcBef>
                <a:spcPts val="0"/>
              </a:spcBef>
              <a:buNone/>
            </a:pPr>
            <a:r>
              <a:rPr lang="en-US"/>
              <a:t>-create a simple ‘world’ </a:t>
            </a:r>
          </a:p>
          <a:p>
            <a:pPr lvl="0">
              <a:spcBef>
                <a:spcPts val="0"/>
              </a:spcBef>
              <a:buNone/>
            </a:pPr>
            <a:r>
              <a:rPr lang="en-US"/>
              <a:t>-expand and improve on both as we go </a:t>
            </a:r>
          </a:p>
        </p:txBody>
      </p:sp>
      <p:sp>
        <p:nvSpPr>
          <p:cNvPr id="134" name="Shape 13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rPr lang="en-US"/>
              <a:t>character switching from scene to scene?</a:t>
            </a:r>
          </a:p>
          <a:p>
            <a:pPr lvl="0">
              <a:spcBef>
                <a:spcPts val="0"/>
              </a:spcBef>
              <a:buNone/>
            </a:pPr>
            <a:r>
              <a:rPr lang="en-US"/>
              <a:t>fixed camera position (to keep it ‘2D’)?</a:t>
            </a:r>
          </a:p>
          <a:p>
            <a:pPr lvl="0">
              <a:spcBef>
                <a:spcPts val="0"/>
              </a:spcBef>
              <a:buNone/>
            </a:pPr>
            <a:r>
              <a:rPr lang="en-US"/>
              <a:t>Also what kind of genre of music?</a:t>
            </a:r>
          </a:p>
          <a:p>
            <a:pPr lvl="0">
              <a:spcBef>
                <a:spcPts val="0"/>
              </a:spcBef>
              <a:buNone/>
            </a:pPr>
            <a:r>
              <a:t/>
            </a:r>
            <a:endParaRPr/>
          </a:p>
        </p:txBody>
      </p:sp>
      <p:sp>
        <p:nvSpPr>
          <p:cNvPr id="141" name="Shape 14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rotWithShape="1">
          <a:blip r:embed="rId2">
            <a:alphaModFix/>
          </a:blip>
          <a:stretch>
            <a:fillRect b="-16998" l="0" r="0" t="-16997"/>
          </a:stretch>
        </a:blipFill>
      </p:bgPr>
    </p:bg>
    <p:spTree>
      <p:nvGrpSpPr>
        <p:cNvPr id="15" name="Shape 15"/>
        <p:cNvGrpSpPr/>
        <p:nvPr/>
      </p:nvGrpSpPr>
      <p:grpSpPr>
        <a:xfrm>
          <a:off x="0" y="0"/>
          <a:ext cx="0" cy="0"/>
          <a:chOff x="0" y="0"/>
          <a:chExt cx="0" cy="0"/>
        </a:xfrm>
      </p:grpSpPr>
      <p:sp>
        <p:nvSpPr>
          <p:cNvPr id="16" name="Shape 16"/>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lt1"/>
              </a:buClr>
              <a:buFont typeface="Gill Sans"/>
              <a:buNone/>
              <a:defRPr b="1" i="0" sz="8000" u="none" cap="none" strike="noStrike">
                <a:solidFill>
                  <a:schemeClr val="lt1"/>
                </a:solidFill>
                <a:latin typeface="Gill Sans"/>
                <a:ea typeface="Gill Sans"/>
                <a:cs typeface="Gill Sans"/>
                <a:sym typeface="Gill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lt1"/>
              </a:buClr>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buClr>
                <a:schemeClr val="lt1"/>
              </a:buClr>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buClr>
                <a:schemeClr val="lt1"/>
              </a:buClr>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75" name="Shape 7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7" name="Shape 7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81" name="Shape 8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83" name="Shape 8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bg>
      <p:bgPr>
        <a:blipFill rotWithShape="1">
          <a:blip r:embed="rId2">
            <a:alphaModFix/>
          </a:blip>
          <a:stretch>
            <a:fillRect b="-16998" l="0" r="0" t="-16997"/>
          </a:stretch>
        </a:blipFill>
      </p:bgPr>
    </p:bg>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Calibri"/>
              <a:buNone/>
              <a:defRPr b="1"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60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0" i="0" sz="2400" u="none" cap="none" strike="noStrike">
                <a:solidFill>
                  <a:schemeClr val="lt1"/>
                </a:solidFill>
                <a:latin typeface="Calibri"/>
                <a:ea typeface="Calibri"/>
                <a:cs typeface="Calibri"/>
                <a:sym typeface="Calibri"/>
              </a:defRPr>
            </a:lvl1pPr>
            <a:lvl2pPr indent="0" lvl="1" marL="457200" marR="0" rtl="0" algn="l">
              <a:lnSpc>
                <a:spcPct val="90000"/>
              </a:lnSpc>
              <a:spcBef>
                <a:spcPts val="500"/>
              </a:spcBef>
              <a:buClr>
                <a:schemeClr val="lt1"/>
              </a:buClr>
              <a:buFont typeface="Arial"/>
              <a:buNone/>
              <a:defRPr b="0" i="0" sz="2000" u="none" cap="none" strike="noStrike">
                <a:solidFill>
                  <a:schemeClr val="lt1"/>
                </a:solidFill>
                <a:latin typeface="Calibri"/>
                <a:ea typeface="Calibri"/>
                <a:cs typeface="Calibri"/>
                <a:sym typeface="Calibri"/>
              </a:defRPr>
            </a:lvl2pPr>
            <a:lvl3pPr indent="0" lvl="2" marL="914400" marR="0" rtl="0" algn="l">
              <a:lnSpc>
                <a:spcPct val="90000"/>
              </a:lnSpc>
              <a:spcBef>
                <a:spcPts val="500"/>
              </a:spcBef>
              <a:buClr>
                <a:schemeClr val="lt1"/>
              </a:buClr>
              <a:buFont typeface="Arial"/>
              <a:buNone/>
              <a:defRPr b="0" i="0" sz="1800" u="none" cap="none" strike="noStrike">
                <a:solidFill>
                  <a:schemeClr val="lt1"/>
                </a:solidFill>
                <a:latin typeface="Calibri"/>
                <a:ea typeface="Calibri"/>
                <a:cs typeface="Calibri"/>
                <a:sym typeface="Calibri"/>
              </a:defRPr>
            </a:lvl3pPr>
            <a:lvl4pPr indent="0" lvl="3" marL="1371600" marR="0" rtl="0" algn="l">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4pPr>
            <a:lvl5pPr indent="0" lvl="4" marL="1828800" marR="0" rtl="0" algn="l">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5pPr>
            <a:lvl6pPr indent="0" lvl="5" marL="2286000" marR="0" rtl="0" algn="l">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6pPr>
            <a:lvl7pPr indent="0" lvl="6" marL="2743200" marR="0" rtl="0" algn="l">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7pPr>
            <a:lvl8pPr indent="0" lvl="7" marL="3200400" marR="0" rtl="0" algn="l">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8pPr>
            <a:lvl9pPr indent="0" lvl="8" marL="3657600" marR="0" rtl="0" algn="l">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9pPr>
          </a:lstStyle>
          <a:p/>
        </p:txBody>
      </p:sp>
      <p:sp>
        <p:nvSpPr>
          <p:cNvPr id="30" name="Shape 3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2" name="Shape 3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37" name="Shape 3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9" name="Shape 3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lt1"/>
              </a:buClr>
              <a:buFont typeface="Arial"/>
              <a:buNone/>
              <a:defRPr b="1" i="0" sz="2400" u="none" cap="none" strike="noStrike">
                <a:solidFill>
                  <a:schemeClr val="lt1"/>
                </a:solidFill>
                <a:latin typeface="Calibri"/>
                <a:ea typeface="Calibri"/>
                <a:cs typeface="Calibri"/>
                <a:sym typeface="Calibri"/>
              </a:defRPr>
            </a:lvl1pPr>
            <a:lvl2pPr indent="0" lvl="1" marL="457200" marR="0" rtl="0" algn="l">
              <a:lnSpc>
                <a:spcPct val="90000"/>
              </a:lnSpc>
              <a:spcBef>
                <a:spcPts val="500"/>
              </a:spcBef>
              <a:buClr>
                <a:schemeClr val="lt1"/>
              </a:buClr>
              <a:buFont typeface="Arial"/>
              <a:buNone/>
              <a:defRPr b="1" i="0" sz="2000" u="none" cap="none" strike="noStrike">
                <a:solidFill>
                  <a:schemeClr val="lt1"/>
                </a:solidFill>
                <a:latin typeface="Calibri"/>
                <a:ea typeface="Calibri"/>
                <a:cs typeface="Calibri"/>
                <a:sym typeface="Calibri"/>
              </a:defRPr>
            </a:lvl2pPr>
            <a:lvl3pPr indent="0" lvl="2" marL="914400" marR="0" rtl="0" algn="l">
              <a:lnSpc>
                <a:spcPct val="90000"/>
              </a:lnSpc>
              <a:spcBef>
                <a:spcPts val="500"/>
              </a:spcBef>
              <a:buClr>
                <a:schemeClr val="lt1"/>
              </a:buClr>
              <a:buFont typeface="Arial"/>
              <a:buNone/>
              <a:defRPr b="1" i="0" sz="1800" u="none" cap="none" strike="noStrike">
                <a:solidFill>
                  <a:schemeClr val="lt1"/>
                </a:solidFill>
                <a:latin typeface="Calibri"/>
                <a:ea typeface="Calibri"/>
                <a:cs typeface="Calibri"/>
                <a:sym typeface="Calibri"/>
              </a:defRPr>
            </a:lvl3pPr>
            <a:lvl4pPr indent="0" lvl="3" marL="13716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4pPr>
            <a:lvl5pPr indent="0" lvl="4" marL="18288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5pPr>
            <a:lvl6pPr indent="0" lvl="5" marL="22860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6pPr>
            <a:lvl7pPr indent="0" lvl="6" marL="27432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7pPr>
            <a:lvl8pPr indent="0" lvl="7" marL="32004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8pPr>
            <a:lvl9pPr indent="0" lvl="8" marL="36576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lt1"/>
              </a:buClr>
              <a:buFont typeface="Arial"/>
              <a:buNone/>
              <a:defRPr b="1" i="0" sz="2400" u="none" cap="none" strike="noStrike">
                <a:solidFill>
                  <a:schemeClr val="lt1"/>
                </a:solidFill>
                <a:latin typeface="Calibri"/>
                <a:ea typeface="Calibri"/>
                <a:cs typeface="Calibri"/>
                <a:sym typeface="Calibri"/>
              </a:defRPr>
            </a:lvl1pPr>
            <a:lvl2pPr indent="0" lvl="1" marL="457200" marR="0" rtl="0" algn="l">
              <a:lnSpc>
                <a:spcPct val="90000"/>
              </a:lnSpc>
              <a:spcBef>
                <a:spcPts val="500"/>
              </a:spcBef>
              <a:buClr>
                <a:schemeClr val="lt1"/>
              </a:buClr>
              <a:buFont typeface="Arial"/>
              <a:buNone/>
              <a:defRPr b="1" i="0" sz="2000" u="none" cap="none" strike="noStrike">
                <a:solidFill>
                  <a:schemeClr val="lt1"/>
                </a:solidFill>
                <a:latin typeface="Calibri"/>
                <a:ea typeface="Calibri"/>
                <a:cs typeface="Calibri"/>
                <a:sym typeface="Calibri"/>
              </a:defRPr>
            </a:lvl2pPr>
            <a:lvl3pPr indent="0" lvl="2" marL="914400" marR="0" rtl="0" algn="l">
              <a:lnSpc>
                <a:spcPct val="90000"/>
              </a:lnSpc>
              <a:spcBef>
                <a:spcPts val="500"/>
              </a:spcBef>
              <a:buClr>
                <a:schemeClr val="lt1"/>
              </a:buClr>
              <a:buFont typeface="Arial"/>
              <a:buNone/>
              <a:defRPr b="1" i="0" sz="1800" u="none" cap="none" strike="noStrike">
                <a:solidFill>
                  <a:schemeClr val="lt1"/>
                </a:solidFill>
                <a:latin typeface="Calibri"/>
                <a:ea typeface="Calibri"/>
                <a:cs typeface="Calibri"/>
                <a:sym typeface="Calibri"/>
              </a:defRPr>
            </a:lvl3pPr>
            <a:lvl4pPr indent="0" lvl="3" marL="13716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4pPr>
            <a:lvl5pPr indent="0" lvl="4" marL="18288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5pPr>
            <a:lvl6pPr indent="0" lvl="5" marL="22860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6pPr>
            <a:lvl7pPr indent="0" lvl="6" marL="27432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7pPr>
            <a:lvl8pPr indent="0" lvl="7" marL="32004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8pPr>
            <a:lvl9pPr indent="0" lvl="8" marL="3657600" marR="0" rtl="0" algn="l">
              <a:lnSpc>
                <a:spcPct val="90000"/>
              </a:lnSpc>
              <a:spcBef>
                <a:spcPts val="500"/>
              </a:spcBef>
              <a:buClr>
                <a:schemeClr val="lt1"/>
              </a:buClr>
              <a:buFont typeface="Arial"/>
              <a:buNone/>
              <a:defRPr b="1" i="0" sz="1600" u="none" cap="none" strike="noStrike">
                <a:solidFill>
                  <a:schemeClr val="lt1"/>
                </a:solidFill>
                <a:latin typeface="Calibri"/>
                <a:ea typeface="Calibri"/>
                <a:cs typeface="Calibri"/>
                <a:sym typeface="Calibri"/>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7" name="Shape 5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2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lt1"/>
              </a:buClr>
              <a:buSzPct val="100000"/>
              <a:buFont typeface="Arial"/>
              <a:buChar char="•"/>
              <a:defRPr b="0" i="0" sz="3200" u="none" cap="none" strike="noStrike">
                <a:solidFill>
                  <a:schemeClr val="lt1"/>
                </a:solidFill>
                <a:latin typeface="Calibri"/>
                <a:ea typeface="Calibri"/>
                <a:cs typeface="Calibri"/>
                <a:sym typeface="Calibri"/>
              </a:defRPr>
            </a:lvl1pPr>
            <a:lvl2pPr indent="-50800" lvl="1" marL="685800" marR="0" rtl="0" algn="l">
              <a:lnSpc>
                <a:spcPct val="90000"/>
              </a:lnSpc>
              <a:spcBef>
                <a:spcPts val="5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01600" lvl="3" marL="16002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4pPr>
            <a:lvl5pPr indent="-101600" lvl="4" marL="20574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5pPr>
            <a:lvl6pPr indent="-101600" lvl="5" marL="25146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61" name="Shape 61"/>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0" i="0" sz="1600" u="none" cap="none" strike="noStrike">
                <a:solidFill>
                  <a:schemeClr val="lt1"/>
                </a:solidFill>
                <a:latin typeface="Calibri"/>
                <a:ea typeface="Calibri"/>
                <a:cs typeface="Calibri"/>
                <a:sym typeface="Calibri"/>
              </a:defRPr>
            </a:lvl1pPr>
            <a:lvl2pPr indent="0" lvl="1" marL="457200" marR="0" rtl="0" algn="l">
              <a:lnSpc>
                <a:spcPct val="90000"/>
              </a:lnSpc>
              <a:spcBef>
                <a:spcPts val="500"/>
              </a:spcBef>
              <a:buClr>
                <a:schemeClr val="lt1"/>
              </a:buClr>
              <a:buFont typeface="Arial"/>
              <a:buNone/>
              <a:defRPr b="0" i="0" sz="1400" u="none" cap="none" strike="noStrike">
                <a:solidFill>
                  <a:schemeClr val="lt1"/>
                </a:solidFill>
                <a:latin typeface="Calibri"/>
                <a:ea typeface="Calibri"/>
                <a:cs typeface="Calibri"/>
                <a:sym typeface="Calibri"/>
              </a:defRPr>
            </a:lvl2pPr>
            <a:lvl3pPr indent="0" lvl="2" marL="914400" marR="0" rtl="0" algn="l">
              <a:lnSpc>
                <a:spcPct val="90000"/>
              </a:lnSpc>
              <a:spcBef>
                <a:spcPts val="500"/>
              </a:spcBef>
              <a:buClr>
                <a:schemeClr val="lt1"/>
              </a:buClr>
              <a:buFont typeface="Arial"/>
              <a:buNone/>
              <a:defRPr b="0" i="0" sz="1200" u="none" cap="none" strike="noStrike">
                <a:solidFill>
                  <a:schemeClr val="lt1"/>
                </a:solidFill>
                <a:latin typeface="Calibri"/>
                <a:ea typeface="Calibri"/>
                <a:cs typeface="Calibri"/>
                <a:sym typeface="Calibri"/>
              </a:defRPr>
            </a:lvl3pPr>
            <a:lvl4pPr indent="0" lvl="3" marL="13716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4pPr>
            <a:lvl5pPr indent="0" lvl="4" marL="18288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5pPr>
            <a:lvl6pPr indent="0" lvl="5" marL="22860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6pPr>
            <a:lvl7pPr indent="0" lvl="6" marL="27432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7pPr>
            <a:lvl8pPr indent="0" lvl="7" marL="32004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8pPr>
            <a:lvl9pPr indent="0" lvl="8" marL="36576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9pPr>
          </a:lstStyle>
          <a:p/>
        </p:txBody>
      </p:sp>
      <p:sp>
        <p:nvSpPr>
          <p:cNvPr id="62" name="Shape 6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4" name="Shape 6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2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0" i="0" sz="3200" u="none" cap="none" strike="noStrike">
                <a:solidFill>
                  <a:schemeClr val="lt1"/>
                </a:solidFill>
                <a:latin typeface="Calibri"/>
                <a:ea typeface="Calibri"/>
                <a:cs typeface="Calibri"/>
                <a:sym typeface="Calibri"/>
              </a:defRPr>
            </a:lvl1pPr>
            <a:lvl2pPr indent="0" lvl="1" marL="457200" marR="0" rtl="0" algn="l">
              <a:lnSpc>
                <a:spcPct val="90000"/>
              </a:lnSpc>
              <a:spcBef>
                <a:spcPts val="500"/>
              </a:spcBef>
              <a:buClr>
                <a:schemeClr val="lt1"/>
              </a:buClr>
              <a:buFont typeface="Arial"/>
              <a:buNone/>
              <a:defRPr b="0" i="0" sz="2800" u="none" cap="none" strike="noStrike">
                <a:solidFill>
                  <a:schemeClr val="lt1"/>
                </a:solidFill>
                <a:latin typeface="Calibri"/>
                <a:ea typeface="Calibri"/>
                <a:cs typeface="Calibri"/>
                <a:sym typeface="Calibri"/>
              </a:defRPr>
            </a:lvl2pPr>
            <a:lvl3pPr indent="0" lvl="2" marL="914400" marR="0" rtl="0" algn="l">
              <a:lnSpc>
                <a:spcPct val="90000"/>
              </a:lnSpc>
              <a:spcBef>
                <a:spcPts val="500"/>
              </a:spcBef>
              <a:buClr>
                <a:schemeClr val="lt1"/>
              </a:buClr>
              <a:buFont typeface="Arial"/>
              <a:buNone/>
              <a:defRPr b="0" i="0" sz="2400" u="none" cap="none" strike="noStrike">
                <a:solidFill>
                  <a:schemeClr val="lt1"/>
                </a:solidFill>
                <a:latin typeface="Calibri"/>
                <a:ea typeface="Calibri"/>
                <a:cs typeface="Calibri"/>
                <a:sym typeface="Calibri"/>
              </a:defRPr>
            </a:lvl3pPr>
            <a:lvl4pPr indent="0" lvl="3" marL="1371600" marR="0" rtl="0" algn="l">
              <a:lnSpc>
                <a:spcPct val="90000"/>
              </a:lnSpc>
              <a:spcBef>
                <a:spcPts val="500"/>
              </a:spcBef>
              <a:buClr>
                <a:schemeClr val="lt1"/>
              </a:buClr>
              <a:buFont typeface="Arial"/>
              <a:buNone/>
              <a:defRPr b="0" i="0" sz="2000" u="none" cap="none" strike="noStrike">
                <a:solidFill>
                  <a:schemeClr val="lt1"/>
                </a:solidFill>
                <a:latin typeface="Calibri"/>
                <a:ea typeface="Calibri"/>
                <a:cs typeface="Calibri"/>
                <a:sym typeface="Calibri"/>
              </a:defRPr>
            </a:lvl4pPr>
            <a:lvl5pPr indent="0" lvl="4" marL="1828800" marR="0" rtl="0" algn="l">
              <a:lnSpc>
                <a:spcPct val="90000"/>
              </a:lnSpc>
              <a:spcBef>
                <a:spcPts val="500"/>
              </a:spcBef>
              <a:buClr>
                <a:schemeClr val="lt1"/>
              </a:buClr>
              <a:buFont typeface="Arial"/>
              <a:buNone/>
              <a:defRPr b="0" i="0" sz="2000" u="none" cap="none" strike="noStrike">
                <a:solidFill>
                  <a:schemeClr val="lt1"/>
                </a:solidFill>
                <a:latin typeface="Calibri"/>
                <a:ea typeface="Calibri"/>
                <a:cs typeface="Calibri"/>
                <a:sym typeface="Calibri"/>
              </a:defRPr>
            </a:lvl5pPr>
            <a:lvl6pPr indent="0" lvl="5" marL="2286000" marR="0" rtl="0" algn="l">
              <a:lnSpc>
                <a:spcPct val="90000"/>
              </a:lnSpc>
              <a:spcBef>
                <a:spcPts val="500"/>
              </a:spcBef>
              <a:buClr>
                <a:schemeClr val="lt1"/>
              </a:buClr>
              <a:buFont typeface="Arial"/>
              <a:buNone/>
              <a:defRPr b="0" i="0" sz="2000" u="none" cap="none" strike="noStrike">
                <a:solidFill>
                  <a:schemeClr val="lt1"/>
                </a:solidFill>
                <a:latin typeface="Calibri"/>
                <a:ea typeface="Calibri"/>
                <a:cs typeface="Calibri"/>
                <a:sym typeface="Calibri"/>
              </a:defRPr>
            </a:lvl6pPr>
            <a:lvl7pPr indent="0" lvl="6" marL="2743200" marR="0" rtl="0" algn="l">
              <a:lnSpc>
                <a:spcPct val="90000"/>
              </a:lnSpc>
              <a:spcBef>
                <a:spcPts val="500"/>
              </a:spcBef>
              <a:buClr>
                <a:schemeClr val="lt1"/>
              </a:buClr>
              <a:buFont typeface="Arial"/>
              <a:buNone/>
              <a:defRPr b="0" i="0" sz="2000" u="none" cap="none" strike="noStrike">
                <a:solidFill>
                  <a:schemeClr val="lt1"/>
                </a:solidFill>
                <a:latin typeface="Calibri"/>
                <a:ea typeface="Calibri"/>
                <a:cs typeface="Calibri"/>
                <a:sym typeface="Calibri"/>
              </a:defRPr>
            </a:lvl7pPr>
            <a:lvl8pPr indent="0" lvl="7" marL="3200400" marR="0" rtl="0" algn="l">
              <a:lnSpc>
                <a:spcPct val="90000"/>
              </a:lnSpc>
              <a:spcBef>
                <a:spcPts val="500"/>
              </a:spcBef>
              <a:buClr>
                <a:schemeClr val="lt1"/>
              </a:buClr>
              <a:buFont typeface="Arial"/>
              <a:buNone/>
              <a:defRPr b="0" i="0" sz="2000" u="none" cap="none" strike="noStrike">
                <a:solidFill>
                  <a:schemeClr val="lt1"/>
                </a:solidFill>
                <a:latin typeface="Calibri"/>
                <a:ea typeface="Calibri"/>
                <a:cs typeface="Calibri"/>
                <a:sym typeface="Calibri"/>
              </a:defRPr>
            </a:lvl8pPr>
            <a:lvl9pPr indent="0" lvl="8" marL="3657600" marR="0" rtl="0" algn="l">
              <a:lnSpc>
                <a:spcPct val="90000"/>
              </a:lnSpc>
              <a:spcBef>
                <a:spcPts val="500"/>
              </a:spcBef>
              <a:buClr>
                <a:schemeClr val="lt1"/>
              </a:buClr>
              <a:buFont typeface="Arial"/>
              <a:buNone/>
              <a:defRPr b="0" i="0" sz="2000" u="none" cap="none" strike="noStrike">
                <a:solidFill>
                  <a:schemeClr val="lt1"/>
                </a:solidFill>
                <a:latin typeface="Calibri"/>
                <a:ea typeface="Calibri"/>
                <a:cs typeface="Calibri"/>
                <a:sym typeface="Calibri"/>
              </a:defRPr>
            </a:lvl9pPr>
          </a:lstStyle>
          <a:p/>
        </p:txBody>
      </p:sp>
      <p:sp>
        <p:nvSpPr>
          <p:cNvPr id="68" name="Shape 68"/>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0" i="0" sz="1600" u="none" cap="none" strike="noStrike">
                <a:solidFill>
                  <a:schemeClr val="lt1"/>
                </a:solidFill>
                <a:latin typeface="Calibri"/>
                <a:ea typeface="Calibri"/>
                <a:cs typeface="Calibri"/>
                <a:sym typeface="Calibri"/>
              </a:defRPr>
            </a:lvl1pPr>
            <a:lvl2pPr indent="0" lvl="1" marL="457200" marR="0" rtl="0" algn="l">
              <a:lnSpc>
                <a:spcPct val="90000"/>
              </a:lnSpc>
              <a:spcBef>
                <a:spcPts val="500"/>
              </a:spcBef>
              <a:buClr>
                <a:schemeClr val="lt1"/>
              </a:buClr>
              <a:buFont typeface="Arial"/>
              <a:buNone/>
              <a:defRPr b="0" i="0" sz="1400" u="none" cap="none" strike="noStrike">
                <a:solidFill>
                  <a:schemeClr val="lt1"/>
                </a:solidFill>
                <a:latin typeface="Calibri"/>
                <a:ea typeface="Calibri"/>
                <a:cs typeface="Calibri"/>
                <a:sym typeface="Calibri"/>
              </a:defRPr>
            </a:lvl2pPr>
            <a:lvl3pPr indent="0" lvl="2" marL="914400" marR="0" rtl="0" algn="l">
              <a:lnSpc>
                <a:spcPct val="90000"/>
              </a:lnSpc>
              <a:spcBef>
                <a:spcPts val="500"/>
              </a:spcBef>
              <a:buClr>
                <a:schemeClr val="lt1"/>
              </a:buClr>
              <a:buFont typeface="Arial"/>
              <a:buNone/>
              <a:defRPr b="0" i="0" sz="1200" u="none" cap="none" strike="noStrike">
                <a:solidFill>
                  <a:schemeClr val="lt1"/>
                </a:solidFill>
                <a:latin typeface="Calibri"/>
                <a:ea typeface="Calibri"/>
                <a:cs typeface="Calibri"/>
                <a:sym typeface="Calibri"/>
              </a:defRPr>
            </a:lvl3pPr>
            <a:lvl4pPr indent="0" lvl="3" marL="13716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4pPr>
            <a:lvl5pPr indent="0" lvl="4" marL="18288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5pPr>
            <a:lvl6pPr indent="0" lvl="5" marL="22860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6pPr>
            <a:lvl7pPr indent="0" lvl="6" marL="27432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7pPr>
            <a:lvl8pPr indent="0" lvl="7" marL="32004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8pPr>
            <a:lvl9pPr indent="0" lvl="8" marL="3657600" marR="0" rtl="0" algn="l">
              <a:lnSpc>
                <a:spcPct val="90000"/>
              </a:lnSpc>
              <a:spcBef>
                <a:spcPts val="500"/>
              </a:spcBef>
              <a:buClr>
                <a:schemeClr val="lt1"/>
              </a:buClr>
              <a:buFont typeface="Arial"/>
              <a:buNone/>
              <a:defRPr b="0" i="0" sz="1000" u="none" cap="none" strike="noStrike">
                <a:solidFill>
                  <a:schemeClr val="lt1"/>
                </a:solidFill>
                <a:latin typeface="Calibri"/>
                <a:ea typeface="Calibri"/>
                <a:cs typeface="Calibri"/>
                <a:sym typeface="Calibri"/>
              </a:defRPr>
            </a:lvl9pPr>
          </a:lstStyle>
          <a:p/>
        </p:txBody>
      </p:sp>
      <p:sp>
        <p:nvSpPr>
          <p:cNvPr id="69" name="Shape 6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1" name="Shape 7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b="0" l="0" r="0" t="0"/>
          <a:stretch/>
        </p:blipFill>
        <p:spPr>
          <a:xfrm>
            <a:off x="3596544" y="1497595"/>
            <a:ext cx="2449500" cy="2311800"/>
          </a:xfrm>
          <a:prstGeom prst="rect">
            <a:avLst/>
          </a:prstGeom>
          <a:noFill/>
          <a:ln>
            <a:noFill/>
          </a:ln>
          <a:effectLst>
            <a:outerShdw blurRad="381000" sx="107000" rotWithShape="0" algn="ctr" dir="5400000" dist="177800" sy="107000">
              <a:srgbClr val="000000">
                <a:alpha val="69803"/>
              </a:srgbClr>
            </a:outerShdw>
          </a:effectLst>
        </p:spPr>
      </p:pic>
      <p:sp>
        <p:nvSpPr>
          <p:cNvPr id="90" name="Shape 90"/>
          <p:cNvSpPr txBox="1"/>
          <p:nvPr>
            <p:ph idx="1" type="subTitle"/>
          </p:nvPr>
        </p:nvSpPr>
        <p:spPr>
          <a:xfrm>
            <a:off x="3734925" y="4410525"/>
            <a:ext cx="3906900" cy="1407300"/>
          </a:xfrm>
          <a:prstGeom prst="rect">
            <a:avLst/>
          </a:prstGeom>
          <a:noFill/>
          <a:ln>
            <a:noFill/>
          </a:ln>
        </p:spPr>
        <p:txBody>
          <a:bodyPr anchorCtr="0" anchor="t" bIns="45700" lIns="91425" rIns="91425" tIns="45700">
            <a:noAutofit/>
          </a:bodyPr>
          <a:lstStyle/>
          <a:p>
            <a:pPr indent="0" lvl="0" marL="0" marR="0" rtl="0">
              <a:lnSpc>
                <a:spcPct val="100000"/>
              </a:lnSpc>
              <a:spcBef>
                <a:spcPts val="0"/>
              </a:spcBef>
              <a:buClr>
                <a:schemeClr val="lt1"/>
              </a:buClr>
              <a:buSzPct val="25000"/>
              <a:buFont typeface="Arial"/>
              <a:buNone/>
            </a:pPr>
            <a:r>
              <a:rPr b="1" i="0" lang="en-US" sz="3000" u="none" cap="none" strike="noStrike">
                <a:solidFill>
                  <a:srgbClr val="000000"/>
                </a:solidFill>
              </a:rPr>
              <a:t>Dennis Aurelian Leancu</a:t>
            </a:r>
          </a:p>
          <a:p>
            <a:pPr indent="0" lvl="0" marL="0" marR="0" rtl="0">
              <a:lnSpc>
                <a:spcPct val="100000"/>
              </a:lnSpc>
              <a:spcBef>
                <a:spcPts val="0"/>
              </a:spcBef>
              <a:buClr>
                <a:schemeClr val="lt1"/>
              </a:buClr>
              <a:buSzPct val="25000"/>
              <a:buFont typeface="Arial"/>
              <a:buNone/>
            </a:pPr>
            <a:r>
              <a:rPr b="1" lang="en-US" sz="3000">
                <a:solidFill>
                  <a:srgbClr val="000000"/>
                </a:solidFill>
              </a:rPr>
              <a:t>Janelle Cueto</a:t>
            </a:r>
          </a:p>
          <a:p>
            <a:pPr indent="0" lvl="0" marL="0" marR="0" rtl="0">
              <a:lnSpc>
                <a:spcPct val="100000"/>
              </a:lnSpc>
              <a:spcBef>
                <a:spcPts val="0"/>
              </a:spcBef>
              <a:buClr>
                <a:schemeClr val="lt1"/>
              </a:buClr>
              <a:buSzPct val="25000"/>
              <a:buFont typeface="Arial"/>
              <a:buNone/>
            </a:pPr>
            <a:r>
              <a:rPr b="1" lang="en-US" sz="3000">
                <a:solidFill>
                  <a:srgbClr val="000000"/>
                </a:solidFill>
              </a:rPr>
              <a:t>Daia Elsalaymeh</a:t>
            </a:r>
          </a:p>
        </p:txBody>
      </p:sp>
      <p:sp>
        <p:nvSpPr>
          <p:cNvPr id="91" name="Shape 91"/>
          <p:cNvSpPr/>
          <p:nvPr/>
        </p:nvSpPr>
        <p:spPr>
          <a:xfrm>
            <a:off x="1651925" y="2850012"/>
            <a:ext cx="8888143" cy="1157974"/>
          </a:xfrm>
          <a:prstGeom prst="rect">
            <a:avLst/>
          </a:prstGeom>
        </p:spPr>
        <p:txBody>
          <a:bodyPr>
            <a:prstTxWarp prst="textPlain"/>
          </a:bodyPr>
          <a:lstStyle/>
          <a:p>
            <a:pPr lvl="0" algn="ctr"/>
            <a:r>
              <a:rPr b="1" i="0">
                <a:ln cap="flat" cmpd="sng" w="38100">
                  <a:solidFill>
                    <a:schemeClr val="dk2"/>
                  </a:solidFill>
                  <a:prstDash val="solid"/>
                  <a:round/>
                  <a:headEnd len="med" w="med" type="none"/>
                  <a:tailEnd len="med" w="med" type="none"/>
                </a:ln>
                <a:solidFill>
                  <a:srgbClr val="3D85C6"/>
                </a:solidFill>
                <a:latin typeface="Gill Sans"/>
              </a:rPr>
              <a:t>Luke Holmes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Development Layer Plan Cont.</a:t>
            </a:r>
          </a:p>
        </p:txBody>
      </p:sp>
      <p:sp>
        <p:nvSpPr>
          <p:cNvPr id="151" name="Shape 151"/>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rPr lang="en-US"/>
              <a:t>Beta</a:t>
            </a:r>
          </a:p>
          <a:p>
            <a:pPr indent="-228600" lvl="1" marL="914400">
              <a:spcBef>
                <a:spcPts val="0"/>
              </a:spcBef>
            </a:pPr>
            <a:r>
              <a:rPr lang="en-US"/>
              <a:t>2 game zones complete</a:t>
            </a:r>
          </a:p>
          <a:p>
            <a:pPr lvl="0">
              <a:spcBef>
                <a:spcPts val="0"/>
              </a:spcBef>
              <a:buNone/>
            </a:pPr>
            <a:r>
              <a:rPr lang="en-US"/>
              <a:t>Public</a:t>
            </a:r>
          </a:p>
          <a:p>
            <a:pPr indent="-228600" lvl="1" marL="914400" rtl="0">
              <a:spcBef>
                <a:spcPts val="0"/>
              </a:spcBef>
            </a:pPr>
            <a:r>
              <a:rPr lang="en-US"/>
              <a:t>3 game zones complete</a:t>
            </a:r>
          </a:p>
          <a:p>
            <a:pPr indent="-228600" lvl="1" marL="914400" rtl="0">
              <a:spcBef>
                <a:spcPts val="0"/>
              </a:spcBef>
            </a:pPr>
            <a:r>
              <a:rPr lang="en-US"/>
              <a:t>Final boss puzzle/mini-game</a:t>
            </a:r>
          </a:p>
          <a:p>
            <a:pPr indent="-228600" lvl="1" marL="914400">
              <a:spcBef>
                <a:spcPts val="0"/>
              </a:spcBef>
            </a:pPr>
            <a:r>
              <a:rPr lang="en-US"/>
              <a:t>Simple intro cinematic</a:t>
            </a:r>
          </a:p>
          <a:p>
            <a:pPr lvl="0">
              <a:spcBef>
                <a:spcPts val="0"/>
              </a:spcBef>
              <a:buNone/>
            </a:pPr>
            <a:r>
              <a:rPr lang="en-US"/>
              <a:t>Extras</a:t>
            </a:r>
          </a:p>
          <a:p>
            <a:pPr indent="-228600" lvl="1" marL="914400" rtl="0">
              <a:spcBef>
                <a:spcPts val="0"/>
              </a:spcBef>
            </a:pPr>
            <a:r>
              <a:rPr lang="en-US"/>
              <a:t>Character voice overs</a:t>
            </a:r>
          </a:p>
          <a:p>
            <a:pPr indent="-228600" lvl="1" marL="914400" rtl="0">
              <a:spcBef>
                <a:spcPts val="0"/>
              </a:spcBef>
            </a:pPr>
            <a:r>
              <a:rPr lang="en-US"/>
              <a:t>Main character companions</a:t>
            </a:r>
          </a:p>
          <a:p>
            <a:pPr indent="-228600" lvl="1" marL="914400">
              <a:spcBef>
                <a:spcPts val="0"/>
              </a:spcBef>
            </a:pPr>
            <a:r>
              <a:rPr lang="en-US"/>
              <a:t>Puzzles involving overworld &amp; spanning game timeline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Responsibilities</a:t>
            </a:r>
          </a:p>
        </p:txBody>
      </p:sp>
      <p:sp>
        <p:nvSpPr>
          <p:cNvPr id="158" name="Shape 158"/>
          <p:cNvSpPr txBox="1"/>
          <p:nvPr>
            <p:ph idx="1" type="body"/>
          </p:nvPr>
        </p:nvSpPr>
        <p:spPr>
          <a:xfrm>
            <a:off x="838200" y="1591850"/>
            <a:ext cx="10515600" cy="4883700"/>
          </a:xfrm>
          <a:prstGeom prst="rect">
            <a:avLst/>
          </a:prstGeom>
        </p:spPr>
        <p:txBody>
          <a:bodyPr anchorCtr="0" anchor="t" bIns="91425" lIns="91425" rIns="91425" tIns="91425">
            <a:noAutofit/>
          </a:bodyPr>
          <a:lstStyle/>
          <a:p>
            <a:pPr indent="0" lvl="0" marL="0" rtl="0">
              <a:lnSpc>
                <a:spcPct val="100000"/>
              </a:lnSpc>
              <a:spcBef>
                <a:spcPts val="0"/>
              </a:spcBef>
              <a:buNone/>
            </a:pPr>
            <a:r>
              <a:rPr lang="en-US" sz="2200"/>
              <a:t>Puzzles/Mini-games</a:t>
            </a:r>
          </a:p>
          <a:p>
            <a:pPr indent="-368300" lvl="1" marL="914400" rtl="0">
              <a:lnSpc>
                <a:spcPct val="100000"/>
              </a:lnSpc>
              <a:spcBef>
                <a:spcPts val="0"/>
              </a:spcBef>
              <a:buSzPct val="100000"/>
            </a:pPr>
            <a:r>
              <a:rPr lang="en-US" sz="2200"/>
              <a:t>Dennis &amp; Daia</a:t>
            </a:r>
          </a:p>
          <a:p>
            <a:pPr indent="0" lvl="0" marL="0" rtl="0">
              <a:lnSpc>
                <a:spcPct val="100000"/>
              </a:lnSpc>
              <a:spcBef>
                <a:spcPts val="0"/>
              </a:spcBef>
              <a:buNone/>
            </a:pPr>
            <a:r>
              <a:rPr lang="en-US" sz="2200"/>
              <a:t>NPC Design</a:t>
            </a:r>
          </a:p>
          <a:p>
            <a:pPr indent="-368300" lvl="1" marL="914400" rtl="0">
              <a:lnSpc>
                <a:spcPct val="100000"/>
              </a:lnSpc>
              <a:spcBef>
                <a:spcPts val="0"/>
              </a:spcBef>
              <a:buSzPct val="100000"/>
            </a:pPr>
            <a:r>
              <a:rPr lang="en-US" sz="2200"/>
              <a:t>Dennis &amp; Janelle</a:t>
            </a:r>
          </a:p>
          <a:p>
            <a:pPr indent="0" lvl="0" marL="0" rtl="0">
              <a:lnSpc>
                <a:spcPct val="100000"/>
              </a:lnSpc>
              <a:spcBef>
                <a:spcPts val="0"/>
              </a:spcBef>
              <a:buNone/>
            </a:pPr>
            <a:r>
              <a:rPr lang="en-US" sz="2200"/>
              <a:t>Music</a:t>
            </a:r>
          </a:p>
          <a:p>
            <a:pPr indent="-368300" lvl="1" marL="914400" rtl="0">
              <a:lnSpc>
                <a:spcPct val="100000"/>
              </a:lnSpc>
              <a:spcBef>
                <a:spcPts val="0"/>
              </a:spcBef>
              <a:buSzPct val="100000"/>
            </a:pPr>
            <a:r>
              <a:rPr lang="en-US" sz="2200"/>
              <a:t>All</a:t>
            </a:r>
          </a:p>
          <a:p>
            <a:pPr indent="0" lvl="0" marL="0" rtl="0">
              <a:lnSpc>
                <a:spcPct val="100000"/>
              </a:lnSpc>
              <a:spcBef>
                <a:spcPts val="0"/>
              </a:spcBef>
              <a:buNone/>
            </a:pPr>
            <a:r>
              <a:rPr lang="en-US" sz="2200"/>
              <a:t>Character Control</a:t>
            </a:r>
          </a:p>
          <a:p>
            <a:pPr indent="-368300" lvl="1" marL="914400" rtl="0">
              <a:lnSpc>
                <a:spcPct val="100000"/>
              </a:lnSpc>
              <a:spcBef>
                <a:spcPts val="0"/>
              </a:spcBef>
              <a:buSzPct val="100000"/>
            </a:pPr>
            <a:r>
              <a:rPr lang="en-US" sz="2200"/>
              <a:t>Daia</a:t>
            </a:r>
          </a:p>
          <a:p>
            <a:pPr indent="0" lvl="0" marL="0" rtl="0">
              <a:lnSpc>
                <a:spcPct val="100000"/>
              </a:lnSpc>
              <a:spcBef>
                <a:spcPts val="0"/>
              </a:spcBef>
              <a:buNone/>
            </a:pPr>
            <a:r>
              <a:rPr lang="en-US" sz="2200"/>
              <a:t>Overworld Design</a:t>
            </a:r>
          </a:p>
          <a:p>
            <a:pPr indent="-368300" lvl="1" marL="914400" rtl="0">
              <a:lnSpc>
                <a:spcPct val="100000"/>
              </a:lnSpc>
              <a:spcBef>
                <a:spcPts val="0"/>
              </a:spcBef>
              <a:buSzPct val="100000"/>
            </a:pPr>
            <a:r>
              <a:rPr lang="en-US" sz="2200"/>
              <a:t>Dennis &amp; Janelle</a:t>
            </a:r>
          </a:p>
          <a:p>
            <a:pPr indent="0" lvl="0" marL="0" rtl="0">
              <a:lnSpc>
                <a:spcPct val="100000"/>
              </a:lnSpc>
              <a:spcBef>
                <a:spcPts val="0"/>
              </a:spcBef>
              <a:buNone/>
            </a:pPr>
            <a:r>
              <a:rPr lang="en-US" sz="2200"/>
              <a:t>Menu</a:t>
            </a:r>
          </a:p>
          <a:p>
            <a:pPr indent="-368300" lvl="1" marL="914400" rtl="0">
              <a:lnSpc>
                <a:spcPct val="100000"/>
              </a:lnSpc>
              <a:spcBef>
                <a:spcPts val="0"/>
              </a:spcBef>
              <a:buSzPct val="100000"/>
            </a:pPr>
            <a:r>
              <a:rPr lang="en-US" sz="2200"/>
              <a:t>Dennis &amp; Daia</a:t>
            </a:r>
          </a:p>
          <a:p>
            <a:pPr indent="0" lvl="0" marL="0" rtl="0">
              <a:lnSpc>
                <a:spcPct val="100000"/>
              </a:lnSpc>
              <a:spcBef>
                <a:spcPts val="0"/>
              </a:spcBef>
              <a:buNone/>
            </a:pPr>
            <a:r>
              <a:rPr lang="en-US" sz="2200"/>
              <a:t>Cinematic Elements</a:t>
            </a:r>
          </a:p>
          <a:p>
            <a:pPr indent="-368300" lvl="1" marL="914400" rtl="0">
              <a:lnSpc>
                <a:spcPct val="100000"/>
              </a:lnSpc>
              <a:spcBef>
                <a:spcPts val="0"/>
              </a:spcBef>
              <a:buSzPct val="100000"/>
            </a:pPr>
            <a:r>
              <a:rPr lang="en-US" sz="2200"/>
              <a:t>Janelle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References</a:t>
            </a:r>
          </a:p>
        </p:txBody>
      </p:sp>
      <p:sp>
        <p:nvSpPr>
          <p:cNvPr id="165" name="Shape 165"/>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0" lvl="0" marL="0" rtl="0">
              <a:lnSpc>
                <a:spcPct val="100000"/>
              </a:lnSpc>
              <a:spcBef>
                <a:spcPts val="0"/>
              </a:spcBef>
              <a:buNone/>
            </a:pPr>
            <a:r>
              <a:rPr lang="en-US" sz="1800"/>
              <a:t>http://remf.dartmouth.edu/Blood_cells_SEM/images/01%20Lung2-RedBloodcells-1.jpg</a:t>
            </a:r>
          </a:p>
          <a:p>
            <a:pPr indent="0" lvl="0" marL="0" rtl="0">
              <a:lnSpc>
                <a:spcPct val="100000"/>
              </a:lnSpc>
              <a:spcBef>
                <a:spcPts val="0"/>
              </a:spcBef>
              <a:buNone/>
            </a:pPr>
            <a:r>
              <a:t/>
            </a:r>
            <a:endParaRPr sz="1800"/>
          </a:p>
          <a:p>
            <a:pPr indent="0" lvl="0" marL="0" rtl="0">
              <a:lnSpc>
                <a:spcPct val="100000"/>
              </a:lnSpc>
              <a:spcBef>
                <a:spcPts val="0"/>
              </a:spcBef>
              <a:buNone/>
            </a:pPr>
            <a:r>
              <a:rPr lang="en-US" sz="1800"/>
              <a:t>https://upload.wikimedia.org/wikipedia/commons/a/a4/Misc_pollen.jpg</a:t>
            </a:r>
          </a:p>
          <a:p>
            <a:pPr indent="0" lvl="0" marL="0" rtl="0">
              <a:lnSpc>
                <a:spcPct val="100000"/>
              </a:lnSpc>
              <a:spcBef>
                <a:spcPts val="0"/>
              </a:spcBef>
              <a:buNone/>
            </a:pPr>
            <a:r>
              <a:t/>
            </a:r>
            <a:endParaRPr sz="1800"/>
          </a:p>
          <a:p>
            <a:pPr indent="0" lvl="0" marL="0" rtl="0">
              <a:lnSpc>
                <a:spcPct val="100000"/>
              </a:lnSpc>
              <a:spcBef>
                <a:spcPts val="0"/>
              </a:spcBef>
              <a:buNone/>
            </a:pPr>
            <a:r>
              <a:rPr lang="en-US" sz="1800"/>
              <a:t>http://media.istockphoto.com/vectors/white-blood-cell-happy-face-vector-id509187946?k=6&amp;m=509187946&amp;s=170667a&amp;w=0&amp;h=xNx325IIdW4-CZFnnu0gabWrqivPp8Ssl0oAbKyfeW8=</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838200" y="631860"/>
            <a:ext cx="10515599" cy="554510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Arial"/>
              <a:buNone/>
            </a:pPr>
            <a:r>
              <a:rPr b="0" i="0" lang="en-US" sz="2800" u="none" cap="none" strike="noStrike">
                <a:solidFill>
                  <a:schemeClr val="lt1"/>
                </a:solidFill>
                <a:latin typeface="Calibri"/>
                <a:ea typeface="Calibri"/>
                <a:cs typeface="Calibri"/>
                <a:sym typeface="Calibri"/>
              </a:rPr>
              <a:t> “Luke Holmes” is a single player </a:t>
            </a:r>
            <a:r>
              <a:rPr lang="en-US"/>
              <a:t>point-and-click</a:t>
            </a:r>
            <a:r>
              <a:rPr b="0" i="0" lang="en-US" sz="2800" u="none" cap="none" strike="noStrike">
                <a:solidFill>
                  <a:schemeClr val="lt1"/>
                </a:solidFill>
                <a:latin typeface="Calibri"/>
                <a:ea typeface="Calibri"/>
                <a:cs typeface="Calibri"/>
                <a:sym typeface="Calibri"/>
              </a:rPr>
              <a:t> game targeting boys &amp; girls between ages 8 and 14.</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1" i="0" lang="en-US" sz="4400" u="none" cap="none" strike="noStrike">
                <a:solidFill>
                  <a:schemeClr val="lt1"/>
                </a:solidFill>
                <a:latin typeface="Calibri"/>
                <a:ea typeface="Calibri"/>
                <a:cs typeface="Calibri"/>
                <a:sym typeface="Calibri"/>
              </a:rPr>
              <a:t>Story</a:t>
            </a:r>
          </a:p>
        </p:txBody>
      </p:sp>
      <p:sp>
        <p:nvSpPr>
          <p:cNvPr id="102" name="Shape 102"/>
          <p:cNvSpPr txBox="1"/>
          <p:nvPr>
            <p:ph idx="1" type="body"/>
          </p:nvPr>
        </p:nvSpPr>
        <p:spPr>
          <a:xfrm>
            <a:off x="838200" y="1825625"/>
            <a:ext cx="10515599" cy="4351338"/>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Arial"/>
              <a:buNone/>
            </a:pPr>
            <a:r>
              <a:rPr b="0" i="0" lang="en-US" sz="2800" u="none" cap="none" strike="noStrike">
                <a:solidFill>
                  <a:schemeClr val="lt1"/>
                </a:solidFill>
                <a:latin typeface="Calibri"/>
                <a:ea typeface="Calibri"/>
                <a:cs typeface="Calibri"/>
                <a:sym typeface="Calibri"/>
              </a:rPr>
              <a:t>Leukocyte “Luke” Holmes, private investigator, is tasked with discovering the source of an infection in his city. Initially believed to be no cause for alarm, it turns out the infection is due to deadly virus, Marburg. Luke must decipher various clues &amp; cryptic messages with his companions to put a stop to the virus.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1" i="0" lang="en-US" sz="4400" u="none" cap="none" strike="noStrike">
                <a:solidFill>
                  <a:schemeClr val="lt1"/>
                </a:solidFill>
                <a:latin typeface="Calibri"/>
                <a:ea typeface="Calibri"/>
                <a:cs typeface="Calibri"/>
                <a:sym typeface="Calibri"/>
              </a:rPr>
              <a:t>Formal Elements</a:t>
            </a:r>
          </a:p>
        </p:txBody>
      </p:sp>
      <p:sp>
        <p:nvSpPr>
          <p:cNvPr id="108" name="Shape 108"/>
          <p:cNvSpPr txBox="1"/>
          <p:nvPr>
            <p:ph idx="1" type="body"/>
          </p:nvPr>
        </p:nvSpPr>
        <p:spPr>
          <a:xfrm>
            <a:off x="838200" y="1825624"/>
            <a:ext cx="10515599" cy="4682178"/>
          </a:xfrm>
          <a:prstGeom prst="rect">
            <a:avLst/>
          </a:prstGeom>
          <a:noFill/>
          <a:ln>
            <a:noFill/>
          </a:ln>
        </p:spPr>
        <p:txBody>
          <a:bodyPr anchorCtr="0" anchor="t" bIns="45700" lIns="91425" rIns="91425" tIns="45700">
            <a:noAutofit/>
          </a:bodyPr>
          <a:lstStyle/>
          <a:p>
            <a:pPr indent="-210184" lvl="0" marL="228600" marR="0" rtl="0" algn="l">
              <a:lnSpc>
                <a:spcPct val="80000"/>
              </a:lnSpc>
              <a:spcBef>
                <a:spcPts val="0"/>
              </a:spcBef>
              <a:spcAft>
                <a:spcPts val="0"/>
              </a:spcAft>
              <a:buClr>
                <a:schemeClr val="lt1"/>
              </a:buClr>
              <a:buSzPct val="100000"/>
              <a:buFont typeface="Arial"/>
              <a:buChar char="•"/>
            </a:pPr>
            <a:r>
              <a:rPr b="0" i="0" lang="en-US" sz="2300" u="none" cap="none" strike="noStrike">
                <a:solidFill>
                  <a:schemeClr val="lt1"/>
                </a:solidFill>
                <a:latin typeface="Calibri"/>
                <a:ea typeface="Calibri"/>
                <a:cs typeface="Calibri"/>
                <a:sym typeface="Calibri"/>
              </a:rPr>
              <a:t>Players</a:t>
            </a:r>
          </a:p>
          <a:p>
            <a:pPr indent="-210184" lvl="1" marL="685800" marR="0" rtl="0" algn="l">
              <a:lnSpc>
                <a:spcPct val="80000"/>
              </a:lnSpc>
              <a:spcBef>
                <a:spcPts val="500"/>
              </a:spcBef>
              <a:spcAft>
                <a:spcPts val="0"/>
              </a:spcAft>
              <a:buClr>
                <a:schemeClr val="lt1"/>
              </a:buClr>
              <a:buSzPct val="100000"/>
              <a:buFont typeface="Arial"/>
              <a:buChar char="•"/>
            </a:pPr>
            <a:r>
              <a:rPr b="0" i="0" lang="en-US" sz="2300" u="none" cap="none" strike="noStrike">
                <a:solidFill>
                  <a:schemeClr val="lt1"/>
                </a:solidFill>
                <a:latin typeface="Calibri"/>
                <a:ea typeface="Calibri"/>
                <a:cs typeface="Calibri"/>
                <a:sym typeface="Calibri"/>
              </a:rPr>
              <a:t>Single player vs. game</a:t>
            </a:r>
          </a:p>
          <a:p>
            <a:pPr indent="-210184" lvl="0" marL="228600" marR="0" rtl="0" algn="l">
              <a:lnSpc>
                <a:spcPct val="80000"/>
              </a:lnSpc>
              <a:spcBef>
                <a:spcPts val="1000"/>
              </a:spcBef>
              <a:spcAft>
                <a:spcPts val="0"/>
              </a:spcAft>
              <a:buClr>
                <a:schemeClr val="lt1"/>
              </a:buClr>
              <a:buSzPct val="100000"/>
              <a:buFont typeface="Arial"/>
              <a:buChar char="•"/>
            </a:pPr>
            <a:r>
              <a:rPr b="0" i="0" lang="en-US" sz="2300" u="none" cap="none" strike="noStrike">
                <a:solidFill>
                  <a:schemeClr val="lt1"/>
                </a:solidFill>
                <a:latin typeface="Calibri"/>
                <a:ea typeface="Calibri"/>
                <a:cs typeface="Calibri"/>
                <a:sym typeface="Calibri"/>
              </a:rPr>
              <a:t>Objectives</a:t>
            </a:r>
          </a:p>
          <a:p>
            <a:pPr indent="-210184" lvl="1" marL="685800" marR="0" rtl="0" algn="l">
              <a:lnSpc>
                <a:spcPct val="80000"/>
              </a:lnSpc>
              <a:spcBef>
                <a:spcPts val="500"/>
              </a:spcBef>
              <a:spcAft>
                <a:spcPts val="0"/>
              </a:spcAft>
              <a:buClr>
                <a:schemeClr val="lt1"/>
              </a:buClr>
              <a:buSzPct val="100000"/>
              <a:buFont typeface="Arial"/>
              <a:buChar char="•"/>
            </a:pPr>
            <a:r>
              <a:rPr lang="en-US" sz="2300"/>
              <a:t>E</a:t>
            </a:r>
            <a:r>
              <a:rPr b="0" i="0" lang="en-US" sz="2300" u="none" cap="none" strike="noStrike">
                <a:solidFill>
                  <a:schemeClr val="lt1"/>
                </a:solidFill>
                <a:latin typeface="Calibri"/>
                <a:ea typeface="Calibri"/>
                <a:cs typeface="Calibri"/>
                <a:sym typeface="Calibri"/>
              </a:rPr>
              <a:t>xploration &amp; solution</a:t>
            </a:r>
          </a:p>
          <a:p>
            <a:pPr indent="-210184" lvl="0" marL="228600" marR="0" rtl="0" algn="l">
              <a:lnSpc>
                <a:spcPct val="80000"/>
              </a:lnSpc>
              <a:spcBef>
                <a:spcPts val="1000"/>
              </a:spcBef>
              <a:spcAft>
                <a:spcPts val="0"/>
              </a:spcAft>
              <a:buClr>
                <a:schemeClr val="lt1"/>
              </a:buClr>
              <a:buSzPct val="100000"/>
              <a:buFont typeface="Arial"/>
              <a:buChar char="•"/>
            </a:pPr>
            <a:r>
              <a:rPr b="0" i="0" lang="en-US" sz="2300" u="none" cap="none" strike="noStrike">
                <a:solidFill>
                  <a:schemeClr val="lt1"/>
                </a:solidFill>
                <a:latin typeface="Calibri"/>
                <a:ea typeface="Calibri"/>
                <a:cs typeface="Calibri"/>
                <a:sym typeface="Calibri"/>
              </a:rPr>
              <a:t>Procedures</a:t>
            </a:r>
          </a:p>
          <a:p>
            <a:pPr indent="-210184" lvl="1" marL="685800" marR="0" rtl="0" algn="l">
              <a:lnSpc>
                <a:spcPct val="80000"/>
              </a:lnSpc>
              <a:spcBef>
                <a:spcPts val="500"/>
              </a:spcBef>
              <a:spcAft>
                <a:spcPts val="0"/>
              </a:spcAft>
              <a:buClr>
                <a:schemeClr val="lt1"/>
              </a:buClr>
              <a:buSzPct val="100000"/>
              <a:buFont typeface="Arial"/>
              <a:buChar char="•"/>
            </a:pPr>
            <a:r>
              <a:rPr b="0" i="0" lang="en-US" sz="2300" u="none" cap="none" strike="noStrike">
                <a:solidFill>
                  <a:schemeClr val="lt1"/>
                </a:solidFill>
                <a:latin typeface="Calibri"/>
                <a:ea typeface="Calibri"/>
                <a:cs typeface="Calibri"/>
                <a:sym typeface="Calibri"/>
              </a:rPr>
              <a:t>Point and click &amp; various for mini-games</a:t>
            </a:r>
          </a:p>
          <a:p>
            <a:pPr indent="-186690" lvl="0" marL="228600" marR="0" rtl="0" algn="l">
              <a:lnSpc>
                <a:spcPct val="80000"/>
              </a:lnSpc>
              <a:spcBef>
                <a:spcPts val="1000"/>
              </a:spcBef>
              <a:spcAft>
                <a:spcPts val="0"/>
              </a:spcAft>
              <a:buClr>
                <a:schemeClr val="lt1"/>
              </a:buClr>
              <a:buSzPct val="100000"/>
              <a:buFont typeface="Arial"/>
              <a:buChar char="•"/>
            </a:pPr>
            <a:r>
              <a:rPr b="0" i="0" lang="en-US" sz="2300" u="none" cap="none" strike="noStrike">
                <a:solidFill>
                  <a:schemeClr val="lt1"/>
                </a:solidFill>
                <a:latin typeface="Calibri"/>
                <a:ea typeface="Calibri"/>
                <a:cs typeface="Calibri"/>
                <a:sym typeface="Calibri"/>
              </a:rPr>
              <a:t>Rules</a:t>
            </a:r>
          </a:p>
          <a:p>
            <a:pPr indent="-210184" lvl="1" marL="685800" marR="0" rtl="0" algn="l">
              <a:lnSpc>
                <a:spcPct val="80000"/>
              </a:lnSpc>
              <a:spcBef>
                <a:spcPts val="500"/>
              </a:spcBef>
              <a:spcAft>
                <a:spcPts val="0"/>
              </a:spcAft>
              <a:buClr>
                <a:schemeClr val="lt1"/>
              </a:buClr>
              <a:buSzPct val="100000"/>
              <a:buFont typeface="Arial"/>
              <a:buChar char="•"/>
            </a:pPr>
            <a:r>
              <a:rPr b="0" i="0" lang="en-US" sz="2300" u="none" cap="none" strike="noStrike">
                <a:solidFill>
                  <a:schemeClr val="lt1"/>
                </a:solidFill>
                <a:latin typeface="Calibri"/>
                <a:ea typeface="Calibri"/>
                <a:cs typeface="Calibri"/>
                <a:sym typeface="Calibri"/>
              </a:rPr>
              <a:t>Each “city” has a certain number of obtainable clues</a:t>
            </a:r>
          </a:p>
          <a:p>
            <a:pPr indent="-210184" lvl="1" marL="685800" marR="0" rtl="0" algn="l">
              <a:lnSpc>
                <a:spcPct val="80000"/>
              </a:lnSpc>
              <a:spcBef>
                <a:spcPts val="500"/>
              </a:spcBef>
              <a:spcAft>
                <a:spcPts val="0"/>
              </a:spcAft>
              <a:buClr>
                <a:schemeClr val="lt1"/>
              </a:buClr>
              <a:buSzPct val="100000"/>
              <a:buFont typeface="Arial"/>
              <a:buChar char="•"/>
            </a:pPr>
            <a:r>
              <a:rPr b="0" i="0" lang="en-US" sz="2300" u="none" cap="none" strike="noStrike">
                <a:solidFill>
                  <a:schemeClr val="lt1"/>
                </a:solidFill>
                <a:latin typeface="Calibri"/>
                <a:ea typeface="Calibri"/>
                <a:cs typeface="Calibri"/>
                <a:sym typeface="Calibri"/>
              </a:rPr>
              <a:t>Fail a clue and it cannot be tried again</a:t>
            </a:r>
          </a:p>
          <a:p>
            <a:pPr indent="-210184" lvl="1" marL="685800" marR="0" rtl="0" algn="l">
              <a:lnSpc>
                <a:spcPct val="80000"/>
              </a:lnSpc>
              <a:spcBef>
                <a:spcPts val="500"/>
              </a:spcBef>
              <a:buClr>
                <a:schemeClr val="lt1"/>
              </a:buClr>
              <a:buSzPct val="100000"/>
              <a:buFont typeface="Arial"/>
              <a:buChar char="•"/>
            </a:pPr>
            <a:r>
              <a:rPr b="0" i="0" lang="en-US" sz="2300" u="none" cap="none" strike="noStrike">
                <a:solidFill>
                  <a:schemeClr val="lt1"/>
                </a:solidFill>
                <a:latin typeface="Calibri"/>
                <a:ea typeface="Calibri"/>
                <a:cs typeface="Calibri"/>
                <a:sym typeface="Calibri"/>
              </a:rPr>
              <a:t>Winning requires certain number of total clues (difficulty level)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1" i="0" lang="en-US" sz="4400" u="none" cap="none" strike="noStrike">
                <a:solidFill>
                  <a:schemeClr val="lt1"/>
                </a:solidFill>
                <a:latin typeface="Calibri"/>
                <a:ea typeface="Calibri"/>
                <a:cs typeface="Calibri"/>
                <a:sym typeface="Calibri"/>
              </a:rPr>
              <a:t>Formal Elements Cont.</a:t>
            </a:r>
          </a:p>
        </p:txBody>
      </p:sp>
      <p:sp>
        <p:nvSpPr>
          <p:cNvPr id="114" name="Shape 114"/>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lt1"/>
              </a:buClr>
              <a:buSzPct val="100000"/>
              <a:buFont typeface="Arial"/>
              <a:buChar char="•"/>
            </a:pPr>
            <a:r>
              <a:rPr b="0" i="0" lang="en-US" u="none" cap="none" strike="noStrike">
                <a:solidFill>
                  <a:schemeClr val="lt1"/>
                </a:solidFill>
                <a:latin typeface="Calibri"/>
                <a:ea typeface="Calibri"/>
                <a:cs typeface="Calibri"/>
                <a:sym typeface="Calibri"/>
              </a:rPr>
              <a:t>Resources</a:t>
            </a:r>
          </a:p>
          <a:p>
            <a:pPr indent="-228600" lvl="1" marL="685800" marR="0" rtl="0" algn="l">
              <a:lnSpc>
                <a:spcPct val="90000"/>
              </a:lnSpc>
              <a:spcBef>
                <a:spcPts val="50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Clues: Story progression</a:t>
            </a:r>
          </a:p>
          <a:p>
            <a:pPr indent="-228600" lvl="0" marL="228600" marR="0" rtl="0" algn="l">
              <a:lnSpc>
                <a:spcPct val="90000"/>
              </a:lnSpc>
              <a:spcBef>
                <a:spcPts val="1000"/>
              </a:spcBef>
              <a:spcAft>
                <a:spcPts val="0"/>
              </a:spcAft>
              <a:buClr>
                <a:schemeClr val="lt1"/>
              </a:buClr>
              <a:buSzPct val="100000"/>
              <a:buFont typeface="Arial"/>
              <a:buChar char="•"/>
            </a:pPr>
            <a:r>
              <a:rPr b="0" i="0" lang="en-US" u="none" cap="none" strike="noStrike">
                <a:solidFill>
                  <a:schemeClr val="lt1"/>
                </a:solidFill>
                <a:latin typeface="Calibri"/>
                <a:ea typeface="Calibri"/>
                <a:cs typeface="Calibri"/>
                <a:sym typeface="Calibri"/>
              </a:rPr>
              <a:t>Conflict</a:t>
            </a:r>
          </a:p>
          <a:p>
            <a:pPr indent="-228600" lvl="1" marL="685800" marR="0" rtl="0" algn="l">
              <a:lnSpc>
                <a:spcPct val="90000"/>
              </a:lnSpc>
              <a:spcBef>
                <a:spcPts val="50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Primary: Stop Marburg from taking over the whole body</a:t>
            </a:r>
          </a:p>
          <a:p>
            <a:pPr indent="-228600" lvl="0" marL="228600" marR="0" rtl="0" algn="l">
              <a:lnSpc>
                <a:spcPct val="90000"/>
              </a:lnSpc>
              <a:spcBef>
                <a:spcPts val="1000"/>
              </a:spcBef>
              <a:spcAft>
                <a:spcPts val="0"/>
              </a:spcAft>
              <a:buClr>
                <a:schemeClr val="lt1"/>
              </a:buClr>
              <a:buSzPct val="100000"/>
              <a:buFont typeface="Arial"/>
              <a:buChar char="•"/>
            </a:pPr>
            <a:r>
              <a:rPr b="0" i="0" lang="en-US" u="none" cap="none" strike="noStrike">
                <a:solidFill>
                  <a:schemeClr val="lt1"/>
                </a:solidFill>
                <a:latin typeface="Calibri"/>
                <a:ea typeface="Calibri"/>
                <a:cs typeface="Calibri"/>
                <a:sym typeface="Calibri"/>
              </a:rPr>
              <a:t>Outcome</a:t>
            </a:r>
          </a:p>
          <a:p>
            <a:pPr indent="-228600" lvl="1" marL="685800" marR="0" rtl="0" algn="l">
              <a:lnSpc>
                <a:spcPct val="90000"/>
              </a:lnSpc>
              <a:spcBef>
                <a:spcPts val="50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Primary: Marburg is either stopped in time or not</a:t>
            </a:r>
          </a:p>
          <a:p>
            <a:pPr indent="-228600" lvl="1" marL="685800" marR="0" rtl="0" algn="l">
              <a:lnSpc>
                <a:spcPct val="90000"/>
              </a:lnSpc>
              <a:spcBef>
                <a:spcPts val="500"/>
              </a:spcBef>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Secondary: Successful or not on puzzles/clues/mini-games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1" i="0" lang="en-US" sz="4400" u="none" cap="none" strike="noStrike">
                <a:solidFill>
                  <a:schemeClr val="lt1"/>
                </a:solidFill>
                <a:latin typeface="Calibri"/>
                <a:ea typeface="Calibri"/>
                <a:cs typeface="Calibri"/>
                <a:sym typeface="Calibri"/>
              </a:rPr>
              <a:t>Prototyping</a:t>
            </a:r>
          </a:p>
        </p:txBody>
      </p:sp>
      <p:pic>
        <p:nvPicPr>
          <p:cNvPr id="120" name="Shape 120"/>
          <p:cNvPicPr preferRelativeResize="0"/>
          <p:nvPr>
            <p:ph idx="1" type="body"/>
          </p:nvPr>
        </p:nvPicPr>
        <p:blipFill rotWithShape="1">
          <a:blip r:embed="rId3">
            <a:alphaModFix/>
          </a:blip>
          <a:srcRect b="0" l="0" r="0" t="0"/>
          <a:stretch/>
        </p:blipFill>
        <p:spPr>
          <a:xfrm>
            <a:off x="4268530" y="0"/>
            <a:ext cx="3657600" cy="2822234"/>
          </a:xfrm>
          <a:prstGeom prst="rect">
            <a:avLst/>
          </a:prstGeom>
          <a:noFill/>
          <a:ln>
            <a:noFill/>
          </a:ln>
        </p:spPr>
      </p:pic>
      <p:pic>
        <p:nvPicPr>
          <p:cNvPr id="121" name="Shape 121"/>
          <p:cNvPicPr preferRelativeResize="0"/>
          <p:nvPr/>
        </p:nvPicPr>
        <p:blipFill rotWithShape="1">
          <a:blip r:embed="rId4">
            <a:alphaModFix/>
          </a:blip>
          <a:srcRect b="0" l="0" r="0" t="0"/>
          <a:stretch/>
        </p:blipFill>
        <p:spPr>
          <a:xfrm>
            <a:off x="0" y="2466752"/>
            <a:ext cx="4269862" cy="4391247"/>
          </a:xfrm>
          <a:prstGeom prst="rect">
            <a:avLst/>
          </a:prstGeom>
          <a:noFill/>
          <a:ln>
            <a:noFill/>
          </a:ln>
        </p:spPr>
      </p:pic>
      <p:pic>
        <p:nvPicPr>
          <p:cNvPr id="122" name="Shape 122"/>
          <p:cNvPicPr preferRelativeResize="0"/>
          <p:nvPr/>
        </p:nvPicPr>
        <p:blipFill rotWithShape="1">
          <a:blip r:embed="rId5">
            <a:alphaModFix/>
          </a:blip>
          <a:srcRect b="0" l="0" r="0" t="0"/>
          <a:stretch/>
        </p:blipFill>
        <p:spPr>
          <a:xfrm>
            <a:off x="7924800" y="2066150"/>
            <a:ext cx="4267199" cy="4791850"/>
          </a:xfrm>
          <a:prstGeom prst="rect">
            <a:avLst/>
          </a:prstGeom>
          <a:noFill/>
          <a:ln>
            <a:noFill/>
          </a:ln>
        </p:spPr>
      </p:pic>
      <p:pic>
        <p:nvPicPr>
          <p:cNvPr id="123" name="Shape 123"/>
          <p:cNvPicPr preferRelativeResize="0"/>
          <p:nvPr/>
        </p:nvPicPr>
        <p:blipFill rotWithShape="1">
          <a:blip r:embed="rId6">
            <a:alphaModFix/>
          </a:blip>
          <a:srcRect b="0" l="0" r="0" t="0"/>
          <a:stretch/>
        </p:blipFill>
        <p:spPr>
          <a:xfrm>
            <a:off x="4581216" y="2822089"/>
            <a:ext cx="3029567" cy="40359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Major Components</a:t>
            </a:r>
          </a:p>
        </p:txBody>
      </p:sp>
      <p:sp>
        <p:nvSpPr>
          <p:cNvPr id="130" name="Shape 130"/>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228600" lvl="0" marL="457200" rtl="0">
              <a:spcBef>
                <a:spcPts val="0"/>
              </a:spcBef>
            </a:pPr>
            <a:r>
              <a:rPr lang="en-US"/>
              <a:t>Scene Manager</a:t>
            </a:r>
          </a:p>
          <a:p>
            <a:pPr indent="-228600" lvl="0" marL="457200" rtl="0">
              <a:spcBef>
                <a:spcPts val="0"/>
              </a:spcBef>
            </a:pPr>
            <a:r>
              <a:rPr lang="en-US"/>
              <a:t>NavMesh</a:t>
            </a:r>
          </a:p>
          <a:p>
            <a:pPr indent="-228600" lvl="0" marL="457200" rtl="0">
              <a:spcBef>
                <a:spcPts val="0"/>
              </a:spcBef>
            </a:pPr>
            <a:r>
              <a:rPr lang="en-US"/>
              <a:t>Character Animation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Artwork</a:t>
            </a:r>
          </a:p>
        </p:txBody>
      </p:sp>
      <p:sp>
        <p:nvSpPr>
          <p:cNvPr id="137" name="Shape 137"/>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228600" lvl="0" marL="457200" rtl="0">
              <a:spcBef>
                <a:spcPts val="0"/>
              </a:spcBef>
            </a:pPr>
            <a:r>
              <a:rPr lang="en-US"/>
              <a:t>Character models primarily needed</a:t>
            </a:r>
          </a:p>
          <a:p>
            <a:pPr indent="-228600" lvl="0" marL="457200" rtl="0">
              <a:spcBef>
                <a:spcPts val="0"/>
              </a:spcBef>
            </a:pPr>
            <a:r>
              <a:rPr lang="en-US"/>
              <a:t>Textures</a:t>
            </a:r>
          </a:p>
          <a:p>
            <a:pPr indent="-228600" lvl="1" marL="914400" rtl="0">
              <a:spcBef>
                <a:spcPts val="0"/>
              </a:spcBef>
            </a:pPr>
            <a:r>
              <a:rPr lang="en-US"/>
              <a:t>Unity Asset Store</a:t>
            </a:r>
          </a:p>
          <a:p>
            <a:pPr indent="-228600" lvl="1" marL="914400" rtl="0">
              <a:spcBef>
                <a:spcPts val="0"/>
              </a:spcBef>
            </a:pPr>
            <a:r>
              <a:rPr lang="en-US"/>
              <a:t>http://kenney.nl/</a:t>
            </a:r>
          </a:p>
          <a:p>
            <a:pPr indent="-228600" lvl="1" marL="914400" rtl="0">
              <a:spcBef>
                <a:spcPts val="0"/>
              </a:spcBef>
            </a:pPr>
            <a:r>
              <a:rPr lang="en-US"/>
              <a:t>http://opengameart.org/</a:t>
            </a:r>
          </a:p>
          <a:p>
            <a:pPr indent="-228600" lvl="1" marL="914400" rtl="0">
              <a:spcBef>
                <a:spcPts val="0"/>
              </a:spcBef>
            </a:pPr>
            <a:r>
              <a:rPr lang="en-US"/>
              <a:t>http://www.textures.com/</a:t>
            </a:r>
          </a:p>
          <a:p>
            <a:pPr indent="-228600" lvl="0" marL="457200" rtl="0">
              <a:spcBef>
                <a:spcPts val="0"/>
              </a:spcBef>
            </a:pPr>
            <a:r>
              <a:rPr lang="en-US"/>
              <a:t>Models</a:t>
            </a:r>
          </a:p>
          <a:p>
            <a:pPr indent="-228600" lvl="1" marL="914400" rtl="0">
              <a:spcBef>
                <a:spcPts val="0"/>
              </a:spcBef>
            </a:pPr>
            <a:r>
              <a:rPr lang="en-US"/>
              <a:t>http://opengameart.org/</a:t>
            </a:r>
          </a:p>
          <a:p>
            <a:pPr indent="-228600" lvl="1" marL="914400">
              <a:spcBef>
                <a:spcPts val="0"/>
              </a:spcBef>
            </a:pPr>
            <a:r>
              <a:rPr lang="en-US"/>
              <a:t>https://www.turbosquid.com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Development Layer Plan</a:t>
            </a:r>
          </a:p>
        </p:txBody>
      </p:sp>
      <p:sp>
        <p:nvSpPr>
          <p:cNvPr id="144" name="Shape 144"/>
          <p:cNvSpPr txBox="1"/>
          <p:nvPr>
            <p:ph idx="1" type="body"/>
          </p:nvPr>
        </p:nvSpPr>
        <p:spPr>
          <a:xfrm>
            <a:off x="838200" y="1541800"/>
            <a:ext cx="10515600" cy="4635000"/>
          </a:xfrm>
          <a:prstGeom prst="rect">
            <a:avLst/>
          </a:prstGeom>
        </p:spPr>
        <p:txBody>
          <a:bodyPr anchorCtr="0" anchor="t" bIns="91425" lIns="91425" rIns="91425" tIns="91425">
            <a:noAutofit/>
          </a:bodyPr>
          <a:lstStyle/>
          <a:p>
            <a:pPr lvl="0">
              <a:spcBef>
                <a:spcPts val="0"/>
              </a:spcBef>
              <a:buClr>
                <a:schemeClr val="dk1"/>
              </a:buClr>
              <a:buSzPct val="45833"/>
              <a:buFont typeface="Arial"/>
              <a:buNone/>
            </a:pPr>
            <a:r>
              <a:rPr lang="en-US" sz="2400"/>
              <a:t>Functional Minimum</a:t>
            </a:r>
          </a:p>
          <a:p>
            <a:pPr indent="-381000" lvl="1" marL="914400">
              <a:spcBef>
                <a:spcPts val="0"/>
              </a:spcBef>
              <a:buSzPct val="100000"/>
            </a:pPr>
            <a:r>
              <a:rPr lang="en-US" sz="2400"/>
              <a:t>Main menu with story text</a:t>
            </a:r>
          </a:p>
          <a:p>
            <a:pPr indent="-381000" lvl="1" marL="914400">
              <a:spcBef>
                <a:spcPts val="0"/>
              </a:spcBef>
              <a:buSzPct val="100000"/>
            </a:pPr>
            <a:r>
              <a:rPr lang="en-US" sz="2400"/>
              <a:t>Character control in overworld</a:t>
            </a:r>
          </a:p>
          <a:p>
            <a:pPr indent="-381000" lvl="1" marL="914400">
              <a:spcBef>
                <a:spcPts val="0"/>
              </a:spcBef>
              <a:buSzPct val="100000"/>
            </a:pPr>
            <a:r>
              <a:rPr lang="en-US" sz="2400"/>
              <a:t>1 NPC</a:t>
            </a:r>
          </a:p>
          <a:p>
            <a:pPr indent="-381000" lvl="1" marL="914400">
              <a:spcBef>
                <a:spcPts val="0"/>
              </a:spcBef>
              <a:buSzPct val="100000"/>
            </a:pPr>
            <a:r>
              <a:rPr lang="en-US" sz="2400"/>
              <a:t>1 Puzzle/Mini-game</a:t>
            </a:r>
          </a:p>
          <a:p>
            <a:pPr lvl="0">
              <a:spcBef>
                <a:spcPts val="0"/>
              </a:spcBef>
              <a:buClr>
                <a:schemeClr val="dk1"/>
              </a:buClr>
              <a:buSzPct val="45833"/>
              <a:buFont typeface="Arial"/>
              <a:buNone/>
            </a:pPr>
            <a:r>
              <a:rPr lang="en-US" sz="2400"/>
              <a:t>Alpha</a:t>
            </a:r>
          </a:p>
          <a:p>
            <a:pPr indent="-381000" lvl="1" marL="914400">
              <a:spcBef>
                <a:spcPts val="0"/>
              </a:spcBef>
              <a:buSzPct val="100000"/>
            </a:pPr>
            <a:r>
              <a:rPr lang="en-US" sz="2400"/>
              <a:t>Main menu music</a:t>
            </a:r>
          </a:p>
          <a:p>
            <a:pPr indent="-381000" lvl="1" marL="914400">
              <a:spcBef>
                <a:spcPts val="0"/>
              </a:spcBef>
              <a:buSzPct val="100000"/>
            </a:pPr>
            <a:r>
              <a:rPr lang="en-US" sz="2400"/>
              <a:t>1 game zone complete</a:t>
            </a:r>
          </a:p>
          <a:p>
            <a:pPr indent="-381000" lvl="1" marL="914400">
              <a:spcBef>
                <a:spcPts val="0"/>
              </a:spcBef>
              <a:buSzPct val="100000"/>
            </a:pPr>
            <a:r>
              <a:rPr lang="en-US" sz="2400"/>
              <a:t>5 NPC’s</a:t>
            </a:r>
          </a:p>
          <a:p>
            <a:pPr indent="-381000" lvl="1" marL="914400">
              <a:spcBef>
                <a:spcPts val="0"/>
              </a:spcBef>
              <a:buSzPct val="100000"/>
            </a:pPr>
            <a:r>
              <a:rPr lang="en-US" sz="2400"/>
              <a:t>5 Puzzle/Mini-games</a:t>
            </a:r>
          </a:p>
          <a:p>
            <a:pPr indent="-381000" lvl="1" marL="914400" rtl="0">
              <a:spcBef>
                <a:spcPts val="0"/>
              </a:spcBef>
              <a:buSzPct val="100000"/>
            </a:pPr>
            <a:r>
              <a:rPr lang="en-US" sz="2400"/>
              <a:t>Different music for each major location</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