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5" r:id="rId11"/>
    <p:sldId id="266"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19" autoAdjust="0"/>
  </p:normalViewPr>
  <p:slideViewPr>
    <p:cSldViewPr snapToGrid="0">
      <p:cViewPr varScale="1">
        <p:scale>
          <a:sx n="48" d="100"/>
          <a:sy n="48" d="100"/>
        </p:scale>
        <p:origin x="55" y="1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SCRUM and AGILE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Gary </a:t>
            </a:r>
            <a:r>
              <a:rPr lang="en-US" dirty="0" err="1"/>
              <a:t>JEnks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1564-CFA3-2545-AC26-F1072F2CBE8D}"/>
              </a:ext>
            </a:extLst>
          </p:cNvPr>
          <p:cNvSpPr>
            <a:spLocks noGrp="1"/>
          </p:cNvSpPr>
          <p:nvPr>
            <p:ph type="title"/>
          </p:nvPr>
        </p:nvSpPr>
        <p:spPr/>
        <p:txBody>
          <a:bodyPr/>
          <a:lstStyle/>
          <a:p>
            <a:r>
              <a:rPr lang="en-US" dirty="0"/>
              <a:t>Sources Cited</a:t>
            </a:r>
          </a:p>
        </p:txBody>
      </p:sp>
      <p:sp>
        <p:nvSpPr>
          <p:cNvPr id="3" name="Content Placeholder 2">
            <a:extLst>
              <a:ext uri="{FF2B5EF4-FFF2-40B4-BE49-F238E27FC236}">
                <a16:creationId xmlns:a16="http://schemas.microsoft.com/office/drawing/2014/main" id="{99470FAA-F068-9A79-03D4-35B80B942265}"/>
              </a:ext>
            </a:extLst>
          </p:cNvPr>
          <p:cNvSpPr>
            <a:spLocks noGrp="1"/>
          </p:cNvSpPr>
          <p:nvPr>
            <p:ph idx="1"/>
          </p:nvPr>
        </p:nvSpPr>
        <p:spPr/>
        <p:txBody>
          <a:bodyPr/>
          <a:lstStyle/>
          <a:p>
            <a:pPr marL="342900" indent="-342900">
              <a:buFont typeface="+mj-lt"/>
              <a:buAutoNum type="arabicPeriod"/>
            </a:pPr>
            <a:r>
              <a:rPr lang="en-US" b="0" i="0" dirty="0">
                <a:solidFill>
                  <a:srgbClr val="595959"/>
                </a:solidFill>
                <a:effectLst/>
                <a:latin typeface="Helvetica" panose="020B0604020202020204" pitchFamily="34" charset="0"/>
              </a:rPr>
              <a:t>Charles G. Cobb. (2015). </a:t>
            </a:r>
            <a:r>
              <a:rPr lang="en-US" b="0" i="1" dirty="0">
                <a:solidFill>
                  <a:srgbClr val="595959"/>
                </a:solidFill>
                <a:effectLst/>
                <a:latin typeface="Helvetica" panose="020B0604020202020204" pitchFamily="34" charset="0"/>
              </a:rPr>
              <a:t>The Project Manager’s Guide to Mastering Agile : Principles and Practices for an Adaptive Approach</a:t>
            </a:r>
            <a:r>
              <a:rPr lang="en-US" b="0" i="0" dirty="0">
                <a:solidFill>
                  <a:srgbClr val="595959"/>
                </a:solidFill>
                <a:effectLst/>
                <a:latin typeface="Helvetica" panose="020B0604020202020204" pitchFamily="34" charset="0"/>
              </a:rPr>
              <a:t>. Wiley.</a:t>
            </a:r>
          </a:p>
          <a:p>
            <a:pPr marL="342900" indent="-342900">
              <a:buFont typeface="+mj-lt"/>
              <a:buAutoNum type="arabicPeriod"/>
            </a:pPr>
            <a:r>
              <a:rPr lang="en-US" dirty="0">
                <a:effectLst/>
              </a:rPr>
              <a:t>“SDLC - Waterfall Model.” </a:t>
            </a:r>
            <a:r>
              <a:rPr lang="en-US" i="1" dirty="0">
                <a:effectLst/>
              </a:rPr>
              <a:t>Tutorials Point</a:t>
            </a:r>
            <a:r>
              <a:rPr lang="en-US" dirty="0">
                <a:effectLst/>
              </a:rPr>
              <a:t>, https://www.tutorialspoint.com/sdlc/sdlc_waterfall_model.htm. </a:t>
            </a:r>
          </a:p>
          <a:p>
            <a:pPr marL="0" indent="0">
              <a:buNone/>
            </a:pPr>
            <a:endParaRPr lang="en-US" dirty="0">
              <a:effectLst/>
            </a:endParaRPr>
          </a:p>
          <a:p>
            <a:pPr marL="0" indent="0">
              <a:buNone/>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59967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855E-82F7-A35E-CDBB-A8CE55429AAB}"/>
              </a:ext>
            </a:extLst>
          </p:cNvPr>
          <p:cNvSpPr>
            <a:spLocks noGrp="1"/>
          </p:cNvSpPr>
          <p:nvPr>
            <p:ph type="title"/>
          </p:nvPr>
        </p:nvSpPr>
        <p:spPr/>
        <p:txBody>
          <a:bodyPr/>
          <a:lstStyle/>
          <a:p>
            <a:r>
              <a:rPr lang="en-US" dirty="0"/>
              <a:t>Scrum Team makeup</a:t>
            </a:r>
          </a:p>
        </p:txBody>
      </p:sp>
      <p:sp>
        <p:nvSpPr>
          <p:cNvPr id="3" name="Content Placeholder 2">
            <a:extLst>
              <a:ext uri="{FF2B5EF4-FFF2-40B4-BE49-F238E27FC236}">
                <a16:creationId xmlns:a16="http://schemas.microsoft.com/office/drawing/2014/main" id="{8D6D81D7-C2B7-4A3C-4A4C-99FC93F33275}"/>
              </a:ext>
            </a:extLst>
          </p:cNvPr>
          <p:cNvSpPr>
            <a:spLocks noGrp="1"/>
          </p:cNvSpPr>
          <p:nvPr>
            <p:ph idx="1"/>
          </p:nvPr>
        </p:nvSpPr>
        <p:spPr/>
        <p:txBody>
          <a:bodyPr/>
          <a:lstStyle/>
          <a:p>
            <a:r>
              <a:rPr lang="en-US" dirty="0"/>
              <a:t>Product Owner</a:t>
            </a:r>
          </a:p>
          <a:p>
            <a:r>
              <a:rPr lang="en-US" dirty="0"/>
              <a:t>Scrum Master</a:t>
            </a:r>
          </a:p>
          <a:p>
            <a:r>
              <a:rPr lang="en-US" dirty="0"/>
              <a:t>Developers</a:t>
            </a:r>
          </a:p>
          <a:p>
            <a:r>
              <a:rPr lang="en-US" dirty="0"/>
              <a:t>Testers</a:t>
            </a:r>
          </a:p>
        </p:txBody>
      </p:sp>
    </p:spTree>
    <p:extLst>
      <p:ext uri="{BB962C8B-B14F-4D97-AF65-F5344CB8AC3E}">
        <p14:creationId xmlns:p14="http://schemas.microsoft.com/office/powerpoint/2010/main" val="197847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A0F4-A181-08FE-4F0D-493C4DDC1930}"/>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11B6EE9B-9E32-72BA-5D3F-A1221D22E3DD}"/>
              </a:ext>
            </a:extLst>
          </p:cNvPr>
          <p:cNvSpPr>
            <a:spLocks noGrp="1"/>
          </p:cNvSpPr>
          <p:nvPr>
            <p:ph idx="1"/>
          </p:nvPr>
        </p:nvSpPr>
        <p:spPr/>
        <p:txBody>
          <a:bodyPr/>
          <a:lstStyle/>
          <a:p>
            <a:r>
              <a:rPr lang="en-US" dirty="0"/>
              <a:t>The Product owner is the main point of contact between the team and the customer (1).</a:t>
            </a:r>
          </a:p>
          <a:p>
            <a:r>
              <a:rPr lang="en-US" dirty="0"/>
              <a:t>They set Product back logs and prioritize them (1).</a:t>
            </a:r>
          </a:p>
          <a:p>
            <a:r>
              <a:rPr lang="en-US" dirty="0"/>
              <a:t>Keep the clients needs within scope of the current sprint (1).</a:t>
            </a:r>
          </a:p>
          <a:p>
            <a:endParaRPr lang="en-US" dirty="0"/>
          </a:p>
        </p:txBody>
      </p:sp>
    </p:spTree>
    <p:extLst>
      <p:ext uri="{BB962C8B-B14F-4D97-AF65-F5344CB8AC3E}">
        <p14:creationId xmlns:p14="http://schemas.microsoft.com/office/powerpoint/2010/main" val="105547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C620-1967-0292-ED02-8C288723E824}"/>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D5C98FA4-2697-F6A2-EC5D-B1E2E78ACADE}"/>
              </a:ext>
            </a:extLst>
          </p:cNvPr>
          <p:cNvSpPr>
            <a:spLocks noGrp="1"/>
          </p:cNvSpPr>
          <p:nvPr>
            <p:ph idx="1"/>
          </p:nvPr>
        </p:nvSpPr>
        <p:spPr/>
        <p:txBody>
          <a:bodyPr/>
          <a:lstStyle/>
          <a:p>
            <a:r>
              <a:rPr lang="en-US" dirty="0"/>
              <a:t>Keeps the Team within the bounds of the scrum framework (1).</a:t>
            </a:r>
          </a:p>
          <a:p>
            <a:r>
              <a:rPr lang="en-US" dirty="0"/>
              <a:t>Serves as the Servant Leader (1).</a:t>
            </a:r>
          </a:p>
          <a:p>
            <a:pPr lvl="1"/>
            <a:r>
              <a:rPr lang="en-US" dirty="0"/>
              <a:t>Goal is to enable team to self function</a:t>
            </a:r>
          </a:p>
          <a:p>
            <a:pPr lvl="1"/>
            <a:r>
              <a:rPr lang="en-US" dirty="0"/>
              <a:t>This entails helping the team access what ever it is they need to work within the Scrum-Agile framework</a:t>
            </a:r>
          </a:p>
          <a:p>
            <a:r>
              <a:rPr lang="en-US" dirty="0"/>
              <a:t>Maximizes team proficiency through use of Scrum tools (1).</a:t>
            </a:r>
          </a:p>
          <a:p>
            <a:r>
              <a:rPr lang="en-US" dirty="0"/>
              <a:t>Backs the team when needed to help the Product owner understand what is within the confines of the current sprint (1). </a:t>
            </a:r>
          </a:p>
        </p:txBody>
      </p:sp>
    </p:spTree>
    <p:extLst>
      <p:ext uri="{BB962C8B-B14F-4D97-AF65-F5344CB8AC3E}">
        <p14:creationId xmlns:p14="http://schemas.microsoft.com/office/powerpoint/2010/main" val="10046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2FAC-5176-8FC3-CDE6-9F42777368A2}"/>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7D2854DA-2757-4E7B-8E82-327BFD27DE72}"/>
              </a:ext>
            </a:extLst>
          </p:cNvPr>
          <p:cNvSpPr>
            <a:spLocks noGrp="1"/>
          </p:cNvSpPr>
          <p:nvPr>
            <p:ph idx="1"/>
          </p:nvPr>
        </p:nvSpPr>
        <p:spPr/>
        <p:txBody>
          <a:bodyPr/>
          <a:lstStyle/>
          <a:p>
            <a:r>
              <a:rPr lang="en-US" dirty="0"/>
              <a:t>Sets forth the goals for the current sprint defining done (1). </a:t>
            </a:r>
          </a:p>
          <a:p>
            <a:r>
              <a:rPr lang="en-US" dirty="0"/>
              <a:t>Cross- team functional able to help on all product backlog (1).</a:t>
            </a:r>
          </a:p>
          <a:p>
            <a:r>
              <a:rPr lang="en-US" dirty="0"/>
              <a:t>Self maintained (1). </a:t>
            </a:r>
          </a:p>
          <a:p>
            <a:r>
              <a:rPr lang="en-US" dirty="0"/>
              <a:t>Define the scope of test to be done (1).</a:t>
            </a:r>
          </a:p>
          <a:p>
            <a:endParaRPr lang="en-US" dirty="0"/>
          </a:p>
        </p:txBody>
      </p:sp>
    </p:spTree>
    <p:extLst>
      <p:ext uri="{BB962C8B-B14F-4D97-AF65-F5344CB8AC3E}">
        <p14:creationId xmlns:p14="http://schemas.microsoft.com/office/powerpoint/2010/main" val="288072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CF01-E256-DF6D-C4FB-B29801210DE3}"/>
              </a:ext>
            </a:extLst>
          </p:cNvPr>
          <p:cNvSpPr>
            <a:spLocks noGrp="1"/>
          </p:cNvSpPr>
          <p:nvPr>
            <p:ph type="title"/>
          </p:nvPr>
        </p:nvSpPr>
        <p:spPr/>
        <p:txBody>
          <a:bodyPr/>
          <a:lstStyle/>
          <a:p>
            <a:r>
              <a:rPr lang="en-US" dirty="0"/>
              <a:t>Testers</a:t>
            </a:r>
          </a:p>
        </p:txBody>
      </p:sp>
      <p:sp>
        <p:nvSpPr>
          <p:cNvPr id="3" name="Content Placeholder 2">
            <a:extLst>
              <a:ext uri="{FF2B5EF4-FFF2-40B4-BE49-F238E27FC236}">
                <a16:creationId xmlns:a16="http://schemas.microsoft.com/office/drawing/2014/main" id="{25038F6D-40E7-2DE2-DEFB-8345F781A8BF}"/>
              </a:ext>
            </a:extLst>
          </p:cNvPr>
          <p:cNvSpPr>
            <a:spLocks noGrp="1"/>
          </p:cNvSpPr>
          <p:nvPr>
            <p:ph idx="1"/>
          </p:nvPr>
        </p:nvSpPr>
        <p:spPr/>
        <p:txBody>
          <a:bodyPr/>
          <a:lstStyle/>
          <a:p>
            <a:r>
              <a:rPr lang="en-US" dirty="0"/>
              <a:t>Testing code (1).</a:t>
            </a:r>
          </a:p>
          <a:p>
            <a:r>
              <a:rPr lang="en-US" dirty="0"/>
              <a:t>Responsible for brining to attention problems discovered (1).</a:t>
            </a:r>
          </a:p>
          <a:p>
            <a:r>
              <a:rPr lang="en-US" dirty="0"/>
              <a:t>Just as valuable input to design as the rest of the team (1).</a:t>
            </a:r>
          </a:p>
        </p:txBody>
      </p:sp>
    </p:spTree>
    <p:extLst>
      <p:ext uri="{BB962C8B-B14F-4D97-AF65-F5344CB8AC3E}">
        <p14:creationId xmlns:p14="http://schemas.microsoft.com/office/powerpoint/2010/main" val="104275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5EE-3B6D-0536-B931-4ECA307C56C9}"/>
              </a:ext>
            </a:extLst>
          </p:cNvPr>
          <p:cNvSpPr>
            <a:spLocks noGrp="1"/>
          </p:cNvSpPr>
          <p:nvPr>
            <p:ph type="title"/>
          </p:nvPr>
        </p:nvSpPr>
        <p:spPr/>
        <p:txBody>
          <a:bodyPr/>
          <a:lstStyle/>
          <a:p>
            <a:r>
              <a:rPr lang="en-US" dirty="0"/>
              <a:t>Software development Life Cycle</a:t>
            </a:r>
          </a:p>
        </p:txBody>
      </p:sp>
      <p:sp>
        <p:nvSpPr>
          <p:cNvPr id="3" name="Content Placeholder 2">
            <a:extLst>
              <a:ext uri="{FF2B5EF4-FFF2-40B4-BE49-F238E27FC236}">
                <a16:creationId xmlns:a16="http://schemas.microsoft.com/office/drawing/2014/main" id="{5817FEE3-3EE5-AD1A-D512-2019B58FBD15}"/>
              </a:ext>
            </a:extLst>
          </p:cNvPr>
          <p:cNvSpPr>
            <a:spLocks noGrp="1"/>
          </p:cNvSpPr>
          <p:nvPr>
            <p:ph idx="1"/>
          </p:nvPr>
        </p:nvSpPr>
        <p:spPr/>
        <p:txBody>
          <a:bodyPr>
            <a:normAutofit fontScale="92500"/>
          </a:bodyPr>
          <a:lstStyle/>
          <a:p>
            <a:r>
              <a:rPr lang="en-US" dirty="0"/>
              <a:t>Waterfall development is very front loaded and actual product development does not happen until the middle to end stages (2).</a:t>
            </a:r>
          </a:p>
          <a:p>
            <a:r>
              <a:rPr lang="en-US" dirty="0"/>
              <a:t>Waterfall: Analysis, System design,  Implementation, Testing, Deployment, Maintenance (2).</a:t>
            </a:r>
          </a:p>
          <a:p>
            <a:r>
              <a:rPr lang="en-US" dirty="0"/>
              <a:t>Agile  development within the scrum framework is adaptative in nature and built on interactions (1). </a:t>
            </a:r>
          </a:p>
          <a:p>
            <a:r>
              <a:rPr lang="en-US" dirty="0"/>
              <a:t>The process starts with product owner interacting with the customer getting inputs then creating a product backlog (1). </a:t>
            </a:r>
          </a:p>
          <a:p>
            <a:r>
              <a:rPr lang="en-US" dirty="0"/>
              <a:t>The sprint planning meeting creates the team and sets the goal for the current sprint (1). </a:t>
            </a:r>
          </a:p>
          <a:p>
            <a:r>
              <a:rPr lang="en-US" dirty="0"/>
              <a:t>During the sprint the development team all work together with testing and developing going at the same time while updates are handled by the product manager (1). </a:t>
            </a:r>
          </a:p>
          <a:p>
            <a:r>
              <a:rPr lang="en-US" dirty="0"/>
              <a:t>When the defined done is reached or the sprint goals are met the sprint review happens at which point new sprints can be considered for the same project updating it or adding features that were not in the last (1). </a:t>
            </a:r>
          </a:p>
        </p:txBody>
      </p:sp>
    </p:spTree>
    <p:extLst>
      <p:ext uri="{BB962C8B-B14F-4D97-AF65-F5344CB8AC3E}">
        <p14:creationId xmlns:p14="http://schemas.microsoft.com/office/powerpoint/2010/main" val="215140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B3EB-131E-98F7-D3FE-7F6FDBE4A440}"/>
              </a:ext>
            </a:extLst>
          </p:cNvPr>
          <p:cNvSpPr>
            <a:spLocks noGrp="1"/>
          </p:cNvSpPr>
          <p:nvPr>
            <p:ph type="title"/>
          </p:nvPr>
        </p:nvSpPr>
        <p:spPr/>
        <p:txBody>
          <a:bodyPr/>
          <a:lstStyle/>
          <a:p>
            <a:r>
              <a:rPr lang="en-US" dirty="0"/>
              <a:t>Waterfall and what could have gone wrong</a:t>
            </a:r>
          </a:p>
        </p:txBody>
      </p:sp>
      <p:sp>
        <p:nvSpPr>
          <p:cNvPr id="3" name="Content Placeholder 2">
            <a:extLst>
              <a:ext uri="{FF2B5EF4-FFF2-40B4-BE49-F238E27FC236}">
                <a16:creationId xmlns:a16="http://schemas.microsoft.com/office/drawing/2014/main" id="{21E0CB9D-A93C-C077-6931-4EC67E435CDE}"/>
              </a:ext>
            </a:extLst>
          </p:cNvPr>
          <p:cNvSpPr>
            <a:spLocks noGrp="1"/>
          </p:cNvSpPr>
          <p:nvPr>
            <p:ph idx="1"/>
          </p:nvPr>
        </p:nvSpPr>
        <p:spPr/>
        <p:txBody>
          <a:bodyPr/>
          <a:lstStyle/>
          <a:p>
            <a:r>
              <a:rPr lang="en-US" dirty="0"/>
              <a:t>During the current sprint for ANHU travel the customer’s need had changed</a:t>
            </a:r>
          </a:p>
          <a:p>
            <a:r>
              <a:rPr lang="en-US" dirty="0"/>
              <a:t>While being a more surface level change it was still significant enough that it warranted a change in direction</a:t>
            </a:r>
          </a:p>
          <a:p>
            <a:r>
              <a:rPr lang="en-US" dirty="0"/>
              <a:t>Had this been waterfall development cycle we might not have been in contact with customer as much to realize this.</a:t>
            </a:r>
          </a:p>
          <a:p>
            <a:r>
              <a:rPr lang="en-US" dirty="0"/>
              <a:t>Depending on the stage on which the change was realized it could have been costly to back track had development phase already been over.(2)</a:t>
            </a:r>
          </a:p>
          <a:p>
            <a:r>
              <a:rPr lang="en-US" dirty="0"/>
              <a:t>Being able to adapt to the customers needs as they change is invaluable. Agile allows for this </a:t>
            </a:r>
          </a:p>
          <a:p>
            <a:r>
              <a:rPr lang="en-US" dirty="0"/>
              <a:t>At the end of a project it doesn’t matter how amazing it came out if it is not the solution to the customers problem. </a:t>
            </a:r>
          </a:p>
          <a:p>
            <a:endParaRPr lang="en-US" dirty="0"/>
          </a:p>
        </p:txBody>
      </p:sp>
    </p:spTree>
    <p:extLst>
      <p:ext uri="{BB962C8B-B14F-4D97-AF65-F5344CB8AC3E}">
        <p14:creationId xmlns:p14="http://schemas.microsoft.com/office/powerpoint/2010/main" val="32938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83B6-081E-7B03-C6DB-0BDCB687D865}"/>
              </a:ext>
            </a:extLst>
          </p:cNvPr>
          <p:cNvSpPr>
            <a:spLocks noGrp="1"/>
          </p:cNvSpPr>
          <p:nvPr>
            <p:ph type="title"/>
          </p:nvPr>
        </p:nvSpPr>
        <p:spPr/>
        <p:txBody>
          <a:bodyPr/>
          <a:lstStyle/>
          <a:p>
            <a:br>
              <a:rPr lang="en-US" dirty="0"/>
            </a:br>
            <a:r>
              <a:rPr lang="en-US" dirty="0"/>
              <a:t>what to Consider in future Projects</a:t>
            </a:r>
          </a:p>
        </p:txBody>
      </p:sp>
      <p:sp>
        <p:nvSpPr>
          <p:cNvPr id="3" name="Content Placeholder 2">
            <a:extLst>
              <a:ext uri="{FF2B5EF4-FFF2-40B4-BE49-F238E27FC236}">
                <a16:creationId xmlns:a16="http://schemas.microsoft.com/office/drawing/2014/main" id="{DB84F141-DFE7-DF8C-15D2-EABD23C794A6}"/>
              </a:ext>
            </a:extLst>
          </p:cNvPr>
          <p:cNvSpPr>
            <a:spLocks noGrp="1"/>
          </p:cNvSpPr>
          <p:nvPr>
            <p:ph idx="1"/>
          </p:nvPr>
        </p:nvSpPr>
        <p:spPr/>
        <p:txBody>
          <a:bodyPr/>
          <a:lstStyle/>
          <a:p>
            <a:r>
              <a:rPr lang="en-US" dirty="0"/>
              <a:t>The best part about the Agile system is how adaptive it is.</a:t>
            </a:r>
          </a:p>
          <a:p>
            <a:r>
              <a:rPr lang="en-US" dirty="0"/>
              <a:t>I cannot stress it enough the program could be the most brilliant ever made but if its not what the customer needed due to a change in demands its worthless</a:t>
            </a:r>
          </a:p>
          <a:p>
            <a:r>
              <a:rPr lang="en-US" dirty="0"/>
              <a:t>One of the biggest pros I have seen listed for waterfall is that it sets deadlines and sets controls. All of those go out the window though if there is a change order. It be like running an assembly plant and not stopping production if it turns out the customer can no longer use the parts (2).</a:t>
            </a:r>
          </a:p>
          <a:p>
            <a:r>
              <a:rPr lang="en-US" dirty="0"/>
              <a:t>When running production machines the fastest method to a complete part was having different machines working on all its processes at once up till completion. Not waiting for the current machine to finish then re tool the whole thing for the next side. This establishes also helps pull system as well allowing the developers to set the pace instead of deadlines set in the archaic planning structure of waterfall that mean nothing if they are not realistic based on the team members available. </a:t>
            </a:r>
          </a:p>
        </p:txBody>
      </p:sp>
    </p:spTree>
    <p:extLst>
      <p:ext uri="{BB962C8B-B14F-4D97-AF65-F5344CB8AC3E}">
        <p14:creationId xmlns:p14="http://schemas.microsoft.com/office/powerpoint/2010/main" val="32245752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{DF3A6646-A052-4E48-B699-D850439A1DD1}tf33552983_win32</Template>
  <TotalTime>220</TotalTime>
  <Words>765</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Franklin Gothic Book</vt:lpstr>
      <vt:lpstr>Franklin Gothic Demi</vt:lpstr>
      <vt:lpstr>Helvetica</vt:lpstr>
      <vt:lpstr>Wingdings 2</vt:lpstr>
      <vt:lpstr>DividendVTI</vt:lpstr>
      <vt:lpstr>SCRUM and AGILE</vt:lpstr>
      <vt:lpstr>Scrum Team makeup</vt:lpstr>
      <vt:lpstr>Product Owner</vt:lpstr>
      <vt:lpstr>Scrum Master</vt:lpstr>
      <vt:lpstr>Developers</vt:lpstr>
      <vt:lpstr>Testers</vt:lpstr>
      <vt:lpstr>Software development Life Cycle</vt:lpstr>
      <vt:lpstr>Waterfall and what could have gone wrong</vt:lpstr>
      <vt:lpstr> what to Consider in future Projects</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and AGILE</dc:title>
  <dc:creator>Gary Jenks</dc:creator>
  <cp:lastModifiedBy>Gary Jenks</cp:lastModifiedBy>
  <cp:revision>6</cp:revision>
  <dcterms:created xsi:type="dcterms:W3CDTF">2022-08-15T02:30:38Z</dcterms:created>
  <dcterms:modified xsi:type="dcterms:W3CDTF">2022-08-16T03:22:14Z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