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66" r:id="rId3"/>
    <p:sldId id="268" r:id="rId4"/>
    <p:sldId id="267" r:id="rId5"/>
    <p:sldId id="270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20" d="100"/>
          <a:sy n="120" d="100"/>
        </p:scale>
        <p:origin x="8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4D4F-5F70-644E-899F-5116FC265419}" type="datetimeFigureOut">
              <a:rPr lang="es-ES" smtClean="0"/>
              <a:t>19/9/20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75B8-A6ED-224A-8353-C986255D8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020-DDF3-734B-9164-D25D9D33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9ACEA-A221-154A-BF49-17E3094B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3B992-6141-B449-B9F0-B3BC165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A672-EA2E-1240-8306-46684A2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D200D-8A4E-BE4B-8EDD-6F3A0EB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60BF-652A-7F49-9EC0-191BBF6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20EAA-207F-F140-8EC6-B7DAA86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113C-0607-4540-B6CF-A38742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B8C2-F86C-C143-8FA0-DEA5A1C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B7CB5-8685-DE40-B451-3C16168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1C72A-726D-D544-91E5-B74E5B2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865C6-0924-F74D-B7BF-4D7AF08B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0659F-DD10-1C47-A459-9AFB7CA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C832-9C8C-8041-9F73-7BE8ACF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FDC4C-84DC-1B4D-9DB5-4231D06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8DED-AF66-7F45-B26D-B89F2C7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E5D04-E453-464E-812D-101B230F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5EEBB-08DD-0342-AC08-9C37E0F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8593A-5C63-7B45-9C17-336EDA7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658C-801B-B74A-8A89-C848BEF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02C2-A6A6-0B44-A996-8374480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948C1-0265-5C41-B84B-0DD597A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AB78-E3E6-E744-9001-CCA5C45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3CA0-7634-B546-905F-23D2EFB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D318-D90F-5644-AC70-C8CF62C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BDC1-B146-5B4B-AEC1-B9682E0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75C6-A807-3F48-BA15-29B6C349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731F-43FE-024C-84CF-09FC8A3D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E98DC-60B5-7646-9FD6-28968462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30EF1-F72C-A340-94F6-0860859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D0D1-8A34-3140-991C-0223F7A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5F3A-FA60-3D42-ACD5-2E3B3CC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B6CDF-27E2-5B4F-943F-008E2C54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FBA75-01CF-7042-A0B5-ED43A963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4D85-7CF1-7F48-8FE9-D8594A02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2176D-9D26-214F-B68E-A373205B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B85F3-36F1-1541-8687-EA91F27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3CA7-E609-2D40-ABC5-316311B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03D52-9968-B649-A439-C3A2B51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B84-2AA4-F348-8458-8564696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97CA3-76B3-B149-B461-D42A15C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AFB3-B24F-E445-A497-BB1532A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3202C-DE3C-4A48-83C2-D82533B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80C47-37C1-AC4A-B970-245C46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EF11D3-C16A-9A41-958D-0E9EFE8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8C31D-539E-BC49-9A71-F74A73C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1323-C236-194B-8150-9EE7ACE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565F9-F2B0-0F45-A8F8-1B4F517E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9EF07-417A-FE4B-BDB4-3E453C8A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1D67-5F44-954C-86B4-FBE77B1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D1DF-A492-5047-88F2-FA75A60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00783-5E6B-494C-A2EE-5E738E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8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830A-F670-E348-9B9D-E651E83C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99D4F-9FE7-4742-BF67-9E47EE47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B104-B547-5644-ADE4-67B26F6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33368-612F-E748-BE72-5B0605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D0F6D-3490-694B-8BC6-0FC4CE28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D5630-0232-C747-91C4-3A664CD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879A0E-05C7-5048-942B-60781384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C6679-99F1-5D48-A98B-E89873C2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2F7-FCA7-8A4D-B0DB-94373B17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9751-D5F6-2844-82C2-B4158F53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F73A-003A-BD47-8035-2288BD9C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5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dataset/-/resource/dataset/organisation-subrole" TargetMode="External"/><Relationship Id="rId2" Type="http://schemas.openxmlformats.org/officeDocument/2006/relationships/hyperlink" Target="https://op.europa.eu/en/web/eu-vocabularies/at-concept-scheme/-/resource/authority/role/?target=Browse&amp;uri=http://publications.europa.eu/resource/authority/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concept-scheme/-/resource/authority/role-qualifier/?target=Browse&amp;uri=http://publications.europa.eu/resource/authority/role-qualifier" TargetMode="External"/><Relationship Id="rId5" Type="http://schemas.openxmlformats.org/officeDocument/2006/relationships/hyperlink" Target="https://op.europa.eu/en/web/eu-vocabularies/at-dataset/-/resource/dataset/role-nature?target=About" TargetMode="External"/><Relationship Id="rId4" Type="http://schemas.openxmlformats.org/officeDocument/2006/relationships/hyperlink" Target="https://op.europa.eu/en/web/eu-vocabularies/at-dataset/-/resource/dataset/buyer-legal-type?target=Abo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2609F-27E3-544E-90E6-97171089E8A8}"/>
              </a:ext>
            </a:extLst>
          </p:cNvPr>
          <p:cNvSpPr txBox="1"/>
          <p:nvPr/>
        </p:nvSpPr>
        <p:spPr>
          <a:xfrm>
            <a:off x="120101" y="80365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EU </a:t>
            </a:r>
            <a:r>
              <a:rPr lang="es-ES" dirty="0" err="1"/>
              <a:t>Vocabularies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to role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0E1660B-481B-8541-8216-B8CB1D2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5090"/>
              </p:ext>
            </p:extLst>
          </p:nvPr>
        </p:nvGraphicFramePr>
        <p:xfrm>
          <a:off x="120101" y="560179"/>
          <a:ext cx="11650140" cy="616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5">
                  <a:extLst>
                    <a:ext uri="{9D8B030D-6E8A-4147-A177-3AD203B41FA5}">
                      <a16:colId xmlns:a16="http://schemas.microsoft.com/office/drawing/2014/main" val="4185872001"/>
                    </a:ext>
                  </a:extLst>
                </a:gridCol>
                <a:gridCol w="2912535">
                  <a:extLst>
                    <a:ext uri="{9D8B030D-6E8A-4147-A177-3AD203B41FA5}">
                      <a16:colId xmlns:a16="http://schemas.microsoft.com/office/drawing/2014/main" val="2400274769"/>
                    </a:ext>
                  </a:extLst>
                </a:gridCol>
                <a:gridCol w="1040420">
                  <a:extLst>
                    <a:ext uri="{9D8B030D-6E8A-4147-A177-3AD203B41FA5}">
                      <a16:colId xmlns:a16="http://schemas.microsoft.com/office/drawing/2014/main" val="1141564283"/>
                    </a:ext>
                  </a:extLst>
                </a:gridCol>
                <a:gridCol w="4784650">
                  <a:extLst>
                    <a:ext uri="{9D8B030D-6E8A-4147-A177-3AD203B41FA5}">
                      <a16:colId xmlns:a16="http://schemas.microsoft.com/office/drawing/2014/main" val="1173526164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Controlled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Vocabulary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Comments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13203"/>
                  </a:ext>
                </a:extLst>
              </a:tr>
              <a:tr h="1333304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</a:t>
                      </a: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(NAL)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Office and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2"/>
                        </a:rPr>
                        <a:t>https://op.europa.eu/en/web/eu-vocabularies/at-concept-scheme/-/resource/authority/role/?target=Browse&amp;uri=http://publications.europa.eu/resource/authority/role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role </a:t>
                      </a:r>
                      <a:r>
                        <a:rPr lang="es-ES" sz="1200" dirty="0" err="1"/>
                        <a:t>related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would</a:t>
                      </a:r>
                      <a:r>
                        <a:rPr lang="es-ES" sz="1200" dirty="0"/>
                        <a:t> be ‘SIGN’ (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4010"/>
                  </a:ext>
                </a:extLst>
              </a:tr>
              <a:tr h="794854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organisation-subrole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3"/>
                        </a:rPr>
                        <a:t>https://op.europa.eu/en/web/eu-vocabularies/at-dataset/-/resource/dataset/organisation-subrole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Defines </a:t>
                      </a:r>
                      <a:r>
                        <a:rPr lang="es-ES" sz="1200" dirty="0" err="1"/>
                        <a:t>also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’ 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context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5314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buyer</a:t>
                      </a:r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-legal-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authorities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4"/>
                        </a:rPr>
                        <a:t>https://op.europa.eu/en/web/eu-vocabularies/at-dataset/-/resource/dataset/buyer-legal-type?target=About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taxonomy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proposed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these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codes</a:t>
                      </a:r>
                      <a:r>
                        <a:rPr lang="es-ES" sz="1200" dirty="0"/>
                        <a:t> are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at </a:t>
                      </a:r>
                      <a:r>
                        <a:rPr lang="es-ES" sz="1200" dirty="0" err="1"/>
                        <a:t>different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levels</a:t>
                      </a:r>
                      <a:r>
                        <a:rPr lang="es-E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4656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Role </a:t>
                      </a:r>
                      <a:r>
                        <a:rPr lang="es-ES" sz="1200" b="1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nature</a:t>
                      </a:r>
                      <a:endParaRPr lang="es-ES" sz="1200" b="1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5"/>
                        </a:rPr>
                        <a:t>https://op.europa.eu/en/web/eu-vocabularies/at-dataset/-/resource/dataset/role-nature?target=About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It</a:t>
                      </a:r>
                      <a:r>
                        <a:rPr lang="es-ES" sz="1200" dirty="0"/>
                        <a:t> defines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two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: ENTITY and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99744"/>
                  </a:ext>
                </a:extLst>
              </a:tr>
              <a:tr h="164744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 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qualifier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interveners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6"/>
                        </a:rPr>
                        <a:t>https://op.europa.eu/en/web/eu-vocabularies/at-concept-scheme/-/resource/authority/role-qualifier/?target=Browse&amp;uri=http://publications.europa.eu/resource/authority/role-qualifier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concept similar to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ours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team</a:t>
                      </a:r>
                      <a:r>
                        <a:rPr lang="es-ES" sz="1200" dirty="0"/>
                        <a:t>-leader’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68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01611-36E8-B448-8977-04342861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93027" y="770466"/>
            <a:ext cx="10557934" cy="53170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3E783A-07EB-F646-8E4D-ED8241A34169}"/>
              </a:ext>
            </a:extLst>
          </p:cNvPr>
          <p:cNvSpPr txBox="1"/>
          <p:nvPr/>
        </p:nvSpPr>
        <p:spPr>
          <a:xfrm>
            <a:off x="1530350" y="1028700"/>
            <a:ext cx="497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Organisations</a:t>
            </a:r>
            <a:r>
              <a:rPr lang="es-ES" sz="1200" dirty="0"/>
              <a:t>, Roles and </a:t>
            </a:r>
            <a:r>
              <a:rPr lang="es-ES" sz="1200" dirty="0" err="1"/>
              <a:t>Activities</a:t>
            </a:r>
            <a:r>
              <a:rPr lang="es-ES" sz="1200" dirty="0"/>
              <a:t> as per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r>
              <a:rPr lang="es-ES" sz="1200" dirty="0"/>
              <a:t> </a:t>
            </a:r>
            <a:r>
              <a:rPr lang="es-ES" sz="600" dirty="0"/>
              <a:t>(</a:t>
            </a:r>
            <a:r>
              <a:rPr lang="es-ES" sz="600" dirty="0" err="1"/>
              <a:t>source</a:t>
            </a:r>
            <a:r>
              <a:rPr lang="es-ES" sz="600" dirty="0"/>
              <a:t>: Manuela Cruz and Natalie </a:t>
            </a:r>
            <a:r>
              <a:rPr lang="es-ES" sz="600" dirty="0" err="1"/>
              <a:t>Muric</a:t>
            </a:r>
            <a:r>
              <a:rPr lang="es-ES" sz="600" dirty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576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CAC1A8-1AE4-3246-9C0D-32E1EB33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727"/>
            <a:ext cx="12192000" cy="49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2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8A0A15-DC2C-DD4D-8B4C-291074AA53CF}"/>
              </a:ext>
            </a:extLst>
          </p:cNvPr>
          <p:cNvSpPr txBox="1"/>
          <p:nvPr/>
        </p:nvSpPr>
        <p:spPr>
          <a:xfrm>
            <a:off x="317500" y="139700"/>
            <a:ext cx="412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Roles, </a:t>
            </a:r>
            <a:r>
              <a:rPr lang="es-ES" sz="1200" dirty="0" err="1"/>
              <a:t>presented</a:t>
            </a:r>
            <a:r>
              <a:rPr lang="es-ES" sz="1200" dirty="0"/>
              <a:t> as a </a:t>
            </a:r>
            <a:r>
              <a:rPr lang="es-ES" sz="1200" dirty="0" err="1"/>
              <a:t>taxonomy</a:t>
            </a:r>
            <a:r>
              <a:rPr lang="es-ES" sz="1200" dirty="0"/>
              <a:t>, </a:t>
            </a:r>
            <a:r>
              <a:rPr lang="es-ES" sz="1200" dirty="0" err="1"/>
              <a:t>according</a:t>
            </a:r>
            <a:r>
              <a:rPr lang="es-ES" sz="1200" dirty="0"/>
              <a:t> to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previous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107686-9CF1-B447-97DB-DF2F4229FBBF}"/>
              </a:ext>
            </a:extLst>
          </p:cNvPr>
          <p:cNvSpPr txBox="1"/>
          <p:nvPr/>
        </p:nvSpPr>
        <p:spPr>
          <a:xfrm>
            <a:off x="3285460" y="6348968"/>
            <a:ext cx="587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relations</a:t>
            </a:r>
            <a:r>
              <a:rPr lang="es-ES" dirty="0">
                <a:solidFill>
                  <a:srgbClr val="C00000"/>
                </a:solidFill>
              </a:rPr>
              <a:t> are </a:t>
            </a:r>
            <a:r>
              <a:rPr lang="es-ES" dirty="0" err="1">
                <a:solidFill>
                  <a:srgbClr val="C00000"/>
                </a:solidFill>
              </a:rPr>
              <a:t>all</a:t>
            </a:r>
            <a:r>
              <a:rPr lang="es-ES" dirty="0">
                <a:solidFill>
                  <a:srgbClr val="C00000"/>
                </a:solidFill>
              </a:rPr>
              <a:t> ‘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broader</a:t>
            </a:r>
            <a:r>
              <a:rPr lang="es-ES" dirty="0">
                <a:solidFill>
                  <a:srgbClr val="C00000"/>
                </a:solidFill>
              </a:rPr>
              <a:t>/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narrower</a:t>
            </a:r>
            <a:r>
              <a:rPr lang="es-ES" dirty="0">
                <a:solidFill>
                  <a:srgbClr val="C00000"/>
                </a:solidFill>
              </a:rPr>
              <a:t>’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EA3B5A-ED91-1E48-BCF4-8CEFE040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" t="24186" r="23256" b="19690"/>
          <a:stretch/>
        </p:blipFill>
        <p:spPr>
          <a:xfrm>
            <a:off x="510044" y="919716"/>
            <a:ext cx="10938256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8A0A15-DC2C-DD4D-8B4C-291074AA53CF}"/>
              </a:ext>
            </a:extLst>
          </p:cNvPr>
          <p:cNvSpPr txBox="1"/>
          <p:nvPr/>
        </p:nvSpPr>
        <p:spPr>
          <a:xfrm>
            <a:off x="317500" y="139700"/>
            <a:ext cx="2314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buyer</a:t>
            </a:r>
            <a:r>
              <a:rPr lang="es-ES" sz="1200" dirty="0"/>
              <a:t>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3C4766-8EFA-4E42-896D-683306E6BA05}"/>
              </a:ext>
            </a:extLst>
          </p:cNvPr>
          <p:cNvSpPr/>
          <p:nvPr/>
        </p:nvSpPr>
        <p:spPr>
          <a:xfrm>
            <a:off x="10132828" y="1148316"/>
            <a:ext cx="1307805" cy="691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107686-9CF1-B447-97DB-DF2F4229FBBF}"/>
              </a:ext>
            </a:extLst>
          </p:cNvPr>
          <p:cNvSpPr txBox="1"/>
          <p:nvPr/>
        </p:nvSpPr>
        <p:spPr>
          <a:xfrm>
            <a:off x="3285460" y="6348968"/>
            <a:ext cx="587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relations</a:t>
            </a:r>
            <a:r>
              <a:rPr lang="es-ES" dirty="0">
                <a:solidFill>
                  <a:srgbClr val="C00000"/>
                </a:solidFill>
              </a:rPr>
              <a:t> are </a:t>
            </a:r>
            <a:r>
              <a:rPr lang="es-ES" dirty="0" err="1">
                <a:solidFill>
                  <a:srgbClr val="C00000"/>
                </a:solidFill>
              </a:rPr>
              <a:t>all</a:t>
            </a:r>
            <a:r>
              <a:rPr lang="es-ES" dirty="0">
                <a:solidFill>
                  <a:srgbClr val="C00000"/>
                </a:solidFill>
              </a:rPr>
              <a:t> ‘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broader</a:t>
            </a:r>
            <a:r>
              <a:rPr lang="es-ES" dirty="0">
                <a:solidFill>
                  <a:srgbClr val="C00000"/>
                </a:solidFill>
              </a:rPr>
              <a:t>/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narrower</a:t>
            </a:r>
            <a:r>
              <a:rPr lang="es-ES" dirty="0">
                <a:solidFill>
                  <a:srgbClr val="C00000"/>
                </a:solidFill>
              </a:rPr>
              <a:t>’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BB437A-7580-8042-8DFD-5527947FF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2" t="9612" r="16890" b="20620"/>
          <a:stretch/>
        </p:blipFill>
        <p:spPr>
          <a:xfrm>
            <a:off x="1424763" y="810163"/>
            <a:ext cx="8973879" cy="52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6486EFD-36F3-AB4D-8C88-CF68176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18"/>
            <a:ext cx="12192000" cy="5479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4664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winner</a:t>
            </a:r>
            <a:r>
              <a:rPr lang="es-ES" sz="1200" dirty="0"/>
              <a:t>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subcontractor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52122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procurement</a:t>
            </a:r>
            <a:r>
              <a:rPr lang="es-ES" sz="1200" dirty="0"/>
              <a:t> manager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875CF9-8912-5840-A029-1E9308C28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5" t="10388" r="24128" b="6357"/>
          <a:stretch/>
        </p:blipFill>
        <p:spPr>
          <a:xfrm>
            <a:off x="1105787" y="425089"/>
            <a:ext cx="8984512" cy="64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Sub-</a:t>
            </a:r>
            <a:r>
              <a:rPr lang="es-ES" sz="1200" dirty="0" err="1"/>
              <a:t>types</a:t>
            </a:r>
            <a:r>
              <a:rPr lang="es-ES" sz="1200" dirty="0"/>
              <a:t> of 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C5D678-5471-A04A-A0FB-144E5717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7" y="416699"/>
            <a:ext cx="9117408" cy="61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060762" y="4827685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e.g</a:t>
            </a:r>
            <a:r>
              <a:rPr lang="es-ES" dirty="0">
                <a:solidFill>
                  <a:schemeClr val="tx1"/>
                </a:solidFill>
              </a:rPr>
              <a:t>., Lot)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20748" y="3957211"/>
            <a:ext cx="1022274" cy="8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26020" y="462346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959929" y="3126557"/>
            <a:ext cx="1487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</a:t>
            </a:r>
            <a:r>
              <a:rPr lang="es-ES" sz="900" dirty="0"/>
              <a:t> </a:t>
            </a:r>
            <a:r>
              <a:rPr lang="es-ES" sz="900" dirty="0" err="1"/>
              <a:t>Event</a:t>
            </a:r>
            <a:r>
              <a:rPr lang="es-ES" sz="900" dirty="0"/>
              <a:t> </a:t>
            </a:r>
            <a:r>
              <a:rPr lang="es-ES" sz="900" dirty="0" err="1"/>
              <a:t>Reification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447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(CHEN E/R View)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2378059" y="331816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830027" y="3598864"/>
            <a:ext cx="124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3876069" y="36179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99532-26AF-0640-9DEE-8CD77B028963}"/>
              </a:ext>
            </a:extLst>
          </p:cNvPr>
          <p:cNvSpPr txBox="1"/>
          <p:nvPr/>
        </p:nvSpPr>
        <p:spPr>
          <a:xfrm>
            <a:off x="350639" y="755529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87F0E-0AC3-F64C-909B-33CE3BBCBBFE}"/>
              </a:ext>
            </a:extLst>
          </p:cNvPr>
          <p:cNvSpPr/>
          <p:nvPr/>
        </p:nvSpPr>
        <p:spPr>
          <a:xfrm>
            <a:off x="5959929" y="4885073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14987-2554-1547-8982-9C2096E48566}"/>
              </a:ext>
            </a:extLst>
          </p:cNvPr>
          <p:cNvSpPr txBox="1"/>
          <p:nvPr/>
        </p:nvSpPr>
        <p:spPr>
          <a:xfrm>
            <a:off x="6811269" y="461617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F60627-8CB1-2B40-B14A-46C9552910B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743022" y="3957211"/>
            <a:ext cx="876893" cy="9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5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10" ma:contentTypeDescription="Crear nuevo documento." ma:contentTypeScope="" ma:versionID="d0b552c268e14c49f727da8a4278bee4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0145bd77e5eea22887f69a1ea8dc854b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2FDF0C-88AE-4771-956D-1425D948B357}"/>
</file>

<file path=customXml/itemProps2.xml><?xml version="1.0" encoding="utf-8"?>
<ds:datastoreItem xmlns:ds="http://schemas.openxmlformats.org/officeDocument/2006/customXml" ds:itemID="{081285C0-A450-4AE3-89FA-42C06099435A}"/>
</file>

<file path=customXml/itemProps3.xml><?xml version="1.0" encoding="utf-8"?>
<ds:datastoreItem xmlns:ds="http://schemas.openxmlformats.org/officeDocument/2006/customXml" ds:itemID="{EA3E3531-6486-443C-8EA5-7EBF313F8BB6}"/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526</Words>
  <Application>Microsoft Macintosh PowerPoint</Application>
  <PresentationFormat>Panorámica</PresentationFormat>
  <Paragraphs>53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LucidaGrande-Bold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17</cp:revision>
  <dcterms:created xsi:type="dcterms:W3CDTF">2020-09-19T08:34:44Z</dcterms:created>
  <dcterms:modified xsi:type="dcterms:W3CDTF">2020-09-19T19:35:01Z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