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9" r:id="rId2"/>
    <p:sldId id="266" r:id="rId3"/>
    <p:sldId id="268" r:id="rId4"/>
    <p:sldId id="267" r:id="rId5"/>
    <p:sldId id="270" r:id="rId6"/>
    <p:sldId id="271" r:id="rId7"/>
    <p:sldId id="272" r:id="rId8"/>
    <p:sldId id="273" r:id="rId9"/>
    <p:sldId id="265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>
        <p:scale>
          <a:sx n="120" d="100"/>
          <a:sy n="120" d="100"/>
        </p:scale>
        <p:origin x="80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24D4F-5F70-644E-899F-5116FC265419}" type="datetimeFigureOut">
              <a:rPr lang="es-ES" smtClean="0"/>
              <a:t>19/9/20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675B8-A6ED-224A-8353-C986255D89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6939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8E387-4282-7C49-8B2C-12A7B33D793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1437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8C020-DDF3-734B-9164-D25D9D338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9ACEA-A221-154A-BF49-17E3094BC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F3B992-6141-B449-B9F0-B3BC165DA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C82C-B663-314A-ABEF-D46EF6339FBC}" type="datetimeFigureOut">
              <a:rPr lang="es-ES" smtClean="0"/>
              <a:t>19/9/20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6AA672-EA2E-1240-8306-46684A2B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0D200D-8A4E-BE4B-8EDD-6F3A0EBC8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878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960BF-652A-7F49-9EC0-191BBF64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520EAA-207F-F140-8EC6-B7DAA8643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C0113C-0607-4540-B6CF-A387423CF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C82C-B663-314A-ABEF-D46EF6339FBC}" type="datetimeFigureOut">
              <a:rPr lang="es-ES" smtClean="0"/>
              <a:t>19/9/20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0FB8C2-F86C-C143-8FA0-DEA5A1CB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BB7CB5-8685-DE40-B451-3C161681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494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41C72A-726D-D544-91E5-B74E5B289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6865C6-0924-F74D-B7BF-4D7AF08B9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D0659F-DD10-1C47-A459-9AFB7CA8D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C82C-B663-314A-ABEF-D46EF6339FBC}" type="datetimeFigureOut">
              <a:rPr lang="es-ES" smtClean="0"/>
              <a:t>19/9/20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F2C832-9C8C-8041-9F73-7BE8ACFD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FFDC4C-84DC-1B4D-9DB5-4231D067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452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C8DED-AF66-7F45-B26D-B89F2C7B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0E5D04-E453-464E-812D-101B230F3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E5EEBB-08DD-0342-AC08-9C37E0FB5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C82C-B663-314A-ABEF-D46EF6339FBC}" type="datetimeFigureOut">
              <a:rPr lang="es-ES" smtClean="0"/>
              <a:t>19/9/20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98593A-5C63-7B45-9C17-336EDA77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BD658C-801B-B74A-8A89-C848BEF38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747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402C2-A6A6-0B44-A996-8374480CE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B948C1-0265-5C41-B84B-0DD597A25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07AB78-E3E6-E744-9001-CCA5C4557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C82C-B663-314A-ABEF-D46EF6339FBC}" type="datetimeFigureOut">
              <a:rPr lang="es-ES" smtClean="0"/>
              <a:t>19/9/20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03CA0-7634-B546-905F-23D2EFB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FFD318-D90F-5644-AC70-C8CF62C1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067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2BDC1-B146-5B4B-AEC1-B9682E07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D275C6-A807-3F48-BA15-29B6C349E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D1731F-43FE-024C-84CF-09FC8A3D1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8E98DC-60B5-7646-9FD6-28968462B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C82C-B663-314A-ABEF-D46EF6339FBC}" type="datetimeFigureOut">
              <a:rPr lang="es-ES" smtClean="0"/>
              <a:t>19/9/20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230EF1-F72C-A340-94F6-08608599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D3D0D1-8A34-3140-991C-0223F7A1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42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F5F3A-FA60-3D42-ACD5-2E3B3CC6C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6B6CDF-27E2-5B4F-943F-008E2C541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1FBA75-01CF-7042-A0B5-ED43A9637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9BC4D85-7CF1-7F48-8FE9-D8594A025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BD2176D-9D26-214F-B68E-A373205BF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81B85F3-36F1-1541-8687-EA91F270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C82C-B663-314A-ABEF-D46EF6339FBC}" type="datetimeFigureOut">
              <a:rPr lang="es-ES" smtClean="0"/>
              <a:t>19/9/20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6A3CA7-E609-2D40-ABC5-316311BE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AB03D52-9968-B649-A439-C3A2B511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26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E0B84-2AA4-F348-8458-8564696D8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D97CA3-76B3-B149-B461-D42A15CB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C82C-B663-314A-ABEF-D46EF6339FBC}" type="datetimeFigureOut">
              <a:rPr lang="es-ES" smtClean="0"/>
              <a:t>19/9/20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15AFB3-B24F-E445-A497-BB1532A5D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33202C-DE3C-4A48-83C2-D82533BCD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98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980C47-37C1-AC4A-B970-245C465F3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C82C-B663-314A-ABEF-D46EF6339FBC}" type="datetimeFigureOut">
              <a:rPr lang="es-ES" smtClean="0"/>
              <a:t>19/9/20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EF11D3-C16A-9A41-958D-0E9EFE87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C8C31D-539E-BC49-9A71-F74A73C5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499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1323-C236-194B-8150-9EE7ACE31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8565F9-F2B0-0F45-A8F8-1B4F517EB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E9EF07-417A-FE4B-BDB4-3E453C8A0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751D67-5F44-954C-86B4-FBE77B1F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C82C-B663-314A-ABEF-D46EF6339FBC}" type="datetimeFigureOut">
              <a:rPr lang="es-ES" smtClean="0"/>
              <a:t>19/9/20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6BD1DF-A492-5047-88F2-FA75A60E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B00783-5E6B-494C-A2EE-5E738E7B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585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A830A-F670-E348-9B9D-E651E83C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1399D4F-9FE7-4742-BF67-9E47EE47A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E7B104-B547-5644-ADE4-67B26F63A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F33368-612F-E748-BE72-5B0605E3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C82C-B663-314A-ABEF-D46EF6339FBC}" type="datetimeFigureOut">
              <a:rPr lang="es-ES" smtClean="0"/>
              <a:t>19/9/20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5D0F6D-3490-694B-8BC6-0FC4CE28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DD5630-0232-C747-91C4-3A664CDE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082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879A0E-05C7-5048-942B-60781384C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4C6679-99F1-5D48-A98B-E89873C29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0052F7-FCA7-8A4D-B0DB-94373B17A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EC82C-B663-314A-ABEF-D46EF6339FBC}" type="datetimeFigureOut">
              <a:rPr lang="es-ES" smtClean="0"/>
              <a:t>19/9/20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829751-D5F6-2844-82C2-B4158F537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1FF73A-003A-BD47-8035-2288BD9C1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95539-F15E-8240-90A8-A92A48A302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853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.europa.eu/en/web/eu-vocabularies/at-dataset/-/resource/dataset/organisation-subrole" TargetMode="External"/><Relationship Id="rId2" Type="http://schemas.openxmlformats.org/officeDocument/2006/relationships/hyperlink" Target="https://op.europa.eu/en/web/eu-vocabularies/at-concept-scheme/-/resource/authority/role/?target=Browse&amp;uri=http://publications.europa.eu/resource/authority/ro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.europa.eu/en/web/eu-vocabularies/at-concept-scheme/-/resource/authority/role-qualifier/?target=Browse&amp;uri=http://publications.europa.eu/resource/authority/role-qualifier" TargetMode="External"/><Relationship Id="rId5" Type="http://schemas.openxmlformats.org/officeDocument/2006/relationships/hyperlink" Target="https://op.europa.eu/en/web/eu-vocabularies/at-dataset/-/resource/dataset/role-nature?target=About" TargetMode="External"/><Relationship Id="rId4" Type="http://schemas.openxmlformats.org/officeDocument/2006/relationships/hyperlink" Target="https://op.europa.eu/en/web/eu-vocabularies/at-dataset/-/resource/dataset/buyer-legal-type?target=Abou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722609F-27E3-544E-90E6-97171089E8A8}"/>
              </a:ext>
            </a:extLst>
          </p:cNvPr>
          <p:cNvSpPr txBox="1"/>
          <p:nvPr/>
        </p:nvSpPr>
        <p:spPr>
          <a:xfrm>
            <a:off x="120101" y="80365"/>
            <a:ext cx="3080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EU </a:t>
            </a:r>
            <a:r>
              <a:rPr lang="es-ES" dirty="0" err="1"/>
              <a:t>Vocabularies</a:t>
            </a:r>
            <a:r>
              <a:rPr lang="es-ES" dirty="0"/>
              <a:t> </a:t>
            </a:r>
            <a:r>
              <a:rPr lang="es-ES" dirty="0" err="1"/>
              <a:t>related</a:t>
            </a:r>
            <a:r>
              <a:rPr lang="es-ES" dirty="0"/>
              <a:t> to role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50E1660B-481B-8541-8216-B8CB1D2D2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65090"/>
              </p:ext>
            </p:extLst>
          </p:nvPr>
        </p:nvGraphicFramePr>
        <p:xfrm>
          <a:off x="120101" y="560179"/>
          <a:ext cx="11650140" cy="6165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2535">
                  <a:extLst>
                    <a:ext uri="{9D8B030D-6E8A-4147-A177-3AD203B41FA5}">
                      <a16:colId xmlns:a16="http://schemas.microsoft.com/office/drawing/2014/main" val="4185872001"/>
                    </a:ext>
                  </a:extLst>
                </a:gridCol>
                <a:gridCol w="2912535">
                  <a:extLst>
                    <a:ext uri="{9D8B030D-6E8A-4147-A177-3AD203B41FA5}">
                      <a16:colId xmlns:a16="http://schemas.microsoft.com/office/drawing/2014/main" val="2400274769"/>
                    </a:ext>
                  </a:extLst>
                </a:gridCol>
                <a:gridCol w="1040420">
                  <a:extLst>
                    <a:ext uri="{9D8B030D-6E8A-4147-A177-3AD203B41FA5}">
                      <a16:colId xmlns:a16="http://schemas.microsoft.com/office/drawing/2014/main" val="1141564283"/>
                    </a:ext>
                  </a:extLst>
                </a:gridCol>
                <a:gridCol w="4784650">
                  <a:extLst>
                    <a:ext uri="{9D8B030D-6E8A-4147-A177-3AD203B41FA5}">
                      <a16:colId xmlns:a16="http://schemas.microsoft.com/office/drawing/2014/main" val="1173526164"/>
                    </a:ext>
                  </a:extLst>
                </a:gridCol>
              </a:tblGrid>
              <a:tr h="311959">
                <a:tc>
                  <a:txBody>
                    <a:bodyPr/>
                    <a:lstStyle/>
                    <a:p>
                      <a:r>
                        <a:rPr lang="es-ES" sz="1200" dirty="0" err="1"/>
                        <a:t>Controlled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Vocabulary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Included</a:t>
                      </a:r>
                      <a:r>
                        <a:rPr lang="es-E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Comments</a:t>
                      </a:r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713203"/>
                  </a:ext>
                </a:extLst>
              </a:tr>
              <a:tr h="1333304">
                <a:tc>
                  <a:txBody>
                    <a:bodyPr/>
                    <a:lstStyle/>
                    <a:p>
                      <a:r>
                        <a:rPr lang="es-ES" sz="1200" b="1" kern="1200" dirty="0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  <a:ea typeface="+mn-ea"/>
                          <a:cs typeface="+mn-cs"/>
                        </a:rPr>
                        <a:t>role</a:t>
                      </a:r>
                    </a:p>
                    <a:p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Roles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Named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Authority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(NAL)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authority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controlled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vocabulary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listing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roles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relevant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descriptive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metadata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at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Publications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Office and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metadata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exchange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institutions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involved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legal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decision-making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hlinkClick r:id="rId2"/>
                        </a:rPr>
                        <a:t>https://op.europa.eu/en/web/eu-vocabularies/at-concept-scheme/-/resource/authority/role/?target=Browse&amp;uri=http://publications.europa.eu/resource/authority/role</a:t>
                      </a:r>
                      <a:endParaRPr lang="es-ES" sz="1200" dirty="0"/>
                    </a:p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The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only</a:t>
                      </a:r>
                      <a:r>
                        <a:rPr lang="es-ES" sz="1200" dirty="0"/>
                        <a:t> role </a:t>
                      </a:r>
                      <a:r>
                        <a:rPr lang="es-ES" sz="1200" dirty="0" err="1"/>
                        <a:t>related</a:t>
                      </a:r>
                      <a:r>
                        <a:rPr lang="es-ES" sz="1200" dirty="0"/>
                        <a:t> to </a:t>
                      </a:r>
                      <a:r>
                        <a:rPr lang="es-ES" sz="1200" dirty="0" err="1"/>
                        <a:t>procurement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would</a:t>
                      </a:r>
                      <a:r>
                        <a:rPr lang="es-ES" sz="1200" dirty="0"/>
                        <a:t> be ‘SIGN’ (</a:t>
                      </a:r>
                      <a:r>
                        <a:rPr lang="es-ES" sz="1200" dirty="0" err="1"/>
                        <a:t>Signatory</a:t>
                      </a:r>
                      <a:r>
                        <a:rPr lang="es-ES" sz="1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264010"/>
                  </a:ext>
                </a:extLst>
              </a:tr>
              <a:tr h="794854">
                <a:tc>
                  <a:txBody>
                    <a:bodyPr/>
                    <a:lstStyle/>
                    <a:p>
                      <a:r>
                        <a:rPr lang="es-ES" sz="1200" b="1" kern="1200" dirty="0" err="1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  <a:ea typeface="+mn-ea"/>
                          <a:cs typeface="+mn-cs"/>
                        </a:rPr>
                        <a:t>organisation-subrole</a:t>
                      </a:r>
                      <a:endParaRPr lang="es-ES" sz="1200" b="1" kern="1200" dirty="0">
                        <a:solidFill>
                          <a:srgbClr val="012087"/>
                        </a:solidFill>
                        <a:latin typeface="LucidaGrande-Bold" panose="020B06000405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sub-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organisations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a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procurement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procedure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hlinkClick r:id="rId3"/>
                        </a:rPr>
                        <a:t>https://op.europa.eu/en/web/eu-vocabularies/at-dataset/-/resource/dataset/organisation-subrole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Defines </a:t>
                      </a:r>
                      <a:r>
                        <a:rPr lang="es-ES" sz="1200" dirty="0" err="1"/>
                        <a:t>also</a:t>
                      </a:r>
                      <a:r>
                        <a:rPr lang="es-ES" sz="1200" dirty="0"/>
                        <a:t> ‘</a:t>
                      </a:r>
                      <a:r>
                        <a:rPr lang="es-ES" sz="1200" dirty="0" err="1"/>
                        <a:t>signatory</a:t>
                      </a:r>
                      <a:r>
                        <a:rPr lang="es-ES" sz="1200" dirty="0"/>
                        <a:t>’ in </a:t>
                      </a:r>
                      <a:r>
                        <a:rPr lang="es-ES" sz="1200" dirty="0" err="1"/>
                        <a:t>the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context</a:t>
                      </a:r>
                      <a:r>
                        <a:rPr lang="es-ES" sz="1200" dirty="0"/>
                        <a:t> of </a:t>
                      </a:r>
                      <a:r>
                        <a:rPr lang="es-ES" sz="1200" dirty="0" err="1"/>
                        <a:t>procurement</a:t>
                      </a:r>
                      <a:r>
                        <a:rPr lang="es-ES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845314"/>
                  </a:ext>
                </a:extLst>
              </a:tr>
              <a:tr h="615371">
                <a:tc>
                  <a:txBody>
                    <a:bodyPr/>
                    <a:lstStyle/>
                    <a:p>
                      <a:r>
                        <a:rPr lang="es-ES" sz="1200" b="1" kern="1200" dirty="0" err="1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  <a:ea typeface="+mn-ea"/>
                          <a:cs typeface="+mn-cs"/>
                        </a:rPr>
                        <a:t>buyer</a:t>
                      </a:r>
                      <a:r>
                        <a:rPr lang="es-ES" sz="1200" b="1" kern="1200" dirty="0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  <a:ea typeface="+mn-ea"/>
                          <a:cs typeface="+mn-cs"/>
                        </a:rPr>
                        <a:t>-legal-</a:t>
                      </a:r>
                      <a:r>
                        <a:rPr lang="es-ES" sz="1200" b="1" kern="1200" dirty="0" err="1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  <a:ea typeface="+mn-ea"/>
                          <a:cs typeface="+mn-cs"/>
                        </a:rPr>
                        <a:t>type</a:t>
                      </a:r>
                      <a:endParaRPr lang="es-ES" sz="1200" b="1" kern="1200" dirty="0">
                        <a:solidFill>
                          <a:srgbClr val="012087"/>
                        </a:solidFill>
                        <a:latin typeface="LucidaGrande-Bold" panose="020B06000405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procuring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authorities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within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procurement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according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legislation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hlinkClick r:id="rId4"/>
                        </a:rPr>
                        <a:t>https://op.europa.eu/en/web/eu-vocabularies/at-dataset/-/resource/dataset/buyer-legal-type?target=About</a:t>
                      </a:r>
                      <a:endParaRPr lang="es-ES" sz="1200" dirty="0"/>
                    </a:p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In </a:t>
                      </a:r>
                      <a:r>
                        <a:rPr lang="es-ES" sz="1200" dirty="0" err="1"/>
                        <a:t>the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taxonomy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proposed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these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codes</a:t>
                      </a:r>
                      <a:r>
                        <a:rPr lang="es-ES" sz="1200" dirty="0"/>
                        <a:t> are </a:t>
                      </a:r>
                      <a:r>
                        <a:rPr lang="es-ES" sz="1200" dirty="0" err="1"/>
                        <a:t>located</a:t>
                      </a:r>
                      <a:r>
                        <a:rPr lang="es-ES" sz="1200" dirty="0"/>
                        <a:t> at </a:t>
                      </a:r>
                      <a:r>
                        <a:rPr lang="es-ES" sz="1200" dirty="0" err="1"/>
                        <a:t>different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levels</a:t>
                      </a:r>
                      <a:r>
                        <a:rPr lang="es-ES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624656"/>
                  </a:ext>
                </a:extLst>
              </a:tr>
              <a:tr h="615371">
                <a:tc>
                  <a:txBody>
                    <a:bodyPr/>
                    <a:lstStyle/>
                    <a:p>
                      <a:r>
                        <a:rPr lang="es-ES" sz="1200" b="1" dirty="0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</a:rPr>
                        <a:t>Role </a:t>
                      </a:r>
                      <a:r>
                        <a:rPr lang="es-ES" sz="1200" b="1" dirty="0" err="1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</a:rPr>
                        <a:t>nature</a:t>
                      </a:r>
                      <a:endParaRPr lang="es-ES" sz="1200" b="1" dirty="0">
                        <a:solidFill>
                          <a:srgbClr val="012087"/>
                        </a:solidFill>
                        <a:latin typeface="LucidaGrande-Bold" panose="020B0600040502020204" pitchFamily="34" charset="0"/>
                      </a:endParaRPr>
                    </a:p>
                    <a:p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Role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nature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NAL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controlling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attribution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roles.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hlinkClick r:id="rId5"/>
                        </a:rPr>
                        <a:t>https://op.europa.eu/en/web/eu-vocabularies/at-dataset/-/resource/dataset/role-nature?target=About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It</a:t>
                      </a:r>
                      <a:r>
                        <a:rPr lang="es-ES" sz="1200" dirty="0"/>
                        <a:t> defines </a:t>
                      </a:r>
                      <a:r>
                        <a:rPr lang="es-ES" sz="1200" dirty="0" err="1"/>
                        <a:t>only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two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values</a:t>
                      </a:r>
                      <a:r>
                        <a:rPr lang="es-ES" sz="1200" dirty="0"/>
                        <a:t>: ENTITY and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199744"/>
                  </a:ext>
                </a:extLst>
              </a:tr>
              <a:tr h="1647449">
                <a:tc>
                  <a:txBody>
                    <a:bodyPr/>
                    <a:lstStyle/>
                    <a:p>
                      <a:r>
                        <a:rPr lang="es-ES" sz="1200" b="1" kern="1200" dirty="0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  <a:ea typeface="+mn-ea"/>
                          <a:cs typeface="+mn-cs"/>
                        </a:rPr>
                        <a:t>Role </a:t>
                      </a:r>
                      <a:r>
                        <a:rPr lang="es-ES" sz="1200" b="1" kern="1200" dirty="0" err="1">
                          <a:solidFill>
                            <a:srgbClr val="012087"/>
                          </a:solidFill>
                          <a:latin typeface="LucidaGrande-Bold" panose="020B0600040502020204" pitchFamily="34" charset="0"/>
                          <a:ea typeface="+mn-ea"/>
                          <a:cs typeface="+mn-cs"/>
                        </a:rPr>
                        <a:t>qualifier</a:t>
                      </a:r>
                      <a:endParaRPr lang="es-ES" sz="1200" b="1" kern="1200" dirty="0">
                        <a:solidFill>
                          <a:srgbClr val="012087"/>
                        </a:solidFill>
                        <a:latin typeface="LucidaGrande-Bold" panose="020B0600040502020204" pitchFamily="34" charset="0"/>
                        <a:ea typeface="+mn-ea"/>
                        <a:cs typeface="+mn-cs"/>
                      </a:endParaRPr>
                    </a:p>
                    <a:p>
                      <a:pPr fontAlgn="t"/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quality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interveners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at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Court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Justice</a:t>
                      </a:r>
                      <a:r>
                        <a:rPr lang="es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hlinkClick r:id="rId6"/>
                        </a:rPr>
                        <a:t>https://op.europa.eu/en/web/eu-vocabularies/at-concept-scheme/-/resource/authority/role-qualifier/?target=Browse&amp;uri=http://publications.europa.eu/resource/authority/role-qualifier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The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only</a:t>
                      </a:r>
                      <a:r>
                        <a:rPr lang="es-ES" sz="1200" dirty="0"/>
                        <a:t> concept similar to </a:t>
                      </a:r>
                      <a:r>
                        <a:rPr lang="es-ES" sz="1200" dirty="0" err="1"/>
                        <a:t>one</a:t>
                      </a:r>
                      <a:r>
                        <a:rPr lang="es-ES" sz="1200" dirty="0"/>
                        <a:t> of </a:t>
                      </a:r>
                      <a:r>
                        <a:rPr lang="es-ES" sz="1200" dirty="0" err="1"/>
                        <a:t>ours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is</a:t>
                      </a:r>
                      <a:r>
                        <a:rPr lang="es-ES" sz="1200" dirty="0"/>
                        <a:t> ‘</a:t>
                      </a:r>
                      <a:r>
                        <a:rPr lang="es-ES" sz="1200" dirty="0" err="1"/>
                        <a:t>team</a:t>
                      </a:r>
                      <a:r>
                        <a:rPr lang="es-ES" sz="1200" dirty="0"/>
                        <a:t>-leader’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510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683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FE01611-36E8-B448-8977-04342861D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5" t="13457" r="9099" b="9013"/>
          <a:stretch/>
        </p:blipFill>
        <p:spPr>
          <a:xfrm>
            <a:off x="593027" y="770466"/>
            <a:ext cx="10557934" cy="531706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F3E783A-07EB-F646-8E4D-ED8241A34169}"/>
              </a:ext>
            </a:extLst>
          </p:cNvPr>
          <p:cNvSpPr txBox="1"/>
          <p:nvPr/>
        </p:nvSpPr>
        <p:spPr>
          <a:xfrm>
            <a:off x="1530350" y="1028700"/>
            <a:ext cx="4970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Organisations</a:t>
            </a:r>
            <a:r>
              <a:rPr lang="es-ES" sz="1200" dirty="0"/>
              <a:t>, Roles and </a:t>
            </a:r>
            <a:r>
              <a:rPr lang="es-ES" sz="1200" dirty="0" err="1"/>
              <a:t>Activities</a:t>
            </a:r>
            <a:r>
              <a:rPr lang="es-ES" sz="1200" dirty="0"/>
              <a:t> as per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Directives</a:t>
            </a:r>
            <a:r>
              <a:rPr lang="es-ES" sz="1200" dirty="0"/>
              <a:t> </a:t>
            </a:r>
            <a:r>
              <a:rPr lang="es-ES" sz="600" dirty="0"/>
              <a:t>(</a:t>
            </a:r>
            <a:r>
              <a:rPr lang="es-ES" sz="600" dirty="0" err="1"/>
              <a:t>source</a:t>
            </a:r>
            <a:r>
              <a:rPr lang="es-ES" sz="600" dirty="0"/>
              <a:t>: Manuela Cruz and Natalie </a:t>
            </a:r>
            <a:r>
              <a:rPr lang="es-ES" sz="600" dirty="0" err="1"/>
              <a:t>Muric</a:t>
            </a:r>
            <a:r>
              <a:rPr lang="es-ES" sz="600" dirty="0"/>
              <a:t>)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257655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4CAC1A8-1AE4-3246-9C0D-32E1EB331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7727"/>
            <a:ext cx="12192000" cy="492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2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68A0A15-DC2C-DD4D-8B4C-291074AA53CF}"/>
              </a:ext>
            </a:extLst>
          </p:cNvPr>
          <p:cNvSpPr txBox="1"/>
          <p:nvPr/>
        </p:nvSpPr>
        <p:spPr>
          <a:xfrm>
            <a:off x="317500" y="139700"/>
            <a:ext cx="412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Roles, </a:t>
            </a:r>
            <a:r>
              <a:rPr lang="es-ES" sz="1200" dirty="0" err="1"/>
              <a:t>presented</a:t>
            </a:r>
            <a:r>
              <a:rPr lang="es-ES" sz="1200" dirty="0"/>
              <a:t> as a </a:t>
            </a:r>
            <a:r>
              <a:rPr lang="es-ES" sz="1200" dirty="0" err="1"/>
              <a:t>taxonomy</a:t>
            </a:r>
            <a:r>
              <a:rPr lang="es-ES" sz="1200" dirty="0"/>
              <a:t>, </a:t>
            </a:r>
            <a:r>
              <a:rPr lang="es-ES" sz="1200" dirty="0" err="1"/>
              <a:t>according</a:t>
            </a:r>
            <a:r>
              <a:rPr lang="es-ES" sz="1200" dirty="0"/>
              <a:t> to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previous</a:t>
            </a:r>
            <a:r>
              <a:rPr lang="es-ES" sz="1200" dirty="0"/>
              <a:t> </a:t>
            </a:r>
            <a:r>
              <a:rPr lang="es-ES" sz="1200" dirty="0" err="1"/>
              <a:t>slide</a:t>
            </a:r>
            <a:endParaRPr lang="es-ES" sz="1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4107686-9CF1-B447-97DB-DF2F4229FBBF}"/>
              </a:ext>
            </a:extLst>
          </p:cNvPr>
          <p:cNvSpPr txBox="1"/>
          <p:nvPr/>
        </p:nvSpPr>
        <p:spPr>
          <a:xfrm>
            <a:off x="3285460" y="6348968"/>
            <a:ext cx="5872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C00000"/>
                </a:solidFill>
              </a:rPr>
              <a:t>The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relations</a:t>
            </a:r>
            <a:r>
              <a:rPr lang="es-ES" dirty="0">
                <a:solidFill>
                  <a:srgbClr val="C00000"/>
                </a:solidFill>
              </a:rPr>
              <a:t> are </a:t>
            </a:r>
            <a:r>
              <a:rPr lang="es-ES" dirty="0" err="1">
                <a:solidFill>
                  <a:srgbClr val="C00000"/>
                </a:solidFill>
              </a:rPr>
              <a:t>all</a:t>
            </a:r>
            <a:r>
              <a:rPr lang="es-ES" dirty="0">
                <a:solidFill>
                  <a:srgbClr val="C00000"/>
                </a:solidFill>
              </a:rPr>
              <a:t> ‘</a:t>
            </a:r>
            <a:r>
              <a:rPr lang="es-ES" dirty="0" err="1">
                <a:solidFill>
                  <a:srgbClr val="C00000"/>
                </a:solidFill>
              </a:rPr>
              <a:t>transitive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broader</a:t>
            </a:r>
            <a:r>
              <a:rPr lang="es-ES" dirty="0">
                <a:solidFill>
                  <a:srgbClr val="C00000"/>
                </a:solidFill>
              </a:rPr>
              <a:t>/</a:t>
            </a:r>
            <a:r>
              <a:rPr lang="es-ES" dirty="0" err="1">
                <a:solidFill>
                  <a:srgbClr val="C00000"/>
                </a:solidFill>
              </a:rPr>
              <a:t>transitive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narrower</a:t>
            </a:r>
            <a:r>
              <a:rPr lang="es-ES" dirty="0">
                <a:solidFill>
                  <a:srgbClr val="C00000"/>
                </a:solidFill>
              </a:rPr>
              <a:t>’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2EA3B5A-ED91-1E48-BCF4-8CEFE040B8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36" t="24186" r="23256" b="19690"/>
          <a:stretch/>
        </p:blipFill>
        <p:spPr>
          <a:xfrm>
            <a:off x="510044" y="919716"/>
            <a:ext cx="10938256" cy="501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87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68A0A15-DC2C-DD4D-8B4C-291074AA53CF}"/>
              </a:ext>
            </a:extLst>
          </p:cNvPr>
          <p:cNvSpPr txBox="1"/>
          <p:nvPr/>
        </p:nvSpPr>
        <p:spPr>
          <a:xfrm>
            <a:off x="317500" y="139700"/>
            <a:ext cx="2314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Activities</a:t>
            </a:r>
            <a:r>
              <a:rPr lang="es-ES" sz="1200" dirty="0"/>
              <a:t> </a:t>
            </a:r>
            <a:r>
              <a:rPr lang="es-ES" sz="1200" dirty="0" err="1"/>
              <a:t>performed</a:t>
            </a:r>
            <a:r>
              <a:rPr lang="es-ES" sz="1200" dirty="0"/>
              <a:t> </a:t>
            </a:r>
            <a:r>
              <a:rPr lang="es-ES" sz="1200" dirty="0" err="1"/>
              <a:t>by</a:t>
            </a:r>
            <a:r>
              <a:rPr lang="es-ES" sz="1200" dirty="0"/>
              <a:t>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buyer</a:t>
            </a:r>
            <a:r>
              <a:rPr lang="es-ES" sz="1200" dirty="0"/>
              <a:t>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A3C4766-8EFA-4E42-896D-683306E6BA05}"/>
              </a:ext>
            </a:extLst>
          </p:cNvPr>
          <p:cNvSpPr/>
          <p:nvPr/>
        </p:nvSpPr>
        <p:spPr>
          <a:xfrm>
            <a:off x="10132828" y="1148316"/>
            <a:ext cx="1307805" cy="691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4107686-9CF1-B447-97DB-DF2F4229FBBF}"/>
              </a:ext>
            </a:extLst>
          </p:cNvPr>
          <p:cNvSpPr txBox="1"/>
          <p:nvPr/>
        </p:nvSpPr>
        <p:spPr>
          <a:xfrm>
            <a:off x="3285460" y="6348968"/>
            <a:ext cx="5872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C00000"/>
                </a:solidFill>
              </a:rPr>
              <a:t>The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relations</a:t>
            </a:r>
            <a:r>
              <a:rPr lang="es-ES" dirty="0">
                <a:solidFill>
                  <a:srgbClr val="C00000"/>
                </a:solidFill>
              </a:rPr>
              <a:t> are </a:t>
            </a:r>
            <a:r>
              <a:rPr lang="es-ES" dirty="0" err="1">
                <a:solidFill>
                  <a:srgbClr val="C00000"/>
                </a:solidFill>
              </a:rPr>
              <a:t>all</a:t>
            </a:r>
            <a:r>
              <a:rPr lang="es-ES" dirty="0">
                <a:solidFill>
                  <a:srgbClr val="C00000"/>
                </a:solidFill>
              </a:rPr>
              <a:t> ‘</a:t>
            </a:r>
            <a:r>
              <a:rPr lang="es-ES" dirty="0" err="1">
                <a:solidFill>
                  <a:srgbClr val="C00000"/>
                </a:solidFill>
              </a:rPr>
              <a:t>transitive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broader</a:t>
            </a:r>
            <a:r>
              <a:rPr lang="es-ES" dirty="0">
                <a:solidFill>
                  <a:srgbClr val="C00000"/>
                </a:solidFill>
              </a:rPr>
              <a:t>/</a:t>
            </a:r>
            <a:r>
              <a:rPr lang="es-ES" dirty="0" err="1">
                <a:solidFill>
                  <a:srgbClr val="C00000"/>
                </a:solidFill>
              </a:rPr>
              <a:t>transitive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narrower</a:t>
            </a:r>
            <a:r>
              <a:rPr lang="es-ES" dirty="0">
                <a:solidFill>
                  <a:srgbClr val="C00000"/>
                </a:solidFill>
              </a:rPr>
              <a:t>’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1BB437A-7580-8042-8DFD-5527947FFB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72" t="9612" r="16890" b="20620"/>
          <a:stretch/>
        </p:blipFill>
        <p:spPr>
          <a:xfrm>
            <a:off x="1424763" y="810163"/>
            <a:ext cx="8973879" cy="523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76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6486EFD-36F3-AB4D-8C88-CF68176A4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9018"/>
            <a:ext cx="12192000" cy="547996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629449E-7B12-1745-B26B-77B97EFDE42D}"/>
              </a:ext>
            </a:extLst>
          </p:cNvPr>
          <p:cNvSpPr txBox="1"/>
          <p:nvPr/>
        </p:nvSpPr>
        <p:spPr>
          <a:xfrm>
            <a:off x="317500" y="139700"/>
            <a:ext cx="4664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Activities</a:t>
            </a:r>
            <a:r>
              <a:rPr lang="es-ES" sz="1200" dirty="0"/>
              <a:t> </a:t>
            </a:r>
            <a:r>
              <a:rPr lang="es-ES" sz="1200" dirty="0" err="1"/>
              <a:t>performed</a:t>
            </a:r>
            <a:r>
              <a:rPr lang="es-ES" sz="1200" dirty="0"/>
              <a:t> </a:t>
            </a:r>
            <a:r>
              <a:rPr lang="es-ES" sz="1200" dirty="0" err="1"/>
              <a:t>by</a:t>
            </a:r>
            <a:r>
              <a:rPr lang="es-ES" sz="1200" dirty="0"/>
              <a:t>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tenderer</a:t>
            </a:r>
            <a:r>
              <a:rPr lang="es-ES" sz="1200" dirty="0"/>
              <a:t>,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winner</a:t>
            </a:r>
            <a:r>
              <a:rPr lang="es-ES" sz="1200" dirty="0"/>
              <a:t> and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subcontractor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521220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1629449E-7B12-1745-B26B-77B97EFDE42D}"/>
              </a:ext>
            </a:extLst>
          </p:cNvPr>
          <p:cNvSpPr txBox="1"/>
          <p:nvPr/>
        </p:nvSpPr>
        <p:spPr>
          <a:xfrm>
            <a:off x="317500" y="139700"/>
            <a:ext cx="3324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Activities</a:t>
            </a:r>
            <a:r>
              <a:rPr lang="es-ES" sz="1200" dirty="0"/>
              <a:t> </a:t>
            </a:r>
            <a:r>
              <a:rPr lang="es-ES" sz="1200" dirty="0" err="1"/>
              <a:t>performed</a:t>
            </a:r>
            <a:r>
              <a:rPr lang="es-ES" sz="1200" dirty="0"/>
              <a:t> </a:t>
            </a:r>
            <a:r>
              <a:rPr lang="es-ES" sz="1200" dirty="0" err="1"/>
              <a:t>by</a:t>
            </a:r>
            <a:r>
              <a:rPr lang="es-ES" sz="1200" dirty="0"/>
              <a:t>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procurement</a:t>
            </a:r>
            <a:r>
              <a:rPr lang="es-ES" sz="1200" dirty="0"/>
              <a:t> manager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8875CF9-8912-5840-A029-1E9308C28F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65" t="10388" r="24128" b="6357"/>
          <a:stretch/>
        </p:blipFill>
        <p:spPr>
          <a:xfrm>
            <a:off x="1105787" y="425089"/>
            <a:ext cx="8984512" cy="643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8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1629449E-7B12-1745-B26B-77B97EFDE42D}"/>
              </a:ext>
            </a:extLst>
          </p:cNvPr>
          <p:cNvSpPr txBox="1"/>
          <p:nvPr/>
        </p:nvSpPr>
        <p:spPr>
          <a:xfrm>
            <a:off x="317500" y="13970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Sub-</a:t>
            </a:r>
            <a:r>
              <a:rPr lang="es-ES" sz="1200" dirty="0" err="1"/>
              <a:t>types</a:t>
            </a:r>
            <a:r>
              <a:rPr lang="es-ES" sz="1200" dirty="0"/>
              <a:t> of CA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3C5D678-5471-A04A-A0FB-144E57176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397" y="416699"/>
            <a:ext cx="9117408" cy="61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36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FC05F12-45D7-BE4F-85D6-6A58D66DA8A4}"/>
              </a:ext>
            </a:extLst>
          </p:cNvPr>
          <p:cNvSpPr/>
          <p:nvPr/>
        </p:nvSpPr>
        <p:spPr>
          <a:xfrm>
            <a:off x="4863034" y="1857489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Agent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6496E65-4E17-4047-BF0D-D94A65575CA7}"/>
              </a:ext>
            </a:extLst>
          </p:cNvPr>
          <p:cNvSpPr/>
          <p:nvPr/>
        </p:nvSpPr>
        <p:spPr>
          <a:xfrm>
            <a:off x="4060762" y="4827685"/>
            <a:ext cx="1319971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Thing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>
                <a:solidFill>
                  <a:schemeClr val="tx1"/>
                </a:solidFill>
              </a:rPr>
              <a:t>(</a:t>
            </a:r>
            <a:r>
              <a:rPr lang="es-ES" dirty="0" err="1">
                <a:solidFill>
                  <a:schemeClr val="tx1"/>
                </a:solidFill>
              </a:rPr>
              <a:t>e.g</a:t>
            </a:r>
            <a:r>
              <a:rPr lang="es-ES" dirty="0">
                <a:solidFill>
                  <a:schemeClr val="tx1"/>
                </a:solidFill>
              </a:rPr>
              <a:t>., Lot)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84871EB-6677-2045-B74A-9D8CFAA1FF69}"/>
              </a:ext>
            </a:extLst>
          </p:cNvPr>
          <p:cNvSpPr/>
          <p:nvPr/>
        </p:nvSpPr>
        <p:spPr>
          <a:xfrm>
            <a:off x="8320307" y="3187898"/>
            <a:ext cx="1756881" cy="82193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RoleTaxonomy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83953CA4-A885-AD48-9F97-53F790E725D1}"/>
              </a:ext>
            </a:extLst>
          </p:cNvPr>
          <p:cNvSpPr/>
          <p:nvPr/>
        </p:nvSpPr>
        <p:spPr>
          <a:xfrm>
            <a:off x="5073763" y="3240519"/>
            <a:ext cx="1338517" cy="7166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N:M:X:Y:Z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81DAE3D-C615-D24E-A123-F7B32EBF46BC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4720748" y="3957211"/>
            <a:ext cx="1022274" cy="870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4275CF0-FF74-6741-91B8-6E6BAC5F70B4}"/>
              </a:ext>
            </a:extLst>
          </p:cNvPr>
          <p:cNvSpPr txBox="1"/>
          <p:nvPr/>
        </p:nvSpPr>
        <p:spPr>
          <a:xfrm>
            <a:off x="4826020" y="4623463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9190356-B2D6-954F-8B82-10ADC2504B3B}"/>
              </a:ext>
            </a:extLst>
          </p:cNvPr>
          <p:cNvSpPr txBox="1"/>
          <p:nvPr/>
        </p:nvSpPr>
        <p:spPr>
          <a:xfrm>
            <a:off x="7882844" y="3647233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3D2E47F-0FB3-EA4F-BD2E-481F66FE3726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6412280" y="3598865"/>
            <a:ext cx="1908027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E973CFC8-97A4-334A-818E-86DD4CD42FEA}"/>
              </a:ext>
            </a:extLst>
          </p:cNvPr>
          <p:cNvSpPr txBox="1"/>
          <p:nvPr/>
        </p:nvSpPr>
        <p:spPr>
          <a:xfrm>
            <a:off x="5959929" y="3126557"/>
            <a:ext cx="14879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Procedure</a:t>
            </a:r>
            <a:r>
              <a:rPr lang="es-ES" sz="900" dirty="0"/>
              <a:t> </a:t>
            </a:r>
            <a:r>
              <a:rPr lang="es-ES" sz="900" dirty="0" err="1"/>
              <a:t>Event</a:t>
            </a:r>
            <a:r>
              <a:rPr lang="es-ES" sz="900" dirty="0"/>
              <a:t> </a:t>
            </a:r>
            <a:r>
              <a:rPr lang="es-ES" sz="900" dirty="0" err="1"/>
              <a:t>Reification</a:t>
            </a:r>
            <a:endParaRPr lang="es-ES" sz="9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375FEEB-F723-3544-A791-9B96D745B250}"/>
              </a:ext>
            </a:extLst>
          </p:cNvPr>
          <p:cNvSpPr txBox="1"/>
          <p:nvPr/>
        </p:nvSpPr>
        <p:spPr>
          <a:xfrm>
            <a:off x="2846912" y="6463773"/>
            <a:ext cx="5426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rgbClr val="C00000"/>
                </a:solidFill>
              </a:rPr>
              <a:t>”rules” are </a:t>
            </a:r>
            <a:r>
              <a:rPr lang="es-ES" sz="1100" dirty="0" err="1">
                <a:solidFill>
                  <a:srgbClr val="C00000"/>
                </a:solidFill>
              </a:rPr>
              <a:t>still</a:t>
            </a:r>
            <a:r>
              <a:rPr lang="es-ES" sz="1100" dirty="0">
                <a:solidFill>
                  <a:srgbClr val="C00000"/>
                </a:solidFill>
              </a:rPr>
              <a:t> </a:t>
            </a:r>
            <a:r>
              <a:rPr lang="es-ES" sz="1100" dirty="0" err="1">
                <a:solidFill>
                  <a:srgbClr val="C00000"/>
                </a:solidFill>
              </a:rPr>
              <a:t>necessary</a:t>
            </a:r>
            <a:r>
              <a:rPr lang="es-ES" sz="1100" dirty="0">
                <a:solidFill>
                  <a:srgbClr val="C00000"/>
                </a:solidFill>
              </a:rPr>
              <a:t> to control </a:t>
            </a:r>
            <a:r>
              <a:rPr lang="es-ES" sz="1100" dirty="0" err="1">
                <a:solidFill>
                  <a:srgbClr val="C00000"/>
                </a:solidFill>
              </a:rPr>
              <a:t>which</a:t>
            </a:r>
            <a:r>
              <a:rPr lang="es-ES" sz="1100" dirty="0">
                <a:solidFill>
                  <a:srgbClr val="C00000"/>
                </a:solidFill>
              </a:rPr>
              <a:t> </a:t>
            </a:r>
            <a:r>
              <a:rPr lang="es-ES" sz="1100" dirty="0" err="1">
                <a:solidFill>
                  <a:srgbClr val="C00000"/>
                </a:solidFill>
              </a:rPr>
              <a:t>combinations</a:t>
            </a:r>
            <a:r>
              <a:rPr lang="es-ES" sz="1100" dirty="0">
                <a:solidFill>
                  <a:srgbClr val="C00000"/>
                </a:solidFill>
              </a:rPr>
              <a:t> of </a:t>
            </a:r>
            <a:r>
              <a:rPr lang="es-ES" sz="1100" dirty="0" err="1">
                <a:solidFill>
                  <a:srgbClr val="C00000"/>
                </a:solidFill>
              </a:rPr>
              <a:t>subroles</a:t>
            </a:r>
            <a:r>
              <a:rPr lang="es-ES" sz="1100" dirty="0">
                <a:solidFill>
                  <a:srgbClr val="C00000"/>
                </a:solidFill>
              </a:rPr>
              <a:t> and roles are </a:t>
            </a:r>
            <a:r>
              <a:rPr lang="es-ES" sz="1100" u="sng" dirty="0" err="1">
                <a:solidFill>
                  <a:srgbClr val="C00000"/>
                </a:solidFill>
              </a:rPr>
              <a:t>coherent</a:t>
            </a:r>
            <a:r>
              <a:rPr lang="es-ES" sz="11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B8524DE-866A-D148-86BB-9281B7552ECE}"/>
              </a:ext>
            </a:extLst>
          </p:cNvPr>
          <p:cNvSpPr txBox="1"/>
          <p:nvPr/>
        </p:nvSpPr>
        <p:spPr>
          <a:xfrm>
            <a:off x="120101" y="80365"/>
            <a:ext cx="447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Procedure</a:t>
            </a:r>
            <a:r>
              <a:rPr lang="es-ES" dirty="0"/>
              <a:t> </a:t>
            </a:r>
            <a:r>
              <a:rPr lang="es-ES" dirty="0" err="1"/>
              <a:t>Event</a:t>
            </a:r>
            <a:r>
              <a:rPr lang="es-ES" dirty="0"/>
              <a:t> </a:t>
            </a:r>
            <a:r>
              <a:rPr lang="es-ES" dirty="0" err="1"/>
              <a:t>Reification</a:t>
            </a:r>
            <a:r>
              <a:rPr lang="es-ES" dirty="0"/>
              <a:t> (CHEN E/R View)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0F6D9EB7-7A90-9D46-B60F-B349E9E9DB72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5741475" y="2679422"/>
            <a:ext cx="1547" cy="56109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78520D19-FD23-614B-9CE9-EFA8A9C7FE46}"/>
              </a:ext>
            </a:extLst>
          </p:cNvPr>
          <p:cNvSpPr txBox="1"/>
          <p:nvPr/>
        </p:nvSpPr>
        <p:spPr>
          <a:xfrm>
            <a:off x="5860496" y="2671024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5A31906A-C0C8-D043-B419-F711D05DCB1B}"/>
              </a:ext>
            </a:extLst>
          </p:cNvPr>
          <p:cNvSpPr/>
          <p:nvPr/>
        </p:nvSpPr>
        <p:spPr>
          <a:xfrm>
            <a:off x="2378059" y="3318168"/>
            <a:ext cx="1451968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ContactPoint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7121062-C41A-FB46-9C3C-C2FC3494CA6C}"/>
              </a:ext>
            </a:extLst>
          </p:cNvPr>
          <p:cNvCxnSpPr>
            <a:cxnSpLocks/>
            <a:stCxn id="8" idx="1"/>
            <a:endCxn id="46" idx="3"/>
          </p:cNvCxnSpPr>
          <p:nvPr/>
        </p:nvCxnSpPr>
        <p:spPr>
          <a:xfrm flipH="1" flipV="1">
            <a:off x="3830027" y="3598864"/>
            <a:ext cx="12437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64F87F8D-5A49-9A47-B655-67F559DE4DDB}"/>
              </a:ext>
            </a:extLst>
          </p:cNvPr>
          <p:cNvSpPr txBox="1"/>
          <p:nvPr/>
        </p:nvSpPr>
        <p:spPr>
          <a:xfrm>
            <a:off x="3876069" y="3617950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0D99532-26AF-0640-9DEE-8CD77B028963}"/>
              </a:ext>
            </a:extLst>
          </p:cNvPr>
          <p:cNvSpPr txBox="1"/>
          <p:nvPr/>
        </p:nvSpPr>
        <p:spPr>
          <a:xfrm>
            <a:off x="350639" y="755529"/>
            <a:ext cx="11639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In a </a:t>
            </a:r>
            <a:r>
              <a:rPr lang="es-ES" sz="1400" dirty="0" err="1"/>
              <a:t>given</a:t>
            </a:r>
            <a:r>
              <a:rPr lang="es-ES" sz="1400" dirty="0"/>
              <a:t> </a:t>
            </a:r>
            <a:r>
              <a:rPr lang="es-ES" sz="1400" dirty="0" err="1"/>
              <a:t>Procedure</a:t>
            </a:r>
            <a:r>
              <a:rPr lang="es-ES" sz="1400" dirty="0"/>
              <a:t>, </a:t>
            </a:r>
            <a:r>
              <a:rPr lang="es-ES" sz="1400" dirty="0" err="1"/>
              <a:t>an</a:t>
            </a:r>
            <a:r>
              <a:rPr lang="es-ES" sz="1400" dirty="0"/>
              <a:t> </a:t>
            </a:r>
            <a:r>
              <a:rPr lang="es-ES" sz="1400" dirty="0" err="1"/>
              <a:t>Agent</a:t>
            </a:r>
            <a:r>
              <a:rPr lang="es-ES" sz="1400" dirty="0"/>
              <a:t> </a:t>
            </a:r>
            <a:r>
              <a:rPr lang="es-ES" sz="1400" dirty="0" err="1"/>
              <a:t>performs</a:t>
            </a:r>
            <a:r>
              <a:rPr lang="es-ES" sz="1400" dirty="0"/>
              <a:t> and </a:t>
            </a:r>
            <a:r>
              <a:rPr lang="es-ES" sz="1400" dirty="0" err="1"/>
              <a:t>action</a:t>
            </a:r>
            <a:r>
              <a:rPr lang="es-ES" sz="1400" dirty="0"/>
              <a:t> (i.e. a </a:t>
            </a:r>
            <a:r>
              <a:rPr lang="es-ES" sz="1400" dirty="0" err="1"/>
              <a:t>function</a:t>
            </a:r>
            <a:r>
              <a:rPr lang="es-ES" sz="1400" dirty="0"/>
              <a:t>) </a:t>
            </a:r>
            <a:r>
              <a:rPr lang="es-ES" sz="1400" dirty="0" err="1"/>
              <a:t>related</a:t>
            </a:r>
            <a:r>
              <a:rPr lang="es-ES" sz="1400" dirty="0"/>
              <a:t> to </a:t>
            </a:r>
            <a:r>
              <a:rPr lang="es-ES" sz="1400" dirty="0" err="1"/>
              <a:t>one</a:t>
            </a:r>
            <a:r>
              <a:rPr lang="es-ES" sz="1400" dirty="0"/>
              <a:t> </a:t>
            </a:r>
            <a:r>
              <a:rPr lang="es-ES" sz="1400" dirty="0" err="1"/>
              <a:t>or</a:t>
            </a:r>
            <a:r>
              <a:rPr lang="es-ES" sz="1400" dirty="0"/>
              <a:t> more </a:t>
            </a:r>
            <a:r>
              <a:rPr lang="es-ES" sz="1400" dirty="0" err="1"/>
              <a:t>objects</a:t>
            </a:r>
            <a:r>
              <a:rPr lang="es-ES" sz="1400" dirty="0"/>
              <a:t> of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procedure</a:t>
            </a:r>
            <a:r>
              <a:rPr lang="es-ES" sz="1400" dirty="0"/>
              <a:t> (</a:t>
            </a:r>
            <a:r>
              <a:rPr lang="es-ES" sz="1400" dirty="0" err="1"/>
              <a:t>e.g</a:t>
            </a:r>
            <a:r>
              <a:rPr lang="es-ES" sz="1400" dirty="0"/>
              <a:t>. </a:t>
            </a:r>
            <a:r>
              <a:rPr lang="es-ES" sz="1400" dirty="0" err="1"/>
              <a:t>Lots</a:t>
            </a:r>
            <a:r>
              <a:rPr lang="es-ES" sz="1400" dirty="0"/>
              <a:t>) </a:t>
            </a:r>
            <a:r>
              <a:rPr lang="es-ES" sz="1400" dirty="0" err="1"/>
              <a:t>when</a:t>
            </a:r>
            <a:r>
              <a:rPr lang="es-ES" sz="1400" dirty="0"/>
              <a:t> </a:t>
            </a:r>
            <a:r>
              <a:rPr lang="es-ES" sz="1400" dirty="0" err="1"/>
              <a:t>playing</a:t>
            </a:r>
            <a:r>
              <a:rPr lang="es-ES" sz="1400" dirty="0"/>
              <a:t> </a:t>
            </a:r>
            <a:r>
              <a:rPr lang="es-ES" sz="1400" dirty="0" err="1"/>
              <a:t>one</a:t>
            </a:r>
            <a:r>
              <a:rPr lang="es-ES" sz="1400" dirty="0"/>
              <a:t> </a:t>
            </a:r>
            <a:r>
              <a:rPr lang="es-ES" sz="1400" dirty="0" err="1"/>
              <a:t>specific</a:t>
            </a:r>
            <a:r>
              <a:rPr lang="es-ES" sz="1400" dirty="0"/>
              <a:t> Role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8587F0E-0AC3-F64C-909B-33CE3BBCBBFE}"/>
              </a:ext>
            </a:extLst>
          </p:cNvPr>
          <p:cNvSpPr/>
          <p:nvPr/>
        </p:nvSpPr>
        <p:spPr>
          <a:xfrm>
            <a:off x="5959929" y="4885073"/>
            <a:ext cx="1319971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Period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6114987-2554-1547-8982-9C2096E48566}"/>
              </a:ext>
            </a:extLst>
          </p:cNvPr>
          <p:cNvSpPr txBox="1"/>
          <p:nvPr/>
        </p:nvSpPr>
        <p:spPr>
          <a:xfrm>
            <a:off x="6811269" y="4616174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D3F60627-8CB1-2B40-B14A-46C9552910B3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>
            <a:off x="5743022" y="3957211"/>
            <a:ext cx="876893" cy="927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9533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526</Words>
  <Application>Microsoft Macintosh PowerPoint</Application>
  <PresentationFormat>Panorámica</PresentationFormat>
  <Paragraphs>53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LucidaGrande-Bold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Enric Staromiejski Torregrosa</dc:creator>
  <cp:lastModifiedBy>Enric Staromiejski Torregrosa</cp:lastModifiedBy>
  <cp:revision>17</cp:revision>
  <dcterms:created xsi:type="dcterms:W3CDTF">2020-09-19T08:34:44Z</dcterms:created>
  <dcterms:modified xsi:type="dcterms:W3CDTF">2020-09-19T19:35:01Z</dcterms:modified>
</cp:coreProperties>
</file>