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6"/>
  </p:notesMasterIdLst>
  <p:handoutMasterIdLst>
    <p:handoutMasterId r:id="rId7"/>
  </p:handoutMasterIdLst>
  <p:sldIdLst>
    <p:sldId id="259" r:id="rId5"/>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3624" autoAdjust="0"/>
  </p:normalViewPr>
  <p:slideViewPr>
    <p:cSldViewPr>
      <p:cViewPr>
        <p:scale>
          <a:sx n="33" d="100"/>
          <a:sy n="33" d="100"/>
        </p:scale>
        <p:origin x="68" y="-704"/>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19.05.2018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19.05.2018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tretch>
            <a:fillRect/>
          </a:stretch>
        </p:blipFill>
        <p:spPr>
          <a:xfrm>
            <a:off x="1225298" y="15983688"/>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20054440"/>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5509130"/>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5509130"/>
                <a:ext cx="8047339" cy="10440854"/>
              </a:xfrm>
              <a:blipFill>
                <a:blip r:embed="rId3"/>
                <a:stretch>
                  <a:fillRect l="-2727" t="-1752" r="-2121" b="-234"/>
                </a:stretch>
              </a:blipFill>
            </p:spPr>
            <p:txBody>
              <a:bodyPr/>
              <a:lstStyle/>
              <a:p>
                <a:r>
                  <a:rPr lang="de-DE">
                    <a:noFill/>
                  </a:rPr>
                  <a:t> </a:t>
                </a:r>
              </a:p>
            </p:txBody>
          </p:sp>
        </mc:Fallback>
      </mc:AlternateContent>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59999" y="2988544"/>
            <a:ext cx="27756000" cy="584818"/>
          </a:xfrm>
        </p:spPr>
        <p:txBody>
          <a:bodyPr/>
          <a:lstStyle/>
          <a:p>
            <a:r>
              <a:rPr lang="de-DE" dirty="0"/>
              <a:t>Man is to Computer Programmer as Woman is to Homemaker?</a:t>
            </a:r>
          </a:p>
        </p:txBody>
      </p:sp>
      <p:sp>
        <p:nvSpPr>
          <p:cNvPr id="12" name="Textplatzhalter 14">
            <a:extLst>
              <a:ext uri="{FF2B5EF4-FFF2-40B4-BE49-F238E27FC236}">
                <a16:creationId xmlns:a16="http://schemas.microsoft.com/office/drawing/2014/main" id="{07DC9DB6-16EA-4D3B-B9D7-2DB65E16C3DB}"/>
              </a:ext>
            </a:extLst>
          </p:cNvPr>
          <p:cNvSpPr txBox="1">
            <a:spLocks/>
          </p:cNvSpPr>
          <p:nvPr/>
        </p:nvSpPr>
        <p:spPr>
          <a:xfrm>
            <a:off x="1259999" y="3924648"/>
            <a:ext cx="27756000" cy="475139"/>
          </a:xfrm>
          <a:prstGeom prst="rect">
            <a:avLst/>
          </a:prstGeom>
        </p:spPr>
        <p:txBody>
          <a:bodyPr lIns="0" tIns="0" rIns="0" bIns="0" anchor="ctr" anchorCtr="0"/>
          <a:lstStyle>
            <a:lvl1pPr marL="1107119" indent="-1107119" algn="l" defTabSz="2952319" rtl="0" eaLnBrk="1" latinLnBrk="0" hangingPunct="1">
              <a:spcBef>
                <a:spcPct val="20000"/>
              </a:spcBef>
              <a:buFont typeface="Arial" pitchFamily="34" charset="0"/>
              <a:buNone/>
              <a:defRPr sz="4900" kern="1200" baseline="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Debiasing Word Embeddings</a:t>
            </a:r>
            <a:endParaRPr lang="de-DE" dirty="0"/>
          </a:p>
        </p:txBody>
      </p:sp>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4644728"/>
            <a:ext cx="27756000" cy="470658"/>
          </a:xfrm>
        </p:spPr>
        <p:txBody>
          <a:bodyPr/>
          <a:lstStyle/>
          <a:p>
            <a:r>
              <a:rPr lang="de-DE" dirty="0"/>
              <a:t>Seth Siriya, Uzair Akbar, Zhenchen Liao, Thomas Decker, Nico Hertel</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2061552"/>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5509130"/>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r>
              <a:rPr lang="en-AU" dirty="0"/>
              <a:t>The ability for the embedding to capture gender-neutral information was measured by evaluating a classifier. An SVM classifier was trained on a subset of the Google News data called w2vNEWS to identify gender neutral words, then generalised to the rest of the dataset. Using 10-fold cross validation the algorithm was found to have an F-Score of 0.627, with gender-separation visualised in Figure 1.</a:t>
            </a:r>
          </a:p>
          <a:p>
            <a:r>
              <a:rPr lang="en-AU" dirty="0"/>
              <a:t>The success of the embedding in generating appropriate gender analogies was measured for both the hard and soft methods. Analogies for embeddings of each method are generated, and then the crowd evaluates whether the generated analogies are appropriate or reflect gender stereotypes. The results are visualised in Figure 4, which shows that hard debiasing had both the least number of stereotypical analogies as well as the most number of approved analogies.</a:t>
            </a:r>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r>
              <a:rPr lang="de-DE" sz="2800" dirty="0"/>
              <a:t>Discussion</a:t>
            </a:r>
          </a:p>
          <a:p>
            <a:r>
              <a:rPr lang="en-AU" dirty="0"/>
              <a:t>Overall, it was found that a single direction in the word embedding is able to capture gender information. Using the hard debiasing method, embeddings could be modified such that neutral words are orthogonal to the gender direction, and paired gender words maintain equal distance from neutralised words, which resulted in the reduction of gender bias while still capturing analogies. This debiasing algorithm seems to have potential in NLP, especially on topics where gender bias is considered a disrupting factor. However, embeddings without debiasing may still be useful in applications where the concern is on capturing useful statistics (e.g. amount of bias) about the data.</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4">
            <a:extLst>
              <a:ext uri="{28A0092B-C50C-407E-A947-70E740481C1C}">
                <a14:useLocalDpi xmlns:a14="http://schemas.microsoft.com/office/drawing/2010/main" val="0"/>
              </a:ext>
            </a:extLst>
          </a:blip>
          <a:srcRect l="19756" r="19756"/>
          <a:stretch>
            <a:fillRect/>
          </a:stretch>
        </p:blipFill>
        <p:spPr>
          <a:xfrm>
            <a:off x="11093592" y="5524038"/>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11629504"/>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20035615"/>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6" name="Picture 5">
            <a:extLst>
              <a:ext uri="{FF2B5EF4-FFF2-40B4-BE49-F238E27FC236}">
                <a16:creationId xmlns:a16="http://schemas.microsoft.com/office/drawing/2014/main" id="{C14D4DF5-2580-4EA3-8685-A632A9B4062B}"/>
              </a:ext>
            </a:extLst>
          </p:cNvPr>
          <p:cNvPicPr>
            <a:picLocks noChangeAspect="1"/>
          </p:cNvPicPr>
          <p:nvPr/>
        </p:nvPicPr>
        <p:blipFill>
          <a:blip r:embed="rId5"/>
          <a:stretch>
            <a:fillRect/>
          </a:stretch>
        </p:blipFill>
        <p:spPr>
          <a:xfrm>
            <a:off x="20966879" y="11737516"/>
            <a:ext cx="8328133" cy="3108479"/>
          </a:xfrm>
          <a:prstGeom prst="rect">
            <a:avLst/>
          </a:prstGeom>
        </p:spPr>
      </p:pic>
    </p:spTree>
    <p:extLst>
      <p:ext uri="{BB962C8B-B14F-4D97-AF65-F5344CB8AC3E}">
        <p14:creationId xmlns:p14="http://schemas.microsoft.com/office/powerpoint/2010/main" val="3843448928"/>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28</TotalTime>
  <Words>831</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vt:i4>
      </vt:variant>
    </vt:vector>
  </HeadingPairs>
  <TitlesOfParts>
    <vt:vector size="8" baseType="lpstr">
      <vt:lpstr>Arial</vt:lpstr>
      <vt:lpstr>Calibri</vt:lpstr>
      <vt:lpstr>Cambria Math</vt:lpstr>
      <vt:lpstr>Logo</vt:lpstr>
      <vt:lpstr>Logo und Dreizeiler</vt:lpstr>
      <vt:lpstr>1_Logo und Dreizeiler</vt:lpstr>
      <vt:lpstr>Logo und Einzeiler</vt:lpstr>
      <vt:lpstr>Man is to Computer Programmer as Woman is to Homemaker?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Seth Siriya</cp:lastModifiedBy>
  <cp:revision>14</cp:revision>
  <dcterms:created xsi:type="dcterms:W3CDTF">2018-05-16T07:00:24Z</dcterms:created>
  <dcterms:modified xsi:type="dcterms:W3CDTF">2018-05-19T04:54:53Z</dcterms:modified>
</cp:coreProperties>
</file>