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 id="2147483665" r:id="rId4"/>
  </p:sldMasterIdLst>
  <p:notesMasterIdLst>
    <p:notesMasterId r:id="rId7"/>
  </p:notesMasterIdLst>
  <p:handoutMasterIdLst>
    <p:handoutMasterId r:id="rId8"/>
  </p:handoutMasterIdLst>
  <p:sldIdLst>
    <p:sldId id="259" r:id="rId5"/>
    <p:sldId id="260" r:id="rId6"/>
  </p:sldIdLst>
  <p:sldSz cx="30279975" cy="21386800"/>
  <p:notesSz cx="6858000" cy="9144000"/>
  <p:defaultText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7">
          <p15:clr>
            <a:srgbClr val="A4A3A4"/>
          </p15:clr>
        </p15:guide>
        <p15:guide id="2" orient="horz" pos="1588">
          <p15:clr>
            <a:srgbClr val="A4A3A4"/>
          </p15:clr>
        </p15:guide>
        <p15:guide id="3" pos="9378">
          <p15:clr>
            <a:srgbClr val="A4A3A4"/>
          </p15:clr>
        </p15:guide>
        <p15:guide id="4" pos="969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384" autoAdjust="0"/>
  </p:normalViewPr>
  <p:slideViewPr>
    <p:cSldViewPr>
      <p:cViewPr>
        <p:scale>
          <a:sx n="20" d="100"/>
          <a:sy n="20" d="100"/>
        </p:scale>
        <p:origin x="1506" y="234"/>
      </p:cViewPr>
      <p:guideLst>
        <p:guide orient="horz" pos="817"/>
        <p:guide orient="horz" pos="1588"/>
        <p:guide pos="9378"/>
        <p:guide pos="9696"/>
      </p:guideLst>
    </p:cSldViewPr>
  </p:slideViewPr>
  <p:outlineViewPr>
    <p:cViewPr>
      <p:scale>
        <a:sx n="33" d="100"/>
        <a:sy n="33" d="100"/>
      </p:scale>
      <p:origin x="54" y="730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4928" y="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CAD782-B485-49B5-A3BD-4E6E393EC598}" type="datetimeFigureOut">
              <a:rPr lang="de-DE" smtClean="0"/>
              <a:pPr/>
              <a:t>20.05.2018</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03FE17-E0DE-4727-8D0D-916DAE0CA91D}" type="slidenum">
              <a:rPr lang="de-DE" smtClean="0"/>
              <a:pPr/>
              <a:t>‹#›</a:t>
            </a:fld>
            <a:endParaRPr lang="de-DE"/>
          </a:p>
        </p:txBody>
      </p:sp>
    </p:spTree>
    <p:extLst>
      <p:ext uri="{BB962C8B-B14F-4D97-AF65-F5344CB8AC3E}">
        <p14:creationId xmlns:p14="http://schemas.microsoft.com/office/powerpoint/2010/main" val="2634338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9F83A-785F-4360-A784-5014DB85EF80}" type="datetimeFigureOut">
              <a:rPr lang="de-DE" smtClean="0"/>
              <a:pPr/>
              <a:t>20.05.2018</a:t>
            </a:fld>
            <a:endParaRPr lang="de-DE"/>
          </a:p>
        </p:txBody>
      </p:sp>
      <p:sp>
        <p:nvSpPr>
          <p:cNvPr id="4" name="Folienbildplatzhalter 3"/>
          <p:cNvSpPr>
            <a:spLocks noGrp="1" noRot="1" noChangeAspect="1"/>
          </p:cNvSpPr>
          <p:nvPr>
            <p:ph type="sldImg" idx="2"/>
          </p:nvPr>
        </p:nvSpPr>
        <p:spPr>
          <a:xfrm>
            <a:off x="1001713" y="685800"/>
            <a:ext cx="485457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00A50D-30E1-41BB-BFC2-D3D818AB8EF9}" type="slidenum">
              <a:rPr lang="de-DE" smtClean="0"/>
              <a:pPr/>
              <a:t>‹#›</a:t>
            </a:fld>
            <a:endParaRPr lang="de-DE"/>
          </a:p>
        </p:txBody>
      </p:sp>
    </p:spTree>
    <p:extLst>
      <p:ext uri="{BB962C8B-B14F-4D97-AF65-F5344CB8AC3E}">
        <p14:creationId xmlns:p14="http://schemas.microsoft.com/office/powerpoint/2010/main" val="302029833"/>
      </p:ext>
    </p:extLst>
  </p:cSld>
  <p:clrMap bg1="lt1" tx1="dk1" bg2="lt2" tx2="dk2" accent1="accent1" accent2="accent2" accent3="accent3" accent4="accent4" accent5="accent5" accent6="accent6" hlink="hlink" folHlink="folHlink"/>
  <p:notesStyle>
    <a:lvl1pPr marL="0" algn="l" defTabSz="2952319" rtl="0" eaLnBrk="1" latinLnBrk="0" hangingPunct="1">
      <a:defRPr sz="3900" kern="1200">
        <a:solidFill>
          <a:schemeClr val="tx1"/>
        </a:solidFill>
        <a:latin typeface="+mn-lt"/>
        <a:ea typeface="+mn-ea"/>
        <a:cs typeface="+mn-cs"/>
      </a:defRPr>
    </a:lvl1pPr>
    <a:lvl2pPr marL="1476159" algn="l" defTabSz="2952319" rtl="0" eaLnBrk="1" latinLnBrk="0" hangingPunct="1">
      <a:defRPr sz="3900" kern="1200">
        <a:solidFill>
          <a:schemeClr val="tx1"/>
        </a:solidFill>
        <a:latin typeface="+mn-lt"/>
        <a:ea typeface="+mn-ea"/>
        <a:cs typeface="+mn-cs"/>
      </a:defRPr>
    </a:lvl2pPr>
    <a:lvl3pPr marL="2952319" algn="l" defTabSz="2952319" rtl="0" eaLnBrk="1" latinLnBrk="0" hangingPunct="1">
      <a:defRPr sz="3900" kern="1200">
        <a:solidFill>
          <a:schemeClr val="tx1"/>
        </a:solidFill>
        <a:latin typeface="+mn-lt"/>
        <a:ea typeface="+mn-ea"/>
        <a:cs typeface="+mn-cs"/>
      </a:defRPr>
    </a:lvl3pPr>
    <a:lvl4pPr marL="4428478" algn="l" defTabSz="2952319" rtl="0" eaLnBrk="1" latinLnBrk="0" hangingPunct="1">
      <a:defRPr sz="3900" kern="1200">
        <a:solidFill>
          <a:schemeClr val="tx1"/>
        </a:solidFill>
        <a:latin typeface="+mn-lt"/>
        <a:ea typeface="+mn-ea"/>
        <a:cs typeface="+mn-cs"/>
      </a:defRPr>
    </a:lvl4pPr>
    <a:lvl5pPr marL="5904637" algn="l" defTabSz="2952319" rtl="0" eaLnBrk="1" latinLnBrk="0" hangingPunct="1">
      <a:defRPr sz="3900" kern="1200">
        <a:solidFill>
          <a:schemeClr val="tx1"/>
        </a:solidFill>
        <a:latin typeface="+mn-lt"/>
        <a:ea typeface="+mn-ea"/>
        <a:cs typeface="+mn-cs"/>
      </a:defRPr>
    </a:lvl5pPr>
    <a:lvl6pPr marL="7380797" algn="l" defTabSz="2952319" rtl="0" eaLnBrk="1" latinLnBrk="0" hangingPunct="1">
      <a:defRPr sz="3900" kern="1200">
        <a:solidFill>
          <a:schemeClr val="tx1"/>
        </a:solidFill>
        <a:latin typeface="+mn-lt"/>
        <a:ea typeface="+mn-ea"/>
        <a:cs typeface="+mn-cs"/>
      </a:defRPr>
    </a:lvl6pPr>
    <a:lvl7pPr marL="8856957" algn="l" defTabSz="2952319" rtl="0" eaLnBrk="1" latinLnBrk="0" hangingPunct="1">
      <a:defRPr sz="3900" kern="1200">
        <a:solidFill>
          <a:schemeClr val="tx1"/>
        </a:solidFill>
        <a:latin typeface="+mn-lt"/>
        <a:ea typeface="+mn-ea"/>
        <a:cs typeface="+mn-cs"/>
      </a:defRPr>
    </a:lvl7pPr>
    <a:lvl8pPr marL="10333116" algn="l" defTabSz="2952319" rtl="0" eaLnBrk="1" latinLnBrk="0" hangingPunct="1">
      <a:defRPr sz="3900" kern="1200">
        <a:solidFill>
          <a:schemeClr val="tx1"/>
        </a:solidFill>
        <a:latin typeface="+mn-lt"/>
        <a:ea typeface="+mn-ea"/>
        <a:cs typeface="+mn-cs"/>
      </a:defRPr>
    </a:lvl8pPr>
    <a:lvl9pPr marL="11809275" algn="l" defTabSz="2952319" rtl="0" eaLnBrk="1" latinLnBrk="0" hangingPunct="1">
      <a:defRPr sz="3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Layout 1.</a:t>
            </a:r>
          </a:p>
        </p:txBody>
      </p:sp>
      <p:sp>
        <p:nvSpPr>
          <p:cNvPr id="4" name="Slide Number Placeholder 3"/>
          <p:cNvSpPr>
            <a:spLocks noGrp="1"/>
          </p:cNvSpPr>
          <p:nvPr>
            <p:ph type="sldNum" sz="quarter" idx="10"/>
          </p:nvPr>
        </p:nvSpPr>
        <p:spPr/>
        <p:txBody>
          <a:bodyPr/>
          <a:lstStyle/>
          <a:p>
            <a:fld id="{0800A50D-30E1-41BB-BFC2-D3D818AB8EF9}" type="slidenum">
              <a:rPr lang="de-DE" smtClean="0"/>
              <a:pPr/>
              <a:t>1</a:t>
            </a:fld>
            <a:endParaRPr lang="de-DE"/>
          </a:p>
        </p:txBody>
      </p:sp>
    </p:spTree>
    <p:extLst>
      <p:ext uri="{BB962C8B-B14F-4D97-AF65-F5344CB8AC3E}">
        <p14:creationId xmlns:p14="http://schemas.microsoft.com/office/powerpoint/2010/main" val="160129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Layout 2. Has a bit more space.</a:t>
            </a:r>
          </a:p>
        </p:txBody>
      </p:sp>
      <p:sp>
        <p:nvSpPr>
          <p:cNvPr id="4" name="Slide Number Placeholder 3"/>
          <p:cNvSpPr>
            <a:spLocks noGrp="1"/>
          </p:cNvSpPr>
          <p:nvPr>
            <p:ph type="sldNum" sz="quarter" idx="10"/>
          </p:nvPr>
        </p:nvSpPr>
        <p:spPr/>
        <p:txBody>
          <a:bodyPr/>
          <a:lstStyle/>
          <a:p>
            <a:fld id="{0800A50D-30E1-41BB-BFC2-D3D818AB8EF9}" type="slidenum">
              <a:rPr lang="de-DE" smtClean="0"/>
              <a:pPr/>
              <a:t>2</a:t>
            </a:fld>
            <a:endParaRPr lang="de-DE"/>
          </a:p>
        </p:txBody>
      </p:sp>
    </p:spTree>
    <p:extLst>
      <p:ext uri="{BB962C8B-B14F-4D97-AF65-F5344CB8AC3E}">
        <p14:creationId xmlns:p14="http://schemas.microsoft.com/office/powerpoint/2010/main" val="2921413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8"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1225839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DIN A1 im Querformat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89544"/>
            <a:ext cx="89100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10675492" y="17822192"/>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345361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519347"/>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08825"/>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3453613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en-US"/>
              <a:t>Click icon to add picture</a:t>
            </a:r>
            <a:endParaRPr lang="de-DE"/>
          </a:p>
        </p:txBody>
      </p:sp>
      <p:sp>
        <p:nvSpPr>
          <p:cNvPr id="15" name="Textplatzhalter 18"/>
          <p:cNvSpPr>
            <a:spLocks noGrp="1"/>
          </p:cNvSpPr>
          <p:nvPr>
            <p:ph type="body" sz="quarter" idx="19" hasCustomPrompt="1"/>
          </p:nvPr>
        </p:nvSpPr>
        <p:spPr>
          <a:xfrm>
            <a:off x="1228534"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8"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12258391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emf"/><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1.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Grafik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3"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4"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5"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9"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 id="2147483653" r:id="rId2"/>
    <p:sldLayoutId id="2147483654" r:id="rId3"/>
    <p:sldLayoutId id="2147483673" r:id="rId4"/>
    <p:sldLayoutId id="2147483652"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59999" y="1206000"/>
            <a:ext cx="23961107"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Lehrstuhl für Musterverfahren</a:t>
            </a: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Fakultät für Mustertechnik</a:t>
            </a: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5"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6"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0" r:id="rId4"/>
    <p:sldLayoutId id="2147483664"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59999" y="1206000"/>
            <a:ext cx="23961107"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Chair for Data Processing</a:t>
            </a:r>
          </a:p>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Department of Electrical and Computer Engineering</a:t>
            </a:r>
          </a:p>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Technical University of Munich</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65048" y="1206000"/>
            <a:ext cx="25936060"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endPar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endParaRPr>
          </a:p>
          <a:p>
            <a:pPr marL="0" marR="0" lvl="0" indent="0" algn="l" defTabSz="2952319" rtl="0" eaLnBrk="1" fontAlgn="auto" latinLnBrk="0" hangingPunct="1">
              <a:lnSpc>
                <a:spcPts val="3650"/>
              </a:lnSpc>
              <a:spcBef>
                <a:spcPct val="0"/>
              </a:spcBef>
              <a:spcAft>
                <a:spcPts val="0"/>
              </a:spcAft>
              <a:buClrTx/>
              <a:buSzTx/>
              <a:buFontTx/>
              <a:buNone/>
              <a:tabLst/>
              <a:defRPr/>
            </a:pP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5" name="Grafik 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4"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6"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 id="2147483669"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3.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30.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086B20DB-6A34-4875-83C9-D70060009CDE}"/>
              </a:ext>
            </a:extLst>
          </p:cNvPr>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tretch>
            <a:fillRect/>
          </a:stretch>
        </p:blipFill>
        <p:spPr>
          <a:xfrm>
            <a:off x="1225298" y="14039166"/>
            <a:ext cx="8043314" cy="3854728"/>
          </a:xfrm>
        </p:spPr>
      </p:pic>
      <p:sp>
        <p:nvSpPr>
          <p:cNvPr id="3" name="Text Placeholder 2">
            <a:extLst>
              <a:ext uri="{FF2B5EF4-FFF2-40B4-BE49-F238E27FC236}">
                <a16:creationId xmlns:a16="http://schemas.microsoft.com/office/drawing/2014/main" id="{FD26F003-5257-4ECA-8455-918D2D479F9D}"/>
              </a:ext>
            </a:extLst>
          </p:cNvPr>
          <p:cNvSpPr>
            <a:spLocks noGrp="1"/>
          </p:cNvSpPr>
          <p:nvPr>
            <p:ph type="body" sz="quarter" idx="19"/>
          </p:nvPr>
        </p:nvSpPr>
        <p:spPr>
          <a:xfrm>
            <a:off x="1264024" y="18109918"/>
            <a:ext cx="8043314" cy="216024"/>
          </a:xfrm>
        </p:spPr>
        <p:txBody>
          <a:bodyPr/>
          <a:lstStyle/>
          <a:p>
            <a:r>
              <a:rPr lang="de-DE" dirty="0"/>
              <a:t>Bildunterschrift, Autor</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B07FC288-A910-47DA-80A7-1A8E6450AF2D}"/>
                  </a:ext>
                </a:extLst>
              </p:cNvPr>
              <p:cNvSpPr>
                <a:spLocks noGrp="1"/>
              </p:cNvSpPr>
              <p:nvPr>
                <p:ph type="body" sz="quarter" idx="33"/>
              </p:nvPr>
            </p:nvSpPr>
            <p:spPr>
              <a:xfrm>
                <a:off x="1260000" y="3564608"/>
                <a:ext cx="8047339" cy="10440854"/>
              </a:xfrm>
            </p:spPr>
            <p:txBody>
              <a:bodyPr/>
              <a:lstStyle/>
              <a:p>
                <a:pPr lvl="1" algn="just"/>
                <a:r>
                  <a:rPr lang="de-DE" sz="2800" dirty="0"/>
                  <a:t>Abstract</a:t>
                </a:r>
              </a:p>
              <a:p>
                <a:pPr algn="just"/>
                <a:r>
                  <a:rPr lang="de-DE" dirty="0"/>
                  <a:t>By learning from real-world data, machine learning is doomed to adopt social bias such as sexism. This paper analyzes gender bias in the context of the natrual language processing technique word embedding. The paper proposes a method to determine the underlying bias in a dataset and an algorithm to eliminate this bias while preserving the ability to cluster words. This is shown using a public dataset of news articles to reduce gender stereotypes in analogy tasks.</a:t>
                </a:r>
              </a:p>
              <a:p>
                <a:pPr lvl="1" algn="just"/>
                <a:r>
                  <a:rPr lang="de-DE" sz="2800" dirty="0"/>
                  <a:t>Introduction and Preliminary</a:t>
                </a:r>
              </a:p>
              <a:p>
                <a:pPr algn="just"/>
                <a:r>
                  <a:rPr lang="de-DE" dirty="0"/>
                  <a:t>A word embedding represents each word </a:t>
                </a:r>
                <a14:m>
                  <m:oMath xmlns:m="http://schemas.openxmlformats.org/officeDocument/2006/math">
                    <m:r>
                      <a:rPr lang="de-DE" i="1" dirty="0" smtClean="0">
                        <a:latin typeface="Cambria Math" panose="02040503050406030204" pitchFamily="18" charset="0"/>
                      </a:rPr>
                      <m:t>𝑤</m:t>
                    </m:r>
                  </m:oMath>
                </a14:m>
                <a:r>
                  <a:rPr lang="de-DE" dirty="0"/>
                  <a:t> as a d-dimensional </a:t>
                </a:r>
                <a14:m>
                  <m:oMath xmlns:m="http://schemas.openxmlformats.org/officeDocument/2006/math">
                    <m:r>
                      <a:rPr lang="de-DE" i="1" dirty="0" smtClean="0">
                        <a:latin typeface="Cambria Math" panose="02040503050406030204" pitchFamily="18" charset="0"/>
                      </a:rPr>
                      <m:t>𝑤𝑜𝑟𝑑</m:t>
                    </m:r>
                    <m:r>
                      <a:rPr lang="de-DE" i="1" dirty="0" smtClean="0">
                        <a:latin typeface="Cambria Math" panose="02040503050406030204" pitchFamily="18" charset="0"/>
                      </a:rPr>
                      <m:t> </m:t>
                    </m:r>
                    <m:r>
                      <a:rPr lang="de-DE" i="1" dirty="0" smtClean="0">
                        <a:latin typeface="Cambria Math" panose="02040503050406030204" pitchFamily="18" charset="0"/>
                      </a:rPr>
                      <m:t>𝑣𝑒𝑐𝑡𝑜𝑟</m:t>
                    </m:r>
                  </m:oMath>
                </a14:m>
                <a:r>
                  <a:rPr lang="de-DE" dirty="0"/>
                  <a:t> </a:t>
                </a:r>
                <a14:m>
                  <m:oMath xmlns:m="http://schemas.openxmlformats.org/officeDocument/2006/math">
                    <m:r>
                      <a:rPr lang="de-DE" i="1">
                        <a:latin typeface="Cambria Math" panose="02040503050406030204" pitchFamily="18" charset="0"/>
                      </a:rPr>
                      <m:t>𝑤</m:t>
                    </m:r>
                    <m:r>
                      <a:rPr lang="de-DE" i="1">
                        <a:latin typeface="Cambria Math" panose="02040503050406030204" pitchFamily="18" charset="0"/>
                      </a:rPr>
                      <m:t> ∈</m:t>
                    </m:r>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ℝ</m:t>
                        </m:r>
                      </m:e>
                      <m:sup>
                        <m:r>
                          <a:rPr lang="de-DE" i="1">
                            <a:latin typeface="Cambria Math" panose="02040503050406030204" pitchFamily="18" charset="0"/>
                            <a:ea typeface="Cambria Math" panose="02040503050406030204" pitchFamily="18" charset="0"/>
                          </a:rPr>
                          <m:t>𝑑</m:t>
                        </m:r>
                      </m:sup>
                    </m:sSup>
                  </m:oMath>
                </a14:m>
                <a:r>
                  <a:rPr lang="de-DE" dirty="0"/>
                  <a:t> with two imortant properties: similar words have similar vectors, and the difference between two word vectors has been shown to represent the difference between the corresponding words. This arithmetic properties can be used to solve analogy tasks, like ‚man is to brother as woman is to X?‘. The difference between the word vectors of ‚man‘ and ‚woman‘ should be similar to ‚brother‘ and X (e.g. ‚sister‘):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𝑚𝑎𝑛</m:t>
                        </m:r>
                      </m:sub>
                    </m:sSub>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𝑤𝑜</m:t>
                        </m:r>
                        <m:r>
                          <a:rPr lang="de-DE" i="1">
                            <a:latin typeface="Cambria Math" panose="02040503050406030204" pitchFamily="18" charset="0"/>
                          </a:rPr>
                          <m:t>𝑚𝑎𝑛</m:t>
                        </m:r>
                        <m:r>
                          <a:rPr lang="de-DE" b="0" i="1" smtClean="0">
                            <a:latin typeface="Cambria Math" panose="02040503050406030204" pitchFamily="18" charset="0"/>
                          </a:rPr>
                          <m:t> </m:t>
                        </m:r>
                      </m:sub>
                    </m:sSub>
                    <m:r>
                      <a:rPr lang="de-DE"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𝑏𝑟𝑜𝑡h𝑒𝑟</m:t>
                        </m:r>
                      </m:sub>
                    </m:sSub>
                    <m:r>
                      <a:rPr lang="de-DE" b="0" i="1" smtClean="0">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𝑠𝑖𝑠𝑡𝑒𝑟</m:t>
                        </m:r>
                      </m:sub>
                    </m:sSub>
                  </m:oMath>
                </a14:m>
                <a:r>
                  <a:rPr lang="de-DE" dirty="0"/>
                  <a:t>. </a:t>
                </a:r>
              </a:p>
              <a:p>
                <a:pPr algn="just"/>
                <a:r>
                  <a:rPr lang="de-DE" dirty="0"/>
                  <a:t>To measure bias, a gender-neutral word like ‚nurse‘ is compared to two gender-specific words like ‚man‘ and ‚woman‘. If the distance between the neutral word and one specific word is smaller than between the other, this suggests bias. Figure 1 shows a sample of words ordered by their distance to ‚he‘ and ‚she‘ (x-Axis) and their bias (y-Axis). For this paper, the public word2vec embedding is used, trained on a set of Google News Articles, cosisting of 3 million english words.</a:t>
                </a:r>
              </a:p>
            </p:txBody>
          </p:sp>
        </mc:Choice>
        <mc:Fallback xmlns="">
          <p:sp>
            <p:nvSpPr>
              <p:cNvPr id="5" name="Text Placeholder 4">
                <a:extLst>
                  <a:ext uri="{FF2B5EF4-FFF2-40B4-BE49-F238E27FC236}">
                    <a16:creationId xmlns:a16="http://schemas.microsoft.com/office/drawing/2014/main" id="{B07FC288-A910-47DA-80A7-1A8E6450AF2D}"/>
                  </a:ext>
                </a:extLst>
              </p:cNvPr>
              <p:cNvSpPr>
                <a:spLocks noGrp="1" noRot="1" noChangeAspect="1" noMove="1" noResize="1" noEditPoints="1" noAdjustHandles="1" noChangeArrowheads="1" noChangeShapeType="1" noTextEdit="1"/>
              </p:cNvSpPr>
              <p:nvPr>
                <p:ph type="body" sz="quarter" idx="33"/>
              </p:nvPr>
            </p:nvSpPr>
            <p:spPr>
              <a:xfrm>
                <a:off x="1260000" y="3564608"/>
                <a:ext cx="8047339" cy="10440854"/>
              </a:xfrm>
              <a:blipFill>
                <a:blip r:embed="rId4"/>
                <a:stretch>
                  <a:fillRect l="-2727" t="-1752" r="-2121" b="-234"/>
                </a:stretch>
              </a:blipFill>
            </p:spPr>
            <p:txBody>
              <a:bodyPr/>
              <a:lstStyle/>
              <a:p>
                <a:r>
                  <a:rPr lang="en-GB">
                    <a:noFill/>
                  </a:rPr>
                  <a:t> </a:t>
                </a:r>
              </a:p>
            </p:txBody>
          </p:sp>
        </mc:Fallback>
      </mc:AlternateContent>
      <p:sp>
        <p:nvSpPr>
          <p:cNvPr id="13" name="Textplatzhalter 17">
            <a:extLst>
              <a:ext uri="{FF2B5EF4-FFF2-40B4-BE49-F238E27FC236}">
                <a16:creationId xmlns:a16="http://schemas.microsoft.com/office/drawing/2014/main" id="{FAF7E36C-DB8C-452F-A38D-6A90462C07EF}"/>
              </a:ext>
            </a:extLst>
          </p:cNvPr>
          <p:cNvSpPr>
            <a:spLocks noGrp="1"/>
          </p:cNvSpPr>
          <p:nvPr>
            <p:ph type="body" sz="quarter" idx="20"/>
          </p:nvPr>
        </p:nvSpPr>
        <p:spPr>
          <a:xfrm>
            <a:off x="1259999" y="2661902"/>
            <a:ext cx="27756000" cy="470658"/>
          </a:xfrm>
        </p:spPr>
        <p:txBody>
          <a:bodyPr/>
          <a:lstStyle/>
          <a:p>
            <a:r>
              <a:rPr lang="de-DE" sz="3200" dirty="0"/>
              <a:t>Nico Hertel, Seth Siriya, Thomas Decker, Uzair Akbar, Zhenchen Liao</a:t>
            </a:r>
          </a:p>
        </p:txBody>
      </p:sp>
      <p:sp>
        <p:nvSpPr>
          <p:cNvPr id="16" name="Text Placeholder 4">
            <a:extLst>
              <a:ext uri="{FF2B5EF4-FFF2-40B4-BE49-F238E27FC236}">
                <a16:creationId xmlns:a16="http://schemas.microsoft.com/office/drawing/2014/main" id="{88DD5B5C-4F29-4C4C-B4F8-171086B1C3FE}"/>
              </a:ext>
            </a:extLst>
          </p:cNvPr>
          <p:cNvSpPr txBox="1">
            <a:spLocks/>
          </p:cNvSpPr>
          <p:nvPr/>
        </p:nvSpPr>
        <p:spPr>
          <a:xfrm>
            <a:off x="11114329" y="10117030"/>
            <a:ext cx="8047339" cy="8208912"/>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Bias in Word Embeddings</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lgn="just"/>
            <a:r>
              <a:rPr lang="de-DE" sz="2800" dirty="0"/>
              <a:t>Debiasing Algorithm</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algn="just"/>
            <a:endParaRPr lang="de-DE" dirty="0"/>
          </a:p>
        </p:txBody>
      </p:sp>
      <p:sp>
        <p:nvSpPr>
          <p:cNvPr id="17" name="Text Placeholder 4">
            <a:extLst>
              <a:ext uri="{FF2B5EF4-FFF2-40B4-BE49-F238E27FC236}">
                <a16:creationId xmlns:a16="http://schemas.microsoft.com/office/drawing/2014/main" id="{80208A8B-70FF-4729-AA3D-10A2E92A566C}"/>
              </a:ext>
            </a:extLst>
          </p:cNvPr>
          <p:cNvSpPr txBox="1">
            <a:spLocks/>
          </p:cNvSpPr>
          <p:nvPr/>
        </p:nvSpPr>
        <p:spPr>
          <a:xfrm>
            <a:off x="20968660" y="3564608"/>
            <a:ext cx="8047339" cy="14761334"/>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Debiasing Results</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lgn="just"/>
            <a:r>
              <a:rPr lang="de-DE" sz="2800" dirty="0"/>
              <a:t>Discussion</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algn="just"/>
            <a:endParaRPr lang="de-DE" dirty="0"/>
          </a:p>
        </p:txBody>
      </p:sp>
      <p:pic>
        <p:nvPicPr>
          <p:cNvPr id="18" name="Picture Placeholder 14">
            <a:extLst>
              <a:ext uri="{FF2B5EF4-FFF2-40B4-BE49-F238E27FC236}">
                <a16:creationId xmlns:a16="http://schemas.microsoft.com/office/drawing/2014/main" id="{CC39981D-C2AD-4AD8-A3FA-3CFC6755E04F}"/>
              </a:ext>
            </a:extLst>
          </p:cNvPr>
          <p:cNvPicPr>
            <a:picLocks noChangeAspect="1"/>
          </p:cNvPicPr>
          <p:nvPr/>
        </p:nvPicPr>
        <p:blipFill>
          <a:blip r:embed="rId5">
            <a:extLst>
              <a:ext uri="{28A0092B-C50C-407E-A947-70E740481C1C}">
                <a14:useLocalDpi xmlns:a14="http://schemas.microsoft.com/office/drawing/2010/main" val="0"/>
              </a:ext>
            </a:extLst>
          </a:blip>
          <a:srcRect l="19756" r="19756"/>
          <a:stretch>
            <a:fillRect/>
          </a:stretch>
        </p:blipFill>
        <p:spPr>
          <a:xfrm>
            <a:off x="11093592" y="3579516"/>
            <a:ext cx="8043314" cy="5764293"/>
          </a:xfrm>
          <a:prstGeom prst="rect">
            <a:avLst/>
          </a:prstGeom>
        </p:spPr>
      </p:pic>
      <p:sp>
        <p:nvSpPr>
          <p:cNvPr id="19" name="Text Placeholder 2">
            <a:extLst>
              <a:ext uri="{FF2B5EF4-FFF2-40B4-BE49-F238E27FC236}">
                <a16:creationId xmlns:a16="http://schemas.microsoft.com/office/drawing/2014/main" id="{58B6007F-8D83-41D3-909A-DB86A692F092}"/>
              </a:ext>
            </a:extLst>
          </p:cNvPr>
          <p:cNvSpPr txBox="1">
            <a:spLocks/>
          </p:cNvSpPr>
          <p:nvPr/>
        </p:nvSpPr>
        <p:spPr>
          <a:xfrm>
            <a:off x="11114330" y="9684982"/>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Bildunterschrift, Autor</a:t>
            </a:r>
            <a:endParaRPr lang="de-DE" dirty="0"/>
          </a:p>
        </p:txBody>
      </p:sp>
      <p:pic>
        <p:nvPicPr>
          <p:cNvPr id="20" name="Picture Placeholder 14">
            <a:extLst>
              <a:ext uri="{FF2B5EF4-FFF2-40B4-BE49-F238E27FC236}">
                <a16:creationId xmlns:a16="http://schemas.microsoft.com/office/drawing/2014/main" id="{C41D14D7-BF40-4931-96BF-D8875EE9F8C9}"/>
              </a:ext>
            </a:extLst>
          </p:cNvPr>
          <p:cNvPicPr>
            <a:picLocks noChangeAspect="1"/>
          </p:cNvPicPr>
          <p:nvPr/>
        </p:nvPicPr>
        <p:blipFill>
          <a:blip r:embed="rId5">
            <a:extLst>
              <a:ext uri="{28A0092B-C50C-407E-A947-70E740481C1C}">
                <a14:useLocalDpi xmlns:a14="http://schemas.microsoft.com/office/drawing/2010/main" val="0"/>
              </a:ext>
            </a:extLst>
          </a:blip>
          <a:srcRect l="19756" r="19756"/>
          <a:stretch>
            <a:fillRect/>
          </a:stretch>
        </p:blipFill>
        <p:spPr>
          <a:xfrm>
            <a:off x="20968658" y="12258445"/>
            <a:ext cx="8043314" cy="5764293"/>
          </a:xfrm>
          <a:prstGeom prst="rect">
            <a:avLst/>
          </a:prstGeom>
        </p:spPr>
      </p:pic>
      <p:sp>
        <p:nvSpPr>
          <p:cNvPr id="21" name="Text Placeholder 2">
            <a:extLst>
              <a:ext uri="{FF2B5EF4-FFF2-40B4-BE49-F238E27FC236}">
                <a16:creationId xmlns:a16="http://schemas.microsoft.com/office/drawing/2014/main" id="{38724F83-DFE1-4A8A-8AD7-81D87529E100}"/>
              </a:ext>
            </a:extLst>
          </p:cNvPr>
          <p:cNvSpPr txBox="1">
            <a:spLocks/>
          </p:cNvSpPr>
          <p:nvPr/>
        </p:nvSpPr>
        <p:spPr>
          <a:xfrm>
            <a:off x="20968659" y="18091093"/>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Bildunterschrift, Autor</a:t>
            </a:r>
            <a:endParaRPr lang="de-DE" dirty="0"/>
          </a:p>
        </p:txBody>
      </p:sp>
      <p:grpSp>
        <p:nvGrpSpPr>
          <p:cNvPr id="6" name="Group 5">
            <a:extLst>
              <a:ext uri="{FF2B5EF4-FFF2-40B4-BE49-F238E27FC236}">
                <a16:creationId xmlns:a16="http://schemas.microsoft.com/office/drawing/2014/main" id="{D9680433-D2DC-4D30-B1F9-C0CB0704B2CD}"/>
              </a:ext>
            </a:extLst>
          </p:cNvPr>
          <p:cNvGrpSpPr/>
          <p:nvPr/>
        </p:nvGrpSpPr>
        <p:grpSpPr>
          <a:xfrm>
            <a:off x="1259999" y="1174956"/>
            <a:ext cx="25317495" cy="1477328"/>
            <a:chOff x="1259999" y="1174956"/>
            <a:chExt cx="25317495" cy="1477328"/>
          </a:xfrm>
        </p:grpSpPr>
        <p:sp>
          <p:nvSpPr>
            <p:cNvPr id="9" name="Rectangle 8">
              <a:extLst>
                <a:ext uri="{FF2B5EF4-FFF2-40B4-BE49-F238E27FC236}">
                  <a16:creationId xmlns:a16="http://schemas.microsoft.com/office/drawing/2014/main" id="{05A74B1F-AE8D-4ACC-A375-D881310BF1AB}"/>
                </a:ext>
              </a:extLst>
            </p:cNvPr>
            <p:cNvSpPr/>
            <p:nvPr/>
          </p:nvSpPr>
          <p:spPr>
            <a:xfrm>
              <a:off x="1259999" y="1174956"/>
              <a:ext cx="8946137" cy="1477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5BE3EAC0-2BB2-4C07-B69D-9C8C5C1EBE7F}"/>
                </a:ext>
              </a:extLst>
            </p:cNvPr>
            <p:cNvSpPr txBox="1"/>
            <p:nvPr/>
          </p:nvSpPr>
          <p:spPr>
            <a:xfrm>
              <a:off x="18351204" y="1174956"/>
              <a:ext cx="8226290" cy="1477328"/>
            </a:xfrm>
            <a:prstGeom prst="rect">
              <a:avLst/>
            </a:prstGeom>
            <a:noFill/>
          </p:spPr>
          <p:txBody>
            <a:bodyPr wrap="none" rtlCol="0">
              <a:spAutoFit/>
            </a:bodyPr>
            <a:lstStyle/>
            <a:p>
              <a:pPr algn="r"/>
              <a:r>
                <a:rPr lang="en-GB" sz="3000" spc="-120" dirty="0">
                  <a:solidFill>
                    <a:srgbClr val="0065BD"/>
                  </a:solidFill>
                  <a:latin typeface="Arial" panose="020B0604020202020204" pitchFamily="34" charset="0"/>
                  <a:cs typeface="Arial" panose="020B0604020202020204" pitchFamily="34" charset="0"/>
                </a:rPr>
                <a:t>Chair for Data Processing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Department of Electrical and Computer Engineering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Technical University of Munich</a:t>
              </a:r>
            </a:p>
          </p:txBody>
        </p:sp>
      </p:grpSp>
      <p:sp>
        <p:nvSpPr>
          <p:cNvPr id="11" name="Titel 9">
            <a:extLst>
              <a:ext uri="{FF2B5EF4-FFF2-40B4-BE49-F238E27FC236}">
                <a16:creationId xmlns:a16="http://schemas.microsoft.com/office/drawing/2014/main" id="{36158228-E09F-44AE-B286-3C772B4183AE}"/>
              </a:ext>
            </a:extLst>
          </p:cNvPr>
          <p:cNvSpPr>
            <a:spLocks noGrp="1"/>
          </p:cNvSpPr>
          <p:nvPr>
            <p:ph type="title"/>
          </p:nvPr>
        </p:nvSpPr>
        <p:spPr>
          <a:xfrm>
            <a:off x="1225299" y="628587"/>
            <a:ext cx="27786673" cy="2504751"/>
          </a:xfrm>
        </p:spPr>
        <p:txBody>
          <a:bodyPr/>
          <a:lstStyle/>
          <a:p>
            <a:r>
              <a:rPr lang="de-DE" sz="4800" dirty="0"/>
              <a:t>Man is to Computer Programmer as Woman</a:t>
            </a:r>
            <a:br>
              <a:rPr lang="de-DE" sz="4800" dirty="0"/>
            </a:br>
            <a:r>
              <a:rPr lang="de-DE" sz="4800" dirty="0"/>
              <a:t>is to Homemaker? Debiasing Word Embeddings</a:t>
            </a:r>
          </a:p>
        </p:txBody>
      </p:sp>
    </p:spTree>
    <p:extLst>
      <p:ext uri="{BB962C8B-B14F-4D97-AF65-F5344CB8AC3E}">
        <p14:creationId xmlns:p14="http://schemas.microsoft.com/office/powerpoint/2010/main" val="3843448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Placeholder 14">
            <a:extLst>
              <a:ext uri="{FF2B5EF4-FFF2-40B4-BE49-F238E27FC236}">
                <a16:creationId xmlns:a16="http://schemas.microsoft.com/office/drawing/2014/main" id="{D0739A54-1709-4E3F-A594-6D548088FAB1}"/>
              </a:ext>
            </a:extLst>
          </p:cNvPr>
          <p:cNvPicPr>
            <a:picLocks noChangeAspect="1"/>
          </p:cNvPicPr>
          <p:nvPr/>
        </p:nvPicPr>
        <p:blipFill rotWithShape="1">
          <a:blip r:embed="rId3">
            <a:extLst>
              <a:ext uri="{28A0092B-C50C-407E-A947-70E740481C1C}">
                <a14:useLocalDpi xmlns:a14="http://schemas.microsoft.com/office/drawing/2010/main" val="0"/>
              </a:ext>
            </a:extLst>
          </a:blip>
          <a:srcRect t="2107"/>
          <a:stretch/>
        </p:blipFill>
        <p:spPr>
          <a:xfrm>
            <a:off x="11093592" y="4444029"/>
            <a:ext cx="8043314" cy="4008766"/>
          </a:xfrm>
          <a:prstGeom prst="rect">
            <a:avLst/>
          </a:prstGeom>
        </p:spPr>
      </p:pic>
      <p:pic>
        <p:nvPicPr>
          <p:cNvPr id="15" name="Picture Placeholder 14">
            <a:extLst>
              <a:ext uri="{FF2B5EF4-FFF2-40B4-BE49-F238E27FC236}">
                <a16:creationId xmlns:a16="http://schemas.microsoft.com/office/drawing/2014/main" id="{086B20DB-6A34-4875-83C9-D70060009CDE}"/>
              </a:ext>
            </a:extLst>
          </p:cNvPr>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tretch>
            <a:fillRect/>
          </a:stretch>
        </p:blipFill>
        <p:spPr>
          <a:xfrm>
            <a:off x="1225298" y="14903568"/>
            <a:ext cx="8043314" cy="3854728"/>
          </a:xfrm>
        </p:spPr>
      </p:pic>
      <p:sp>
        <p:nvSpPr>
          <p:cNvPr id="3" name="Text Placeholder 2">
            <a:extLst>
              <a:ext uri="{FF2B5EF4-FFF2-40B4-BE49-F238E27FC236}">
                <a16:creationId xmlns:a16="http://schemas.microsoft.com/office/drawing/2014/main" id="{FD26F003-5257-4ECA-8455-918D2D479F9D}"/>
              </a:ext>
            </a:extLst>
          </p:cNvPr>
          <p:cNvSpPr>
            <a:spLocks noGrp="1"/>
          </p:cNvSpPr>
          <p:nvPr>
            <p:ph type="body" sz="quarter" idx="19"/>
          </p:nvPr>
        </p:nvSpPr>
        <p:spPr>
          <a:xfrm>
            <a:off x="1264024" y="18974320"/>
            <a:ext cx="8043314" cy="216024"/>
          </a:xfrm>
        </p:spPr>
        <p:txBody>
          <a:bodyPr/>
          <a:lstStyle/>
          <a:p>
            <a:r>
              <a:rPr lang="de-DE" dirty="0"/>
              <a:t>Bildunterschrift, Autor</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B07FC288-A910-47DA-80A7-1A8E6450AF2D}"/>
                  </a:ext>
                </a:extLst>
              </p:cNvPr>
              <p:cNvSpPr>
                <a:spLocks noGrp="1"/>
              </p:cNvSpPr>
              <p:nvPr>
                <p:ph type="body" sz="quarter" idx="33"/>
              </p:nvPr>
            </p:nvSpPr>
            <p:spPr>
              <a:xfrm>
                <a:off x="1260000" y="4429010"/>
                <a:ext cx="8047339" cy="10440854"/>
              </a:xfrm>
            </p:spPr>
            <p:txBody>
              <a:bodyPr/>
              <a:lstStyle/>
              <a:p>
                <a:pPr lvl="1" algn="just"/>
                <a:r>
                  <a:rPr lang="de-DE" sz="2800" dirty="0"/>
                  <a:t>Abstract</a:t>
                </a:r>
              </a:p>
              <a:p>
                <a:pPr algn="just"/>
                <a:r>
                  <a:rPr lang="de-DE" dirty="0"/>
                  <a:t>By learning from real-world data, machine learning is doomed to adopt social bias such as sexism. This paper analyzes gender bias in the context of the natrual language processing technique word embedding. The paper proposes a method to determine the underlying bias in a dataset and an algorithm to eliminate this bias while preserving the ability to cluster words. This is shown using a public dataset of news articles to reduce gender stereotypes in analogy tasks.</a:t>
                </a:r>
              </a:p>
              <a:p>
                <a:pPr lvl="1" algn="just"/>
                <a:r>
                  <a:rPr lang="de-DE" sz="2800" dirty="0"/>
                  <a:t>Introduction and Preliminary</a:t>
                </a:r>
              </a:p>
              <a:p>
                <a:pPr algn="just"/>
                <a:r>
                  <a:rPr lang="de-DE" dirty="0"/>
                  <a:t>A word embedding represents each word </a:t>
                </a:r>
                <a14:m>
                  <m:oMath xmlns:m="http://schemas.openxmlformats.org/officeDocument/2006/math">
                    <m:r>
                      <a:rPr lang="de-DE" i="1" dirty="0" smtClean="0">
                        <a:latin typeface="Cambria Math" panose="02040503050406030204" pitchFamily="18" charset="0"/>
                      </a:rPr>
                      <m:t>𝑤</m:t>
                    </m:r>
                  </m:oMath>
                </a14:m>
                <a:r>
                  <a:rPr lang="de-DE" dirty="0"/>
                  <a:t> as a d-dimensional </a:t>
                </a:r>
                <a14:m>
                  <m:oMath xmlns:m="http://schemas.openxmlformats.org/officeDocument/2006/math">
                    <m:r>
                      <a:rPr lang="de-DE" i="1" dirty="0" smtClean="0">
                        <a:latin typeface="Cambria Math" panose="02040503050406030204" pitchFamily="18" charset="0"/>
                      </a:rPr>
                      <m:t>𝑤𝑜𝑟𝑑</m:t>
                    </m:r>
                    <m:r>
                      <a:rPr lang="de-DE" i="1" dirty="0" smtClean="0">
                        <a:latin typeface="Cambria Math" panose="02040503050406030204" pitchFamily="18" charset="0"/>
                      </a:rPr>
                      <m:t> </m:t>
                    </m:r>
                    <m:r>
                      <a:rPr lang="de-DE" i="1" dirty="0" smtClean="0">
                        <a:latin typeface="Cambria Math" panose="02040503050406030204" pitchFamily="18" charset="0"/>
                      </a:rPr>
                      <m:t>𝑣𝑒𝑐𝑡𝑜𝑟</m:t>
                    </m:r>
                  </m:oMath>
                </a14:m>
                <a:r>
                  <a:rPr lang="de-DE" dirty="0"/>
                  <a:t> </a:t>
                </a:r>
                <a14:m>
                  <m:oMath xmlns:m="http://schemas.openxmlformats.org/officeDocument/2006/math">
                    <m:r>
                      <a:rPr lang="de-DE" i="1">
                        <a:latin typeface="Cambria Math" panose="02040503050406030204" pitchFamily="18" charset="0"/>
                      </a:rPr>
                      <m:t>𝑤</m:t>
                    </m:r>
                    <m:r>
                      <a:rPr lang="de-DE" i="1">
                        <a:latin typeface="Cambria Math" panose="02040503050406030204" pitchFamily="18" charset="0"/>
                      </a:rPr>
                      <m:t> ∈</m:t>
                    </m:r>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ℝ</m:t>
                        </m:r>
                      </m:e>
                      <m:sup>
                        <m:r>
                          <a:rPr lang="de-DE" i="1">
                            <a:latin typeface="Cambria Math" panose="02040503050406030204" pitchFamily="18" charset="0"/>
                            <a:ea typeface="Cambria Math" panose="02040503050406030204" pitchFamily="18" charset="0"/>
                          </a:rPr>
                          <m:t>𝑑</m:t>
                        </m:r>
                      </m:sup>
                    </m:sSup>
                  </m:oMath>
                </a14:m>
                <a:r>
                  <a:rPr lang="de-DE" dirty="0"/>
                  <a:t> with two imortant properties: similar words have similar vectors, and the difference between two word vectors has been shown to represent the difference between the corresponding words. This arithmetic properties can be used to solve analogy tasks, like ‚man is to brother as woman is to X?‘. The difference between the word vectors of ‚man‘ and ‚woman‘ should be similar to ‚brother‘ and X (e.g. ‚sister‘):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𝑚𝑎𝑛</m:t>
                        </m:r>
                      </m:sub>
                    </m:sSub>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𝑤𝑜</m:t>
                        </m:r>
                        <m:r>
                          <a:rPr lang="de-DE" i="1">
                            <a:latin typeface="Cambria Math" panose="02040503050406030204" pitchFamily="18" charset="0"/>
                          </a:rPr>
                          <m:t>𝑚𝑎𝑛</m:t>
                        </m:r>
                        <m:r>
                          <a:rPr lang="de-DE" b="0" i="1" smtClean="0">
                            <a:latin typeface="Cambria Math" panose="02040503050406030204" pitchFamily="18" charset="0"/>
                          </a:rPr>
                          <m:t> </m:t>
                        </m:r>
                      </m:sub>
                    </m:sSub>
                    <m:r>
                      <a:rPr lang="de-DE"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𝑏𝑟𝑜𝑡h𝑒𝑟</m:t>
                        </m:r>
                      </m:sub>
                    </m:sSub>
                    <m:r>
                      <a:rPr lang="de-DE" b="0" i="1" smtClean="0">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𝑠𝑖𝑠𝑡𝑒𝑟</m:t>
                        </m:r>
                      </m:sub>
                    </m:sSub>
                  </m:oMath>
                </a14:m>
                <a:r>
                  <a:rPr lang="de-DE" dirty="0"/>
                  <a:t>. </a:t>
                </a:r>
              </a:p>
              <a:p>
                <a:pPr algn="just"/>
                <a:r>
                  <a:rPr lang="de-DE" dirty="0"/>
                  <a:t>To measure bias, a gender-neutral word like ‚nurse‘ is compared to two gender-specific words like ‚man‘ and ‚woman‘. If the distance between the neutral word and one specific word is smaller than between the other, this suggests bias. Figure 1 shows a sample of words ordered by their distance to ‚he‘ and ‚she‘ (x-Axis) and their bias (y-Axis). For this paper, the public word2vec embedding is used, trained on a set of Google News Articles, cosisting of 3 million english words.</a:t>
                </a:r>
              </a:p>
            </p:txBody>
          </p:sp>
        </mc:Choice>
        <mc:Fallback xmlns="">
          <p:sp>
            <p:nvSpPr>
              <p:cNvPr id="5" name="Text Placeholder 4">
                <a:extLst>
                  <a:ext uri="{FF2B5EF4-FFF2-40B4-BE49-F238E27FC236}">
                    <a16:creationId xmlns:a16="http://schemas.microsoft.com/office/drawing/2014/main" id="{B07FC288-A910-47DA-80A7-1A8E6450AF2D}"/>
                  </a:ext>
                </a:extLst>
              </p:cNvPr>
              <p:cNvSpPr>
                <a:spLocks noGrp="1" noRot="1" noChangeAspect="1" noMove="1" noResize="1" noEditPoints="1" noAdjustHandles="1" noChangeArrowheads="1" noChangeShapeType="1" noTextEdit="1"/>
              </p:cNvSpPr>
              <p:nvPr>
                <p:ph type="body" sz="quarter" idx="33"/>
              </p:nvPr>
            </p:nvSpPr>
            <p:spPr>
              <a:xfrm>
                <a:off x="1260000" y="4429010"/>
                <a:ext cx="8047339" cy="10440854"/>
              </a:xfrm>
              <a:blipFill>
                <a:blip r:embed="rId5"/>
                <a:stretch>
                  <a:fillRect l="-2727" t="-1752" r="-2121" b="-234"/>
                </a:stretch>
              </a:blipFill>
            </p:spPr>
            <p:txBody>
              <a:bodyPr/>
              <a:lstStyle/>
              <a:p>
                <a:r>
                  <a:rPr lang="en-GB">
                    <a:noFill/>
                  </a:rPr>
                  <a:t> </a:t>
                </a:r>
              </a:p>
            </p:txBody>
          </p:sp>
        </mc:Fallback>
      </mc:AlternateContent>
      <p:sp>
        <p:nvSpPr>
          <p:cNvPr id="13" name="Textplatzhalter 17">
            <a:extLst>
              <a:ext uri="{FF2B5EF4-FFF2-40B4-BE49-F238E27FC236}">
                <a16:creationId xmlns:a16="http://schemas.microsoft.com/office/drawing/2014/main" id="{FAF7E36C-DB8C-452F-A38D-6A90462C07EF}"/>
              </a:ext>
            </a:extLst>
          </p:cNvPr>
          <p:cNvSpPr>
            <a:spLocks noGrp="1"/>
          </p:cNvSpPr>
          <p:nvPr>
            <p:ph type="body" sz="quarter" idx="20"/>
          </p:nvPr>
        </p:nvSpPr>
        <p:spPr>
          <a:xfrm>
            <a:off x="1259999" y="3060552"/>
            <a:ext cx="27756000" cy="470658"/>
          </a:xfrm>
        </p:spPr>
        <p:txBody>
          <a:bodyPr/>
          <a:lstStyle/>
          <a:p>
            <a:r>
              <a:rPr lang="de-DE" dirty="0"/>
              <a:t>Nico Hertel, Seth Siriya, Thomas Decker, Uzair Akbar, Zhenchen Liao</a:t>
            </a:r>
          </a:p>
        </p:txBody>
      </p:sp>
      <mc:AlternateContent xmlns:mc="http://schemas.openxmlformats.org/markup-compatibility/2006" xmlns:a14="http://schemas.microsoft.com/office/drawing/2010/main">
        <mc:Choice Requires="a14">
          <p:sp>
            <p:nvSpPr>
              <p:cNvPr id="16" name="Text Placeholder 4">
                <a:extLst>
                  <a:ext uri="{FF2B5EF4-FFF2-40B4-BE49-F238E27FC236}">
                    <a16:creationId xmlns:a16="http://schemas.microsoft.com/office/drawing/2014/main" id="{88DD5B5C-4F29-4C4C-B4F8-171086B1C3FE}"/>
                  </a:ext>
                </a:extLst>
              </p:cNvPr>
              <p:cNvSpPr txBox="1">
                <a:spLocks/>
              </p:cNvSpPr>
              <p:nvPr/>
            </p:nvSpPr>
            <p:spPr>
              <a:xfrm>
                <a:off x="11114329" y="9829304"/>
                <a:ext cx="8047339" cy="8208912"/>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Bias in Word Embeddings</a:t>
                </a:r>
              </a:p>
              <a:p>
                <a:pPr marL="342900" indent="-342900" algn="just">
                  <a:buFont typeface="Arial" panose="020B0604020202020204" pitchFamily="34" charset="0"/>
                  <a:buChar char="•"/>
                </a:pPr>
                <a:r>
                  <a:rPr lang="de-DE" b="1" dirty="0"/>
                  <a:t>Occupational Stereotypes:</a:t>
                </a:r>
                <a:r>
                  <a:rPr lang="de-DE" spc="-150" dirty="0"/>
                  <a:t> Crowdwork evaluated occupational stereotypes strongly correlated with s</a:t>
                </a:r>
                <a:r>
                  <a:rPr lang="de-DE" i="1" spc="-150" dirty="0"/>
                  <a:t>he-he</a:t>
                </a:r>
                <a:r>
                  <a:rPr lang="de-DE" spc="-150" dirty="0"/>
                  <a:t> axis projections ( </a:t>
                </a:r>
                <a14:m>
                  <m:oMath xmlns:m="http://schemas.openxmlformats.org/officeDocument/2006/math">
                    <m:r>
                      <a:rPr lang="de-DE" i="1" spc="-150">
                        <a:latin typeface="Cambria Math" panose="02040503050406030204" pitchFamily="18" charset="0"/>
                        <a:ea typeface="Cambria Math" panose="02040503050406030204" pitchFamily="18" charset="0"/>
                      </a:rPr>
                      <m:t>𝜌</m:t>
                    </m:r>
                    <m:r>
                      <a:rPr lang="en-GB" i="1" spc="-150">
                        <a:latin typeface="Cambria Math" panose="02040503050406030204" pitchFamily="18" charset="0"/>
                        <a:ea typeface="Cambria Math" panose="02040503050406030204" pitchFamily="18" charset="0"/>
                      </a:rPr>
                      <m:t>=0.51</m:t>
                    </m:r>
                  </m:oMath>
                </a14:m>
                <a:r>
                  <a:rPr lang="de-DE" spc="-150" dirty="0"/>
                  <a:t> ).</a:t>
                </a:r>
              </a:p>
              <a:p>
                <a:pPr marL="342900" indent="-342900" algn="just">
                  <a:buFont typeface="Arial" panose="020B0604020202020204" pitchFamily="34" charset="0"/>
                  <a:buChar char="•"/>
                </a:pPr>
                <a:r>
                  <a:rPr lang="de-DE" b="1" dirty="0"/>
                  <a:t>Stereotypical Anologies:</a:t>
                </a:r>
                <a:r>
                  <a:rPr lang="de-DE" dirty="0"/>
                  <a:t> Scored </a:t>
                </a:r>
                <a:r>
                  <a:rPr lang="de-DE" i="1" dirty="0"/>
                  <a:t>she-he</a:t>
                </a:r>
                <a:r>
                  <a:rPr lang="de-DE" dirty="0"/>
                  <a:t> anologies are rated via crowdwork as (a) gender-appropriate (b) stereotypic. Scoring metric: </a:t>
                </a:r>
                <a14:m>
                  <m:oMath xmlns:m="http://schemas.openxmlformats.org/officeDocument/2006/math">
                    <m:r>
                      <a:rPr lang="en-GB" i="1">
                        <a:latin typeface="Cambria Math" panose="02040503050406030204" pitchFamily="18" charset="0"/>
                      </a:rPr>
                      <m:t>𝑆</m:t>
                    </m:r>
                    <m:d>
                      <m:dPr>
                        <m:ctrlPr>
                          <a:rPr lang="en-GB" i="1">
                            <a:latin typeface="Cambria Math" panose="02040503050406030204" pitchFamily="18" charset="0"/>
                          </a:rPr>
                        </m:ctrlPr>
                      </m:dPr>
                      <m:e>
                        <m:r>
                          <a:rPr lang="en-GB" i="1">
                            <a:latin typeface="Cambria Math" panose="02040503050406030204" pitchFamily="18" charset="0"/>
                          </a:rPr>
                          <m:t>𝑥</m:t>
                        </m:r>
                        <m:r>
                          <a:rPr lang="en-GB" i="1">
                            <a:latin typeface="Cambria Math" panose="02040503050406030204" pitchFamily="18" charset="0"/>
                          </a:rPr>
                          <m:t>, </m:t>
                        </m:r>
                        <m:r>
                          <a:rPr lang="en-GB" i="1">
                            <a:latin typeface="Cambria Math" panose="02040503050406030204" pitchFamily="18" charset="0"/>
                          </a:rPr>
                          <m:t>𝑦</m:t>
                        </m:r>
                      </m:e>
                    </m:d>
                    <m:r>
                      <a:rPr lang="en-GB" i="1">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d>
                          <m:dPr>
                            <m:ctrlPr>
                              <a:rPr lang="en-GB" i="1">
                                <a:latin typeface="Cambria Math" panose="02040503050406030204" pitchFamily="18" charset="0"/>
                              </a:rPr>
                            </m:ctrlPr>
                          </m:dPr>
                          <m:e>
                            <m:acc>
                              <m:accPr>
                                <m:chr m:val="⃗"/>
                                <m:ctrlPr>
                                  <a:rPr lang="en-GB" b="1" i="1">
                                    <a:latin typeface="Cambria Math" panose="02040503050406030204" pitchFamily="18" charset="0"/>
                                  </a:rPr>
                                </m:ctrlPr>
                              </m:accPr>
                              <m:e>
                                <m:r>
                                  <a:rPr lang="en-GB" b="0" i="1">
                                    <a:latin typeface="Cambria Math" panose="02040503050406030204" pitchFamily="18" charset="0"/>
                                  </a:rPr>
                                  <m:t>𝑠h𝑒</m:t>
                                </m:r>
                              </m:e>
                            </m:acc>
                            <m:r>
                              <a:rPr lang="en-GB" i="1">
                                <a:latin typeface="Cambria Math" panose="02040503050406030204" pitchFamily="18" charset="0"/>
                              </a:rPr>
                              <m:t>−</m:t>
                            </m:r>
                            <m:acc>
                              <m:accPr>
                                <m:chr m:val="⃗"/>
                                <m:ctrlPr>
                                  <a:rPr lang="en-GB" b="1" i="1">
                                    <a:latin typeface="Cambria Math" panose="02040503050406030204" pitchFamily="18" charset="0"/>
                                  </a:rPr>
                                </m:ctrlPr>
                              </m:accPr>
                              <m:e>
                                <m:r>
                                  <a:rPr lang="en-GB" b="0" i="1">
                                    <a:latin typeface="Cambria Math" panose="02040503050406030204" pitchFamily="18" charset="0"/>
                                  </a:rPr>
                                  <m:t>h𝑒</m:t>
                                </m:r>
                              </m:e>
                            </m:acc>
                            <m:r>
                              <a:rPr lang="en-GB" i="1">
                                <a:latin typeface="Cambria Math" panose="02040503050406030204" pitchFamily="18" charset="0"/>
                              </a:rPr>
                              <m:t>, </m:t>
                            </m:r>
                            <m:acc>
                              <m:accPr>
                                <m:chr m:val="⃗"/>
                                <m:ctrlPr>
                                  <a:rPr lang="en-GB" i="1">
                                    <a:latin typeface="Cambria Math" panose="02040503050406030204" pitchFamily="18" charset="0"/>
                                  </a:rPr>
                                </m:ctrlPr>
                              </m:accPr>
                              <m:e>
                                <m:r>
                                  <a:rPr lang="en-GB" i="1">
                                    <a:latin typeface="Cambria Math" panose="02040503050406030204" pitchFamily="18" charset="0"/>
                                  </a:rPr>
                                  <m:t>𝑥</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e>
                        </m:d>
                      </m:e>
                    </m:func>
                    <m:r>
                      <a:rPr lang="en-GB">
                        <a:latin typeface="Cambria Math" panose="02040503050406030204" pitchFamily="18" charset="0"/>
                      </a:rPr>
                      <m:t>  ,  </m:t>
                    </m:r>
                    <m:d>
                      <m:dPr>
                        <m:begChr m:val="‖"/>
                        <m:endChr m:val="‖"/>
                        <m:ctrlPr>
                          <a:rPr lang="en-GB" i="1">
                            <a:latin typeface="Cambria Math" panose="02040503050406030204" pitchFamily="18" charset="0"/>
                          </a:rPr>
                        </m:ctrlPr>
                      </m:dPr>
                      <m:e>
                        <m:acc>
                          <m:accPr>
                            <m:chr m:val="⃗"/>
                            <m:ctrlPr>
                              <a:rPr lang="en-GB" i="1">
                                <a:latin typeface="Cambria Math" panose="02040503050406030204" pitchFamily="18" charset="0"/>
                              </a:rPr>
                            </m:ctrlPr>
                          </m:accPr>
                          <m:e>
                            <m:r>
                              <a:rPr lang="en-GB" i="1">
                                <a:latin typeface="Cambria Math" panose="02040503050406030204" pitchFamily="18" charset="0"/>
                              </a:rPr>
                              <m:t>𝑥</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e>
                    </m:d>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𝛿</m:t>
                    </m:r>
                  </m:oMath>
                </a14:m>
                <a:r>
                  <a:rPr lang="de-DE" dirty="0"/>
                  <a:t>.</a:t>
                </a:r>
              </a:p>
              <a:p>
                <a:pPr marL="342900" indent="-342900" algn="just">
                  <a:buFont typeface="Arial" panose="020B0604020202020204" pitchFamily="34" charset="0"/>
                  <a:buChar char="•"/>
                </a:pPr>
                <a:r>
                  <a:rPr lang="de-DE" b="1" dirty="0"/>
                  <a:t>Direct Bias:</a:t>
                </a:r>
                <a:r>
                  <a:rPr lang="de-DE" dirty="0"/>
                  <a:t>   </a:t>
                </a:r>
                <a14:m>
                  <m:oMath xmlns:m="http://schemas.openxmlformats.org/officeDocument/2006/math">
                    <m:f>
                      <m:fPr>
                        <m:ctrlPr>
                          <a:rPr lang="de-DE" i="1">
                            <a:latin typeface="Cambria Math" panose="02040503050406030204" pitchFamily="18" charset="0"/>
                          </a:rPr>
                        </m:ctrlPr>
                      </m:fPr>
                      <m:num>
                        <m:r>
                          <a:rPr lang="en-GB" i="1">
                            <a:latin typeface="Cambria Math" panose="02040503050406030204" pitchFamily="18" charset="0"/>
                          </a:rPr>
                          <m:t>1</m:t>
                        </m:r>
                      </m:num>
                      <m:den>
                        <m:d>
                          <m:dPr>
                            <m:begChr m:val="|"/>
                            <m:endChr m:val="|"/>
                            <m:ctrlPr>
                              <a:rPr lang="de-DE" i="1">
                                <a:latin typeface="Cambria Math" panose="02040503050406030204" pitchFamily="18" charset="0"/>
                              </a:rPr>
                            </m:ctrlPr>
                          </m:dPr>
                          <m:e>
                            <m:r>
                              <a:rPr lang="en-GB" i="1">
                                <a:latin typeface="Cambria Math" panose="02040503050406030204" pitchFamily="18" charset="0"/>
                              </a:rPr>
                              <m:t>𝑁</m:t>
                            </m:r>
                          </m:e>
                        </m:d>
                      </m:den>
                    </m:f>
                    <m:nary>
                      <m:naryPr>
                        <m:chr m:val="∑"/>
                        <m:limLoc m:val="subSup"/>
                        <m:supHide m:val="on"/>
                        <m:ctrlPr>
                          <a:rPr lang="de-DE" i="1">
                            <a:latin typeface="Cambria Math" panose="02040503050406030204" pitchFamily="18" charset="0"/>
                          </a:rPr>
                        </m:ctrlPr>
                      </m:naryPr>
                      <m:sub>
                        <m:r>
                          <m:rPr>
                            <m:brk m:alnAt="9"/>
                          </m:rPr>
                          <a:rPr lang="en-GB" i="1">
                            <a:latin typeface="Cambria Math" panose="02040503050406030204" pitchFamily="18" charset="0"/>
                          </a:rPr>
                          <m:t>𝑤</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𝑁</m:t>
                        </m:r>
                      </m:sub>
                      <m:sup/>
                      <m:e>
                        <m:sSup>
                          <m:sSupPr>
                            <m:ctrlPr>
                              <a:rPr lang="de-DE" i="1">
                                <a:latin typeface="Cambria Math" panose="02040503050406030204" pitchFamily="18" charset="0"/>
                              </a:rPr>
                            </m:ctrlPr>
                          </m:sSupPr>
                          <m:e>
                            <m:d>
                              <m:dPr>
                                <m:begChr m:val="|"/>
                                <m:endChr m:val="|"/>
                                <m:ctrlPr>
                                  <a:rPr lang="de-DE" i="1">
                                    <a:latin typeface="Cambria Math" panose="02040503050406030204" pitchFamily="18" charset="0"/>
                                  </a:rPr>
                                </m:ctrlPr>
                              </m:dPr>
                              <m:e>
                                <m:func>
                                  <m:funcPr>
                                    <m:ctrlPr>
                                      <a:rPr lang="de-DE" i="1">
                                        <a:latin typeface="Cambria Math" panose="02040503050406030204" pitchFamily="18" charset="0"/>
                                      </a:rPr>
                                    </m:ctrlPr>
                                  </m:funcPr>
                                  <m:fName>
                                    <m:r>
                                      <m:rPr>
                                        <m:sty m:val="p"/>
                                      </m:rPr>
                                      <a:rPr lang="de-DE">
                                        <a:latin typeface="Cambria Math" panose="02040503050406030204" pitchFamily="18" charset="0"/>
                                      </a:rPr>
                                      <m:t>cos</m:t>
                                    </m:r>
                                  </m:fName>
                                  <m:e>
                                    <m:d>
                                      <m:dPr>
                                        <m:ctrlPr>
                                          <a:rPr lang="de-DE" i="1">
                                            <a:latin typeface="Cambria Math" panose="02040503050406030204" pitchFamily="18" charset="0"/>
                                          </a:rPr>
                                        </m:ctrlPr>
                                      </m:dPr>
                                      <m:e>
                                        <m:acc>
                                          <m:accPr>
                                            <m:chr m:val="⃗"/>
                                            <m:ctrlPr>
                                              <a:rPr lang="de-DE" i="1">
                                                <a:latin typeface="Cambria Math" panose="02040503050406030204" pitchFamily="18" charset="0"/>
                                              </a:rPr>
                                            </m:ctrlPr>
                                          </m:accPr>
                                          <m:e>
                                            <m:r>
                                              <a:rPr lang="en-GB" b="0" i="1">
                                                <a:latin typeface="Cambria Math" panose="02040503050406030204" pitchFamily="18" charset="0"/>
                                              </a:rPr>
                                              <m:t>𝑤</m:t>
                                            </m:r>
                                          </m:e>
                                        </m:acc>
                                        <m:r>
                                          <a:rPr lang="en-GB" i="1">
                                            <a:latin typeface="Cambria Math" panose="02040503050406030204" pitchFamily="18" charset="0"/>
                                          </a:rPr>
                                          <m:t>,</m:t>
                                        </m:r>
                                        <m:r>
                                          <a:rPr lang="en-GB" b="1" i="1">
                                            <a:latin typeface="Cambria Math" panose="02040503050406030204" pitchFamily="18" charset="0"/>
                                          </a:rPr>
                                          <m:t>𝒈</m:t>
                                        </m:r>
                                      </m:e>
                                    </m:d>
                                  </m:e>
                                </m:func>
                              </m:e>
                            </m:d>
                          </m:e>
                          <m:sup>
                            <m:r>
                              <a:rPr lang="en-GB" i="1">
                                <a:latin typeface="Cambria Math" panose="02040503050406030204" pitchFamily="18" charset="0"/>
                              </a:rPr>
                              <m:t>𝑐</m:t>
                            </m:r>
                          </m:sup>
                        </m:sSup>
                      </m:e>
                    </m:nary>
                  </m:oMath>
                </a14:m>
                <a:r>
                  <a:rPr lang="de-DE" dirty="0"/>
                  <a:t>  , </a:t>
                </a:r>
                <a:r>
                  <a:rPr lang="de-DE" spc="-150" dirty="0"/>
                  <a:t>for gender direction/ basis </a:t>
                </a:r>
                <a14:m>
                  <m:oMath xmlns:m="http://schemas.openxmlformats.org/officeDocument/2006/math">
                    <m:r>
                      <a:rPr lang="en-GB" i="1" spc="-150">
                        <a:latin typeface="Cambria Math" panose="02040503050406030204" pitchFamily="18" charset="0"/>
                      </a:rPr>
                      <m:t>𝑔</m:t>
                    </m:r>
                  </m:oMath>
                </a14:m>
                <a:r>
                  <a:rPr lang="de-DE" spc="-150" dirty="0"/>
                  <a:t>.</a:t>
                </a:r>
              </a:p>
              <a:p>
                <a:pPr lvl="1" algn="just"/>
                <a:endParaRPr lang="de-DE" dirty="0"/>
              </a:p>
              <a:p>
                <a:pPr lvl="1" algn="just"/>
                <a:r>
                  <a:rPr lang="de-DE" sz="2800" dirty="0"/>
                  <a:t>Debiasing Algorithm</a:t>
                </a:r>
              </a:p>
              <a:p>
                <a:pPr algn="just"/>
                <a:endParaRPr lang="de-DE" dirty="0"/>
              </a:p>
            </p:txBody>
          </p:sp>
        </mc:Choice>
        <mc:Fallback xmlns="">
          <p:sp>
            <p:nvSpPr>
              <p:cNvPr id="16" name="Text Placeholder 4">
                <a:extLst>
                  <a:ext uri="{FF2B5EF4-FFF2-40B4-BE49-F238E27FC236}">
                    <a16:creationId xmlns:a16="http://schemas.microsoft.com/office/drawing/2014/main" id="{88DD5B5C-4F29-4C4C-B4F8-171086B1C3FE}"/>
                  </a:ext>
                </a:extLst>
              </p:cNvPr>
              <p:cNvSpPr txBox="1">
                <a:spLocks noRot="1" noChangeAspect="1" noMove="1" noResize="1" noEditPoints="1" noAdjustHandles="1" noChangeArrowheads="1" noChangeShapeType="1" noTextEdit="1"/>
              </p:cNvSpPr>
              <p:nvPr/>
            </p:nvSpPr>
            <p:spPr>
              <a:xfrm>
                <a:off x="11114329" y="9829304"/>
                <a:ext cx="8047339" cy="8208912"/>
              </a:xfrm>
              <a:prstGeom prst="rect">
                <a:avLst/>
              </a:prstGeom>
              <a:blipFill>
                <a:blip r:embed="rId6"/>
                <a:stretch>
                  <a:fillRect l="-2652" t="-2227" r="-2121"/>
                </a:stretch>
              </a:blipFill>
            </p:spPr>
            <p:txBody>
              <a:bodyPr/>
              <a:lstStyle/>
              <a:p>
                <a:r>
                  <a:rPr lang="en-GB">
                    <a:noFill/>
                  </a:rPr>
                  <a:t> </a:t>
                </a:r>
              </a:p>
            </p:txBody>
          </p:sp>
        </mc:Fallback>
      </mc:AlternateContent>
      <p:sp>
        <p:nvSpPr>
          <p:cNvPr id="17" name="Text Placeholder 4">
            <a:extLst>
              <a:ext uri="{FF2B5EF4-FFF2-40B4-BE49-F238E27FC236}">
                <a16:creationId xmlns:a16="http://schemas.microsoft.com/office/drawing/2014/main" id="{80208A8B-70FF-4729-AA3D-10A2E92A566C}"/>
              </a:ext>
            </a:extLst>
          </p:cNvPr>
          <p:cNvSpPr txBox="1">
            <a:spLocks/>
          </p:cNvSpPr>
          <p:nvPr/>
        </p:nvSpPr>
        <p:spPr>
          <a:xfrm>
            <a:off x="20968660" y="4429010"/>
            <a:ext cx="8047339" cy="14761334"/>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Debiasing Results</a:t>
            </a:r>
          </a:p>
          <a:p>
            <a:r>
              <a:rPr lang="en-AU" dirty="0"/>
              <a:t>The ability for the embedding to capture gender-neutral information was measured by evaluating a classifier. An SVM classifier was trained on a subset of the Google News data called w2vNEWS to identify gender neutral words, then generalised to the rest of the dataset. Using 10-fold cross validation the algorithm was found to have an F-Score of 0.627, with gender-separation visualised in Figure 1.</a:t>
            </a:r>
          </a:p>
          <a:p>
            <a:r>
              <a:rPr lang="en-AU" dirty="0"/>
              <a:t>The success of the embedding in generating appropriate gender analogies was measured for both the hard and soft methods. Analogies for embeddings of each method are generated, and then the crowd evaluates whether the generated analogies are appropriate or reflect gender stereotypes. The results are visualised in Figure 4, which shows that hard debiasing had both the least number of stereotypical analogies as well as the most number of approved analogies.</a:t>
            </a:r>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r>
              <a:rPr lang="de-DE" sz="2800" dirty="0"/>
              <a:t>Discussion</a:t>
            </a:r>
          </a:p>
          <a:p>
            <a:r>
              <a:rPr lang="en-AU" dirty="0"/>
              <a:t>Overall, it was found that a single direction in the word embedding is able to capture gender information. Using the hard debiasing method, embeddings could be modified such that neutral words are orthogonal to the gender direction, and paired gender words maintain equal distance from neutralised words, which resulted in the reduction of gender bias while still capturing analogies. This debiasing algorithm seems to have potential in NLP, especially on topics where gender bias is considered a disrupting factor. However, embeddings without debiasing may still be useful in applications where the concern is on capturing useful statistics (e.g. amount of bias) about the data.</a:t>
            </a:r>
          </a:p>
          <a:p>
            <a:pPr algn="just"/>
            <a:endParaRPr lang="de-DE" dirty="0"/>
          </a:p>
        </p:txBody>
      </p:sp>
      <p:sp>
        <p:nvSpPr>
          <p:cNvPr id="19" name="Text Placeholder 2">
            <a:extLst>
              <a:ext uri="{FF2B5EF4-FFF2-40B4-BE49-F238E27FC236}">
                <a16:creationId xmlns:a16="http://schemas.microsoft.com/office/drawing/2014/main" id="{58B6007F-8D83-41D3-909A-DB86A692F092}"/>
              </a:ext>
            </a:extLst>
          </p:cNvPr>
          <p:cNvSpPr txBox="1">
            <a:spLocks/>
          </p:cNvSpPr>
          <p:nvPr/>
        </p:nvSpPr>
        <p:spPr>
          <a:xfrm>
            <a:off x="11114330" y="8793968"/>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dirty="0"/>
              <a:t>Bildunterschrift, Autor</a:t>
            </a:r>
          </a:p>
        </p:txBody>
      </p:sp>
      <p:sp>
        <p:nvSpPr>
          <p:cNvPr id="21" name="Text Placeholder 2">
            <a:extLst>
              <a:ext uri="{FF2B5EF4-FFF2-40B4-BE49-F238E27FC236}">
                <a16:creationId xmlns:a16="http://schemas.microsoft.com/office/drawing/2014/main" id="{38724F83-DFE1-4A8A-8AD7-81D87529E100}"/>
              </a:ext>
            </a:extLst>
          </p:cNvPr>
          <p:cNvSpPr txBox="1">
            <a:spLocks/>
          </p:cNvSpPr>
          <p:nvPr/>
        </p:nvSpPr>
        <p:spPr>
          <a:xfrm>
            <a:off x="20968659" y="18955495"/>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Bildunterschrift, Autor</a:t>
            </a:r>
            <a:endParaRPr lang="de-DE" dirty="0"/>
          </a:p>
        </p:txBody>
      </p:sp>
      <p:grpSp>
        <p:nvGrpSpPr>
          <p:cNvPr id="10" name="Group 9">
            <a:extLst>
              <a:ext uri="{FF2B5EF4-FFF2-40B4-BE49-F238E27FC236}">
                <a16:creationId xmlns:a16="http://schemas.microsoft.com/office/drawing/2014/main" id="{1F62D772-EA7A-4C7F-9480-19BBEDA50FBA}"/>
              </a:ext>
            </a:extLst>
          </p:cNvPr>
          <p:cNvGrpSpPr/>
          <p:nvPr/>
        </p:nvGrpSpPr>
        <p:grpSpPr>
          <a:xfrm>
            <a:off x="1259999" y="1174956"/>
            <a:ext cx="25317495" cy="1477328"/>
            <a:chOff x="1259999" y="1174956"/>
            <a:chExt cx="25317495" cy="1477328"/>
          </a:xfrm>
        </p:grpSpPr>
        <p:sp>
          <p:nvSpPr>
            <p:cNvPr id="2" name="TextBox 1">
              <a:extLst>
                <a:ext uri="{FF2B5EF4-FFF2-40B4-BE49-F238E27FC236}">
                  <a16:creationId xmlns:a16="http://schemas.microsoft.com/office/drawing/2014/main" id="{5BE3EAC0-2BB2-4C07-B69D-9C8C5C1EBE7F}"/>
                </a:ext>
              </a:extLst>
            </p:cNvPr>
            <p:cNvSpPr txBox="1"/>
            <p:nvPr/>
          </p:nvSpPr>
          <p:spPr>
            <a:xfrm>
              <a:off x="18351204" y="1174956"/>
              <a:ext cx="8226290" cy="1477328"/>
            </a:xfrm>
            <a:prstGeom prst="rect">
              <a:avLst/>
            </a:prstGeom>
            <a:noFill/>
          </p:spPr>
          <p:txBody>
            <a:bodyPr wrap="none" rtlCol="0">
              <a:spAutoFit/>
            </a:bodyPr>
            <a:lstStyle/>
            <a:p>
              <a:pPr algn="r"/>
              <a:r>
                <a:rPr lang="en-GB" sz="3000" spc="-120" dirty="0">
                  <a:solidFill>
                    <a:srgbClr val="0065BD"/>
                  </a:solidFill>
                  <a:latin typeface="Arial" panose="020B0604020202020204" pitchFamily="34" charset="0"/>
                  <a:cs typeface="Arial" panose="020B0604020202020204" pitchFamily="34" charset="0"/>
                </a:rPr>
                <a:t>Chair for Data Processing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Department of Electrical and Computer Engineering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Technical University of Munich</a:t>
              </a:r>
            </a:p>
          </p:txBody>
        </p:sp>
        <p:sp>
          <p:nvSpPr>
            <p:cNvPr id="9" name="Rectangle 8">
              <a:extLst>
                <a:ext uri="{FF2B5EF4-FFF2-40B4-BE49-F238E27FC236}">
                  <a16:creationId xmlns:a16="http://schemas.microsoft.com/office/drawing/2014/main" id="{05A74B1F-AE8D-4ACC-A375-D881310BF1AB}"/>
                </a:ext>
              </a:extLst>
            </p:cNvPr>
            <p:cNvSpPr/>
            <p:nvPr/>
          </p:nvSpPr>
          <p:spPr>
            <a:xfrm>
              <a:off x="1259999" y="1174956"/>
              <a:ext cx="8946137" cy="1477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Titel 9">
            <a:extLst>
              <a:ext uri="{FF2B5EF4-FFF2-40B4-BE49-F238E27FC236}">
                <a16:creationId xmlns:a16="http://schemas.microsoft.com/office/drawing/2014/main" id="{36158228-E09F-44AE-B286-3C772B4183AE}"/>
              </a:ext>
            </a:extLst>
          </p:cNvPr>
          <p:cNvSpPr>
            <a:spLocks noGrp="1"/>
          </p:cNvSpPr>
          <p:nvPr>
            <p:ph type="title"/>
          </p:nvPr>
        </p:nvSpPr>
        <p:spPr>
          <a:xfrm>
            <a:off x="1260000" y="667241"/>
            <a:ext cx="27751973" cy="2504751"/>
          </a:xfrm>
        </p:spPr>
        <p:txBody>
          <a:bodyPr/>
          <a:lstStyle/>
          <a:p>
            <a:r>
              <a:rPr lang="de-DE" sz="6000" dirty="0"/>
              <a:t>Man is to Computer Programmer as Woman</a:t>
            </a:r>
            <a:br>
              <a:rPr lang="de-DE" sz="6000" dirty="0"/>
            </a:br>
            <a:r>
              <a:rPr lang="de-DE" sz="6000" dirty="0"/>
              <a:t>is to Homemaker? Debiasing Word Embeddings</a:t>
            </a:r>
          </a:p>
        </p:txBody>
      </p:sp>
      <p:grpSp>
        <p:nvGrpSpPr>
          <p:cNvPr id="35" name="Group 34">
            <a:extLst>
              <a:ext uri="{FF2B5EF4-FFF2-40B4-BE49-F238E27FC236}">
                <a16:creationId xmlns:a16="http://schemas.microsoft.com/office/drawing/2014/main" id="{DA86399B-069B-4B18-81DE-3DE670252329}"/>
              </a:ext>
            </a:extLst>
          </p:cNvPr>
          <p:cNvGrpSpPr/>
          <p:nvPr/>
        </p:nvGrpSpPr>
        <p:grpSpPr>
          <a:xfrm>
            <a:off x="11087829" y="14184643"/>
            <a:ext cx="8049076" cy="5581765"/>
            <a:chOff x="11087829" y="14400667"/>
            <a:chExt cx="8049076" cy="5581765"/>
          </a:xfrm>
        </p:grpSpPr>
        <p:grpSp>
          <p:nvGrpSpPr>
            <p:cNvPr id="33" name="Group 32">
              <a:extLst>
                <a:ext uri="{FF2B5EF4-FFF2-40B4-BE49-F238E27FC236}">
                  <a16:creationId xmlns:a16="http://schemas.microsoft.com/office/drawing/2014/main" id="{FA826E51-63D6-4F28-B786-D3412C5D6826}"/>
                </a:ext>
              </a:extLst>
            </p:cNvPr>
            <p:cNvGrpSpPr/>
            <p:nvPr/>
          </p:nvGrpSpPr>
          <p:grpSpPr>
            <a:xfrm>
              <a:off x="11087829" y="14400667"/>
              <a:ext cx="8049076" cy="5581765"/>
              <a:chOff x="11087829" y="15301912"/>
              <a:chExt cx="8049076" cy="5581765"/>
            </a:xfrm>
          </p:grpSpPr>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AACC856-B243-45CE-884D-7AC6E0144FF6}"/>
                      </a:ext>
                    </a:extLst>
                  </p:cNvPr>
                  <p:cNvSpPr txBox="1"/>
                  <p:nvPr/>
                </p:nvSpPr>
                <p:spPr>
                  <a:xfrm>
                    <a:off x="12043642" y="15301912"/>
                    <a:ext cx="7093263" cy="5548378"/>
                  </a:xfrm>
                  <a:prstGeom prst="rect">
                    <a:avLst/>
                  </a:prstGeom>
                  <a:noFill/>
                </p:spPr>
                <p:txBody>
                  <a:bodyPr wrap="square" rtlCol="0">
                    <a:spAutoFit/>
                  </a:bodyPr>
                  <a:lstStyle/>
                  <a:p>
                    <a:pPr lvl="0" indent="-180000" algn="just">
                      <a:spcAft>
                        <a:spcPts val="300"/>
                      </a:spcAft>
                    </a:pPr>
                    <a14:m>
                      <m:oMathPara xmlns:m="http://schemas.openxmlformats.org/officeDocument/2006/math">
                        <m:oMathParaPr>
                          <m:jc m:val="left"/>
                        </m:oMathParaPr>
                        <m:oMath xmlns:m="http://schemas.openxmlformats.org/officeDocument/2006/math">
                          <m:sSub>
                            <m:sSubPr>
                              <m:ctrlPr>
                                <a:rPr lang="de-DE" sz="2200" i="1" smtClean="0">
                                  <a:solidFill>
                                    <a:prstClr val="black"/>
                                  </a:solidFill>
                                  <a:latin typeface="Cambria Math" panose="02040503050406030204" pitchFamily="18" charset="0"/>
                                </a:rPr>
                              </m:ctrlPr>
                            </m:sSubPr>
                            <m:e>
                              <m:r>
                                <a:rPr lang="de-DE"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nary>
                            <m:naryPr>
                              <m:chr m:val="∑"/>
                              <m:limLoc m:val="subSup"/>
                              <m:supHide m:val="on"/>
                              <m:ctrlPr>
                                <a:rPr lang="en-GB" sz="2200" i="1">
                                  <a:solidFill>
                                    <a:prstClr val="black"/>
                                  </a:solidFill>
                                  <a:latin typeface="Cambria Math" panose="02040503050406030204" pitchFamily="18" charset="0"/>
                                </a:rPr>
                              </m:ctrlPr>
                            </m:naryPr>
                            <m:sub>
                              <m:r>
                                <m:rPr>
                                  <m:brk m:alnAt="9"/>
                                </m:rP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𝐷</m:t>
                                  </m:r>
                                </m:e>
                                <m:sub>
                                  <m:r>
                                    <a:rPr lang="en-GB" sz="2200" i="1">
                                      <a:solidFill>
                                        <a:prstClr val="black"/>
                                      </a:solidFill>
                                      <a:latin typeface="Cambria Math" panose="02040503050406030204" pitchFamily="18" charset="0"/>
                                      <a:ea typeface="Cambria Math" panose="02040503050406030204" pitchFamily="18" charset="0"/>
                                    </a:rPr>
                                    <m:t>𝑖</m:t>
                                  </m:r>
                                </m:sub>
                              </m:sSub>
                            </m:sub>
                            <m:sup/>
                            <m:e>
                              <m:f>
                                <m:fPr>
                                  <m:type m:val="lin"/>
                                  <m:ctrlPr>
                                    <a:rPr lang="en-GB" sz="2200" i="1">
                                      <a:solidFill>
                                        <a:prstClr val="black"/>
                                      </a:solidFill>
                                      <a:latin typeface="Cambria Math" panose="02040503050406030204" pitchFamily="18" charset="0"/>
                                    </a:rPr>
                                  </m:ctrlPr>
                                </m:fPr>
                                <m:num>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i="1">
                                              <a:solidFill>
                                                <a:prstClr val="black"/>
                                              </a:solidFill>
                                              <a:latin typeface="Cambria Math" panose="02040503050406030204" pitchFamily="18" charset="0"/>
                                            </a:rPr>
                                            <m:t>𝐷</m:t>
                                          </m:r>
                                        </m:e>
                                        <m:sub>
                                          <m:r>
                                            <a:rPr lang="en-GB" sz="2200" i="1">
                                              <a:solidFill>
                                                <a:prstClr val="black"/>
                                              </a:solidFill>
                                              <a:latin typeface="Cambria Math" panose="02040503050406030204" pitchFamily="18" charset="0"/>
                                            </a:rPr>
                                            <m:t>𝑖</m:t>
                                          </m:r>
                                        </m:sub>
                                      </m:sSub>
                                    </m:e>
                                  </m:d>
                                </m:den>
                              </m:f>
                              <m:r>
                                <a:rPr lang="en-GB" sz="2200" i="1">
                                  <a:solidFill>
                                    <a:prstClr val="black"/>
                                  </a:solidFill>
                                  <a:latin typeface="Cambria Math" panose="02040503050406030204" pitchFamily="18" charset="0"/>
                                </a:rPr>
                                <m:t>    , </m:t>
                              </m:r>
                            </m:e>
                          </m:nary>
                          <m:r>
                            <a:rPr lang="en-GB" sz="2200" i="1">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𝑖</m:t>
                          </m:r>
                          <m:r>
                            <a:rPr lang="en-GB" sz="2200" i="1">
                              <a:solidFill>
                                <a:prstClr val="black"/>
                              </a:solidFill>
                              <a:latin typeface="Cambria Math" panose="02040503050406030204" pitchFamily="18" charset="0"/>
                              <a:ea typeface="Cambria Math" panose="02040503050406030204" pitchFamily="18" charset="0"/>
                            </a:rPr>
                            <m:t>∈[1, </m:t>
                          </m:r>
                          <m:r>
                            <a:rPr lang="en-GB" sz="2200" i="1">
                              <a:solidFill>
                                <a:prstClr val="black"/>
                              </a:solidFill>
                              <a:latin typeface="Cambria Math" panose="02040503050406030204" pitchFamily="18" charset="0"/>
                              <a:ea typeface="Cambria Math" panose="02040503050406030204" pitchFamily="18" charset="0"/>
                            </a:rPr>
                            <m:t>𝑛</m:t>
                          </m:r>
                          <m:r>
                            <a:rPr lang="en-GB" sz="2200" i="1">
                              <a:solidFill>
                                <a:prstClr val="black"/>
                              </a:solidFill>
                              <a:latin typeface="Cambria Math" panose="02040503050406030204" pitchFamily="18" charset="0"/>
                              <a:ea typeface="Cambria Math" panose="02040503050406030204" pitchFamily="18" charset="0"/>
                            </a:rPr>
                            <m:t>]</m:t>
                          </m:r>
                        </m:oMath>
                      </m:oMathPara>
                    </a14:m>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r>
                            <a:rPr lang="en-GB" sz="2200" b="0" i="1">
                              <a:solidFill>
                                <a:prstClr val="black"/>
                              </a:solidFill>
                              <a:latin typeface="Cambria Math" panose="02040503050406030204" pitchFamily="18" charset="0"/>
                            </a:rPr>
                            <m:t>𝐶</m:t>
                          </m:r>
                          <m:r>
                            <a:rPr lang="en-GB" sz="2200" i="1">
                              <a:solidFill>
                                <a:prstClr val="black"/>
                              </a:solidFill>
                              <a:latin typeface="Cambria Math" panose="02040503050406030204" pitchFamily="18" charset="0"/>
                            </a:rPr>
                            <m:t>≔</m:t>
                          </m:r>
                          <m:nary>
                            <m:naryPr>
                              <m:chr m:val="∑"/>
                              <m:limLoc m:val="subSup"/>
                              <m:ctrlPr>
                                <a:rPr lang="en-GB" sz="2200" i="1">
                                  <a:solidFill>
                                    <a:prstClr val="black"/>
                                  </a:solidFill>
                                  <a:latin typeface="Cambria Math" panose="02040503050406030204" pitchFamily="18" charset="0"/>
                                </a:rPr>
                              </m:ctrlPr>
                            </m:naryPr>
                            <m:sub>
                              <m:r>
                                <m:rPr>
                                  <m:brk m:alnAt="25"/>
                                </m:rPr>
                                <a:rPr lang="en-GB" sz="2200" i="1">
                                  <a:solidFill>
                                    <a:prstClr val="black"/>
                                  </a:solidFill>
                                  <a:latin typeface="Cambria Math" panose="02040503050406030204" pitchFamily="18" charset="0"/>
                                </a:rPr>
                                <m:t>𝑖</m:t>
                              </m:r>
                              <m:r>
                                <a:rPr lang="en-GB" sz="2200" i="1">
                                  <a:solidFill>
                                    <a:prstClr val="black"/>
                                  </a:solidFill>
                                  <a:latin typeface="Cambria Math" panose="02040503050406030204" pitchFamily="18" charset="0"/>
                                </a:rPr>
                                <m:t>=1</m:t>
                              </m:r>
                            </m:sub>
                            <m:sup>
                              <m:r>
                                <a:rPr lang="en-GB" sz="2200" b="0" i="1" smtClean="0">
                                  <a:solidFill>
                                    <a:prstClr val="black"/>
                                  </a:solidFill>
                                  <a:latin typeface="Cambria Math" panose="02040503050406030204" pitchFamily="18" charset="0"/>
                                </a:rPr>
                                <m:t>𝑛</m:t>
                              </m:r>
                            </m:sup>
                            <m:e>
                              <m:nary>
                                <m:naryPr>
                                  <m:chr m:val="∑"/>
                                  <m:limLoc m:val="subSup"/>
                                  <m:supHide m:val="on"/>
                                  <m:ctrlPr>
                                    <a:rPr lang="en-GB" sz="2200" i="1">
                                      <a:solidFill>
                                        <a:prstClr val="black"/>
                                      </a:solidFill>
                                      <a:latin typeface="Cambria Math" panose="02040503050406030204" pitchFamily="18" charset="0"/>
                                    </a:rPr>
                                  </m:ctrlPr>
                                </m:naryPr>
                                <m:sub>
                                  <m:r>
                                    <m:rPr>
                                      <m:brk m:alnAt="9"/>
                                    </m:rP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𝐷</m:t>
                                      </m:r>
                                    </m:e>
                                    <m:sub>
                                      <m:r>
                                        <a:rPr lang="en-GB" sz="2200" i="1">
                                          <a:solidFill>
                                            <a:prstClr val="black"/>
                                          </a:solidFill>
                                          <a:latin typeface="Cambria Math" panose="02040503050406030204" pitchFamily="18" charset="0"/>
                                          <a:ea typeface="Cambria Math" panose="02040503050406030204" pitchFamily="18" charset="0"/>
                                        </a:rPr>
                                        <m:t>𝑖</m:t>
                                      </m:r>
                                    </m:sub>
                                  </m:sSub>
                                </m:sub>
                                <m:sup/>
                                <m:e>
                                  <m:f>
                                    <m:fPr>
                                      <m:type m:val="lin"/>
                                      <m:ctrlPr>
                                        <a:rPr lang="en-GB" sz="2200" i="1">
                                          <a:solidFill>
                                            <a:prstClr val="black"/>
                                          </a:solidFill>
                                          <a:latin typeface="Cambria Math" panose="02040503050406030204" pitchFamily="18" charset="0"/>
                                        </a:rPr>
                                      </m:ctrlPr>
                                    </m:fPr>
                                    <m:num>
                                      <m:sSup>
                                        <m:sSupPr>
                                          <m:ctrlPr>
                                            <a:rPr lang="en-GB" sz="2200" i="1">
                                              <a:solidFill>
                                                <a:prstClr val="black"/>
                                              </a:solidFill>
                                              <a:latin typeface="Cambria Math" panose="02040503050406030204" pitchFamily="18" charset="0"/>
                                            </a:rPr>
                                          </m:ctrlPr>
                                        </m:sSupPr>
                                        <m:e>
                                          <m:d>
                                            <m:dPr>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b="1" i="1">
                                                  <a:solidFill>
                                                    <a:prstClr val="black"/>
                                                  </a:solidFill>
                                                  <a:latin typeface="Cambria Math" panose="02040503050406030204" pitchFamily="18" charset="0"/>
                                                </a:rPr>
                                                <m:t>−</m:t>
                                              </m:r>
                                              <m:sSub>
                                                <m:sSubPr>
                                                  <m:ctrlPr>
                                                    <a:rPr lang="en-GB" sz="2200" b="1"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d>
                                        </m:e>
                                        <m:sup>
                                          <m:r>
                                            <a:rPr lang="en-GB" sz="2200" i="1">
                                              <a:solidFill>
                                                <a:prstClr val="black"/>
                                              </a:solidFill>
                                              <a:latin typeface="Cambria Math" panose="02040503050406030204" pitchFamily="18" charset="0"/>
                                            </a:rPr>
                                            <m:t>𝑇</m:t>
                                          </m:r>
                                        </m:sup>
                                      </m:sSup>
                                      <m:d>
                                        <m:dPr>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b="1" i="1">
                                              <a:solidFill>
                                                <a:prstClr val="black"/>
                                              </a:solidFill>
                                              <a:latin typeface="Cambria Math" panose="02040503050406030204" pitchFamily="18" charset="0"/>
                                            </a:rPr>
                                            <m:t>−</m:t>
                                          </m:r>
                                          <m:sSub>
                                            <m:sSubPr>
                                              <m:ctrlPr>
                                                <a:rPr lang="en-GB" sz="2200" b="1"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d>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i="1">
                                                  <a:solidFill>
                                                    <a:prstClr val="black"/>
                                                  </a:solidFill>
                                                  <a:latin typeface="Cambria Math" panose="02040503050406030204" pitchFamily="18" charset="0"/>
                                                </a:rPr>
                                                <m:t>𝐷</m:t>
                                              </m:r>
                                            </m:e>
                                            <m:sub>
                                              <m:r>
                                                <a:rPr lang="en-GB" sz="2200" i="1">
                                                  <a:solidFill>
                                                    <a:prstClr val="black"/>
                                                  </a:solidFill>
                                                  <a:latin typeface="Cambria Math" panose="02040503050406030204" pitchFamily="18" charset="0"/>
                                                </a:rPr>
                                                <m:t>𝑖</m:t>
                                              </m:r>
                                            </m:sub>
                                          </m:sSub>
                                        </m:e>
                                      </m:d>
                                    </m:den>
                                  </m:f>
                                </m:e>
                              </m:nary>
                            </m:e>
                          </m:nary>
                        </m:oMath>
                      </m:oMathPara>
                    </a14:m>
                    <a:endParaRPr lang="en-GB" sz="2200" i="1" dirty="0">
                      <a:solidFill>
                        <a:prstClr val="black"/>
                      </a:solidFill>
                      <a:latin typeface="Cambria Math" panose="02040503050406030204" pitchFamily="18" charset="0"/>
                    </a:endParaRPr>
                  </a:p>
                  <a:p>
                    <a:pPr lvl="0" algn="just">
                      <a:spcAft>
                        <a:spcPts val="300"/>
                      </a:spcAft>
                    </a:pPr>
                    <a14:m>
                      <m:oMath xmlns:m="http://schemas.openxmlformats.org/officeDocument/2006/math">
                        <m:r>
                          <a:rPr lang="en-GB" sz="2200" i="1">
                            <a:solidFill>
                              <a:prstClr val="black"/>
                            </a:solidFill>
                            <a:latin typeface="Cambria Math" panose="02040503050406030204" pitchFamily="18" charset="0"/>
                          </a:rPr>
                          <m:t>𝐵</m:t>
                        </m:r>
                        <m:r>
                          <a:rPr lang="en-GB" sz="2200" i="1">
                            <a:solidFill>
                              <a:prstClr val="black"/>
                            </a:solidFill>
                            <a:latin typeface="Cambria Math" panose="02040503050406030204" pitchFamily="18" charset="0"/>
                          </a:rPr>
                          <m:t>≔</m:t>
                        </m:r>
                      </m:oMath>
                    </a14:m>
                    <a:r>
                      <a:rPr lang="de-DE" sz="2200" dirty="0">
                        <a:solidFill>
                          <a:prstClr val="black"/>
                        </a:solidFill>
                      </a:rPr>
                      <a:t> first </a:t>
                    </a:r>
                    <a14:m>
                      <m:oMath xmlns:m="http://schemas.openxmlformats.org/officeDocument/2006/math">
                        <m:r>
                          <a:rPr lang="de-DE" sz="2200" i="1" dirty="0">
                            <a:solidFill>
                              <a:prstClr val="black"/>
                            </a:solidFill>
                            <a:latin typeface="Cambria Math" panose="02040503050406030204" pitchFamily="18" charset="0"/>
                          </a:rPr>
                          <m:t>𝑘</m:t>
                        </m:r>
                      </m:oMath>
                    </a14:m>
                    <a:r>
                      <a:rPr lang="de-DE" sz="2200" dirty="0">
                        <a:solidFill>
                          <a:prstClr val="black"/>
                        </a:solidFill>
                      </a:rPr>
                      <a:t> rows of </a:t>
                    </a:r>
                    <a14:m>
                      <m:oMath xmlns:m="http://schemas.openxmlformats.org/officeDocument/2006/math">
                        <m:r>
                          <a:rPr lang="en-GB" sz="2200" i="1">
                            <a:solidFill>
                              <a:prstClr val="black"/>
                            </a:solidFill>
                            <a:latin typeface="Cambria Math" panose="02040503050406030204" pitchFamily="18" charset="0"/>
                            <a:ea typeface="Cambria Math" panose="02040503050406030204" pitchFamily="18" charset="0"/>
                          </a:rPr>
                          <m:t>𝕊𝕍𝔻</m:t>
                        </m:r>
                        <m:d>
                          <m:dPr>
                            <m:ctrlPr>
                              <a:rPr lang="en-GB" sz="2200" i="1">
                                <a:solidFill>
                                  <a:prstClr val="black"/>
                                </a:solidFill>
                                <a:latin typeface="Cambria Math" panose="02040503050406030204" pitchFamily="18" charset="0"/>
                                <a:ea typeface="Cambria Math" panose="02040503050406030204" pitchFamily="18" charset="0"/>
                              </a:rPr>
                            </m:ctrlPr>
                          </m:dPr>
                          <m:e>
                            <m:r>
                              <a:rPr lang="en-GB" sz="2200" b="0" i="1">
                                <a:solidFill>
                                  <a:prstClr val="black"/>
                                </a:solidFill>
                                <a:latin typeface="Cambria Math" panose="02040503050406030204" pitchFamily="18" charset="0"/>
                              </a:rPr>
                              <m:t>𝐶</m:t>
                            </m:r>
                          </m:e>
                        </m:d>
                      </m:oMath>
                    </a14:m>
                    <a:endParaRPr lang="en-GB" sz="2200" i="1" dirty="0">
                      <a:solidFill>
                        <a:prstClr val="black"/>
                      </a:solidFill>
                      <a:latin typeface="Cambria Math" panose="02040503050406030204" pitchFamily="18" charset="0"/>
                    </a:endParaRPr>
                  </a:p>
                  <a:p>
                    <a:pPr lvl="0" algn="just">
                      <a:spcAft>
                        <a:spcPts val="300"/>
                      </a:spcAft>
                    </a:pPr>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acc>
                            <m:accPr>
                              <m:chr m:val="⃗"/>
                              <m:ctrlPr>
                                <a:rPr lang="de-DE"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f>
                            <m:fPr>
                              <m:type m:val="lin"/>
                              <m:ctrlPr>
                                <a:rPr lang="en-GB" sz="2200" i="1">
                                  <a:solidFill>
                                    <a:prstClr val="black"/>
                                  </a:solidFill>
                                  <a:latin typeface="Cambria Math" panose="02040503050406030204" pitchFamily="18" charset="0"/>
                                </a:rPr>
                              </m:ctrlPr>
                            </m:fPr>
                            <m:num>
                              <m:d>
                                <m:dPr>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e>
                              </m:d>
                            </m:num>
                            <m:den>
                              <m:d>
                                <m:dPr>
                                  <m:begChr m:val="‖"/>
                                  <m:endChr m:val="‖"/>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e>
                              </m:d>
                              <m:r>
                                <a:rPr lang="en-GB" sz="2200" i="1">
                                  <a:solidFill>
                                    <a:prstClr val="black"/>
                                  </a:solidFill>
                                  <a:latin typeface="Cambria Math" panose="02040503050406030204" pitchFamily="18" charset="0"/>
                                </a:rPr>
                                <m:t>    , </m:t>
                              </m:r>
                              <m:r>
                                <a:rPr lang="en-GB" sz="2200" i="1">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𝑁</m:t>
                              </m:r>
                            </m:den>
                          </m:f>
                        </m:oMath>
                      </m:oMathPara>
                    </a14:m>
                    <a:endParaRPr lang="de-DE" sz="2200" dirty="0">
                      <a:solidFill>
                        <a:prstClr val="black"/>
                      </a:solidFill>
                    </a:endParaRPr>
                  </a:p>
                  <a:p>
                    <a:pPr lvl="0" algn="just">
                      <a:spcAft>
                        <a:spcPts val="300"/>
                      </a:spcAft>
                    </a:pPr>
                    <a14:m>
                      <m:oMathPara xmlns:m="http://schemas.openxmlformats.org/officeDocument/2006/math">
                        <m:oMathParaPr>
                          <m:jc m:val="left"/>
                        </m:oMathParaPr>
                        <m:oMath xmlns:m="http://schemas.openxmlformats.org/officeDocument/2006/math">
                          <m:sSub>
                            <m:sSubPr>
                              <m:ctrlPr>
                                <a:rPr lang="de-DE" sz="2200" i="1">
                                  <a:solidFill>
                                    <a:prstClr val="black"/>
                                  </a:solidFill>
                                  <a:latin typeface="Cambria Math" panose="02040503050406030204" pitchFamily="18" charset="0"/>
                                </a:rPr>
                              </m:ctrlPr>
                            </m:sSubPr>
                            <m:e>
                              <m:r>
                                <a:rPr lang="de-DE"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nary>
                            <m:naryPr>
                              <m:chr m:val="∑"/>
                              <m:limLoc m:val="subSup"/>
                              <m:supHide m:val="on"/>
                              <m:ctrlPr>
                                <a:rPr lang="en-GB" sz="2200" i="1">
                                  <a:solidFill>
                                    <a:prstClr val="black"/>
                                  </a:solidFill>
                                  <a:latin typeface="Cambria Math" panose="02040503050406030204" pitchFamily="18" charset="0"/>
                                </a:rPr>
                              </m:ctrlPr>
                            </m:naryPr>
                            <m:sub>
                              <m:r>
                                <m:rPr>
                                  <m:brk m:alnAt="9"/>
                                </m:rP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𝐸</m:t>
                                  </m:r>
                                </m:e>
                                <m:sub>
                                  <m:r>
                                    <a:rPr lang="en-GB" sz="2200" i="1">
                                      <a:solidFill>
                                        <a:prstClr val="black"/>
                                      </a:solidFill>
                                      <a:latin typeface="Cambria Math" panose="02040503050406030204" pitchFamily="18" charset="0"/>
                                      <a:ea typeface="Cambria Math" panose="02040503050406030204" pitchFamily="18" charset="0"/>
                                    </a:rPr>
                                    <m:t>𝑖</m:t>
                                  </m:r>
                                </m:sub>
                              </m:sSub>
                            </m:sub>
                            <m:sup/>
                            <m:e>
                              <m:f>
                                <m:fPr>
                                  <m:type m:val="lin"/>
                                  <m:ctrlPr>
                                    <a:rPr lang="en-GB" sz="2200" i="1">
                                      <a:solidFill>
                                        <a:prstClr val="black"/>
                                      </a:solidFill>
                                      <a:latin typeface="Cambria Math" panose="02040503050406030204" pitchFamily="18" charset="0"/>
                                    </a:rPr>
                                  </m:ctrlPr>
                                </m:fPr>
                                <m:num>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i="1">
                                              <a:solidFill>
                                                <a:prstClr val="black"/>
                                              </a:solidFill>
                                              <a:latin typeface="Cambria Math" panose="02040503050406030204" pitchFamily="18" charset="0"/>
                                            </a:rPr>
                                            <m:t>𝐸</m:t>
                                          </m:r>
                                        </m:e>
                                        <m:sub>
                                          <m:r>
                                            <a:rPr lang="en-GB" sz="2200" i="1">
                                              <a:solidFill>
                                                <a:prstClr val="black"/>
                                              </a:solidFill>
                                              <a:latin typeface="Cambria Math" panose="02040503050406030204" pitchFamily="18" charset="0"/>
                                            </a:rPr>
                                            <m:t>𝑖</m:t>
                                          </m:r>
                                        </m:sub>
                                      </m:sSub>
                                    </m:e>
                                  </m:d>
                                </m:den>
                              </m:f>
                              <m:r>
                                <a:rPr lang="en-GB" sz="2200" i="1">
                                  <a:solidFill>
                                    <a:prstClr val="black"/>
                                  </a:solidFill>
                                  <a:latin typeface="Cambria Math" panose="02040503050406030204" pitchFamily="18" charset="0"/>
                                </a:rPr>
                                <m:t>    , </m:t>
                              </m:r>
                            </m:e>
                          </m:nary>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rPr>
                                <m:t>𝒗</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sub>
                              <m:r>
                                <a:rPr lang="en-GB" sz="2200" i="1">
                                  <a:solidFill>
                                    <a:prstClr val="black"/>
                                  </a:solidFill>
                                  <a:latin typeface="Cambria Math" panose="02040503050406030204" pitchFamily="18" charset="0"/>
                                </a:rPr>
                                <m:t>𝐵</m:t>
                              </m:r>
                            </m:sub>
                          </m:sSub>
                          <m:r>
                            <a:rPr lang="en-GB" sz="2200" i="1">
                              <a:solidFill>
                                <a:prstClr val="black"/>
                              </a:solidFill>
                              <a:latin typeface="Cambria Math" panose="02040503050406030204" pitchFamily="18" charset="0"/>
                            </a:rPr>
                            <m:t>    , </m:t>
                          </m:r>
                          <m:r>
                            <a:rPr lang="en-GB" sz="2200" i="1">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𝑖</m:t>
                          </m:r>
                          <m:r>
                            <a:rPr lang="en-GB" sz="2200" i="1">
                              <a:solidFill>
                                <a:prstClr val="black"/>
                              </a:solidFill>
                              <a:latin typeface="Cambria Math" panose="02040503050406030204" pitchFamily="18" charset="0"/>
                              <a:ea typeface="Cambria Math" panose="02040503050406030204" pitchFamily="18" charset="0"/>
                            </a:rPr>
                            <m:t>∈</m:t>
                          </m:r>
                          <m:d>
                            <m:dPr>
                              <m:begChr m:val="["/>
                              <m:endChr m:val="]"/>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1, </m:t>
                              </m:r>
                              <m:r>
                                <a:rPr lang="en-GB" sz="2200" i="1">
                                  <a:solidFill>
                                    <a:prstClr val="black"/>
                                  </a:solidFill>
                                  <a:latin typeface="Cambria Math" panose="02040503050406030204" pitchFamily="18" charset="0"/>
                                  <a:ea typeface="Cambria Math" panose="02040503050406030204" pitchFamily="18" charset="0"/>
                                </a:rPr>
                                <m:t>𝑚</m:t>
                              </m:r>
                            </m:e>
                          </m:d>
                        </m:oMath>
                      </m:oMathPara>
                    </a14:m>
                    <a:endParaRPr lang="en-GB" sz="2200" i="1" dirty="0">
                      <a:solidFill>
                        <a:prstClr val="black"/>
                      </a:solidFill>
                      <a:latin typeface="Cambria Math" panose="02040503050406030204" pitchFamily="18" charset="0"/>
                      <a:ea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rPr>
                                <m:t>𝒗</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rad>
                            <m:radPr>
                              <m:degHide m:val="on"/>
                              <m:ctrlPr>
                                <a:rPr lang="en-GB" sz="2200" i="1">
                                  <a:solidFill>
                                    <a:prstClr val="black"/>
                                  </a:solidFill>
                                  <a:latin typeface="Cambria Math" panose="02040503050406030204" pitchFamily="18" charset="0"/>
                                </a:rPr>
                              </m:ctrlPr>
                            </m:radPr>
                            <m:deg/>
                            <m:e>
                              <m:r>
                                <a:rPr lang="en-GB" sz="2200" i="1">
                                  <a:solidFill>
                                    <a:prstClr val="black"/>
                                  </a:solidFill>
                                  <a:latin typeface="Cambria Math" panose="02040503050406030204" pitchFamily="18" charset="0"/>
                                </a:rPr>
                                <m:t>1−</m:t>
                              </m:r>
                              <m:sSup>
                                <m:sSupPr>
                                  <m:ctrlPr>
                                    <a:rPr lang="en-GB" sz="2200" i="1">
                                      <a:solidFill>
                                        <a:prstClr val="black"/>
                                      </a:solidFill>
                                      <a:latin typeface="Cambria Math" panose="02040503050406030204" pitchFamily="18" charset="0"/>
                                    </a:rPr>
                                  </m:ctrlPr>
                                </m:sSupPr>
                                <m:e>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rPr>
                                            <m:t>𝒗</m:t>
                                          </m:r>
                                        </m:e>
                                        <m:sub>
                                          <m:r>
                                            <a:rPr lang="en-GB" sz="2200" i="1">
                                              <a:solidFill>
                                                <a:prstClr val="black"/>
                                              </a:solidFill>
                                              <a:latin typeface="Cambria Math" panose="02040503050406030204" pitchFamily="18" charset="0"/>
                                            </a:rPr>
                                            <m:t>𝑖</m:t>
                                          </m:r>
                                        </m:sub>
                                      </m:sSub>
                                    </m:e>
                                  </m:d>
                                </m:e>
                                <m:sup>
                                  <m:r>
                                    <a:rPr lang="en-GB" sz="2200" i="1">
                                      <a:solidFill>
                                        <a:prstClr val="black"/>
                                      </a:solidFill>
                                      <a:latin typeface="Cambria Math" panose="02040503050406030204" pitchFamily="18" charset="0"/>
                                    </a:rPr>
                                    <m:t>2</m:t>
                                  </m:r>
                                </m:sup>
                              </m:sSup>
                            </m:e>
                          </m:rad>
                          <m:f>
                            <m:fPr>
                              <m:ctrlPr>
                                <a:rPr lang="en-GB" sz="2200" i="1">
                                  <a:solidFill>
                                    <a:prstClr val="black"/>
                                  </a:solidFill>
                                  <a:latin typeface="Cambria Math" panose="02040503050406030204" pitchFamily="18" charset="0"/>
                                </a:rPr>
                              </m:ctrlPr>
                            </m:fPr>
                            <m:num>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sub>
                                  <m:r>
                                    <a:rPr lang="en-GB" sz="2200" i="1">
                                      <a:solidFill>
                                        <a:prstClr val="black"/>
                                      </a:solidFill>
                                      <a:latin typeface="Cambria Math" panose="02040503050406030204" pitchFamily="18" charset="0"/>
                                    </a:rPr>
                                    <m:t>𝐵</m:t>
                                  </m:r>
                                </m:sub>
                              </m:sSub>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sub>
                                      <m:r>
                                        <a:rPr lang="en-GB" sz="2200" i="1">
                                          <a:solidFill>
                                            <a:prstClr val="black"/>
                                          </a:solidFill>
                                          <a:latin typeface="Cambria Math" panose="02040503050406030204" pitchFamily="18" charset="0"/>
                                        </a:rPr>
                                        <m:t>𝐵</m:t>
                                      </m:r>
                                    </m:sub>
                                  </m:sSub>
                                </m:e>
                              </m:d>
                            </m:den>
                          </m:f>
                          <m:r>
                            <a:rPr lang="en-GB" sz="2200" i="1">
                              <a:solidFill>
                                <a:prstClr val="black"/>
                              </a:solidFill>
                              <a:latin typeface="Cambria Math" panose="02040503050406030204" pitchFamily="18" charset="0"/>
                            </a:rPr>
                            <m:t>    , </m:t>
                          </m:r>
                          <m:r>
                            <a:rPr lang="en-GB" sz="2200" i="1">
                              <a:solidFill>
                                <a:prstClr val="black"/>
                              </a:solidFill>
                              <a:latin typeface="Cambria Math" panose="02040503050406030204" pitchFamily="18" charset="0"/>
                              <a:ea typeface="Cambria Math" panose="02040503050406030204" pitchFamily="18" charset="0"/>
                            </a:rPr>
                            <m:t>∀  </m:t>
                          </m:r>
                          <m:acc>
                            <m:accPr>
                              <m:chr m:val="⃗"/>
                              <m:ctrlPr>
                                <a:rPr lang="en-GB" sz="2200" i="1">
                                  <a:solidFill>
                                    <a:prstClr val="black"/>
                                  </a:solidFill>
                                  <a:latin typeface="Cambria Math" panose="02040503050406030204" pitchFamily="18" charset="0"/>
                                  <a:ea typeface="Cambria Math" panose="02040503050406030204" pitchFamily="18" charset="0"/>
                                </a:rPr>
                              </m:ctrlPr>
                            </m:accPr>
                            <m:e>
                              <m:r>
                                <a:rPr lang="en-GB" sz="2200" i="1">
                                  <a:solidFill>
                                    <a:prstClr val="black"/>
                                  </a:solidFill>
                                  <a:latin typeface="Cambria Math" panose="02040503050406030204" pitchFamily="18" charset="0"/>
                                  <a:ea typeface="Cambria Math" panose="02040503050406030204" pitchFamily="18" charset="0"/>
                                </a:rPr>
                                <m:t>𝑤</m:t>
                              </m:r>
                            </m:e>
                          </m:acc>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𝐸</m:t>
                              </m:r>
                            </m:e>
                            <m:sub>
                              <m:r>
                                <a:rPr lang="en-GB" sz="2200" i="1">
                                  <a:solidFill>
                                    <a:prstClr val="black"/>
                                  </a:solidFill>
                                  <a:latin typeface="Cambria Math" panose="02040503050406030204" pitchFamily="18" charset="0"/>
                                  <a:ea typeface="Cambria Math" panose="02040503050406030204" pitchFamily="18" charset="0"/>
                                </a:rPr>
                                <m:t>𝑖</m:t>
                              </m:r>
                            </m:sub>
                          </m:sSub>
                          <m:r>
                            <a:rPr lang="en-GB" sz="2200" i="1">
                              <a:solidFill>
                                <a:prstClr val="black"/>
                              </a:solidFill>
                              <a:latin typeface="Cambria Math" panose="02040503050406030204" pitchFamily="18" charset="0"/>
                              <a:ea typeface="Cambria Math" panose="02040503050406030204" pitchFamily="18" charset="0"/>
                            </a:rPr>
                            <m:t>  , </m:t>
                          </m:r>
                          <m:r>
                            <a:rPr lang="en-GB" sz="2200" i="1">
                              <a:solidFill>
                                <a:prstClr val="black"/>
                              </a:solidFill>
                              <a:latin typeface="Cambria Math" panose="02040503050406030204" pitchFamily="18" charset="0"/>
                              <a:ea typeface="Cambria Math" panose="02040503050406030204" pitchFamily="18" charset="0"/>
                            </a:rPr>
                            <m:t>𝑖</m:t>
                          </m:r>
                          <m:r>
                            <a:rPr lang="en-GB" sz="2200" i="1">
                              <a:solidFill>
                                <a:prstClr val="black"/>
                              </a:solidFill>
                              <a:latin typeface="Cambria Math" panose="02040503050406030204" pitchFamily="18" charset="0"/>
                              <a:ea typeface="Cambria Math" panose="02040503050406030204" pitchFamily="18" charset="0"/>
                            </a:rPr>
                            <m:t>∈[1,</m:t>
                          </m:r>
                          <m:r>
                            <a:rPr lang="en-GB" sz="2200" i="1">
                              <a:solidFill>
                                <a:prstClr val="black"/>
                              </a:solidFill>
                              <a:latin typeface="Cambria Math" panose="02040503050406030204" pitchFamily="18" charset="0"/>
                              <a:ea typeface="Cambria Math" panose="02040503050406030204" pitchFamily="18" charset="0"/>
                            </a:rPr>
                            <m:t>𝑚</m:t>
                          </m:r>
                          <m:r>
                            <a:rPr lang="en-GB" sz="2200" i="1">
                              <a:solidFill>
                                <a:prstClr val="black"/>
                              </a:solidFill>
                              <a:latin typeface="Cambria Math" panose="02040503050406030204" pitchFamily="18" charset="0"/>
                              <a:ea typeface="Cambria Math" panose="02040503050406030204" pitchFamily="18" charset="0"/>
                            </a:rPr>
                            <m:t>]</m:t>
                          </m:r>
                        </m:oMath>
                      </m:oMathPara>
                    </a14:m>
                    <a:endParaRPr lang="de-DE" sz="2200" i="1" dirty="0">
                      <a:solidFill>
                        <a:prstClr val="black"/>
                      </a:solidFill>
                      <a:latin typeface="Cambria Math" panose="02040503050406030204" pitchFamily="18" charset="0"/>
                    </a:endParaRPr>
                  </a:p>
                  <a:p>
                    <a:pPr lvl="0" algn="just">
                      <a:spcAft>
                        <a:spcPts val="300"/>
                      </a:spcAft>
                    </a:pPr>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𝑇</m:t>
                              </m:r>
                            </m:e>
                            <m:sup>
                              <m:r>
                                <a:rPr lang="en-GB" sz="2200" i="1">
                                  <a:solidFill>
                                    <a:prstClr val="black"/>
                                  </a:solidFill>
                                  <a:latin typeface="Cambria Math" panose="02040503050406030204" pitchFamily="18" charset="0"/>
                                </a:rPr>
                                <m:t>∗</m:t>
                              </m:r>
                            </m:sup>
                          </m:sSup>
                          <m:r>
                            <a:rPr lang="en-GB" sz="2200" i="1">
                              <a:solidFill>
                                <a:prstClr val="black"/>
                              </a:solidFill>
                              <a:latin typeface="Cambria Math" panose="02040503050406030204" pitchFamily="18" charset="0"/>
                            </a:rPr>
                            <m:t>≔</m:t>
                          </m:r>
                          <m:r>
                            <a:rPr lang="en-GB" sz="2200" i="1">
                              <a:solidFill>
                                <a:prstClr val="black"/>
                              </a:solidFill>
                              <a:latin typeface="Cambria Math" panose="02040503050406030204" pitchFamily="18" charset="0"/>
                            </a:rPr>
                            <m:t>𝑎𝑟𝑔</m:t>
                          </m:r>
                          <m:func>
                            <m:funcPr>
                              <m:ctrlPr>
                                <a:rPr lang="en-GB" sz="2200" i="1">
                                  <a:solidFill>
                                    <a:prstClr val="black"/>
                                  </a:solidFill>
                                  <a:latin typeface="Cambria Math" panose="02040503050406030204" pitchFamily="18" charset="0"/>
                                </a:rPr>
                              </m:ctrlPr>
                            </m:funcPr>
                            <m:fName>
                              <m:limLow>
                                <m:limLowPr>
                                  <m:ctrlPr>
                                    <a:rPr lang="en-GB" sz="2200" i="1">
                                      <a:solidFill>
                                        <a:prstClr val="black"/>
                                      </a:solidFill>
                                      <a:latin typeface="Cambria Math" panose="02040503050406030204" pitchFamily="18" charset="0"/>
                                    </a:rPr>
                                  </m:ctrlPr>
                                </m:limLowPr>
                                <m:e>
                                  <m:r>
                                    <m:rPr>
                                      <m:sty m:val="p"/>
                                    </m:rPr>
                                    <a:rPr lang="en-GB" sz="2200">
                                      <a:solidFill>
                                        <a:prstClr val="black"/>
                                      </a:solidFill>
                                      <a:latin typeface="Cambria Math" panose="02040503050406030204" pitchFamily="18" charset="0"/>
                                    </a:rPr>
                                    <m:t>min</m:t>
                                  </m:r>
                                </m:e>
                                <m:lim>
                                  <m:r>
                                    <a:rPr lang="en-GB" sz="2200" i="1">
                                      <a:solidFill>
                                        <a:prstClr val="black"/>
                                      </a:solidFill>
                                      <a:latin typeface="Cambria Math" panose="02040503050406030204" pitchFamily="18" charset="0"/>
                                    </a:rPr>
                                    <m:t>𝑇</m:t>
                                  </m:r>
                                </m:lim>
                              </m:limLow>
                            </m:fName>
                            <m:e>
                              <m:sSubSup>
                                <m:sSubSupPr>
                                  <m:ctrlPr>
                                    <a:rPr lang="en-GB" sz="2200" i="1">
                                      <a:solidFill>
                                        <a:prstClr val="black"/>
                                      </a:solidFill>
                                      <a:latin typeface="Cambria Math" panose="02040503050406030204" pitchFamily="18" charset="0"/>
                                    </a:rPr>
                                  </m:ctrlPr>
                                </m:sSubSupPr>
                                <m:e>
                                  <m:d>
                                    <m:dPr>
                                      <m:begChr m:val="‖"/>
                                      <m:endChr m:val="‖"/>
                                      <m:ctrlPr>
                                        <a:rPr lang="en-GB" sz="2200" i="1">
                                          <a:solidFill>
                                            <a:prstClr val="black"/>
                                          </a:solidFill>
                                          <a:latin typeface="Cambria Math" panose="02040503050406030204" pitchFamily="18" charset="0"/>
                                        </a:rPr>
                                      </m:ctrlPr>
                                    </m:dPr>
                                    <m:e>
                                      <m:sSup>
                                        <m:sSupPr>
                                          <m:ctrlPr>
                                            <a:rPr lang="en-GB" sz="2200" i="1">
                                              <a:solidFill>
                                                <a:prstClr val="black"/>
                                              </a:solidFill>
                                              <a:latin typeface="Cambria Math" panose="02040503050406030204" pitchFamily="18" charset="0"/>
                                            </a:rPr>
                                          </m:ctrlPr>
                                        </m:sSupPr>
                                        <m:e>
                                          <m:d>
                                            <m:dPr>
                                              <m:ctrlPr>
                                                <a:rPr lang="en-GB" sz="2200" i="1">
                                                  <a:solidFill>
                                                    <a:prstClr val="black"/>
                                                  </a:solidFill>
                                                  <a:latin typeface="Cambria Math" panose="02040503050406030204" pitchFamily="18" charset="0"/>
                                                </a:rPr>
                                              </m:ctrlPr>
                                            </m:dPr>
                                            <m:e>
                                              <m:r>
                                                <a:rPr lang="en-GB" sz="2200" i="1">
                                                  <a:solidFill>
                                                    <a:prstClr val="black"/>
                                                  </a:solidFill>
                                                  <a:latin typeface="Cambria Math" panose="02040503050406030204" pitchFamily="18" charset="0"/>
                                                </a:rPr>
                                                <m:t>𝑇𝑊</m:t>
                                              </m:r>
                                            </m:e>
                                          </m:d>
                                        </m:e>
                                        <m:sup>
                                          <m:r>
                                            <a:rPr lang="en-GB" sz="2200" i="1">
                                              <a:solidFill>
                                                <a:prstClr val="black"/>
                                              </a:solidFill>
                                              <a:latin typeface="Cambria Math" panose="02040503050406030204" pitchFamily="18" charset="0"/>
                                            </a:rPr>
                                            <m:t>𝑇</m:t>
                                          </m:r>
                                        </m:sup>
                                      </m:sSup>
                                      <m:d>
                                        <m:dPr>
                                          <m:ctrlPr>
                                            <a:rPr lang="en-GB" sz="2200" i="1">
                                              <a:solidFill>
                                                <a:prstClr val="black"/>
                                              </a:solidFill>
                                              <a:latin typeface="Cambria Math" panose="02040503050406030204" pitchFamily="18" charset="0"/>
                                            </a:rPr>
                                          </m:ctrlPr>
                                        </m:dPr>
                                        <m:e>
                                          <m:r>
                                            <a:rPr lang="en-GB" sz="2200" i="1">
                                              <a:solidFill>
                                                <a:prstClr val="black"/>
                                              </a:solidFill>
                                              <a:latin typeface="Cambria Math" panose="02040503050406030204" pitchFamily="18" charset="0"/>
                                            </a:rPr>
                                            <m:t>𝑇𝑊</m:t>
                                          </m:r>
                                        </m:e>
                                      </m:d>
                                      <m:r>
                                        <a:rPr lang="en-GB" sz="2200" i="1">
                                          <a:solidFill>
                                            <a:prstClr val="black"/>
                                          </a:solidFill>
                                          <a:latin typeface="Cambria Math" panose="02040503050406030204" pitchFamily="18" charset="0"/>
                                        </a:rPr>
                                        <m:t>−</m:t>
                                      </m:r>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𝑊</m:t>
                                          </m:r>
                                        </m:e>
                                        <m:sup>
                                          <m:r>
                                            <a:rPr lang="en-GB" sz="2200" i="1">
                                              <a:solidFill>
                                                <a:prstClr val="black"/>
                                              </a:solidFill>
                                              <a:latin typeface="Cambria Math" panose="02040503050406030204" pitchFamily="18" charset="0"/>
                                            </a:rPr>
                                            <m:t>𝑇</m:t>
                                          </m:r>
                                        </m:sup>
                                      </m:sSup>
                                      <m:r>
                                        <a:rPr lang="en-GB" sz="2200" i="1">
                                          <a:solidFill>
                                            <a:prstClr val="black"/>
                                          </a:solidFill>
                                          <a:latin typeface="Cambria Math" panose="02040503050406030204" pitchFamily="18" charset="0"/>
                                        </a:rPr>
                                        <m:t>𝑊</m:t>
                                      </m:r>
                                    </m:e>
                                  </m:d>
                                </m:e>
                                <m:sub>
                                  <m:r>
                                    <a:rPr lang="en-GB" sz="2200" i="1">
                                      <a:solidFill>
                                        <a:prstClr val="black"/>
                                      </a:solidFill>
                                      <a:latin typeface="Cambria Math" panose="02040503050406030204" pitchFamily="18" charset="0"/>
                                    </a:rPr>
                                    <m:t>𝐹</m:t>
                                  </m:r>
                                </m:sub>
                                <m:sup>
                                  <m:r>
                                    <a:rPr lang="en-GB" sz="2200" i="1">
                                      <a:solidFill>
                                        <a:prstClr val="black"/>
                                      </a:solidFill>
                                      <a:latin typeface="Cambria Math" panose="02040503050406030204" pitchFamily="18" charset="0"/>
                                    </a:rPr>
                                    <m:t>2</m:t>
                                  </m:r>
                                </m:sup>
                              </m:sSubSup>
                              <m:r>
                                <a:rPr lang="en-GB" sz="2200" i="1">
                                  <a:solidFill>
                                    <a:prstClr val="black"/>
                                  </a:solidFill>
                                  <a:latin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𝜆</m:t>
                              </m:r>
                              <m:sSubSup>
                                <m:sSubSupPr>
                                  <m:ctrlPr>
                                    <a:rPr lang="en-GB" sz="2200" i="1">
                                      <a:solidFill>
                                        <a:prstClr val="black"/>
                                      </a:solidFill>
                                      <a:latin typeface="Cambria Math" panose="02040503050406030204" pitchFamily="18" charset="0"/>
                                      <a:ea typeface="Cambria Math" panose="02040503050406030204" pitchFamily="18" charset="0"/>
                                    </a:rPr>
                                  </m:ctrlPr>
                                </m:sSubSupPr>
                                <m:e>
                                  <m:d>
                                    <m:dPr>
                                      <m:begChr m:val="‖"/>
                                      <m:endChr m:val="‖"/>
                                      <m:ctrlPr>
                                        <a:rPr lang="en-GB" sz="2200" i="1">
                                          <a:solidFill>
                                            <a:prstClr val="black"/>
                                          </a:solidFill>
                                          <a:latin typeface="Cambria Math" panose="02040503050406030204" pitchFamily="18" charset="0"/>
                                          <a:ea typeface="Cambria Math" panose="02040503050406030204" pitchFamily="18" charset="0"/>
                                        </a:rPr>
                                      </m:ctrlPr>
                                    </m:dPr>
                                    <m:e>
                                      <m:sSup>
                                        <m:sSupPr>
                                          <m:ctrlPr>
                                            <a:rPr lang="en-GB" sz="2200" i="1">
                                              <a:solidFill>
                                                <a:prstClr val="black"/>
                                              </a:solidFill>
                                              <a:latin typeface="Cambria Math" panose="02040503050406030204" pitchFamily="18" charset="0"/>
                                              <a:ea typeface="Cambria Math" panose="02040503050406030204" pitchFamily="18" charset="0"/>
                                            </a:rPr>
                                          </m:ctrlPr>
                                        </m:sSupPr>
                                        <m:e>
                                          <m:d>
                                            <m:dPr>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𝑇𝐵</m:t>
                                              </m:r>
                                            </m:e>
                                          </m:d>
                                        </m:e>
                                        <m:sup>
                                          <m:r>
                                            <a:rPr lang="en-GB" sz="2200" i="1">
                                              <a:solidFill>
                                                <a:prstClr val="black"/>
                                              </a:solidFill>
                                              <a:latin typeface="Cambria Math" panose="02040503050406030204" pitchFamily="18" charset="0"/>
                                              <a:ea typeface="Cambria Math" panose="02040503050406030204" pitchFamily="18" charset="0"/>
                                            </a:rPr>
                                            <m:t>𝑇</m:t>
                                          </m:r>
                                        </m:sup>
                                      </m:sSup>
                                      <m:d>
                                        <m:dPr>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𝑇𝐵</m:t>
                                          </m:r>
                                        </m:e>
                                      </m:d>
                                    </m:e>
                                  </m:d>
                                </m:e>
                                <m:sub>
                                  <m:r>
                                    <a:rPr lang="en-GB" sz="2200" i="1">
                                      <a:solidFill>
                                        <a:prstClr val="black"/>
                                      </a:solidFill>
                                      <a:latin typeface="Cambria Math" panose="02040503050406030204" pitchFamily="18" charset="0"/>
                                      <a:ea typeface="Cambria Math" panose="02040503050406030204" pitchFamily="18" charset="0"/>
                                    </a:rPr>
                                    <m:t>𝐹</m:t>
                                  </m:r>
                                </m:sub>
                                <m:sup>
                                  <m:r>
                                    <a:rPr lang="en-GB" sz="2200" i="1">
                                      <a:solidFill>
                                        <a:prstClr val="black"/>
                                      </a:solidFill>
                                      <a:latin typeface="Cambria Math" panose="02040503050406030204" pitchFamily="18" charset="0"/>
                                      <a:ea typeface="Cambria Math" panose="02040503050406030204" pitchFamily="18" charset="0"/>
                                    </a:rPr>
                                    <m:t>2</m:t>
                                  </m:r>
                                </m:sup>
                              </m:sSubSup>
                            </m:e>
                          </m:func>
                        </m:oMath>
                      </m:oMathPara>
                    </a14:m>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𝑊</m:t>
                              </m:r>
                            </m:e>
                          </m:acc>
                          <m:r>
                            <a:rPr lang="en-GB" sz="2200" i="1">
                              <a:solidFill>
                                <a:prstClr val="black"/>
                              </a:solidFill>
                              <a:latin typeface="Cambria Math" panose="02040503050406030204" pitchFamily="18" charset="0"/>
                            </a:rPr>
                            <m:t>≔</m:t>
                          </m:r>
                          <m:d>
                            <m:dPr>
                              <m:begChr m:val="{"/>
                              <m:endChr m:val="}"/>
                              <m:ctrlPr>
                                <a:rPr lang="en-GB" sz="2200" i="1">
                                  <a:solidFill>
                                    <a:prstClr val="black"/>
                                  </a:solidFill>
                                  <a:latin typeface="Cambria Math" panose="02040503050406030204" pitchFamily="18" charset="0"/>
                                </a:rPr>
                              </m:ctrlPr>
                            </m:dPr>
                            <m:e>
                              <m:f>
                                <m:fPr>
                                  <m:type m:val="lin"/>
                                  <m:ctrlPr>
                                    <a:rPr lang="en-GB" sz="2200" i="1">
                                      <a:solidFill>
                                        <a:prstClr val="black"/>
                                      </a:solidFill>
                                      <a:latin typeface="Cambria Math" panose="02040503050406030204" pitchFamily="18" charset="0"/>
                                    </a:rPr>
                                  </m:ctrlPr>
                                </m:fPr>
                                <m:num>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𝑇</m:t>
                                      </m:r>
                                    </m:e>
                                    <m:sup>
                                      <m:r>
                                        <a:rPr lang="en-GB" sz="2200" i="1">
                                          <a:solidFill>
                                            <a:prstClr val="black"/>
                                          </a:solidFill>
                                          <a:latin typeface="Cambria Math" panose="02040503050406030204" pitchFamily="18" charset="0"/>
                                        </a:rPr>
                                        <m:t>∗</m:t>
                                      </m:r>
                                    </m:sup>
                                  </m:sSup>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num>
                                <m:den>
                                  <m:sSub>
                                    <m:sSubPr>
                                      <m:ctrlPr>
                                        <a:rPr lang="en-GB" sz="2200" i="1">
                                          <a:solidFill>
                                            <a:prstClr val="black"/>
                                          </a:solidFill>
                                          <a:latin typeface="Cambria Math" panose="02040503050406030204" pitchFamily="18" charset="0"/>
                                        </a:rPr>
                                      </m:ctrlPr>
                                    </m:sSubPr>
                                    <m:e>
                                      <m:d>
                                        <m:dPr>
                                          <m:begChr m:val="‖"/>
                                          <m:endChr m:val="‖"/>
                                          <m:ctrlPr>
                                            <a:rPr lang="en-GB" sz="2200" i="1">
                                              <a:solidFill>
                                                <a:prstClr val="black"/>
                                              </a:solidFill>
                                              <a:latin typeface="Cambria Math" panose="02040503050406030204" pitchFamily="18" charset="0"/>
                                            </a:rPr>
                                          </m:ctrlPr>
                                        </m:dPr>
                                        <m:e>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𝑇</m:t>
                                              </m:r>
                                            </m:e>
                                            <m:sup>
                                              <m:r>
                                                <a:rPr lang="en-GB" sz="2200" i="1">
                                                  <a:solidFill>
                                                    <a:prstClr val="black"/>
                                                  </a:solidFill>
                                                  <a:latin typeface="Cambria Math" panose="02040503050406030204" pitchFamily="18" charset="0"/>
                                                </a:rPr>
                                                <m:t>∗</m:t>
                                              </m:r>
                                            </m:sup>
                                          </m:sSup>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d>
                                    </m:e>
                                    <m:sub>
                                      <m:r>
                                        <a:rPr lang="en-GB" sz="2200" i="1">
                                          <a:solidFill>
                                            <a:prstClr val="black"/>
                                          </a:solidFill>
                                          <a:latin typeface="Cambria Math" panose="02040503050406030204" pitchFamily="18" charset="0"/>
                                        </a:rPr>
                                        <m:t>2</m:t>
                                      </m:r>
                                    </m:sub>
                                  </m:sSub>
                                </m:den>
                              </m:f>
                              <m:r>
                                <a:rPr lang="en-GB" sz="2200" i="1">
                                  <a:solidFill>
                                    <a:prstClr val="black"/>
                                  </a:solidFill>
                                  <a:latin typeface="Cambria Math" panose="02040503050406030204" pitchFamily="18" charset="0"/>
                                </a:rPr>
                                <m:t>, </m:t>
                              </m:r>
                              <m: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𝑊</m:t>
                              </m:r>
                            </m:e>
                          </m:d>
                        </m:oMath>
                      </m:oMathPara>
                    </a14:m>
                    <a:endParaRPr lang="en-GB" sz="2200" i="1" dirty="0">
                      <a:solidFill>
                        <a:prstClr val="black"/>
                      </a:solidFill>
                      <a:latin typeface="Cambria Math" panose="02040503050406030204" pitchFamily="18" charset="0"/>
                    </a:endParaRPr>
                  </a:p>
                </p:txBody>
              </p:sp>
            </mc:Choice>
            <mc:Fallback>
              <p:sp>
                <p:nvSpPr>
                  <p:cNvPr id="7" name="TextBox 6">
                    <a:extLst>
                      <a:ext uri="{FF2B5EF4-FFF2-40B4-BE49-F238E27FC236}">
                        <a16:creationId xmlns:a16="http://schemas.microsoft.com/office/drawing/2014/main" id="{0AACC856-B243-45CE-884D-7AC6E0144FF6}"/>
                      </a:ext>
                    </a:extLst>
                  </p:cNvPr>
                  <p:cNvSpPr txBox="1">
                    <a:spLocks noRot="1" noChangeAspect="1" noMove="1" noResize="1" noEditPoints="1" noAdjustHandles="1" noChangeArrowheads="1" noChangeShapeType="1" noTextEdit="1"/>
                  </p:cNvSpPr>
                  <p:nvPr/>
                </p:nvSpPr>
                <p:spPr>
                  <a:xfrm>
                    <a:off x="12043642" y="15301912"/>
                    <a:ext cx="7093263" cy="5548378"/>
                  </a:xfrm>
                  <a:prstGeom prst="rect">
                    <a:avLst/>
                  </a:prstGeom>
                  <a:blipFill>
                    <a:blip r:embed="rId7"/>
                    <a:stretch>
                      <a:fillRect l="-86"/>
                    </a:stretch>
                  </a:blipFill>
                </p:spPr>
                <p:txBody>
                  <a:bodyPr/>
                  <a:lstStyle/>
                  <a:p>
                    <a:r>
                      <a:rPr lang="en-GB">
                        <a:noFill/>
                      </a:rPr>
                      <a:t> </a:t>
                    </a:r>
                  </a:p>
                </p:txBody>
              </p:sp>
            </mc:Fallback>
          </mc:AlternateContent>
          <p:grpSp>
            <p:nvGrpSpPr>
              <p:cNvPr id="32" name="Group 31">
                <a:extLst>
                  <a:ext uri="{FF2B5EF4-FFF2-40B4-BE49-F238E27FC236}">
                    <a16:creationId xmlns:a16="http://schemas.microsoft.com/office/drawing/2014/main" id="{CC06454A-CD8F-4AD6-BE55-F4EB5FC5C15B}"/>
                  </a:ext>
                </a:extLst>
              </p:cNvPr>
              <p:cNvGrpSpPr/>
              <p:nvPr/>
            </p:nvGrpSpPr>
            <p:grpSpPr>
              <a:xfrm>
                <a:off x="11087829" y="15517936"/>
                <a:ext cx="883806" cy="5365741"/>
                <a:chOff x="11087829" y="15517936"/>
                <a:chExt cx="883806" cy="5365741"/>
              </a:xfrm>
            </p:grpSpPr>
            <p:grpSp>
              <p:nvGrpSpPr>
                <p:cNvPr id="31" name="Group 30">
                  <a:extLst>
                    <a:ext uri="{FF2B5EF4-FFF2-40B4-BE49-F238E27FC236}">
                      <a16:creationId xmlns:a16="http://schemas.microsoft.com/office/drawing/2014/main" id="{5788526D-7A21-4AE3-8F03-BB85BEFD7744}"/>
                    </a:ext>
                  </a:extLst>
                </p:cNvPr>
                <p:cNvGrpSpPr/>
                <p:nvPr/>
              </p:nvGrpSpPr>
              <p:grpSpPr>
                <a:xfrm>
                  <a:off x="11676979" y="15517936"/>
                  <a:ext cx="294656" cy="5284747"/>
                  <a:chOff x="11676979" y="15517936"/>
                  <a:chExt cx="294656" cy="5284747"/>
                </a:xfrm>
              </p:grpSpPr>
              <p:sp>
                <p:nvSpPr>
                  <p:cNvPr id="6" name="Left Brace 5">
                    <a:extLst>
                      <a:ext uri="{FF2B5EF4-FFF2-40B4-BE49-F238E27FC236}">
                        <a16:creationId xmlns:a16="http://schemas.microsoft.com/office/drawing/2014/main" id="{9CE2C7E2-6888-428B-A9D9-DAA2381B1314}"/>
                      </a:ext>
                    </a:extLst>
                  </p:cNvPr>
                  <p:cNvSpPr/>
                  <p:nvPr/>
                </p:nvSpPr>
                <p:spPr>
                  <a:xfrm>
                    <a:off x="11676979" y="15517936"/>
                    <a:ext cx="294656" cy="1656183"/>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sp>
                <p:nvSpPr>
                  <p:cNvPr id="18" name="Left Brace 17">
                    <a:extLst>
                      <a:ext uri="{FF2B5EF4-FFF2-40B4-BE49-F238E27FC236}">
                        <a16:creationId xmlns:a16="http://schemas.microsoft.com/office/drawing/2014/main" id="{C56E1506-EB40-4A7B-82AF-14A07534BB5F}"/>
                      </a:ext>
                    </a:extLst>
                  </p:cNvPr>
                  <p:cNvSpPr/>
                  <p:nvPr/>
                </p:nvSpPr>
                <p:spPr>
                  <a:xfrm>
                    <a:off x="11676979" y="17630232"/>
                    <a:ext cx="294656" cy="272207"/>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sp>
                <p:nvSpPr>
                  <p:cNvPr id="23" name="Left Brace 22">
                    <a:extLst>
                      <a:ext uri="{FF2B5EF4-FFF2-40B4-BE49-F238E27FC236}">
                        <a16:creationId xmlns:a16="http://schemas.microsoft.com/office/drawing/2014/main" id="{EF51D969-49E6-4463-9DF9-E2AA54FDB944}"/>
                      </a:ext>
                    </a:extLst>
                  </p:cNvPr>
                  <p:cNvSpPr/>
                  <p:nvPr/>
                </p:nvSpPr>
                <p:spPr>
                  <a:xfrm>
                    <a:off x="11676979" y="18182232"/>
                    <a:ext cx="294656" cy="989287"/>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sp>
                <p:nvSpPr>
                  <p:cNvPr id="24" name="Left Brace 23">
                    <a:extLst>
                      <a:ext uri="{FF2B5EF4-FFF2-40B4-BE49-F238E27FC236}">
                        <a16:creationId xmlns:a16="http://schemas.microsoft.com/office/drawing/2014/main" id="{960F8A7B-D68A-4AC9-8FEB-01C38A9D632E}"/>
                      </a:ext>
                    </a:extLst>
                  </p:cNvPr>
                  <p:cNvSpPr/>
                  <p:nvPr/>
                </p:nvSpPr>
                <p:spPr>
                  <a:xfrm>
                    <a:off x="11676979" y="19813396"/>
                    <a:ext cx="294656" cy="989287"/>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grpSp>
            <p:grpSp>
              <p:nvGrpSpPr>
                <p:cNvPr id="30" name="Group 29">
                  <a:extLst>
                    <a:ext uri="{FF2B5EF4-FFF2-40B4-BE49-F238E27FC236}">
                      <a16:creationId xmlns:a16="http://schemas.microsoft.com/office/drawing/2014/main" id="{7164452A-E1D4-4709-A82C-B6D1384449DC}"/>
                    </a:ext>
                  </a:extLst>
                </p:cNvPr>
                <p:cNvGrpSpPr/>
                <p:nvPr/>
              </p:nvGrpSpPr>
              <p:grpSpPr>
                <a:xfrm>
                  <a:off x="11087829" y="15677895"/>
                  <a:ext cx="652094" cy="5205782"/>
                  <a:chOff x="11087829" y="15677895"/>
                  <a:chExt cx="652094" cy="5205782"/>
                </a:xfrm>
              </p:grpSpPr>
              <p:sp>
                <p:nvSpPr>
                  <p:cNvPr id="27" name="TextBox 26">
                    <a:extLst>
                      <a:ext uri="{FF2B5EF4-FFF2-40B4-BE49-F238E27FC236}">
                        <a16:creationId xmlns:a16="http://schemas.microsoft.com/office/drawing/2014/main" id="{06D99D83-5154-4511-AC95-E24E231C19A3}"/>
                      </a:ext>
                    </a:extLst>
                  </p:cNvPr>
                  <p:cNvSpPr txBox="1"/>
                  <p:nvPr/>
                </p:nvSpPr>
                <p:spPr>
                  <a:xfrm rot="16200000">
                    <a:off x="10742863" y="16022861"/>
                    <a:ext cx="1336263" cy="646331"/>
                  </a:xfrm>
                  <a:prstGeom prst="rect">
                    <a:avLst/>
                  </a:prstGeom>
                  <a:noFill/>
                </p:spPr>
                <p:txBody>
                  <a:bodyPr wrap="none" rtlCol="0">
                    <a:spAutoFit/>
                  </a:bodyPr>
                  <a:lstStyle/>
                  <a:p>
                    <a:pPr algn="ctr"/>
                    <a:r>
                      <a:rPr lang="en-GB" sz="1800" dirty="0"/>
                      <a:t>Identify Bias</a:t>
                    </a:r>
                    <a:br>
                      <a:rPr lang="en-GB" sz="1800" dirty="0"/>
                    </a:br>
                    <a:r>
                      <a:rPr lang="en-GB" sz="1800" dirty="0"/>
                      <a:t>Subspace</a:t>
                    </a:r>
                  </a:p>
                </p:txBody>
              </p:sp>
              <p:sp>
                <p:nvSpPr>
                  <p:cNvPr id="28" name="TextBox 27">
                    <a:extLst>
                      <a:ext uri="{FF2B5EF4-FFF2-40B4-BE49-F238E27FC236}">
                        <a16:creationId xmlns:a16="http://schemas.microsoft.com/office/drawing/2014/main" id="{0F0CF80E-C14B-4BED-AAE3-6262D6539D22}"/>
                      </a:ext>
                    </a:extLst>
                  </p:cNvPr>
                  <p:cNvSpPr txBox="1"/>
                  <p:nvPr/>
                </p:nvSpPr>
                <p:spPr>
                  <a:xfrm rot="16200000">
                    <a:off x="10841119" y="19984873"/>
                    <a:ext cx="1151277" cy="646331"/>
                  </a:xfrm>
                  <a:prstGeom prst="rect">
                    <a:avLst/>
                  </a:prstGeom>
                  <a:noFill/>
                </p:spPr>
                <p:txBody>
                  <a:bodyPr wrap="none" rtlCol="0">
                    <a:spAutoFit/>
                  </a:bodyPr>
                  <a:lstStyle/>
                  <a:p>
                    <a:pPr algn="ctr"/>
                    <a:r>
                      <a:rPr lang="en-GB" sz="1800" dirty="0"/>
                      <a:t>Soft</a:t>
                    </a:r>
                    <a:br>
                      <a:rPr lang="en-GB" sz="1800" dirty="0"/>
                    </a:br>
                    <a:r>
                      <a:rPr lang="en-GB" sz="1800" dirty="0"/>
                      <a:t>de-biasing</a:t>
                    </a:r>
                  </a:p>
                </p:txBody>
              </p:sp>
              <p:sp>
                <p:nvSpPr>
                  <p:cNvPr id="29" name="TextBox 28">
                    <a:extLst>
                      <a:ext uri="{FF2B5EF4-FFF2-40B4-BE49-F238E27FC236}">
                        <a16:creationId xmlns:a16="http://schemas.microsoft.com/office/drawing/2014/main" id="{455FF4B9-FC04-4E32-8399-7F437D870861}"/>
                      </a:ext>
                    </a:extLst>
                  </p:cNvPr>
                  <p:cNvSpPr txBox="1"/>
                  <p:nvPr/>
                </p:nvSpPr>
                <p:spPr>
                  <a:xfrm rot="16200000">
                    <a:off x="10055358" y="18134588"/>
                    <a:ext cx="2711284" cy="646331"/>
                  </a:xfrm>
                  <a:prstGeom prst="rect">
                    <a:avLst/>
                  </a:prstGeom>
                  <a:noFill/>
                </p:spPr>
                <p:txBody>
                  <a:bodyPr wrap="square" rtlCol="0">
                    <a:spAutoFit/>
                  </a:bodyPr>
                  <a:lstStyle/>
                  <a:p>
                    <a:pPr algn="ctr"/>
                    <a:r>
                      <a:rPr lang="en-GB" sz="1800" dirty="0"/>
                      <a:t>          Hard de-biasing</a:t>
                    </a:r>
                    <a:br>
                      <a:rPr lang="en-GB" sz="1800" dirty="0"/>
                    </a:br>
                    <a:r>
                      <a:rPr lang="en-GB" sz="1800" dirty="0"/>
                      <a:t>           Equalize | Neutralize</a:t>
                    </a:r>
                  </a:p>
                </p:txBody>
              </p:sp>
            </p:grpSp>
          </p:grpSp>
        </p:grpSp>
        <p:grpSp>
          <p:nvGrpSpPr>
            <p:cNvPr id="34" name="Group 33">
              <a:extLst>
                <a:ext uri="{FF2B5EF4-FFF2-40B4-BE49-F238E27FC236}">
                  <a16:creationId xmlns:a16="http://schemas.microsoft.com/office/drawing/2014/main" id="{85749573-69E7-4E33-A4FF-705928CB9B85}"/>
                </a:ext>
              </a:extLst>
            </p:cNvPr>
            <p:cNvGrpSpPr/>
            <p:nvPr/>
          </p:nvGrpSpPr>
          <p:grpSpPr>
            <a:xfrm>
              <a:off x="12979747" y="16382032"/>
              <a:ext cx="4680520" cy="2304256"/>
              <a:chOff x="12979747" y="16382032"/>
              <a:chExt cx="4680520" cy="2304256"/>
            </a:xfrm>
          </p:grpSpPr>
          <p:cxnSp>
            <p:nvCxnSpPr>
              <p:cNvPr id="14" name="Straight Connector 13">
                <a:extLst>
                  <a:ext uri="{FF2B5EF4-FFF2-40B4-BE49-F238E27FC236}">
                    <a16:creationId xmlns:a16="http://schemas.microsoft.com/office/drawing/2014/main" id="{2B177C5F-C6E0-436D-A03E-E09D6E9C1711}"/>
                  </a:ext>
                </a:extLst>
              </p:cNvPr>
              <p:cNvCxnSpPr>
                <a:cxnSpLocks/>
              </p:cNvCxnSpPr>
              <p:nvPr/>
            </p:nvCxnSpPr>
            <p:spPr>
              <a:xfrm>
                <a:off x="12979747" y="18686288"/>
                <a:ext cx="468052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8146D321-4331-4EEC-9130-B45E46EF2631}"/>
                  </a:ext>
                </a:extLst>
              </p:cNvPr>
              <p:cNvCxnSpPr>
                <a:cxnSpLocks/>
              </p:cNvCxnSpPr>
              <p:nvPr/>
            </p:nvCxnSpPr>
            <p:spPr>
              <a:xfrm>
                <a:off x="12979747" y="16382032"/>
                <a:ext cx="4680520" cy="0"/>
              </a:xfrm>
              <a:prstGeom prst="line">
                <a:avLst/>
              </a:prstGeom>
              <a:ln w="12700">
                <a:prstDash val="dash"/>
              </a:ln>
            </p:spPr>
            <p:style>
              <a:lnRef idx="1">
                <a:schemeClr val="dk1"/>
              </a:lnRef>
              <a:fillRef idx="0">
                <a:schemeClr val="dk1"/>
              </a:fillRef>
              <a:effectRef idx="0">
                <a:schemeClr val="dk1"/>
              </a:effectRef>
              <a:fontRef idx="minor">
                <a:schemeClr val="tx1"/>
              </a:fontRef>
            </p:style>
          </p:cxnSp>
        </p:grpSp>
      </p:grpSp>
      <p:pic>
        <p:nvPicPr>
          <p:cNvPr id="37" name="Picture 36">
            <a:extLst>
              <a:ext uri="{FF2B5EF4-FFF2-40B4-BE49-F238E27FC236}">
                <a16:creationId xmlns:a16="http://schemas.microsoft.com/office/drawing/2014/main" id="{11195F3B-A65B-4B41-B883-46247C8BD264}"/>
              </a:ext>
            </a:extLst>
          </p:cNvPr>
          <p:cNvPicPr>
            <a:picLocks noChangeAspect="1"/>
          </p:cNvPicPr>
          <p:nvPr/>
        </p:nvPicPr>
        <p:blipFill>
          <a:blip r:embed="rId8"/>
          <a:stretch>
            <a:fillRect/>
          </a:stretch>
        </p:blipFill>
        <p:spPr>
          <a:xfrm>
            <a:off x="20826249" y="10680903"/>
            <a:ext cx="8328133" cy="3108479"/>
          </a:xfrm>
          <a:prstGeom prst="rect">
            <a:avLst/>
          </a:prstGeom>
        </p:spPr>
      </p:pic>
    </p:spTree>
    <p:extLst>
      <p:ext uri="{BB962C8B-B14F-4D97-AF65-F5344CB8AC3E}">
        <p14:creationId xmlns:p14="http://schemas.microsoft.com/office/powerpoint/2010/main" val="4075462722"/>
      </p:ext>
    </p:extLst>
  </p:cSld>
  <p:clrMapOvr>
    <a:masterClrMapping/>
  </p:clrMapOvr>
</p:sld>
</file>

<file path=ppt/theme/theme1.xml><?xml version="1.0" encoding="utf-8"?>
<a:theme xmlns:a="http://schemas.openxmlformats.org/drawingml/2006/main" name="Logo">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ogo und Ein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TUM_Plakat_A1_quer_p_v1</Template>
  <TotalTime>576</TotalTime>
  <Words>1540</Words>
  <Application>Microsoft Office PowerPoint</Application>
  <PresentationFormat>Custom</PresentationFormat>
  <Paragraphs>67</Paragraphs>
  <Slides>2</Slides>
  <Notes>2</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vt:i4>
      </vt:variant>
    </vt:vector>
  </HeadingPairs>
  <TitlesOfParts>
    <vt:vector size="9" baseType="lpstr">
      <vt:lpstr>Arial</vt:lpstr>
      <vt:lpstr>Calibri</vt:lpstr>
      <vt:lpstr>Cambria Math</vt:lpstr>
      <vt:lpstr>Logo</vt:lpstr>
      <vt:lpstr>Logo und Dreizeiler</vt:lpstr>
      <vt:lpstr>1_Logo und Dreizeiler</vt:lpstr>
      <vt:lpstr>Logo und Einzeiler</vt:lpstr>
      <vt:lpstr>Man is to Computer Programmer as Woman is to Homemaker? Debiasing Word Embeddings</vt:lpstr>
      <vt:lpstr>Man is to Computer Programmer as Woman is to Homemaker? Debiasing Word Embeddings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 is to Computer Programmer as Woman is to Homemaker?</dc:title>
  <dc:creator>ga78xax</dc:creator>
  <dc:description>Rechteinhaber: Technische Universität München, https://www.tum.de
Gestaltung: ediundsepp Gestaltungsgesellschaft, München,
http://www.ediundsepp.de
Technische Umsetzung: eWorks GmbH, Frankfurt am Main, http://www.eworks.de</dc:description>
  <cp:lastModifiedBy> </cp:lastModifiedBy>
  <cp:revision>39</cp:revision>
  <dcterms:created xsi:type="dcterms:W3CDTF">2018-05-16T07:00:24Z</dcterms:created>
  <dcterms:modified xsi:type="dcterms:W3CDTF">2018-05-20T17:20:10Z</dcterms:modified>
</cp:coreProperties>
</file>