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7"/>
  </p:notesMasterIdLst>
  <p:handoutMasterIdLst>
    <p:handoutMasterId r:id="rId8"/>
  </p:handoutMasterIdLst>
  <p:sldIdLst>
    <p:sldId id="259" r:id="rId5"/>
    <p:sldId id="260" r:id="rId6"/>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5141" autoAdjust="0"/>
  </p:normalViewPr>
  <p:slideViewPr>
    <p:cSldViewPr>
      <p:cViewPr>
        <p:scale>
          <a:sx n="30" d="100"/>
          <a:sy n="30" d="100"/>
        </p:scale>
        <p:origin x="612" y="-126"/>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21.05.2018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21.05.2018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1.</a:t>
            </a:r>
          </a:p>
        </p:txBody>
      </p:sp>
      <p:sp>
        <p:nvSpPr>
          <p:cNvPr id="4" name="Slide Number Placeholder 3"/>
          <p:cNvSpPr>
            <a:spLocks noGrp="1"/>
          </p:cNvSpPr>
          <p:nvPr>
            <p:ph type="sldNum" sz="quarter" idx="10"/>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16012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2. Has a bit more space.</a:t>
            </a:r>
          </a:p>
        </p:txBody>
      </p:sp>
      <p:sp>
        <p:nvSpPr>
          <p:cNvPr id="4" name="Slide Number Placeholder 3"/>
          <p:cNvSpPr>
            <a:spLocks noGrp="1"/>
          </p:cNvSpPr>
          <p:nvPr>
            <p:ph type="sldNum" sz="quarter" idx="10"/>
          </p:nvPr>
        </p:nvSpPr>
        <p:spPr/>
        <p:txBody>
          <a:bodyPr/>
          <a:lstStyle/>
          <a:p>
            <a:fld id="{0800A50D-30E1-41BB-BFC2-D3D818AB8EF9}" type="slidenum">
              <a:rPr lang="de-DE" smtClean="0"/>
              <a:pPr/>
              <a:t>2</a:t>
            </a:fld>
            <a:endParaRPr lang="de-DE"/>
          </a:p>
        </p:txBody>
      </p:sp>
    </p:spTree>
    <p:extLst>
      <p:ext uri="{BB962C8B-B14F-4D97-AF65-F5344CB8AC3E}">
        <p14:creationId xmlns:p14="http://schemas.microsoft.com/office/powerpoint/2010/main" val="292141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4.png"/><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image" Target="../media/image5.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0.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7.emf"/><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25298" y="14039166"/>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109918"/>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564608"/>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564608"/>
                <a:ext cx="8047339" cy="10440854"/>
              </a:xfrm>
              <a:blipFill>
                <a:blip r:embed="rId4"/>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2661902"/>
            <a:ext cx="27756000" cy="470658"/>
          </a:xfrm>
        </p:spPr>
        <p:txBody>
          <a:bodyPr/>
          <a:lstStyle/>
          <a:p>
            <a:r>
              <a:rPr lang="de-DE" sz="3200" dirty="0"/>
              <a:t>Nico Hertel, Seth Siriya, Thomas Decker, Uzair Akbar, Zhenchen Liao</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0117030"/>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564608"/>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11093592" y="3579516"/>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9684982"/>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20968658" y="12258445"/>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091093"/>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6" name="Group 5">
            <a:extLst>
              <a:ext uri="{FF2B5EF4-FFF2-40B4-BE49-F238E27FC236}">
                <a16:creationId xmlns:a16="http://schemas.microsoft.com/office/drawing/2014/main" id="{D9680433-D2DC-4D30-B1F9-C0CB0704B2CD}"/>
              </a:ext>
            </a:extLst>
          </p:cNvPr>
          <p:cNvGrpSpPr/>
          <p:nvPr/>
        </p:nvGrpSpPr>
        <p:grpSpPr>
          <a:xfrm>
            <a:off x="1259999" y="1174956"/>
            <a:ext cx="25317495" cy="1477328"/>
            <a:chOff x="1259999" y="1174956"/>
            <a:chExt cx="25317495" cy="1477328"/>
          </a:xfrm>
        </p:grpSpPr>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Tree>
    <p:extLst>
      <p:ext uri="{BB962C8B-B14F-4D97-AF65-F5344CB8AC3E}">
        <p14:creationId xmlns:p14="http://schemas.microsoft.com/office/powerpoint/2010/main" val="38434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Placeholder 14">
            <a:extLst>
              <a:ext uri="{FF2B5EF4-FFF2-40B4-BE49-F238E27FC236}">
                <a16:creationId xmlns:a16="http://schemas.microsoft.com/office/drawing/2014/main" id="{D0739A54-1709-4E3F-A594-6D548088FAB1}"/>
              </a:ext>
            </a:extLst>
          </p:cNvPr>
          <p:cNvPicPr>
            <a:picLocks noChangeAspect="1"/>
          </p:cNvPicPr>
          <p:nvPr/>
        </p:nvPicPr>
        <p:blipFill rotWithShape="1">
          <a:blip r:embed="rId3">
            <a:extLst>
              <a:ext uri="{28A0092B-C50C-407E-A947-70E740481C1C}">
                <a14:useLocalDpi xmlns:a14="http://schemas.microsoft.com/office/drawing/2010/main" val="0"/>
              </a:ext>
            </a:extLst>
          </a:blip>
          <a:srcRect t="2107"/>
          <a:stretch/>
        </p:blipFill>
        <p:spPr>
          <a:xfrm>
            <a:off x="11093592" y="4444029"/>
            <a:ext cx="8043314" cy="4008766"/>
          </a:xfrm>
          <a:prstGeom prst="rect">
            <a:avLst/>
          </a:prstGeom>
        </p:spPr>
      </p:pic>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1225298" y="14903568"/>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974320"/>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4429010"/>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4429010"/>
                <a:ext cx="8047339" cy="10440854"/>
              </a:xfrm>
              <a:blipFill>
                <a:blip r:embed="rId5"/>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3060552"/>
            <a:ext cx="27756000" cy="470658"/>
          </a:xfrm>
        </p:spPr>
        <p:txBody>
          <a:bodyPr/>
          <a:lstStyle/>
          <a:p>
            <a:r>
              <a:rPr lang="de-DE" dirty="0"/>
              <a:t>Nico Hertel, Seth Siriya, Thomas Decker, Uzair Akbar, Zhenchen Liao</a:t>
            </a:r>
          </a:p>
        </p:txBody>
      </p:sp>
      <mc:AlternateContent xmlns:mc="http://schemas.openxmlformats.org/markup-compatibility/2006" xmlns:a14="http://schemas.microsoft.com/office/drawing/2010/main">
        <mc:Choice Requires="a14">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9829304"/>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marL="342900" indent="-342900" algn="just">
                  <a:buFont typeface="Arial" panose="020B0604020202020204" pitchFamily="34" charset="0"/>
                  <a:buChar char="•"/>
                </a:pPr>
                <a:r>
                  <a:rPr lang="de-DE" b="1" dirty="0"/>
                  <a:t>Occupational Stereotypes:</a:t>
                </a:r>
                <a:r>
                  <a:rPr lang="de-DE" spc="-150" dirty="0"/>
                  <a:t> Crowdwork evaluated occupational stereotypes strongly correlated with s</a:t>
                </a:r>
                <a:r>
                  <a:rPr lang="de-DE" i="1" spc="-150" dirty="0"/>
                  <a:t>he-he</a:t>
                </a:r>
                <a:r>
                  <a:rPr lang="de-DE" spc="-150" dirty="0"/>
                  <a:t> axis projections ( </a:t>
                </a:r>
                <a14:m>
                  <m:oMath xmlns:m="http://schemas.openxmlformats.org/officeDocument/2006/math">
                    <m:r>
                      <a:rPr lang="de-DE" i="1" spc="-150">
                        <a:latin typeface="Cambria Math" panose="02040503050406030204" pitchFamily="18" charset="0"/>
                        <a:ea typeface="Cambria Math" panose="02040503050406030204" pitchFamily="18" charset="0"/>
                      </a:rPr>
                      <m:t>𝜌</m:t>
                    </m:r>
                    <m:r>
                      <a:rPr lang="en-GB" i="1" spc="-150">
                        <a:latin typeface="Cambria Math" panose="02040503050406030204" pitchFamily="18" charset="0"/>
                        <a:ea typeface="Cambria Math" panose="02040503050406030204" pitchFamily="18" charset="0"/>
                      </a:rPr>
                      <m:t>=0.51</m:t>
                    </m:r>
                  </m:oMath>
                </a14:m>
                <a:r>
                  <a:rPr lang="de-DE" spc="-150" dirty="0"/>
                  <a:t> ).</a:t>
                </a:r>
              </a:p>
              <a:p>
                <a:pPr marL="342900" indent="-342900" algn="just">
                  <a:buFont typeface="Arial" panose="020B0604020202020204" pitchFamily="34" charset="0"/>
                  <a:buChar char="•"/>
                </a:pPr>
                <a:r>
                  <a:rPr lang="de-DE" b="1" dirty="0"/>
                  <a:t>Stereotypical Anologies:</a:t>
                </a:r>
                <a:r>
                  <a:rPr lang="de-DE" dirty="0"/>
                  <a:t> Scored </a:t>
                </a:r>
                <a:r>
                  <a:rPr lang="de-DE" i="1" dirty="0"/>
                  <a:t>she-he</a:t>
                </a:r>
                <a:r>
                  <a:rPr lang="de-DE" dirty="0"/>
                  <a:t> anologies are rated via crowdwork as (a) gender-appropriate (b) stereotypic. Scoring metric: </a:t>
                </a:r>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e>
                    </m:d>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acc>
                              <m:accPr>
                                <m:chr m:val="⃗"/>
                                <m:ctrlPr>
                                  <a:rPr lang="en-GB" b="1" i="1">
                                    <a:latin typeface="Cambria Math" panose="02040503050406030204" pitchFamily="18" charset="0"/>
                                  </a:rPr>
                                </m:ctrlPr>
                              </m:accPr>
                              <m:e>
                                <m:r>
                                  <a:rPr lang="en-GB" b="0" i="1">
                                    <a:latin typeface="Cambria Math" panose="02040503050406030204" pitchFamily="18" charset="0"/>
                                  </a:rPr>
                                  <m:t>𝑠h𝑒</m:t>
                                </m:r>
                              </m:e>
                            </m:acc>
                            <m:r>
                              <a:rPr lang="en-GB" i="1">
                                <a:latin typeface="Cambria Math" panose="02040503050406030204" pitchFamily="18" charset="0"/>
                              </a:rPr>
                              <m:t>−</m:t>
                            </m:r>
                            <m:acc>
                              <m:accPr>
                                <m:chr m:val="⃗"/>
                                <m:ctrlPr>
                                  <a:rPr lang="en-GB" b="1" i="1">
                                    <a:latin typeface="Cambria Math" panose="02040503050406030204" pitchFamily="18" charset="0"/>
                                  </a:rPr>
                                </m:ctrlPr>
                              </m:accPr>
                              <m:e>
                                <m:r>
                                  <a:rPr lang="en-GB" b="0" i="1">
                                    <a:latin typeface="Cambria Math" panose="02040503050406030204" pitchFamily="18" charset="0"/>
                                  </a:rPr>
                                  <m:t>h𝑒</m:t>
                                </m:r>
                              </m:e>
                            </m:acc>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func>
                    <m:r>
                      <a:rPr lang="en-GB">
                        <a:latin typeface="Cambria Math" panose="02040503050406030204" pitchFamily="18" charset="0"/>
                      </a:rPr>
                      <m:t>  ,  </m:t>
                    </m:r>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𝛿</m:t>
                    </m:r>
                  </m:oMath>
                </a14:m>
                <a:r>
                  <a:rPr lang="de-DE" dirty="0"/>
                  <a:t>.</a:t>
                </a:r>
              </a:p>
              <a:p>
                <a:pPr marL="342900" indent="-342900" algn="just">
                  <a:buFont typeface="Arial" panose="020B0604020202020204" pitchFamily="34" charset="0"/>
                  <a:buChar char="•"/>
                </a:pPr>
                <a:r>
                  <a:rPr lang="de-DE" b="1" dirty="0"/>
                  <a:t>Direct Bias:</a:t>
                </a:r>
                <a:r>
                  <a:rPr lang="de-DE" dirty="0"/>
                  <a:t>   </a:t>
                </a:r>
                <a14:m>
                  <m:oMath xmlns:m="http://schemas.openxmlformats.org/officeDocument/2006/math">
                    <m:f>
                      <m:fPr>
                        <m:ctrlPr>
                          <a:rPr lang="de-DE" i="1">
                            <a:latin typeface="Cambria Math" panose="02040503050406030204" pitchFamily="18" charset="0"/>
                          </a:rPr>
                        </m:ctrlPr>
                      </m:fPr>
                      <m:num>
                        <m:r>
                          <a:rPr lang="en-GB" i="1">
                            <a:latin typeface="Cambria Math" panose="02040503050406030204" pitchFamily="18" charset="0"/>
                          </a:rPr>
                          <m:t>1</m:t>
                        </m:r>
                      </m:num>
                      <m:den>
                        <m:d>
                          <m:dPr>
                            <m:begChr m:val="|"/>
                            <m:endChr m:val="|"/>
                            <m:ctrlPr>
                              <a:rPr lang="de-DE" i="1">
                                <a:latin typeface="Cambria Math" panose="02040503050406030204" pitchFamily="18" charset="0"/>
                              </a:rPr>
                            </m:ctrlPr>
                          </m:dPr>
                          <m:e>
                            <m:r>
                              <a:rPr lang="en-GB" i="1">
                                <a:latin typeface="Cambria Math" panose="02040503050406030204" pitchFamily="18" charset="0"/>
                              </a:rPr>
                              <m:t>𝑁</m:t>
                            </m:r>
                          </m:e>
                        </m:d>
                      </m:den>
                    </m:f>
                    <m:nary>
                      <m:naryPr>
                        <m:chr m:val="∑"/>
                        <m:limLoc m:val="subSup"/>
                        <m:supHide m:val="on"/>
                        <m:ctrlPr>
                          <a:rPr lang="de-DE" i="1">
                            <a:latin typeface="Cambria Math" panose="02040503050406030204" pitchFamily="18" charset="0"/>
                          </a:rPr>
                        </m:ctrlPr>
                      </m:naryPr>
                      <m:sub>
                        <m:r>
                          <m:rPr>
                            <m:brk m:alnAt="9"/>
                          </m:rPr>
                          <a:rPr lang="en-GB" i="1">
                            <a:latin typeface="Cambria Math" panose="02040503050406030204" pitchFamily="18" charset="0"/>
                          </a:rPr>
                          <m:t>𝑤</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sub>
                      <m:sup/>
                      <m:e>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func>
                                  <m:funcPr>
                                    <m:ctrlPr>
                                      <a:rPr lang="de-DE" i="1">
                                        <a:latin typeface="Cambria Math" panose="02040503050406030204" pitchFamily="18" charset="0"/>
                                      </a:rPr>
                                    </m:ctrlPr>
                                  </m:funcPr>
                                  <m:fName>
                                    <m:r>
                                      <m:rPr>
                                        <m:sty m:val="p"/>
                                      </m:rPr>
                                      <a:rPr lang="de-DE">
                                        <a:latin typeface="Cambria Math" panose="02040503050406030204" pitchFamily="18" charset="0"/>
                                      </a:rPr>
                                      <m:t>cos</m:t>
                                    </m:r>
                                  </m:fName>
                                  <m:e>
                                    <m:d>
                                      <m:dPr>
                                        <m:ctrlPr>
                                          <a:rPr lang="de-DE" i="1">
                                            <a:latin typeface="Cambria Math" panose="02040503050406030204" pitchFamily="18" charset="0"/>
                                          </a:rPr>
                                        </m:ctrlPr>
                                      </m:dPr>
                                      <m:e>
                                        <m:acc>
                                          <m:accPr>
                                            <m:chr m:val="⃗"/>
                                            <m:ctrlPr>
                                              <a:rPr lang="de-DE" i="1">
                                                <a:latin typeface="Cambria Math" panose="02040503050406030204" pitchFamily="18" charset="0"/>
                                              </a:rPr>
                                            </m:ctrlPr>
                                          </m:accPr>
                                          <m:e>
                                            <m:r>
                                              <a:rPr lang="en-GB" b="0" i="1">
                                                <a:latin typeface="Cambria Math" panose="02040503050406030204" pitchFamily="18" charset="0"/>
                                              </a:rPr>
                                              <m:t>𝑤</m:t>
                                            </m:r>
                                          </m:e>
                                        </m:acc>
                                        <m:r>
                                          <a:rPr lang="en-GB" i="1">
                                            <a:latin typeface="Cambria Math" panose="02040503050406030204" pitchFamily="18" charset="0"/>
                                          </a:rPr>
                                          <m:t>,</m:t>
                                        </m:r>
                                        <m:r>
                                          <a:rPr lang="en-GB" b="1" i="1">
                                            <a:latin typeface="Cambria Math" panose="02040503050406030204" pitchFamily="18" charset="0"/>
                                          </a:rPr>
                                          <m:t>𝒈</m:t>
                                        </m:r>
                                      </m:e>
                                    </m:d>
                                  </m:e>
                                </m:func>
                              </m:e>
                            </m:d>
                          </m:e>
                          <m:sup>
                            <m:r>
                              <a:rPr lang="en-GB" i="1">
                                <a:latin typeface="Cambria Math" panose="02040503050406030204" pitchFamily="18" charset="0"/>
                              </a:rPr>
                              <m:t>𝑐</m:t>
                            </m:r>
                          </m:sup>
                        </m:sSup>
                      </m:e>
                    </m:nary>
                  </m:oMath>
                </a14:m>
                <a:r>
                  <a:rPr lang="de-DE" dirty="0"/>
                  <a:t>  , </a:t>
                </a:r>
                <a:r>
                  <a:rPr lang="de-DE" spc="-150" dirty="0"/>
                  <a:t>for gender direction/ basis </a:t>
                </a:r>
                <a14:m>
                  <m:oMath xmlns:m="http://schemas.openxmlformats.org/officeDocument/2006/math">
                    <m:r>
                      <a:rPr lang="en-GB" b="1" i="1" spc="-150">
                        <a:latin typeface="Cambria Math" panose="02040503050406030204" pitchFamily="18" charset="0"/>
                      </a:rPr>
                      <m:t>𝒈</m:t>
                    </m:r>
                  </m:oMath>
                </a14:m>
                <a:r>
                  <a:rPr lang="de-DE" spc="-150" dirty="0"/>
                  <a:t>.</a:t>
                </a:r>
              </a:p>
              <a:p>
                <a:pPr lvl="1" algn="just"/>
                <a:endParaRPr lang="de-DE" dirty="0"/>
              </a:p>
              <a:p>
                <a:pPr lvl="1" algn="just"/>
                <a:r>
                  <a:rPr lang="de-DE" sz="2800" dirty="0"/>
                  <a:t>Debiasing Algorithm</a:t>
                </a:r>
              </a:p>
              <a:p>
                <a:pPr algn="just"/>
                <a:endParaRPr lang="de-DE" dirty="0"/>
              </a:p>
            </p:txBody>
          </p:sp>
        </mc:Choice>
        <mc:Fallback xmlns="">
          <p:sp>
            <p:nvSpPr>
              <p:cNvPr id="16" name="Text Placeholder 4">
                <a:extLst>
                  <a:ext uri="{FF2B5EF4-FFF2-40B4-BE49-F238E27FC236}">
                    <a16:creationId xmlns:a16="http://schemas.microsoft.com/office/drawing/2014/main" id="{88DD5B5C-4F29-4C4C-B4F8-171086B1C3FE}"/>
                  </a:ext>
                </a:extLst>
              </p:cNvPr>
              <p:cNvSpPr txBox="1">
                <a:spLocks noRot="1" noChangeAspect="1" noMove="1" noResize="1" noEditPoints="1" noAdjustHandles="1" noChangeArrowheads="1" noChangeShapeType="1" noTextEdit="1"/>
              </p:cNvSpPr>
              <p:nvPr/>
            </p:nvSpPr>
            <p:spPr>
              <a:xfrm>
                <a:off x="11114329" y="9829304"/>
                <a:ext cx="8047339" cy="8208912"/>
              </a:xfrm>
              <a:prstGeom prst="rect">
                <a:avLst/>
              </a:prstGeom>
              <a:blipFill>
                <a:blip r:embed="rId6"/>
                <a:stretch>
                  <a:fillRect l="-2652" t="-2227" r="-2121"/>
                </a:stretch>
              </a:blipFill>
            </p:spPr>
            <p:txBody>
              <a:bodyPr/>
              <a:lstStyle/>
              <a:p>
                <a:r>
                  <a:rPr lang="en-GB">
                    <a:noFill/>
                  </a:rPr>
                  <a:t> </a:t>
                </a:r>
              </a:p>
            </p:txBody>
          </p:sp>
        </mc:Fallback>
      </mc:AlternateContent>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4429010"/>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en-US" dirty="0"/>
              <a:t>An SVM classifier was trained on a subset of the Google News data called w2vNEWS to identify gender-neutral words, then generalized to the rest of the dataset</a:t>
            </a:r>
            <a:r>
              <a:rPr lang="en-AU" dirty="0"/>
              <a:t>. 10-fold cross validation resulted in an F-Score of 0.627. Debiasing was also measured by having a crowd evaluate whether analogies generated from the embedding are appropriate or reflect gender stereotypes, with the hard debiased embedding having least stereotypical analogies and most approved analogies (Figure 4).</a:t>
            </a:r>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r>
              <a:rPr lang="de-DE" sz="2800" dirty="0"/>
              <a:t>Discussion</a:t>
            </a:r>
          </a:p>
          <a:p>
            <a:pPr algn="just"/>
            <a:r>
              <a:rPr lang="en-AU" dirty="0"/>
              <a:t>Overall, a single direction was able to capture gender information. Hard debiasing was the most effective on the embedding, where placing neutral words orthogonal to the gender direction and paired word sets equidistant from neutralised words resulting in reduction of gender bias whilst still capturing appropriate analogies.</a:t>
            </a:r>
          </a:p>
          <a:p>
            <a:pPr algn="just"/>
            <a:endParaRPr lang="de-DE" dirty="0"/>
          </a:p>
        </p:txBody>
      </p:sp>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8793968"/>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955495"/>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60000" y="667241"/>
            <a:ext cx="27751973" cy="2504751"/>
          </a:xfrm>
        </p:spPr>
        <p:txBody>
          <a:bodyPr/>
          <a:lstStyle/>
          <a:p>
            <a:r>
              <a:rPr lang="de-DE" sz="6000" dirty="0"/>
              <a:t>Man is to Computer Programmer as Woman</a:t>
            </a:r>
            <a:br>
              <a:rPr lang="de-DE" sz="6000" dirty="0"/>
            </a:br>
            <a:r>
              <a:rPr lang="de-DE" sz="6000" dirty="0"/>
              <a:t>is to Homemaker? Debiasing Word Embeddings</a:t>
            </a:r>
          </a:p>
        </p:txBody>
      </p:sp>
      <p:pic>
        <p:nvPicPr>
          <p:cNvPr id="37" name="Picture 36">
            <a:extLst>
              <a:ext uri="{FF2B5EF4-FFF2-40B4-BE49-F238E27FC236}">
                <a16:creationId xmlns:a16="http://schemas.microsoft.com/office/drawing/2014/main" id="{11195F3B-A65B-4B41-B883-46247C8BD264}"/>
              </a:ext>
            </a:extLst>
          </p:cNvPr>
          <p:cNvPicPr>
            <a:picLocks noChangeAspect="1"/>
          </p:cNvPicPr>
          <p:nvPr/>
        </p:nvPicPr>
        <p:blipFill rotWithShape="1">
          <a:blip r:embed="rId7"/>
          <a:srcRect l="48420" r="10078" b="19446"/>
          <a:stretch/>
        </p:blipFill>
        <p:spPr>
          <a:xfrm>
            <a:off x="20963315" y="11706086"/>
            <a:ext cx="4250139" cy="3079062"/>
          </a:xfrm>
          <a:prstGeom prst="rect">
            <a:avLst/>
          </a:prstGeom>
        </p:spPr>
      </p:pic>
      <p:grpSp>
        <p:nvGrpSpPr>
          <p:cNvPr id="62" name="Group 61">
            <a:extLst>
              <a:ext uri="{FF2B5EF4-FFF2-40B4-BE49-F238E27FC236}">
                <a16:creationId xmlns:a16="http://schemas.microsoft.com/office/drawing/2014/main" id="{0C1AEB7B-AB40-4DE1-981D-D043E852B690}"/>
              </a:ext>
            </a:extLst>
          </p:cNvPr>
          <p:cNvGrpSpPr/>
          <p:nvPr/>
        </p:nvGrpSpPr>
        <p:grpSpPr>
          <a:xfrm>
            <a:off x="11087829" y="14184643"/>
            <a:ext cx="8069816" cy="6009759"/>
            <a:chOff x="11087829" y="14184643"/>
            <a:chExt cx="8069816" cy="6009759"/>
          </a:xfrm>
        </p:grpSpPr>
        <p:grpSp>
          <p:nvGrpSpPr>
            <p:cNvPr id="33" name="Group 32">
              <a:extLst>
                <a:ext uri="{FF2B5EF4-FFF2-40B4-BE49-F238E27FC236}">
                  <a16:creationId xmlns:a16="http://schemas.microsoft.com/office/drawing/2014/main" id="{FA826E51-63D6-4F28-B786-D3412C5D6826}"/>
                </a:ext>
              </a:extLst>
            </p:cNvPr>
            <p:cNvGrpSpPr/>
            <p:nvPr/>
          </p:nvGrpSpPr>
          <p:grpSpPr>
            <a:xfrm>
              <a:off x="11087829" y="14184643"/>
              <a:ext cx="8069816" cy="5909721"/>
              <a:chOff x="11087829" y="15301912"/>
              <a:chExt cx="8069816" cy="5909721"/>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AACC856-B243-45CE-884D-7AC6E0144FF6}"/>
                      </a:ext>
                    </a:extLst>
                  </p:cNvPr>
                  <p:cNvSpPr txBox="1"/>
                  <p:nvPr/>
                </p:nvSpPr>
                <p:spPr>
                  <a:xfrm>
                    <a:off x="12043643" y="15301912"/>
                    <a:ext cx="7114002" cy="5867888"/>
                  </a:xfrm>
                  <a:prstGeom prst="rect">
                    <a:avLst/>
                  </a:prstGeom>
                  <a:noFill/>
                </p:spPr>
                <p:txBody>
                  <a:bodyPr wrap="square" rtlCol="0">
                    <a:spAutoFit/>
                  </a:bodyPr>
                  <a:lstStyle/>
                  <a:p>
                    <a:pPr lvl="0" indent="-180000" algn="just">
                      <a:spcAft>
                        <a:spcPts val="300"/>
                      </a:spcAft>
                    </a:pPr>
                    <a14:m>
                      <m:oMathPara xmlns:m="http://schemas.openxmlformats.org/officeDocument/2006/math">
                        <m:oMathParaPr>
                          <m:jc m:val="left"/>
                        </m:oMathParaPr>
                        <m:oMath xmlns:m="http://schemas.openxmlformats.org/officeDocument/2006/math">
                          <m:sSub>
                            <m:sSubPr>
                              <m:ctrlPr>
                                <a:rPr lang="de-DE" sz="2200" i="1" smtClean="0">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𝑛</m:t>
                          </m:r>
                          <m:r>
                            <a:rPr lang="en-GB" sz="2200" i="1">
                              <a:solidFill>
                                <a:prstClr val="black"/>
                              </a:solidFill>
                              <a:latin typeface="Cambria Math" panose="02040503050406030204" pitchFamily="18" charset="0"/>
                              <a:ea typeface="Cambria Math" panose="02040503050406030204" pitchFamily="18" charset="0"/>
                            </a:rPr>
                            <m:t>]</m:t>
                          </m:r>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r>
                            <a:rPr lang="en-GB" sz="2200" b="0" i="1">
                              <a:solidFill>
                                <a:prstClr val="black"/>
                              </a:solidFill>
                              <a:latin typeface="Cambria Math" panose="02040503050406030204" pitchFamily="18" charset="0"/>
                            </a:rPr>
                            <m:t>𝐶</m:t>
                          </m:r>
                          <m:r>
                            <a:rPr lang="en-GB" sz="2200" i="1">
                              <a:solidFill>
                                <a:prstClr val="black"/>
                              </a:solidFill>
                              <a:latin typeface="Cambria Math" panose="02040503050406030204" pitchFamily="18" charset="0"/>
                            </a:rPr>
                            <m:t>≔</m:t>
                          </m:r>
                          <m:nary>
                            <m:naryPr>
                              <m:chr m:val="∑"/>
                              <m:limLoc m:val="subSup"/>
                              <m:ctrlPr>
                                <a:rPr lang="en-GB" sz="2200" i="1">
                                  <a:solidFill>
                                    <a:prstClr val="black"/>
                                  </a:solidFill>
                                  <a:latin typeface="Cambria Math" panose="02040503050406030204" pitchFamily="18" charset="0"/>
                                </a:rPr>
                              </m:ctrlPr>
                            </m:naryPr>
                            <m:sub>
                              <m:r>
                                <m:rPr>
                                  <m:brk m:alnAt="25"/>
                                </m:rPr>
                                <a:rPr lang="en-GB" sz="2200" i="1">
                                  <a:solidFill>
                                    <a:prstClr val="black"/>
                                  </a:solidFill>
                                  <a:latin typeface="Cambria Math" panose="02040503050406030204" pitchFamily="18" charset="0"/>
                                </a:rPr>
                                <m:t>𝑖</m:t>
                              </m:r>
                              <m:r>
                                <a:rPr lang="en-GB" sz="2200" i="1">
                                  <a:solidFill>
                                    <a:prstClr val="black"/>
                                  </a:solidFill>
                                  <a:latin typeface="Cambria Math" panose="02040503050406030204" pitchFamily="18" charset="0"/>
                                </a:rPr>
                                <m:t>=1</m:t>
                              </m:r>
                            </m:sub>
                            <m:sup>
                              <m:r>
                                <a:rPr lang="en-GB" sz="2200" b="0" i="1" smtClean="0">
                                  <a:solidFill>
                                    <a:prstClr val="black"/>
                                  </a:solidFill>
                                  <a:latin typeface="Cambria Math" panose="02040503050406030204" pitchFamily="18" charset="0"/>
                                </a:rPr>
                                <m:t>𝑛</m:t>
                              </m:r>
                            </m:sup>
                            <m:e>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e>
                              </m:nary>
                            </m:e>
                          </m:nary>
                        </m:oMath>
                      </m:oMathPara>
                    </a14:m>
                    <a:endParaRPr lang="en-GB" sz="2200" i="1" dirty="0">
                      <a:solidFill>
                        <a:prstClr val="black"/>
                      </a:solidFill>
                      <a:latin typeface="Cambria Math" panose="02040503050406030204" pitchFamily="18" charset="0"/>
                    </a:endParaRPr>
                  </a:p>
                  <a:p>
                    <a:pPr lvl="0" algn="just">
                      <a:spcAft>
                        <a:spcPts val="300"/>
                      </a:spcAft>
                    </a:pPr>
                    <a14:m>
                      <m:oMath xmlns:m="http://schemas.openxmlformats.org/officeDocument/2006/math">
                        <m:r>
                          <a:rPr lang="en-GB" sz="2200" i="1">
                            <a:solidFill>
                              <a:prstClr val="black"/>
                            </a:solidFill>
                            <a:latin typeface="Cambria Math" panose="02040503050406030204" pitchFamily="18" charset="0"/>
                          </a:rPr>
                          <m:t>𝐵</m:t>
                        </m:r>
                        <m:r>
                          <a:rPr lang="en-GB" sz="2200" i="1">
                            <a:solidFill>
                              <a:prstClr val="black"/>
                            </a:solidFill>
                            <a:latin typeface="Cambria Math" panose="02040503050406030204" pitchFamily="18" charset="0"/>
                          </a:rPr>
                          <m:t>≔</m:t>
                        </m:r>
                      </m:oMath>
                    </a14:m>
                    <a:r>
                      <a:rPr lang="de-DE" sz="2200" dirty="0">
                        <a:solidFill>
                          <a:prstClr val="black"/>
                        </a:solidFill>
                      </a:rPr>
                      <a:t> first </a:t>
                    </a:r>
                    <a14:m>
                      <m:oMath xmlns:m="http://schemas.openxmlformats.org/officeDocument/2006/math">
                        <m:r>
                          <a:rPr lang="de-DE" sz="2200" i="1" dirty="0">
                            <a:solidFill>
                              <a:prstClr val="black"/>
                            </a:solidFill>
                            <a:latin typeface="Cambria Math" panose="02040503050406030204" pitchFamily="18" charset="0"/>
                          </a:rPr>
                          <m:t>𝑘</m:t>
                        </m:r>
                      </m:oMath>
                    </a14:m>
                    <a:r>
                      <a:rPr lang="de-DE" sz="2200" dirty="0">
                        <a:solidFill>
                          <a:prstClr val="black"/>
                        </a:solidFill>
                      </a:rPr>
                      <a:t> rows of </a:t>
                    </a:r>
                    <a14:m>
                      <m:oMath xmlns:m="http://schemas.openxmlformats.org/officeDocument/2006/math">
                        <m:r>
                          <a:rPr lang="en-GB" sz="2200" i="1">
                            <a:solidFill>
                              <a:prstClr val="black"/>
                            </a:solidFill>
                            <a:latin typeface="Cambria Math" panose="02040503050406030204" pitchFamily="18" charset="0"/>
                            <a:ea typeface="Cambria Math" panose="02040503050406030204" pitchFamily="18" charset="0"/>
                          </a:rPr>
                          <m:t>𝕊𝕍𝔻</m:t>
                        </m:r>
                        <m:d>
                          <m:dPr>
                            <m:ctrlPr>
                              <a:rPr lang="en-GB" sz="2200" i="1">
                                <a:solidFill>
                                  <a:prstClr val="black"/>
                                </a:solidFill>
                                <a:latin typeface="Cambria Math" panose="02040503050406030204" pitchFamily="18" charset="0"/>
                                <a:ea typeface="Cambria Math" panose="02040503050406030204" pitchFamily="18" charset="0"/>
                              </a:rPr>
                            </m:ctrlPr>
                          </m:dPr>
                          <m:e>
                            <m:r>
                              <a:rPr lang="en-GB" sz="2200" b="0" i="1">
                                <a:solidFill>
                                  <a:prstClr val="black"/>
                                </a:solidFill>
                                <a:latin typeface="Cambria Math" panose="02040503050406030204" pitchFamily="18" charset="0"/>
                              </a:rPr>
                              <m:t>𝐶</m:t>
                            </m:r>
                          </m:e>
                        </m:d>
                      </m:oMath>
                    </a14:m>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de-DE"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f>
                            <m:fPr>
                              <m:type m:val="lin"/>
                              <m:ctrlPr>
                                <a:rPr lang="en-GB" sz="2200" i="1">
                                  <a:solidFill>
                                    <a:prstClr val="black"/>
                                  </a:solidFill>
                                  <a:latin typeface="Cambria Math" panose="02040503050406030204" pitchFamily="18" charset="0"/>
                                </a:rPr>
                              </m:ctrlPr>
                            </m:fPr>
                            <m:num>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num>
                            <m:den>
                              <m:d>
                                <m:dPr>
                                  <m:begChr m:val="‖"/>
                                  <m:endChr m:val="‖"/>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𝑁</m:t>
                              </m:r>
                            </m:den>
                          </m:f>
                        </m:oMath>
                      </m:oMathPara>
                    </a14:m>
                    <a:endParaRPr lang="de-DE" sz="2200" dirty="0">
                      <a:solidFill>
                        <a:prstClr val="black"/>
                      </a:solidFill>
                    </a:endParaRPr>
                  </a:p>
                  <a:p>
                    <a:pPr lvl="0" algn="just">
                      <a:spcAft>
                        <a:spcPts val="300"/>
                      </a:spcAft>
                    </a:pPr>
                    <a14:m>
                      <m:oMathPara xmlns:m="http://schemas.openxmlformats.org/officeDocument/2006/math">
                        <m:oMathParaPr>
                          <m:jc m:val="left"/>
                        </m:oMathParaPr>
                        <m:oMath xmlns:m="http://schemas.openxmlformats.org/officeDocument/2006/math">
                          <m:sSub>
                            <m:sSubPr>
                              <m:ctrlPr>
                                <a:rPr lang="de-DE" sz="2200" i="1">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𝐸</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    </m:t>
                          </m:r>
                          <m:r>
                            <a:rPr lang="en-GB" sz="2200" i="1" smtClean="0">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𝑚</m:t>
                              </m:r>
                            </m:e>
                          </m:d>
                        </m:oMath>
                      </m:oMathPara>
                    </a14:m>
                    <a:endParaRPr lang="en-GB" sz="2200" i="1" dirty="0">
                      <a:solidFill>
                        <a:prstClr val="black"/>
                      </a:solidFill>
                      <a:latin typeface="Cambria Math" panose="02040503050406030204" pitchFamily="18" charset="0"/>
                      <a:ea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rad>
                            <m:radPr>
                              <m:degHide m:val="on"/>
                              <m:ctrlPr>
                                <a:rPr lang="en-GB" sz="2200" i="1">
                                  <a:solidFill>
                                    <a:prstClr val="black"/>
                                  </a:solidFill>
                                  <a:latin typeface="Cambria Math" panose="02040503050406030204" pitchFamily="18" charset="0"/>
                                </a:rPr>
                              </m:ctrlPr>
                            </m:radPr>
                            <m:deg/>
                            <m:e>
                              <m:r>
                                <a:rPr lang="en-GB" sz="2200" i="1">
                                  <a:solidFill>
                                    <a:prstClr val="black"/>
                                  </a:solidFill>
                                  <a:latin typeface="Cambria Math" panose="02040503050406030204" pitchFamily="18" charset="0"/>
                                </a:rPr>
                                <m:t>1−</m:t>
                              </m:r>
                              <m:sSup>
                                <m:sSupPr>
                                  <m:ctrlPr>
                                    <a:rPr lang="en-GB" sz="2200" i="1">
                                      <a:solidFill>
                                        <a:prstClr val="black"/>
                                      </a:solidFill>
                                      <a:latin typeface="Cambria Math" panose="02040503050406030204" pitchFamily="18" charset="0"/>
                                    </a:rPr>
                                  </m:ctrlPr>
                                </m:sSupPr>
                                <m:e>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2</m:t>
                                  </m:r>
                                </m:sup>
                              </m:sSup>
                            </m:e>
                          </m:rad>
                          <m:f>
                            <m:fPr>
                              <m:ctrlPr>
                                <a:rPr lang="en-GB" sz="2200" i="1">
                                  <a:solidFill>
                                    <a:prstClr val="black"/>
                                  </a:solidFill>
                                  <a:latin typeface="Cambria Math" panose="02040503050406030204" pitchFamily="18" charset="0"/>
                                </a:rPr>
                              </m:ctrlPr>
                            </m:fPr>
                            <m:num>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e>
                              </m:d>
                            </m:den>
                          </m:f>
                          <m:r>
                            <a:rPr lang="en-GB" sz="2200" i="1">
                              <a:solidFill>
                                <a:prstClr val="black"/>
                              </a:solidFill>
                              <a:latin typeface="Cambria Math" panose="02040503050406030204" pitchFamily="18" charset="0"/>
                            </a:rPr>
                            <m:t>    ,</m:t>
                          </m:r>
                          <m:r>
                            <a:rPr lang="en-GB" sz="2200" b="0" i="1" smtClean="0">
                              <a:solidFill>
                                <a:prstClr val="black"/>
                              </a:solidFill>
                              <a:latin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m:t>
                              </m:r>
                              <m:r>
                                <a:rPr lang="en-GB" sz="2200" i="1">
                                  <a:solidFill>
                                    <a:prstClr val="black"/>
                                  </a:solidFill>
                                  <a:latin typeface="Cambria Math" panose="02040503050406030204" pitchFamily="18" charset="0"/>
                                  <a:ea typeface="Cambria Math" panose="02040503050406030204" pitchFamily="18" charset="0"/>
                                </a:rPr>
                                <m:t>𝑚</m:t>
                              </m:r>
                            </m:e>
                          </m:d>
                          <m:r>
                            <a:rPr lang="en-GB" sz="2200" b="0" i="1" smtClean="0">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m:t>
                          </m:r>
                          <m:r>
                            <a:rPr lang="en-GB" sz="2200" b="0" i="1" smtClean="0">
                              <a:solidFill>
                                <a:prstClr val="black"/>
                              </a:solidFill>
                              <a:latin typeface="Cambria Math" panose="02040503050406030204" pitchFamily="18" charset="0"/>
                              <a:ea typeface="Cambria Math" panose="02040503050406030204" pitchFamily="18" charset="0"/>
                            </a:rPr>
                            <m:t> </m:t>
                          </m:r>
                          <m:r>
                            <a:rPr lang="en-GB" sz="2200" b="0" i="1" smtClean="0">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oMath>
                      </m:oMathPara>
                    </a14:m>
                    <a:endParaRPr lang="de-DE"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rPr>
                            <m:t>𝑎𝑟𝑔</m:t>
                          </m:r>
                          <m:func>
                            <m:funcPr>
                              <m:ctrlPr>
                                <a:rPr lang="en-GB" sz="2200" i="1">
                                  <a:solidFill>
                                    <a:prstClr val="black"/>
                                  </a:solidFill>
                                  <a:latin typeface="Cambria Math" panose="02040503050406030204" pitchFamily="18" charset="0"/>
                                </a:rPr>
                              </m:ctrlPr>
                            </m:funcPr>
                            <m:fName>
                              <m:limLow>
                                <m:limLowPr>
                                  <m:ctrlPr>
                                    <a:rPr lang="en-GB" sz="2200" i="1">
                                      <a:solidFill>
                                        <a:prstClr val="black"/>
                                      </a:solidFill>
                                      <a:latin typeface="Cambria Math" panose="02040503050406030204" pitchFamily="18" charset="0"/>
                                    </a:rPr>
                                  </m:ctrlPr>
                                </m:limLowPr>
                                <m:e>
                                  <m:r>
                                    <m:rPr>
                                      <m:sty m:val="p"/>
                                    </m:rPr>
                                    <a:rPr lang="en-GB" sz="2200">
                                      <a:solidFill>
                                        <a:prstClr val="black"/>
                                      </a:solidFill>
                                      <a:latin typeface="Cambria Math" panose="02040503050406030204" pitchFamily="18" charset="0"/>
                                    </a:rPr>
                                    <m:t>min</m:t>
                                  </m:r>
                                </m:e>
                                <m:lim>
                                  <m:r>
                                    <a:rPr lang="en-GB" sz="2200" i="1">
                                      <a:solidFill>
                                        <a:prstClr val="black"/>
                                      </a:solidFill>
                                      <a:latin typeface="Cambria Math" panose="02040503050406030204" pitchFamily="18" charset="0"/>
                                    </a:rPr>
                                    <m:t>𝑇</m:t>
                                  </m:r>
                                </m:lim>
                              </m:limLow>
                            </m:fName>
                            <m:e>
                              <m:sSubSup>
                                <m:sSubSupPr>
                                  <m:ctrlPr>
                                    <a:rPr lang="en-GB" sz="2200" i="1">
                                      <a:solidFill>
                                        <a:prstClr val="black"/>
                                      </a:solidFill>
                                      <a:latin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r>
                                        <a:rPr lang="en-GB" sz="2200" i="1">
                                          <a:solidFill>
                                            <a:prstClr val="black"/>
                                          </a:solidFill>
                                          <a:latin typeface="Cambria Math" panose="02040503050406030204" pitchFamily="18" charset="0"/>
                                        </a:rPr>
                                        <m:t>−</m:t>
                                      </m:r>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𝑊</m:t>
                                          </m:r>
                                        </m:e>
                                        <m:sup>
                                          <m:r>
                                            <a:rPr lang="en-GB" sz="2200" i="1">
                                              <a:solidFill>
                                                <a:prstClr val="black"/>
                                              </a:solidFill>
                                              <a:latin typeface="Cambria Math" panose="02040503050406030204" pitchFamily="18" charset="0"/>
                                            </a:rPr>
                                            <m:t>𝑇</m:t>
                                          </m:r>
                                        </m:sup>
                                      </m:sSup>
                                      <m:r>
                                        <a:rPr lang="en-GB" sz="2200" i="1">
                                          <a:solidFill>
                                            <a:prstClr val="black"/>
                                          </a:solidFill>
                                          <a:latin typeface="Cambria Math" panose="02040503050406030204" pitchFamily="18" charset="0"/>
                                        </a:rPr>
                                        <m:t>𝑊</m:t>
                                      </m:r>
                                    </m:e>
                                  </m:d>
                                </m:e>
                                <m:sub>
                                  <m:r>
                                    <a:rPr lang="en-GB" sz="2200" i="1">
                                      <a:solidFill>
                                        <a:prstClr val="black"/>
                                      </a:solidFill>
                                      <a:latin typeface="Cambria Math" panose="02040503050406030204" pitchFamily="18" charset="0"/>
                                    </a:rPr>
                                    <m:t>𝐹</m:t>
                                  </m:r>
                                </m:sub>
                                <m:sup>
                                  <m:r>
                                    <a:rPr lang="en-GB" sz="2200" i="1">
                                      <a:solidFill>
                                        <a:prstClr val="black"/>
                                      </a:solidFill>
                                      <a:latin typeface="Cambria Math" panose="02040503050406030204" pitchFamily="18" charset="0"/>
                                    </a:rPr>
                                    <m:t>2</m:t>
                                  </m:r>
                                </m:sup>
                              </m:sSub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𝜆</m:t>
                              </m:r>
                              <m:sSubSup>
                                <m:sSubSupPr>
                                  <m:ctrlPr>
                                    <a:rPr lang="en-GB" sz="2200" i="1">
                                      <a:solidFill>
                                        <a:prstClr val="black"/>
                                      </a:solidFill>
                                      <a:latin typeface="Cambria Math" panose="02040503050406030204" pitchFamily="18" charset="0"/>
                                      <a:ea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sSup>
                                        <m:sSupPr>
                                          <m:ctrlPr>
                                            <a:rPr lang="en-GB" sz="2200" i="1">
                                              <a:solidFill>
                                                <a:prstClr val="black"/>
                                              </a:solidFill>
                                              <a:latin typeface="Cambria Math" panose="02040503050406030204" pitchFamily="18" charset="0"/>
                                              <a:ea typeface="Cambria Math" panose="02040503050406030204" pitchFamily="18" charset="0"/>
                                            </a:rPr>
                                          </m:ctrlPr>
                                        </m:sSupPr>
                                        <m:e>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m:t>
                                              </m:r>
                                              <m:r>
                                                <a:rPr lang="en-GB" sz="2200" b="0" i="1" smtClean="0">
                                                  <a:solidFill>
                                                    <a:prstClr val="black"/>
                                                  </a:solidFill>
                                                  <a:latin typeface="Cambria Math" panose="02040503050406030204" pitchFamily="18" charset="0"/>
                                                  <a:ea typeface="Cambria Math" panose="02040503050406030204" pitchFamily="18" charset="0"/>
                                                </a:rPr>
                                                <m:t>𝑁</m:t>
                                              </m:r>
                                            </m:e>
                                          </m:d>
                                        </m:e>
                                        <m:sup>
                                          <m:r>
                                            <a:rPr lang="en-GB" sz="2200" i="1">
                                              <a:solidFill>
                                                <a:prstClr val="black"/>
                                              </a:solidFill>
                                              <a:latin typeface="Cambria Math" panose="02040503050406030204" pitchFamily="18" charset="0"/>
                                              <a:ea typeface="Cambria Math" panose="02040503050406030204" pitchFamily="18" charset="0"/>
                                            </a:rPr>
                                            <m:t>𝑇</m:t>
                                          </m:r>
                                        </m:sup>
                                      </m:sSup>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d>
                                </m:e>
                                <m:sub>
                                  <m:r>
                                    <a:rPr lang="en-GB" sz="2200" i="1">
                                      <a:solidFill>
                                        <a:prstClr val="black"/>
                                      </a:solidFill>
                                      <a:latin typeface="Cambria Math" panose="02040503050406030204" pitchFamily="18" charset="0"/>
                                      <a:ea typeface="Cambria Math" panose="02040503050406030204" pitchFamily="18" charset="0"/>
                                    </a:rPr>
                                    <m:t>𝐹</m:t>
                                  </m:r>
                                </m:sub>
                                <m:sup>
                                  <m:r>
                                    <a:rPr lang="en-GB" sz="2200" i="1">
                                      <a:solidFill>
                                        <a:prstClr val="black"/>
                                      </a:solidFill>
                                      <a:latin typeface="Cambria Math" panose="02040503050406030204" pitchFamily="18" charset="0"/>
                                      <a:ea typeface="Cambria Math" panose="02040503050406030204" pitchFamily="18" charset="0"/>
                                    </a:rPr>
                                    <m:t>2</m:t>
                                  </m:r>
                                </m:sup>
                              </m:sSubSup>
                            </m:e>
                          </m:func>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𝑊</m:t>
                              </m:r>
                            </m:e>
                          </m:acc>
                          <m:r>
                            <a:rPr lang="en-GB" sz="2200" i="1">
                              <a:solidFill>
                                <a:prstClr val="black"/>
                              </a:solidFill>
                              <a:latin typeface="Cambria Math" panose="02040503050406030204" pitchFamily="18" charset="0"/>
                            </a:rPr>
                            <m:t>≔</m:t>
                          </m:r>
                          <m:d>
                            <m:dPr>
                              <m:begChr m:val="{"/>
                              <m:endChr m:val="}"/>
                              <m:ctrlPr>
                                <a:rPr lang="en-GB" sz="2200" i="1">
                                  <a:solidFill>
                                    <a:prstClr val="black"/>
                                  </a:solidFill>
                                  <a:latin typeface="Cambria Math" panose="02040503050406030204" pitchFamily="18" charset="0"/>
                                </a:rPr>
                              </m:ctrlPr>
                            </m:dPr>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sSub>
                                    <m:sSubPr>
                                      <m:ctrlPr>
                                        <a:rPr lang="en-GB" sz="2200" i="1">
                                          <a:solidFill>
                                            <a:prstClr val="black"/>
                                          </a:solidFill>
                                          <a:latin typeface="Cambria Math" panose="02040503050406030204" pitchFamily="18" charset="0"/>
                                        </a:rPr>
                                      </m:ctrlPr>
                                    </m:sSub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d>
                                    </m:e>
                                    <m:sub>
                                      <m:r>
                                        <a:rPr lang="en-GB" sz="2200" i="1">
                                          <a:solidFill>
                                            <a:prstClr val="black"/>
                                          </a:solidFill>
                                          <a:latin typeface="Cambria Math" panose="02040503050406030204" pitchFamily="18" charset="0"/>
                                        </a:rPr>
                                        <m:t>2</m:t>
                                      </m:r>
                                    </m:sub>
                                  </m:sSub>
                                </m:den>
                              </m:f>
                              <m:r>
                                <a:rPr lang="en-GB" sz="2200" i="1">
                                  <a:solidFill>
                                    <a:prstClr val="black"/>
                                  </a:solidFill>
                                  <a:latin typeface="Cambria Math" panose="02040503050406030204" pitchFamily="18" charset="0"/>
                                </a:rPr>
                                <m:t>, </m:t>
                              </m:r>
                              <m: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𝑊</m:t>
                              </m:r>
                            </m:e>
                          </m:d>
                        </m:oMath>
                      </m:oMathPara>
                    </a14:m>
                    <a:endParaRPr lang="en-GB" sz="2200" i="1" dirty="0">
                      <a:solidFill>
                        <a:prstClr val="black"/>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0AACC856-B243-45CE-884D-7AC6E0144FF6}"/>
                      </a:ext>
                    </a:extLst>
                  </p:cNvPr>
                  <p:cNvSpPr txBox="1">
                    <a:spLocks noRot="1" noChangeAspect="1" noMove="1" noResize="1" noEditPoints="1" noAdjustHandles="1" noChangeArrowheads="1" noChangeShapeType="1" noTextEdit="1"/>
                  </p:cNvSpPr>
                  <p:nvPr/>
                </p:nvSpPr>
                <p:spPr>
                  <a:xfrm>
                    <a:off x="12043643" y="15301912"/>
                    <a:ext cx="7114002" cy="5867888"/>
                  </a:xfrm>
                  <a:prstGeom prst="rect">
                    <a:avLst/>
                  </a:prstGeom>
                  <a:blipFill>
                    <a:blip r:embed="rId8"/>
                    <a:stretch>
                      <a:fillRect l="-86"/>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CC06454A-CD8F-4AD6-BE55-F4EB5FC5C15B}"/>
                  </a:ext>
                </a:extLst>
              </p:cNvPr>
              <p:cNvGrpSpPr/>
              <p:nvPr/>
            </p:nvGrpSpPr>
            <p:grpSpPr>
              <a:xfrm>
                <a:off x="11087829" y="15517936"/>
                <a:ext cx="883806" cy="5693697"/>
                <a:chOff x="11087829" y="15517936"/>
                <a:chExt cx="883806" cy="5693697"/>
              </a:xfrm>
            </p:grpSpPr>
            <p:grpSp>
              <p:nvGrpSpPr>
                <p:cNvPr id="31" name="Group 30">
                  <a:extLst>
                    <a:ext uri="{FF2B5EF4-FFF2-40B4-BE49-F238E27FC236}">
                      <a16:creationId xmlns:a16="http://schemas.microsoft.com/office/drawing/2014/main" id="{5788526D-7A21-4AE3-8F03-BB85BEFD7744}"/>
                    </a:ext>
                  </a:extLst>
                </p:cNvPr>
                <p:cNvGrpSpPr/>
                <p:nvPr/>
              </p:nvGrpSpPr>
              <p:grpSpPr>
                <a:xfrm>
                  <a:off x="11676979" y="15517936"/>
                  <a:ext cx="294656" cy="5612703"/>
                  <a:chOff x="11676979" y="15517936"/>
                  <a:chExt cx="294656" cy="5612703"/>
                </a:xfrm>
              </p:grpSpPr>
              <p:sp>
                <p:nvSpPr>
                  <p:cNvPr id="6" name="Left Brace 5">
                    <a:extLst>
                      <a:ext uri="{FF2B5EF4-FFF2-40B4-BE49-F238E27FC236}">
                        <a16:creationId xmlns:a16="http://schemas.microsoft.com/office/drawing/2014/main" id="{9CE2C7E2-6888-428B-A9D9-DAA2381B1314}"/>
                      </a:ext>
                    </a:extLst>
                  </p:cNvPr>
                  <p:cNvSpPr/>
                  <p:nvPr/>
                </p:nvSpPr>
                <p:spPr>
                  <a:xfrm>
                    <a:off x="11676979" y="15517936"/>
                    <a:ext cx="294656" cy="165618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18" name="Left Brace 17">
                    <a:extLst>
                      <a:ext uri="{FF2B5EF4-FFF2-40B4-BE49-F238E27FC236}">
                        <a16:creationId xmlns:a16="http://schemas.microsoft.com/office/drawing/2014/main" id="{C56E1506-EB40-4A7B-82AF-14A07534BB5F}"/>
                      </a:ext>
                    </a:extLst>
                  </p:cNvPr>
                  <p:cNvSpPr/>
                  <p:nvPr/>
                </p:nvSpPr>
                <p:spPr>
                  <a:xfrm>
                    <a:off x="11676979" y="17630232"/>
                    <a:ext cx="294656" cy="27220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3" name="Left Brace 22">
                    <a:extLst>
                      <a:ext uri="{FF2B5EF4-FFF2-40B4-BE49-F238E27FC236}">
                        <a16:creationId xmlns:a16="http://schemas.microsoft.com/office/drawing/2014/main" id="{EF51D969-49E6-4463-9DF9-E2AA54FDB944}"/>
                      </a:ext>
                    </a:extLst>
                  </p:cNvPr>
                  <p:cNvSpPr/>
                  <p:nvPr/>
                </p:nvSpPr>
                <p:spPr>
                  <a:xfrm>
                    <a:off x="11676979" y="1818223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4" name="Left Brace 23">
                    <a:extLst>
                      <a:ext uri="{FF2B5EF4-FFF2-40B4-BE49-F238E27FC236}">
                        <a16:creationId xmlns:a16="http://schemas.microsoft.com/office/drawing/2014/main" id="{960F8A7B-D68A-4AC9-8FEB-01C38A9D632E}"/>
                      </a:ext>
                    </a:extLst>
                  </p:cNvPr>
                  <p:cNvSpPr/>
                  <p:nvPr/>
                </p:nvSpPr>
                <p:spPr>
                  <a:xfrm>
                    <a:off x="11676979" y="2014135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grpSp>
            <p:grpSp>
              <p:nvGrpSpPr>
                <p:cNvPr id="30" name="Group 29">
                  <a:extLst>
                    <a:ext uri="{FF2B5EF4-FFF2-40B4-BE49-F238E27FC236}">
                      <a16:creationId xmlns:a16="http://schemas.microsoft.com/office/drawing/2014/main" id="{7164452A-E1D4-4709-A82C-B6D1384449DC}"/>
                    </a:ext>
                  </a:extLst>
                </p:cNvPr>
                <p:cNvGrpSpPr/>
                <p:nvPr/>
              </p:nvGrpSpPr>
              <p:grpSpPr>
                <a:xfrm>
                  <a:off x="11087829" y="15677895"/>
                  <a:ext cx="652094" cy="5533738"/>
                  <a:chOff x="11087829" y="15677895"/>
                  <a:chExt cx="652094" cy="5533738"/>
                </a:xfrm>
              </p:grpSpPr>
              <p:sp>
                <p:nvSpPr>
                  <p:cNvPr id="27" name="TextBox 26">
                    <a:extLst>
                      <a:ext uri="{FF2B5EF4-FFF2-40B4-BE49-F238E27FC236}">
                        <a16:creationId xmlns:a16="http://schemas.microsoft.com/office/drawing/2014/main" id="{06D99D83-5154-4511-AC95-E24E231C19A3}"/>
                      </a:ext>
                    </a:extLst>
                  </p:cNvPr>
                  <p:cNvSpPr txBox="1"/>
                  <p:nvPr/>
                </p:nvSpPr>
                <p:spPr>
                  <a:xfrm rot="16200000">
                    <a:off x="10742863" y="16022861"/>
                    <a:ext cx="1336263" cy="646331"/>
                  </a:xfrm>
                  <a:prstGeom prst="rect">
                    <a:avLst/>
                  </a:prstGeom>
                  <a:noFill/>
                </p:spPr>
                <p:txBody>
                  <a:bodyPr wrap="none" rtlCol="0">
                    <a:spAutoFit/>
                  </a:bodyPr>
                  <a:lstStyle/>
                  <a:p>
                    <a:pPr algn="ctr"/>
                    <a:r>
                      <a:rPr lang="en-GB" sz="1800" dirty="0"/>
                      <a:t>Identify Bias</a:t>
                    </a:r>
                    <a:br>
                      <a:rPr lang="en-GB" sz="1800" dirty="0"/>
                    </a:br>
                    <a:r>
                      <a:rPr lang="en-GB" sz="1800" dirty="0"/>
                      <a:t>Subspace</a:t>
                    </a:r>
                  </a:p>
                </p:txBody>
              </p:sp>
              <p:sp>
                <p:nvSpPr>
                  <p:cNvPr id="28" name="TextBox 27">
                    <a:extLst>
                      <a:ext uri="{FF2B5EF4-FFF2-40B4-BE49-F238E27FC236}">
                        <a16:creationId xmlns:a16="http://schemas.microsoft.com/office/drawing/2014/main" id="{0F0CF80E-C14B-4BED-AAE3-6262D6539D22}"/>
                      </a:ext>
                    </a:extLst>
                  </p:cNvPr>
                  <p:cNvSpPr txBox="1"/>
                  <p:nvPr/>
                </p:nvSpPr>
                <p:spPr>
                  <a:xfrm rot="16200000">
                    <a:off x="10841119" y="20312829"/>
                    <a:ext cx="1151277" cy="646331"/>
                  </a:xfrm>
                  <a:prstGeom prst="rect">
                    <a:avLst/>
                  </a:prstGeom>
                  <a:noFill/>
                </p:spPr>
                <p:txBody>
                  <a:bodyPr wrap="none" rtlCol="0">
                    <a:spAutoFit/>
                  </a:bodyPr>
                  <a:lstStyle/>
                  <a:p>
                    <a:pPr algn="ctr"/>
                    <a:r>
                      <a:rPr lang="en-GB" sz="1800" dirty="0"/>
                      <a:t>Soft</a:t>
                    </a:r>
                    <a:br>
                      <a:rPr lang="en-GB" sz="1800" dirty="0"/>
                    </a:br>
                    <a:r>
                      <a:rPr lang="en-GB" sz="1800" dirty="0"/>
                      <a:t>de-biasing</a:t>
                    </a:r>
                  </a:p>
                </p:txBody>
              </p:sp>
              <p:sp>
                <p:nvSpPr>
                  <p:cNvPr id="29" name="TextBox 28">
                    <a:extLst>
                      <a:ext uri="{FF2B5EF4-FFF2-40B4-BE49-F238E27FC236}">
                        <a16:creationId xmlns:a16="http://schemas.microsoft.com/office/drawing/2014/main" id="{455FF4B9-FC04-4E32-8399-7F437D870861}"/>
                      </a:ext>
                    </a:extLst>
                  </p:cNvPr>
                  <p:cNvSpPr txBox="1"/>
                  <p:nvPr/>
                </p:nvSpPr>
                <p:spPr>
                  <a:xfrm rot="16200000">
                    <a:off x="10055358" y="18134588"/>
                    <a:ext cx="2711284" cy="646331"/>
                  </a:xfrm>
                  <a:prstGeom prst="rect">
                    <a:avLst/>
                  </a:prstGeom>
                  <a:noFill/>
                </p:spPr>
                <p:txBody>
                  <a:bodyPr wrap="square" rtlCol="0">
                    <a:spAutoFit/>
                  </a:bodyPr>
                  <a:lstStyle/>
                  <a:p>
                    <a:pPr algn="ctr"/>
                    <a:r>
                      <a:rPr lang="en-GB" sz="1800" dirty="0"/>
                      <a:t>          Hard de-biasing</a:t>
                    </a:r>
                    <a:br>
                      <a:rPr lang="en-GB" sz="1800" dirty="0"/>
                    </a:br>
                    <a:r>
                      <a:rPr lang="en-GB" sz="1800" dirty="0"/>
                      <a:t>           Equalize | Neutralize</a:t>
                    </a:r>
                  </a:p>
                </p:txBody>
              </p:sp>
            </p:grpSp>
          </p:grpSp>
        </p:grpSp>
        <p:grpSp>
          <p:nvGrpSpPr>
            <p:cNvPr id="34" name="Group 33">
              <a:extLst>
                <a:ext uri="{FF2B5EF4-FFF2-40B4-BE49-F238E27FC236}">
                  <a16:creationId xmlns:a16="http://schemas.microsoft.com/office/drawing/2014/main" id="{85749573-69E7-4E33-A4FF-705928CB9B85}"/>
                </a:ext>
              </a:extLst>
            </p:cNvPr>
            <p:cNvGrpSpPr/>
            <p:nvPr/>
          </p:nvGrpSpPr>
          <p:grpSpPr>
            <a:xfrm>
              <a:off x="12979747" y="16166008"/>
              <a:ext cx="4680520" cy="2304256"/>
              <a:chOff x="12979747" y="16382032"/>
              <a:chExt cx="4680520" cy="2304256"/>
            </a:xfrm>
          </p:grpSpPr>
          <p:cxnSp>
            <p:nvCxnSpPr>
              <p:cNvPr id="14" name="Straight Connector 13">
                <a:extLst>
                  <a:ext uri="{FF2B5EF4-FFF2-40B4-BE49-F238E27FC236}">
                    <a16:creationId xmlns:a16="http://schemas.microsoft.com/office/drawing/2014/main" id="{2B177C5F-C6E0-436D-A03E-E09D6E9C1711}"/>
                  </a:ext>
                </a:extLst>
              </p:cNvPr>
              <p:cNvCxnSpPr>
                <a:cxnSpLocks/>
              </p:cNvCxnSpPr>
              <p:nvPr/>
            </p:nvCxnSpPr>
            <p:spPr>
              <a:xfrm>
                <a:off x="12979747" y="18686288"/>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146D321-4331-4EEC-9130-B45E46EF2631}"/>
                  </a:ext>
                </a:extLst>
              </p:cNvPr>
              <p:cNvCxnSpPr>
                <a:cxnSpLocks/>
              </p:cNvCxnSpPr>
              <p:nvPr/>
            </p:nvCxnSpPr>
            <p:spPr>
              <a:xfrm>
                <a:off x="12979747" y="16382032"/>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grpSp>
          <p:nvGrpSpPr>
            <p:cNvPr id="61" name="Group 60">
              <a:extLst>
                <a:ext uri="{FF2B5EF4-FFF2-40B4-BE49-F238E27FC236}">
                  <a16:creationId xmlns:a16="http://schemas.microsoft.com/office/drawing/2014/main" id="{27DFAE3A-282B-4235-9D7F-DF482C9F8682}"/>
                </a:ext>
              </a:extLst>
            </p:cNvPr>
            <p:cNvGrpSpPr/>
            <p:nvPr/>
          </p:nvGrpSpPr>
          <p:grpSpPr>
            <a:xfrm>
              <a:off x="12513031" y="18470264"/>
              <a:ext cx="6299363" cy="1724138"/>
              <a:chOff x="12513031" y="18470264"/>
              <a:chExt cx="6299363" cy="1724138"/>
            </a:xfrm>
          </p:grpSpPr>
          <p:grpSp>
            <p:nvGrpSpPr>
              <p:cNvPr id="58" name="Group 57">
                <a:extLst>
                  <a:ext uri="{FF2B5EF4-FFF2-40B4-BE49-F238E27FC236}">
                    <a16:creationId xmlns:a16="http://schemas.microsoft.com/office/drawing/2014/main" id="{EBDC5E78-EC13-4A51-9838-41AAB4ECFA2E}"/>
                  </a:ext>
                </a:extLst>
              </p:cNvPr>
              <p:cNvGrpSpPr/>
              <p:nvPr/>
            </p:nvGrpSpPr>
            <p:grpSpPr>
              <a:xfrm>
                <a:off x="12513031" y="18470264"/>
                <a:ext cx="2931042" cy="618523"/>
                <a:chOff x="12513031" y="18470264"/>
                <a:chExt cx="2931042" cy="618523"/>
              </a:xfrm>
            </p:grpSpPr>
            <p:grpSp>
              <p:nvGrpSpPr>
                <p:cNvPr id="54" name="Group 53">
                  <a:extLst>
                    <a:ext uri="{FF2B5EF4-FFF2-40B4-BE49-F238E27FC236}">
                      <a16:creationId xmlns:a16="http://schemas.microsoft.com/office/drawing/2014/main" id="{A56A7186-3787-4737-82DB-0D139B2D28CA}"/>
                    </a:ext>
                  </a:extLst>
                </p:cNvPr>
                <p:cNvGrpSpPr/>
                <p:nvPr/>
              </p:nvGrpSpPr>
              <p:grpSpPr>
                <a:xfrm>
                  <a:off x="13843843" y="18754008"/>
                  <a:ext cx="1600230" cy="334779"/>
                  <a:chOff x="13843843" y="18754008"/>
                  <a:chExt cx="1600230" cy="334779"/>
                </a:xfrm>
              </p:grpSpPr>
              <p:sp>
                <p:nvSpPr>
                  <p:cNvPr id="8" name="Left Bracket 7">
                    <a:extLst>
                      <a:ext uri="{FF2B5EF4-FFF2-40B4-BE49-F238E27FC236}">
                        <a16:creationId xmlns:a16="http://schemas.microsoft.com/office/drawing/2014/main" id="{2C1C915F-44C1-4700-A0FB-72CD23CBCD55}"/>
                      </a:ext>
                    </a:extLst>
                  </p:cNvPr>
                  <p:cNvSpPr/>
                  <p:nvPr/>
                </p:nvSpPr>
                <p:spPr>
                  <a:xfrm rot="5400000">
                    <a:off x="14641731" y="18286445"/>
                    <a:ext cx="145699" cy="1458985"/>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C0B1B259-6AC6-4A0F-8963-B1174CE7F39D}"/>
                      </a:ext>
                    </a:extLst>
                  </p:cNvPr>
                  <p:cNvCxnSpPr>
                    <a:cxnSpLocks/>
                  </p:cNvCxnSpPr>
                  <p:nvPr/>
                </p:nvCxnSpPr>
                <p:spPr>
                  <a:xfrm flipV="1">
                    <a:off x="14707939" y="18754008"/>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F280315-E1C7-4B8C-BF00-E294D4250452}"/>
                      </a:ext>
                    </a:extLst>
                  </p:cNvPr>
                  <p:cNvCxnSpPr>
                    <a:cxnSpLocks/>
                  </p:cNvCxnSpPr>
                  <p:nvPr/>
                </p:nvCxnSpPr>
                <p:spPr>
                  <a:xfrm>
                    <a:off x="13843843" y="18754008"/>
                    <a:ext cx="86653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5" name="TextBox 54">
                  <a:extLst>
                    <a:ext uri="{FF2B5EF4-FFF2-40B4-BE49-F238E27FC236}">
                      <a16:creationId xmlns:a16="http://schemas.microsoft.com/office/drawing/2014/main" id="{2EC44839-9317-41B4-B34D-FBC4012BF538}"/>
                    </a:ext>
                  </a:extLst>
                </p:cNvPr>
                <p:cNvSpPr txBox="1"/>
                <p:nvPr/>
              </p:nvSpPr>
              <p:spPr>
                <a:xfrm>
                  <a:off x="12513031" y="18470264"/>
                  <a:ext cx="1402820" cy="584775"/>
                </a:xfrm>
                <a:prstGeom prst="rect">
                  <a:avLst/>
                </a:prstGeom>
                <a:noFill/>
              </p:spPr>
              <p:txBody>
                <a:bodyPr wrap="none" rtlCol="0">
                  <a:spAutoFit/>
                </a:bodyPr>
                <a:lstStyle/>
                <a:p>
                  <a:pPr algn="ctr"/>
                  <a:r>
                    <a:rPr lang="en-GB" sz="1600" dirty="0">
                      <a:solidFill>
                        <a:srgbClr val="C00000"/>
                      </a:solidFill>
                    </a:rPr>
                    <a:t>new par-wise</a:t>
                  </a:r>
                  <a:br>
                    <a:rPr lang="en-GB" sz="1600" dirty="0">
                      <a:solidFill>
                        <a:srgbClr val="C00000"/>
                      </a:solidFill>
                    </a:rPr>
                  </a:br>
                  <a:r>
                    <a:rPr lang="en-GB" sz="1600" dirty="0">
                      <a:solidFill>
                        <a:srgbClr val="C00000"/>
                      </a:solidFill>
                    </a:rPr>
                    <a:t>inner products</a:t>
                  </a:r>
                </a:p>
              </p:txBody>
            </p:sp>
          </p:grpSp>
          <p:grpSp>
            <p:nvGrpSpPr>
              <p:cNvPr id="59" name="Group 58">
                <a:extLst>
                  <a:ext uri="{FF2B5EF4-FFF2-40B4-BE49-F238E27FC236}">
                    <a16:creationId xmlns:a16="http://schemas.microsoft.com/office/drawing/2014/main" id="{951166C5-759F-4C1A-ADB5-5CA77869F105}"/>
                  </a:ext>
                </a:extLst>
              </p:cNvPr>
              <p:cNvGrpSpPr/>
              <p:nvPr/>
            </p:nvGrpSpPr>
            <p:grpSpPr>
              <a:xfrm>
                <a:off x="15757171" y="18470264"/>
                <a:ext cx="2297804" cy="618523"/>
                <a:chOff x="15757171" y="18470264"/>
                <a:chExt cx="2297804" cy="618523"/>
              </a:xfrm>
            </p:grpSpPr>
            <p:grpSp>
              <p:nvGrpSpPr>
                <p:cNvPr id="46" name="Group 45">
                  <a:extLst>
                    <a:ext uri="{FF2B5EF4-FFF2-40B4-BE49-F238E27FC236}">
                      <a16:creationId xmlns:a16="http://schemas.microsoft.com/office/drawing/2014/main" id="{4870B7F9-E992-4D47-A166-F7FBD91BD63A}"/>
                    </a:ext>
                  </a:extLst>
                </p:cNvPr>
                <p:cNvGrpSpPr/>
                <p:nvPr/>
              </p:nvGrpSpPr>
              <p:grpSpPr>
                <a:xfrm>
                  <a:off x="15757171" y="18758296"/>
                  <a:ext cx="966992" cy="330491"/>
                  <a:chOff x="15757171" y="18758296"/>
                  <a:chExt cx="966992" cy="330491"/>
                </a:xfrm>
              </p:grpSpPr>
              <p:sp>
                <p:nvSpPr>
                  <p:cNvPr id="36" name="Left Bracket 35">
                    <a:extLst>
                      <a:ext uri="{FF2B5EF4-FFF2-40B4-BE49-F238E27FC236}">
                        <a16:creationId xmlns:a16="http://schemas.microsoft.com/office/drawing/2014/main" id="{27B4CDDF-38E5-413A-BD3B-D07EFBCA8654}"/>
                      </a:ext>
                    </a:extLst>
                  </p:cNvPr>
                  <p:cNvSpPr/>
                  <p:nvPr/>
                </p:nvSpPr>
                <p:spPr>
                  <a:xfrm rot="5400000">
                    <a:off x="16064494" y="18635765"/>
                    <a:ext cx="145699" cy="760346"/>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1" name="Straight Connector 40">
                    <a:extLst>
                      <a:ext uri="{FF2B5EF4-FFF2-40B4-BE49-F238E27FC236}">
                        <a16:creationId xmlns:a16="http://schemas.microsoft.com/office/drawing/2014/main" id="{6CA0BA0F-FD3B-4F69-9AC5-5F70CA725115}"/>
                      </a:ext>
                    </a:extLst>
                  </p:cNvPr>
                  <p:cNvCxnSpPr>
                    <a:cxnSpLocks/>
                    <a:stCxn id="36" idx="1"/>
                  </p:cNvCxnSpPr>
                  <p:nvPr/>
                </p:nvCxnSpPr>
                <p:spPr>
                  <a:xfrm flipV="1">
                    <a:off x="16137344" y="18758296"/>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9654598-CFE5-4768-B634-23C54A87CA3D}"/>
                      </a:ext>
                    </a:extLst>
                  </p:cNvPr>
                  <p:cNvCxnSpPr>
                    <a:cxnSpLocks/>
                  </p:cNvCxnSpPr>
                  <p:nvPr/>
                </p:nvCxnSpPr>
                <p:spPr>
                  <a:xfrm>
                    <a:off x="16137344" y="18758296"/>
                    <a:ext cx="58681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6" name="TextBox 55">
                  <a:extLst>
                    <a:ext uri="{FF2B5EF4-FFF2-40B4-BE49-F238E27FC236}">
                      <a16:creationId xmlns:a16="http://schemas.microsoft.com/office/drawing/2014/main" id="{0FDCAACF-9B02-4205-A85C-C178F360A0D2}"/>
                    </a:ext>
                  </a:extLst>
                </p:cNvPr>
                <p:cNvSpPr txBox="1"/>
                <p:nvPr/>
              </p:nvSpPr>
              <p:spPr>
                <a:xfrm>
                  <a:off x="16652155" y="18470264"/>
                  <a:ext cx="1402820" cy="584775"/>
                </a:xfrm>
                <a:prstGeom prst="rect">
                  <a:avLst/>
                </a:prstGeom>
                <a:noFill/>
              </p:spPr>
              <p:txBody>
                <a:bodyPr wrap="none" rtlCol="0">
                  <a:spAutoFit/>
                </a:bodyPr>
                <a:lstStyle/>
                <a:p>
                  <a:pPr algn="ctr"/>
                  <a:r>
                    <a:rPr lang="en-GB" sz="1600" dirty="0">
                      <a:solidFill>
                        <a:srgbClr val="C00000"/>
                      </a:solidFill>
                    </a:rPr>
                    <a:t>old par-wise</a:t>
                  </a:r>
                  <a:br>
                    <a:rPr lang="en-GB" sz="1600" dirty="0">
                      <a:solidFill>
                        <a:srgbClr val="C00000"/>
                      </a:solidFill>
                    </a:rPr>
                  </a:br>
                  <a:r>
                    <a:rPr lang="en-GB" sz="1600" dirty="0">
                      <a:solidFill>
                        <a:srgbClr val="C00000"/>
                      </a:solidFill>
                    </a:rPr>
                    <a:t>inner products</a:t>
                  </a:r>
                </a:p>
              </p:txBody>
            </p:sp>
          </p:grpSp>
          <p:grpSp>
            <p:nvGrpSpPr>
              <p:cNvPr id="60" name="Group 59">
                <a:extLst>
                  <a:ext uri="{FF2B5EF4-FFF2-40B4-BE49-F238E27FC236}">
                    <a16:creationId xmlns:a16="http://schemas.microsoft.com/office/drawing/2014/main" id="{082C396C-6261-4EF5-8535-3D9920BB8DF2}"/>
                  </a:ext>
                </a:extLst>
              </p:cNvPr>
              <p:cNvGrpSpPr/>
              <p:nvPr/>
            </p:nvGrpSpPr>
            <p:grpSpPr>
              <a:xfrm>
                <a:off x="17372235" y="19478377"/>
                <a:ext cx="1440159" cy="716025"/>
                <a:chOff x="17372235" y="19478377"/>
                <a:chExt cx="1440159" cy="716025"/>
              </a:xfrm>
            </p:grpSpPr>
            <p:sp>
              <p:nvSpPr>
                <p:cNvPr id="38" name="Left Bracket 37">
                  <a:extLst>
                    <a:ext uri="{FF2B5EF4-FFF2-40B4-BE49-F238E27FC236}">
                      <a16:creationId xmlns:a16="http://schemas.microsoft.com/office/drawing/2014/main" id="{4BF4C37D-E9CC-4F22-A5CF-3D575E507F10}"/>
                    </a:ext>
                  </a:extLst>
                </p:cNvPr>
                <p:cNvSpPr/>
                <p:nvPr/>
              </p:nvSpPr>
              <p:spPr>
                <a:xfrm rot="16200000">
                  <a:off x="18023537" y="18827075"/>
                  <a:ext cx="137555" cy="1440159"/>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E698D0-F2BF-4030-BE1C-C072830A0CBE}"/>
                        </a:ext>
                      </a:extLst>
                    </p:cNvPr>
                    <p:cNvSpPr txBox="1"/>
                    <p:nvPr/>
                  </p:nvSpPr>
                  <p:spPr>
                    <a:xfrm>
                      <a:off x="17463844" y="19609627"/>
                      <a:ext cx="1256946" cy="584775"/>
                    </a:xfrm>
                    <a:prstGeom prst="rect">
                      <a:avLst/>
                    </a:prstGeom>
                    <a:noFill/>
                  </p:spPr>
                  <p:txBody>
                    <a:bodyPr wrap="none" rtlCol="0">
                      <a:spAutoFit/>
                    </a:bodyPr>
                    <a:lstStyle/>
                    <a:p>
                      <a:pPr algn="ctr"/>
                      <a:r>
                        <a:rPr lang="en-GB" sz="1600" dirty="0">
                          <a:solidFill>
                            <a:srgbClr val="C00000"/>
                          </a:solidFill>
                        </a:rPr>
                        <a:t>Projection of</a:t>
                      </a:r>
                      <a:br>
                        <a:rPr lang="en-GB" sz="1600" dirty="0">
                          <a:solidFill>
                            <a:srgbClr val="C00000"/>
                          </a:solidFill>
                        </a:rPr>
                      </a:br>
                      <a14:m>
                        <m:oMath xmlns:m="http://schemas.openxmlformats.org/officeDocument/2006/math">
                          <m:r>
                            <a:rPr lang="en-GB" sz="1600" i="1" dirty="0" smtClean="0">
                              <a:solidFill>
                                <a:srgbClr val="C00000"/>
                              </a:solidFill>
                              <a:latin typeface="Cambria Math" panose="02040503050406030204" pitchFamily="18" charset="0"/>
                            </a:rPr>
                            <m:t>𝑁</m:t>
                          </m:r>
                        </m:oMath>
                      </a14:m>
                      <a:r>
                        <a:rPr lang="en-GB" sz="1600" dirty="0">
                          <a:solidFill>
                            <a:srgbClr val="C00000"/>
                          </a:solidFill>
                        </a:rPr>
                        <a:t> onto </a:t>
                      </a:r>
                      <a14:m>
                        <m:oMath xmlns:m="http://schemas.openxmlformats.org/officeDocument/2006/math">
                          <m:r>
                            <a:rPr lang="en-GB" sz="1600" i="1" dirty="0" smtClean="0">
                              <a:solidFill>
                                <a:srgbClr val="C00000"/>
                              </a:solidFill>
                              <a:latin typeface="Cambria Math" panose="02040503050406030204" pitchFamily="18" charset="0"/>
                            </a:rPr>
                            <m:t>𝐵</m:t>
                          </m:r>
                        </m:oMath>
                      </a14:m>
                      <a:endParaRPr lang="en-GB" sz="1600" dirty="0">
                        <a:solidFill>
                          <a:srgbClr val="C00000"/>
                        </a:solidFill>
                      </a:endParaRPr>
                    </a:p>
                  </p:txBody>
                </p:sp>
              </mc:Choice>
              <mc:Fallback xmlns="">
                <p:sp>
                  <p:nvSpPr>
                    <p:cNvPr id="57" name="TextBox 56">
                      <a:extLst>
                        <a:ext uri="{FF2B5EF4-FFF2-40B4-BE49-F238E27FC236}">
                          <a16:creationId xmlns:a16="http://schemas.microsoft.com/office/drawing/2014/main" id="{39E698D0-F2BF-4030-BE1C-C072830A0CBE}"/>
                        </a:ext>
                      </a:extLst>
                    </p:cNvPr>
                    <p:cNvSpPr txBox="1">
                      <a:spLocks noRot="1" noChangeAspect="1" noMove="1" noResize="1" noEditPoints="1" noAdjustHandles="1" noChangeArrowheads="1" noChangeShapeType="1" noTextEdit="1"/>
                    </p:cNvSpPr>
                    <p:nvPr/>
                  </p:nvSpPr>
                  <p:spPr>
                    <a:xfrm>
                      <a:off x="17463844" y="19609627"/>
                      <a:ext cx="1256946" cy="584775"/>
                    </a:xfrm>
                    <a:prstGeom prst="rect">
                      <a:avLst/>
                    </a:prstGeom>
                    <a:blipFill>
                      <a:blip r:embed="rId9"/>
                      <a:stretch>
                        <a:fillRect l="-2427" t="-3125" r="-1456" b="-12500"/>
                      </a:stretch>
                    </a:blipFill>
                  </p:spPr>
                  <p:txBody>
                    <a:bodyPr/>
                    <a:lstStyle/>
                    <a:p>
                      <a:r>
                        <a:rPr lang="en-GB">
                          <a:noFill/>
                        </a:rPr>
                        <a:t> </a:t>
                      </a:r>
                    </a:p>
                  </p:txBody>
                </p:sp>
              </mc:Fallback>
            </mc:AlternateContent>
          </p:grpSp>
        </p:grpSp>
      </p:grpSp>
      <p:pic>
        <p:nvPicPr>
          <p:cNvPr id="64" name="Picture 63">
            <a:extLst>
              <a:ext uri="{FF2B5EF4-FFF2-40B4-BE49-F238E27FC236}">
                <a16:creationId xmlns:a16="http://schemas.microsoft.com/office/drawing/2014/main" id="{8B62F418-D056-4B72-971F-7433D8CCDA03}"/>
              </a:ext>
            </a:extLst>
          </p:cNvPr>
          <p:cNvPicPr>
            <a:picLocks noChangeAspect="1"/>
          </p:cNvPicPr>
          <p:nvPr/>
        </p:nvPicPr>
        <p:blipFill rotWithShape="1">
          <a:blip r:embed="rId7"/>
          <a:srcRect l="5188" r="51603" b="18665"/>
          <a:stretch/>
        </p:blipFill>
        <p:spPr>
          <a:xfrm>
            <a:off x="20818006" y="8086038"/>
            <a:ext cx="4424771" cy="3108890"/>
          </a:xfrm>
          <a:prstGeom prst="rect">
            <a:avLst/>
          </a:prstGeom>
        </p:spPr>
      </p:pic>
      <p:grpSp>
        <p:nvGrpSpPr>
          <p:cNvPr id="66" name="Group 65">
            <a:extLst>
              <a:ext uri="{FF2B5EF4-FFF2-40B4-BE49-F238E27FC236}">
                <a16:creationId xmlns:a16="http://schemas.microsoft.com/office/drawing/2014/main" id="{05B858B9-FC2F-4064-85D1-FB9FE7264CE1}"/>
              </a:ext>
            </a:extLst>
          </p:cNvPr>
          <p:cNvGrpSpPr/>
          <p:nvPr/>
        </p:nvGrpSpPr>
        <p:grpSpPr>
          <a:xfrm>
            <a:off x="25581147" y="8307984"/>
            <a:ext cx="3143636" cy="6768537"/>
            <a:chOff x="4399226" y="7123852"/>
            <a:chExt cx="3143636" cy="6768537"/>
          </a:xfrm>
        </p:grpSpPr>
        <p:pic>
          <p:nvPicPr>
            <p:cNvPr id="67" name="Picture 66">
              <a:extLst>
                <a:ext uri="{FF2B5EF4-FFF2-40B4-BE49-F238E27FC236}">
                  <a16:creationId xmlns:a16="http://schemas.microsoft.com/office/drawing/2014/main" id="{EA2E3C3E-098C-434A-8F10-483FF5EE52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99226" y="7123852"/>
              <a:ext cx="3143636" cy="6768537"/>
            </a:xfrm>
            <a:prstGeom prst="rect">
              <a:avLst/>
            </a:prstGeom>
          </p:spPr>
        </p:pic>
        <p:grpSp>
          <p:nvGrpSpPr>
            <p:cNvPr id="68" name="Group 67">
              <a:extLst>
                <a:ext uri="{FF2B5EF4-FFF2-40B4-BE49-F238E27FC236}">
                  <a16:creationId xmlns:a16="http://schemas.microsoft.com/office/drawing/2014/main" id="{E6676D24-846B-4936-A948-213BF37F2ACF}"/>
                </a:ext>
              </a:extLst>
            </p:cNvPr>
            <p:cNvGrpSpPr/>
            <p:nvPr/>
          </p:nvGrpSpPr>
          <p:grpSpPr>
            <a:xfrm>
              <a:off x="4664919" y="8128498"/>
              <a:ext cx="2604267" cy="5693797"/>
              <a:chOff x="4664919" y="8128498"/>
              <a:chExt cx="2604267" cy="5693797"/>
            </a:xfrm>
          </p:grpSpPr>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835AE9D3-5D3F-458A-B9DE-07516BCC63E3}"/>
                      </a:ext>
                    </a:extLst>
                  </p:cNvPr>
                  <p:cNvSpPr txBox="1"/>
                  <p:nvPr/>
                </p:nvSpPr>
                <p:spPr>
                  <a:xfrm>
                    <a:off x="6009517" y="8128498"/>
                    <a:ext cx="776944" cy="215444"/>
                  </a:xfrm>
                  <a:prstGeom prst="rect">
                    <a:avLst/>
                  </a:prstGeom>
                  <a:noFill/>
                </p:spPr>
                <p:txBody>
                  <a:bodyPr wrap="none" lIns="0" tIns="0" rIns="0" bIns="0" rtlCol="0">
                    <a:spAutoFit/>
                  </a:bodyPr>
                  <a:lstStyle/>
                  <a:p>
                    <a14:m>
                      <m:oMath xmlns:m="http://schemas.openxmlformats.org/officeDocument/2006/math">
                        <m:d>
                          <m:dPr>
                            <m:begChr m:val="|"/>
                            <m:endChr m:val="|"/>
                            <m:ctrlPr>
                              <a:rPr lang="en-GB" sz="1400" i="1" smtClean="0">
                                <a:latin typeface="Cambria Math" panose="02040503050406030204" pitchFamily="18" charset="0"/>
                              </a:rPr>
                            </m:ctrlPr>
                          </m:dPr>
                          <m:e>
                            <m:r>
                              <a:rPr lang="en-GB" sz="1400" b="0" i="1" smtClean="0">
                                <a:latin typeface="Cambria Math" panose="02040503050406030204" pitchFamily="18" charset="0"/>
                              </a:rPr>
                              <m:t>𝑊</m:t>
                            </m:r>
                          </m:e>
                        </m:d>
                      </m:oMath>
                    </a14:m>
                    <a:r>
                      <a:rPr lang="en-GB" sz="1400" dirty="0"/>
                      <a:t> words</a:t>
                    </a:r>
                  </a:p>
                </p:txBody>
              </p:sp>
            </mc:Choice>
            <mc:Fallback>
              <p:sp>
                <p:nvSpPr>
                  <p:cNvPr id="69" name="TextBox 68">
                    <a:extLst>
                      <a:ext uri="{FF2B5EF4-FFF2-40B4-BE49-F238E27FC236}">
                        <a16:creationId xmlns:a16="http://schemas.microsoft.com/office/drawing/2014/main" id="{835AE9D3-5D3F-458A-B9DE-07516BCC63E3}"/>
                      </a:ext>
                    </a:extLst>
                  </p:cNvPr>
                  <p:cNvSpPr txBox="1">
                    <a:spLocks noRot="1" noChangeAspect="1" noMove="1" noResize="1" noEditPoints="1" noAdjustHandles="1" noChangeArrowheads="1" noChangeShapeType="1" noTextEdit="1"/>
                  </p:cNvSpPr>
                  <p:nvPr/>
                </p:nvSpPr>
                <p:spPr>
                  <a:xfrm>
                    <a:off x="6009517" y="8128498"/>
                    <a:ext cx="776944" cy="215444"/>
                  </a:xfrm>
                  <a:prstGeom prst="rect">
                    <a:avLst/>
                  </a:prstGeom>
                  <a:blipFill>
                    <a:blip r:embed="rId11"/>
                    <a:stretch>
                      <a:fillRect l="-787" t="-28571" r="-13386" b="-5142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88D7D433-875E-4EDE-B58B-05B3486CFE44}"/>
                      </a:ext>
                    </a:extLst>
                  </p:cNvPr>
                  <p:cNvSpPr txBox="1"/>
                  <p:nvPr/>
                </p:nvSpPr>
                <p:spPr>
                  <a:xfrm>
                    <a:off x="5070855" y="9152657"/>
                    <a:ext cx="669992"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r>
                            <a:rPr lang="en-GB" sz="140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𝑊</m:t>
                          </m:r>
                        </m:oMath>
                      </m:oMathPara>
                    </a14:m>
                    <a:endParaRPr lang="en-GB" sz="1400" dirty="0"/>
                  </a:p>
                </p:txBody>
              </p:sp>
            </mc:Choice>
            <mc:Fallback>
              <p:sp>
                <p:nvSpPr>
                  <p:cNvPr id="70" name="TextBox 69">
                    <a:extLst>
                      <a:ext uri="{FF2B5EF4-FFF2-40B4-BE49-F238E27FC236}">
                        <a16:creationId xmlns:a16="http://schemas.microsoft.com/office/drawing/2014/main" id="{88D7D433-875E-4EDE-B58B-05B3486CFE44}"/>
                      </a:ext>
                    </a:extLst>
                  </p:cNvPr>
                  <p:cNvSpPr txBox="1">
                    <a:spLocks noRot="1" noChangeAspect="1" noMove="1" noResize="1" noEditPoints="1" noAdjustHandles="1" noChangeArrowheads="1" noChangeShapeType="1" noTextEdit="1"/>
                  </p:cNvSpPr>
                  <p:nvPr/>
                </p:nvSpPr>
                <p:spPr>
                  <a:xfrm>
                    <a:off x="5070855" y="9152657"/>
                    <a:ext cx="669992" cy="215444"/>
                  </a:xfrm>
                  <a:prstGeom prst="rect">
                    <a:avLst/>
                  </a:prstGeom>
                  <a:blipFill>
                    <a:blip r:embed="rId12"/>
                    <a:stretch>
                      <a:fillRect l="-5505" r="-5505" b="-857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DADFD5C6-79E5-4609-84C1-270FC3FC519F}"/>
                      </a:ext>
                    </a:extLst>
                  </p:cNvPr>
                  <p:cNvSpPr txBox="1"/>
                  <p:nvPr/>
                </p:nvSpPr>
                <p:spPr>
                  <a:xfrm rot="16200000">
                    <a:off x="4514269" y="9614977"/>
                    <a:ext cx="516744"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oMath>
                      </m:oMathPara>
                    </a14:m>
                    <a:endParaRPr lang="en-GB" sz="1400" dirty="0"/>
                  </a:p>
                </p:txBody>
              </p:sp>
            </mc:Choice>
            <mc:Fallback>
              <p:sp>
                <p:nvSpPr>
                  <p:cNvPr id="71" name="TextBox 70">
                    <a:extLst>
                      <a:ext uri="{FF2B5EF4-FFF2-40B4-BE49-F238E27FC236}">
                        <a16:creationId xmlns:a16="http://schemas.microsoft.com/office/drawing/2014/main" id="{DADFD5C6-79E5-4609-84C1-270FC3FC519F}"/>
                      </a:ext>
                    </a:extLst>
                  </p:cNvPr>
                  <p:cNvSpPr txBox="1">
                    <a:spLocks noRot="1" noChangeAspect="1" noMove="1" noResize="1" noEditPoints="1" noAdjustHandles="1" noChangeArrowheads="1" noChangeShapeType="1" noTextEdit="1"/>
                  </p:cNvSpPr>
                  <p:nvPr/>
                </p:nvSpPr>
                <p:spPr>
                  <a:xfrm rot="16200000">
                    <a:off x="4514269" y="9614977"/>
                    <a:ext cx="516744" cy="215444"/>
                  </a:xfrm>
                  <a:prstGeom prst="rect">
                    <a:avLst/>
                  </a:prstGeom>
                  <a:blipFill>
                    <a:blip r:embed="rId13"/>
                    <a:stretch>
                      <a:fillRect t="-1176" r="-31429" b="-705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5AB314B1-A92D-48C9-A122-2B6CAC8AF238}"/>
                      </a:ext>
                    </a:extLst>
                  </p:cNvPr>
                  <p:cNvSpPr txBox="1"/>
                  <p:nvPr/>
                </p:nvSpPr>
                <p:spPr>
                  <a:xfrm>
                    <a:off x="7050708" y="9820359"/>
                    <a:ext cx="214033"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𝑆</m:t>
                              </m:r>
                            </m:e>
                            <m:sub>
                              <m:r>
                                <a:rPr lang="en-GB" sz="1400" b="0" i="1" smtClean="0">
                                  <a:latin typeface="Cambria Math" panose="02040503050406030204" pitchFamily="18" charset="0"/>
                                </a:rPr>
                                <m:t>𝑜</m:t>
                              </m:r>
                            </m:sub>
                          </m:sSub>
                        </m:oMath>
                      </m:oMathPara>
                    </a14:m>
                    <a:endParaRPr lang="en-GB" sz="1400" dirty="0"/>
                  </a:p>
                </p:txBody>
              </p:sp>
            </mc:Choice>
            <mc:Fallback>
              <p:sp>
                <p:nvSpPr>
                  <p:cNvPr id="72" name="TextBox 71">
                    <a:extLst>
                      <a:ext uri="{FF2B5EF4-FFF2-40B4-BE49-F238E27FC236}">
                        <a16:creationId xmlns:a16="http://schemas.microsoft.com/office/drawing/2014/main" id="{5AB314B1-A92D-48C9-A122-2B6CAC8AF238}"/>
                      </a:ext>
                    </a:extLst>
                  </p:cNvPr>
                  <p:cNvSpPr txBox="1">
                    <a:spLocks noRot="1" noChangeAspect="1" noMove="1" noResize="1" noEditPoints="1" noAdjustHandles="1" noChangeArrowheads="1" noChangeShapeType="1" noTextEdit="1"/>
                  </p:cNvSpPr>
                  <p:nvPr/>
                </p:nvSpPr>
                <p:spPr>
                  <a:xfrm>
                    <a:off x="7050708" y="9820359"/>
                    <a:ext cx="214033" cy="215444"/>
                  </a:xfrm>
                  <a:prstGeom prst="rect">
                    <a:avLst/>
                  </a:prstGeom>
                  <a:blipFill>
                    <a:blip r:embed="rId14"/>
                    <a:stretch>
                      <a:fillRect l="-20000" b="-8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C90D27B2-5A57-4EDC-950F-3C0A17C401FF}"/>
                      </a:ext>
                    </a:extLst>
                  </p:cNvPr>
                  <p:cNvSpPr txBox="1"/>
                  <p:nvPr/>
                </p:nvSpPr>
                <p:spPr>
                  <a:xfrm>
                    <a:off x="5989638" y="10299452"/>
                    <a:ext cx="243913"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𝑁</m:t>
                              </m:r>
                            </m:e>
                            <m:sub>
                              <m:r>
                                <a:rPr lang="en-GB" sz="1400" b="0" i="1" smtClean="0">
                                  <a:latin typeface="Cambria Math" panose="02040503050406030204" pitchFamily="18" charset="0"/>
                                </a:rPr>
                                <m:t>𝑜</m:t>
                              </m:r>
                            </m:sub>
                          </m:sSub>
                        </m:oMath>
                      </m:oMathPara>
                    </a14:m>
                    <a:endParaRPr lang="en-GB" sz="1400" dirty="0"/>
                  </a:p>
                </p:txBody>
              </p:sp>
            </mc:Choice>
            <mc:Fallback>
              <p:sp>
                <p:nvSpPr>
                  <p:cNvPr id="73" name="TextBox 72">
                    <a:extLst>
                      <a:ext uri="{FF2B5EF4-FFF2-40B4-BE49-F238E27FC236}">
                        <a16:creationId xmlns:a16="http://schemas.microsoft.com/office/drawing/2014/main" id="{C90D27B2-5A57-4EDC-950F-3C0A17C401FF}"/>
                      </a:ext>
                    </a:extLst>
                  </p:cNvPr>
                  <p:cNvSpPr txBox="1">
                    <a:spLocks noRot="1" noChangeAspect="1" noMove="1" noResize="1" noEditPoints="1" noAdjustHandles="1" noChangeArrowheads="1" noChangeShapeType="1" noTextEdit="1"/>
                  </p:cNvSpPr>
                  <p:nvPr/>
                </p:nvSpPr>
                <p:spPr>
                  <a:xfrm>
                    <a:off x="5989638" y="10299452"/>
                    <a:ext cx="243913" cy="215444"/>
                  </a:xfrm>
                  <a:prstGeom prst="rect">
                    <a:avLst/>
                  </a:prstGeom>
                  <a:blipFill>
                    <a:blip r:embed="rId15"/>
                    <a:stretch>
                      <a:fillRect l="-17500" b="-857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CAAC7A28-80CB-46B1-B057-8396DCD029DB}"/>
                      </a:ext>
                    </a:extLst>
                  </p:cNvPr>
                  <p:cNvSpPr txBox="1"/>
                  <p:nvPr/>
                </p:nvSpPr>
                <p:spPr>
                  <a:xfrm>
                    <a:off x="4717877" y="11188511"/>
                    <a:ext cx="175882"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𝑁</m:t>
                          </m:r>
                        </m:oMath>
                      </m:oMathPara>
                    </a14:m>
                    <a:endParaRPr lang="en-GB" sz="1400" dirty="0"/>
                  </a:p>
                </p:txBody>
              </p:sp>
            </mc:Choice>
            <mc:Fallback>
              <p:sp>
                <p:nvSpPr>
                  <p:cNvPr id="74" name="TextBox 73">
                    <a:extLst>
                      <a:ext uri="{FF2B5EF4-FFF2-40B4-BE49-F238E27FC236}">
                        <a16:creationId xmlns:a16="http://schemas.microsoft.com/office/drawing/2014/main" id="{CAAC7A28-80CB-46B1-B057-8396DCD029DB}"/>
                      </a:ext>
                    </a:extLst>
                  </p:cNvPr>
                  <p:cNvSpPr txBox="1">
                    <a:spLocks noRot="1" noChangeAspect="1" noMove="1" noResize="1" noEditPoints="1" noAdjustHandles="1" noChangeArrowheads="1" noChangeShapeType="1" noTextEdit="1"/>
                  </p:cNvSpPr>
                  <p:nvPr/>
                </p:nvSpPr>
                <p:spPr>
                  <a:xfrm>
                    <a:off x="4717877" y="11188511"/>
                    <a:ext cx="175882" cy="215444"/>
                  </a:xfrm>
                  <a:prstGeom prst="rect">
                    <a:avLst/>
                  </a:prstGeom>
                  <a:blipFill>
                    <a:blip r:embed="rId16"/>
                    <a:stretch>
                      <a:fillRect l="-24138" r="-17241" b="-5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F5F5F0D0-5AF8-49F1-85D7-29FC1E035D82}"/>
                      </a:ext>
                    </a:extLst>
                  </p:cNvPr>
                  <p:cNvSpPr txBox="1"/>
                  <p:nvPr/>
                </p:nvSpPr>
                <p:spPr>
                  <a:xfrm>
                    <a:off x="7036991" y="11185424"/>
                    <a:ext cx="138178"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𝑆</m:t>
                          </m:r>
                        </m:oMath>
                      </m:oMathPara>
                    </a14:m>
                    <a:endParaRPr lang="en-GB" sz="1400" dirty="0"/>
                  </a:p>
                </p:txBody>
              </p:sp>
            </mc:Choice>
            <mc:Fallback>
              <p:sp>
                <p:nvSpPr>
                  <p:cNvPr id="75" name="TextBox 74">
                    <a:extLst>
                      <a:ext uri="{FF2B5EF4-FFF2-40B4-BE49-F238E27FC236}">
                        <a16:creationId xmlns:a16="http://schemas.microsoft.com/office/drawing/2014/main" id="{F5F5F0D0-5AF8-49F1-85D7-29FC1E035D82}"/>
                      </a:ext>
                    </a:extLst>
                  </p:cNvPr>
                  <p:cNvSpPr txBox="1">
                    <a:spLocks noRot="1" noChangeAspect="1" noMove="1" noResize="1" noEditPoints="1" noAdjustHandles="1" noChangeArrowheads="1" noChangeShapeType="1" noTextEdit="1"/>
                  </p:cNvSpPr>
                  <p:nvPr/>
                </p:nvSpPr>
                <p:spPr>
                  <a:xfrm>
                    <a:off x="7036991" y="11185424"/>
                    <a:ext cx="138178" cy="215444"/>
                  </a:xfrm>
                  <a:prstGeom prst="rect">
                    <a:avLst/>
                  </a:prstGeom>
                  <a:blipFill>
                    <a:blip r:embed="rId17"/>
                    <a:stretch>
                      <a:fillRect l="-30435" r="-21739" b="-5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E0E15E86-5ACC-4613-A3B8-CF3F6A01C705}"/>
                      </a:ext>
                    </a:extLst>
                  </p:cNvPr>
                  <p:cNvSpPr txBox="1"/>
                  <p:nvPr/>
                </p:nvSpPr>
                <p:spPr>
                  <a:xfrm>
                    <a:off x="4854875" y="12848385"/>
                    <a:ext cx="175882" cy="221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𝑁</m:t>
                              </m:r>
                            </m:e>
                          </m:acc>
                        </m:oMath>
                      </m:oMathPara>
                    </a14:m>
                    <a:endParaRPr lang="en-GB" sz="1400" dirty="0"/>
                  </a:p>
                </p:txBody>
              </p:sp>
            </mc:Choice>
            <mc:Fallback>
              <p:sp>
                <p:nvSpPr>
                  <p:cNvPr id="76" name="TextBox 75">
                    <a:extLst>
                      <a:ext uri="{FF2B5EF4-FFF2-40B4-BE49-F238E27FC236}">
                        <a16:creationId xmlns:a16="http://schemas.microsoft.com/office/drawing/2014/main" id="{E0E15E86-5ACC-4613-A3B8-CF3F6A01C705}"/>
                      </a:ext>
                    </a:extLst>
                  </p:cNvPr>
                  <p:cNvSpPr txBox="1">
                    <a:spLocks noRot="1" noChangeAspect="1" noMove="1" noResize="1" noEditPoints="1" noAdjustHandles="1" noChangeArrowheads="1" noChangeShapeType="1" noTextEdit="1"/>
                  </p:cNvSpPr>
                  <p:nvPr/>
                </p:nvSpPr>
                <p:spPr>
                  <a:xfrm>
                    <a:off x="4854875" y="12848385"/>
                    <a:ext cx="175882" cy="221279"/>
                  </a:xfrm>
                  <a:prstGeom prst="rect">
                    <a:avLst/>
                  </a:prstGeom>
                  <a:blipFill>
                    <a:blip r:embed="rId18"/>
                    <a:stretch>
                      <a:fillRect l="-24138" t="-25000" r="-65517" b="-8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839D2EE3-64D3-4E75-A259-07EF710F8D9A}"/>
                      </a:ext>
                    </a:extLst>
                  </p:cNvPr>
                  <p:cNvSpPr txBox="1"/>
                  <p:nvPr/>
                </p:nvSpPr>
                <p:spPr>
                  <a:xfrm>
                    <a:off x="6902500" y="12822847"/>
                    <a:ext cx="138178" cy="2227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𝑆</m:t>
                              </m:r>
                            </m:e>
                          </m:acc>
                        </m:oMath>
                      </m:oMathPara>
                    </a14:m>
                    <a:endParaRPr lang="en-GB" sz="1400" dirty="0"/>
                  </a:p>
                </p:txBody>
              </p:sp>
            </mc:Choice>
            <mc:Fallback>
              <p:sp>
                <p:nvSpPr>
                  <p:cNvPr id="77" name="TextBox 76">
                    <a:extLst>
                      <a:ext uri="{FF2B5EF4-FFF2-40B4-BE49-F238E27FC236}">
                        <a16:creationId xmlns:a16="http://schemas.microsoft.com/office/drawing/2014/main" id="{839D2EE3-64D3-4E75-A259-07EF710F8D9A}"/>
                      </a:ext>
                    </a:extLst>
                  </p:cNvPr>
                  <p:cNvSpPr txBox="1">
                    <a:spLocks noRot="1" noChangeAspect="1" noMove="1" noResize="1" noEditPoints="1" noAdjustHandles="1" noChangeArrowheads="1" noChangeShapeType="1" noTextEdit="1"/>
                  </p:cNvSpPr>
                  <p:nvPr/>
                </p:nvSpPr>
                <p:spPr>
                  <a:xfrm>
                    <a:off x="6902500" y="12822847"/>
                    <a:ext cx="138178" cy="222753"/>
                  </a:xfrm>
                  <a:prstGeom prst="rect">
                    <a:avLst/>
                  </a:prstGeom>
                  <a:blipFill>
                    <a:blip r:embed="rId19"/>
                    <a:stretch>
                      <a:fillRect l="-30435" t="-16667" r="-78261" b="-8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467E6958-C9CE-4FF2-9D03-6A0276230581}"/>
                      </a:ext>
                    </a:extLst>
                  </p:cNvPr>
                  <p:cNvSpPr txBox="1"/>
                  <p:nvPr/>
                </p:nvSpPr>
                <p:spPr>
                  <a:xfrm>
                    <a:off x="6011429" y="13601016"/>
                    <a:ext cx="216982" cy="221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𝑊</m:t>
                              </m:r>
                            </m:e>
                          </m:acc>
                        </m:oMath>
                      </m:oMathPara>
                    </a14:m>
                    <a:endParaRPr lang="en-GB" sz="1400" dirty="0"/>
                  </a:p>
                </p:txBody>
              </p:sp>
            </mc:Choice>
            <mc:Fallback>
              <p:sp>
                <p:nvSpPr>
                  <p:cNvPr id="78" name="TextBox 77">
                    <a:extLst>
                      <a:ext uri="{FF2B5EF4-FFF2-40B4-BE49-F238E27FC236}">
                        <a16:creationId xmlns:a16="http://schemas.microsoft.com/office/drawing/2014/main" id="{467E6958-C9CE-4FF2-9D03-6A0276230581}"/>
                      </a:ext>
                    </a:extLst>
                  </p:cNvPr>
                  <p:cNvSpPr txBox="1">
                    <a:spLocks noRot="1" noChangeAspect="1" noMove="1" noResize="1" noEditPoints="1" noAdjustHandles="1" noChangeArrowheads="1" noChangeShapeType="1" noTextEdit="1"/>
                  </p:cNvSpPr>
                  <p:nvPr/>
                </p:nvSpPr>
                <p:spPr>
                  <a:xfrm>
                    <a:off x="6011429" y="13601016"/>
                    <a:ext cx="216982" cy="221279"/>
                  </a:xfrm>
                  <a:prstGeom prst="rect">
                    <a:avLst/>
                  </a:prstGeom>
                  <a:blipFill>
                    <a:blip r:embed="rId20"/>
                    <a:stretch>
                      <a:fillRect l="-20000" t="-21622" r="-57143" b="-540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2F2FD458-1659-4AC5-B4D2-B431EF9B496B}"/>
                      </a:ext>
                    </a:extLst>
                  </p:cNvPr>
                  <p:cNvSpPr txBox="1"/>
                  <p:nvPr/>
                </p:nvSpPr>
                <p:spPr>
                  <a:xfrm>
                    <a:off x="5771489" y="12361616"/>
                    <a:ext cx="163506"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𝐵</m:t>
                          </m:r>
                        </m:oMath>
                      </m:oMathPara>
                    </a14:m>
                    <a:endParaRPr lang="en-GB" sz="1400" dirty="0"/>
                  </a:p>
                </p:txBody>
              </p:sp>
            </mc:Choice>
            <mc:Fallback>
              <p:sp>
                <p:nvSpPr>
                  <p:cNvPr id="79" name="TextBox 78">
                    <a:extLst>
                      <a:ext uri="{FF2B5EF4-FFF2-40B4-BE49-F238E27FC236}">
                        <a16:creationId xmlns:a16="http://schemas.microsoft.com/office/drawing/2014/main" id="{2F2FD458-1659-4AC5-B4D2-B431EF9B496B}"/>
                      </a:ext>
                    </a:extLst>
                  </p:cNvPr>
                  <p:cNvSpPr txBox="1">
                    <a:spLocks noRot="1" noChangeAspect="1" noMove="1" noResize="1" noEditPoints="1" noAdjustHandles="1" noChangeArrowheads="1" noChangeShapeType="1" noTextEdit="1"/>
                  </p:cNvSpPr>
                  <p:nvPr/>
                </p:nvSpPr>
                <p:spPr>
                  <a:xfrm>
                    <a:off x="5771489" y="12361616"/>
                    <a:ext cx="163506" cy="215444"/>
                  </a:xfrm>
                  <a:prstGeom prst="rect">
                    <a:avLst/>
                  </a:prstGeom>
                  <a:blipFill>
                    <a:blip r:embed="rId21"/>
                    <a:stretch>
                      <a:fillRect l="-25926" r="-18519" b="-5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AD58EBB9-6465-487F-86F3-9D386DC92DB6}"/>
                      </a:ext>
                    </a:extLst>
                  </p:cNvPr>
                  <p:cNvSpPr txBox="1"/>
                  <p:nvPr/>
                </p:nvSpPr>
                <p:spPr>
                  <a:xfrm>
                    <a:off x="5415146" y="11216506"/>
                    <a:ext cx="1102931"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𝐷</m:t>
                              </m:r>
                            </m:e>
                            <m:sub>
                              <m:r>
                                <a:rPr lang="en-GB" sz="1200" b="0" i="1" smtClean="0">
                                  <a:latin typeface="Cambria Math" panose="02040503050406030204" pitchFamily="18" charset="0"/>
                                </a:rPr>
                                <m:t>𝑖</m:t>
                              </m:r>
                            </m:sub>
                          </m:sSub>
                          <m:r>
                            <a:rPr lang="en-GB" sz="120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𝑛</m:t>
                          </m:r>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p:sp>
                <p:nvSpPr>
                  <p:cNvPr id="80" name="TextBox 79">
                    <a:extLst>
                      <a:ext uri="{FF2B5EF4-FFF2-40B4-BE49-F238E27FC236}">
                        <a16:creationId xmlns:a16="http://schemas.microsoft.com/office/drawing/2014/main" id="{AD58EBB9-6465-487F-86F3-9D386DC92DB6}"/>
                      </a:ext>
                    </a:extLst>
                  </p:cNvPr>
                  <p:cNvSpPr txBox="1">
                    <a:spLocks noRot="1" noChangeAspect="1" noMove="1" noResize="1" noEditPoints="1" noAdjustHandles="1" noChangeArrowheads="1" noChangeShapeType="1" noTextEdit="1"/>
                  </p:cNvSpPr>
                  <p:nvPr/>
                </p:nvSpPr>
                <p:spPr>
                  <a:xfrm>
                    <a:off x="5415146" y="11216506"/>
                    <a:ext cx="1102931" cy="184666"/>
                  </a:xfrm>
                  <a:prstGeom prst="rect">
                    <a:avLst/>
                  </a:prstGeom>
                  <a:blipFill>
                    <a:blip r:embed="rId22"/>
                    <a:stretch>
                      <a:fillRect l="-2762" t="-3226" r="-4972" b="-3548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1" name="Rectangle 80">
                    <a:extLst>
                      <a:ext uri="{FF2B5EF4-FFF2-40B4-BE49-F238E27FC236}">
                        <a16:creationId xmlns:a16="http://schemas.microsoft.com/office/drawing/2014/main" id="{55E19EAA-E568-4E7C-A240-33E280A5F765}"/>
                      </a:ext>
                    </a:extLst>
                  </p:cNvPr>
                  <p:cNvSpPr/>
                  <p:nvPr/>
                </p:nvSpPr>
                <p:spPr>
                  <a:xfrm rot="5400000">
                    <a:off x="6759047" y="11767436"/>
                    <a:ext cx="7432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𝐸</m:t>
                              </m:r>
                            </m:e>
                            <m:sub>
                              <m:r>
                                <a:rPr lang="en-GB" sz="1200" i="1">
                                  <a:latin typeface="Cambria Math" panose="02040503050406030204" pitchFamily="18" charset="0"/>
                                </a:rPr>
                                <m:t>𝑖</m:t>
                              </m:r>
                            </m:sub>
                          </m:sSub>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p:sp>
                <p:nvSpPr>
                  <p:cNvPr id="81" name="Rectangle 80">
                    <a:extLst>
                      <a:ext uri="{FF2B5EF4-FFF2-40B4-BE49-F238E27FC236}">
                        <a16:creationId xmlns:a16="http://schemas.microsoft.com/office/drawing/2014/main" id="{55E19EAA-E568-4E7C-A240-33E280A5F765}"/>
                      </a:ext>
                    </a:extLst>
                  </p:cNvPr>
                  <p:cNvSpPr>
                    <a:spLocks noRot="1" noChangeAspect="1" noMove="1" noResize="1" noEditPoints="1" noAdjustHandles="1" noChangeArrowheads="1" noChangeShapeType="1" noTextEdit="1"/>
                  </p:cNvSpPr>
                  <p:nvPr/>
                </p:nvSpPr>
                <p:spPr>
                  <a:xfrm rot="5400000">
                    <a:off x="6759047" y="11767436"/>
                    <a:ext cx="743280" cy="276999"/>
                  </a:xfrm>
                  <a:prstGeom prst="rect">
                    <a:avLst/>
                  </a:prstGeom>
                  <a:blipFill>
                    <a:blip r:embed="rId2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F12344B8-9F56-490D-8B65-4F34246B1CFE}"/>
                      </a:ext>
                    </a:extLst>
                  </p:cNvPr>
                  <p:cNvSpPr txBox="1"/>
                  <p:nvPr/>
                </p:nvSpPr>
                <p:spPr>
                  <a:xfrm>
                    <a:off x="4679777" y="8749184"/>
                    <a:ext cx="216982"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oMath>
                      </m:oMathPara>
                    </a14:m>
                    <a:endParaRPr lang="en-GB" sz="1400" dirty="0"/>
                  </a:p>
                </p:txBody>
              </p:sp>
            </mc:Choice>
            <mc:Fallback>
              <p:sp>
                <p:nvSpPr>
                  <p:cNvPr id="82" name="TextBox 81">
                    <a:extLst>
                      <a:ext uri="{FF2B5EF4-FFF2-40B4-BE49-F238E27FC236}">
                        <a16:creationId xmlns:a16="http://schemas.microsoft.com/office/drawing/2014/main" id="{F12344B8-9F56-490D-8B65-4F34246B1CFE}"/>
                      </a:ext>
                    </a:extLst>
                  </p:cNvPr>
                  <p:cNvSpPr txBox="1">
                    <a:spLocks noRot="1" noChangeAspect="1" noMove="1" noResize="1" noEditPoints="1" noAdjustHandles="1" noChangeArrowheads="1" noChangeShapeType="1" noTextEdit="1"/>
                  </p:cNvSpPr>
                  <p:nvPr/>
                </p:nvSpPr>
                <p:spPr>
                  <a:xfrm>
                    <a:off x="4679777" y="8749184"/>
                    <a:ext cx="216982" cy="215444"/>
                  </a:xfrm>
                  <a:prstGeom prst="rect">
                    <a:avLst/>
                  </a:prstGeom>
                  <a:blipFill>
                    <a:blip r:embed="rId24"/>
                    <a:stretch>
                      <a:fillRect l="-19444" r="-13889" b="-277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3" name="Rectangle 82">
                    <a:extLst>
                      <a:ext uri="{FF2B5EF4-FFF2-40B4-BE49-F238E27FC236}">
                        <a16:creationId xmlns:a16="http://schemas.microsoft.com/office/drawing/2014/main" id="{BEEC260D-4F88-48F7-8286-E642A96AAD4F}"/>
                      </a:ext>
                    </a:extLst>
                  </p:cNvPr>
                  <p:cNvSpPr/>
                  <p:nvPr/>
                </p:nvSpPr>
                <p:spPr>
                  <a:xfrm rot="5400000">
                    <a:off x="6483923" y="11931258"/>
                    <a:ext cx="837152" cy="2769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ea typeface="Cambria Math" panose="02040503050406030204" pitchFamily="18" charset="0"/>
                            </a:rPr>
                            <m:t>𝑖</m:t>
                          </m:r>
                          <m:r>
                            <a:rPr lang="en-GB" sz="1200" i="1">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𝑚</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p:sp>
                <p:nvSpPr>
                  <p:cNvPr id="83" name="Rectangle 82">
                    <a:extLst>
                      <a:ext uri="{FF2B5EF4-FFF2-40B4-BE49-F238E27FC236}">
                        <a16:creationId xmlns:a16="http://schemas.microsoft.com/office/drawing/2014/main" id="{BEEC260D-4F88-48F7-8286-E642A96AAD4F}"/>
                      </a:ext>
                    </a:extLst>
                  </p:cNvPr>
                  <p:cNvSpPr>
                    <a:spLocks noRot="1" noChangeAspect="1" noMove="1" noResize="1" noEditPoints="1" noAdjustHandles="1" noChangeArrowheads="1" noChangeShapeType="1" noTextEdit="1"/>
                  </p:cNvSpPr>
                  <p:nvPr/>
                </p:nvSpPr>
                <p:spPr>
                  <a:xfrm rot="5400000">
                    <a:off x="6483923" y="11931258"/>
                    <a:ext cx="837152" cy="276999"/>
                  </a:xfrm>
                  <a:prstGeom prst="rect">
                    <a:avLst/>
                  </a:prstGeom>
                  <a:blipFill>
                    <a:blip r:embed="rId25"/>
                    <a:stretch>
                      <a:fillRect l="-6522"/>
                    </a:stretch>
                  </a:blipFill>
                </p:spPr>
                <p:txBody>
                  <a:bodyPr/>
                  <a:lstStyle/>
                  <a:p>
                    <a:r>
                      <a:rPr lang="en-GB">
                        <a:noFill/>
                      </a:rPr>
                      <a:t> </a:t>
                    </a:r>
                  </a:p>
                </p:txBody>
              </p:sp>
            </mc:Fallback>
          </mc:AlternateContent>
        </p:grpSp>
      </p:grpSp>
    </p:spTree>
    <p:extLst>
      <p:ext uri="{BB962C8B-B14F-4D97-AF65-F5344CB8AC3E}">
        <p14:creationId xmlns:p14="http://schemas.microsoft.com/office/powerpoint/2010/main" val="4075462722"/>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1140</TotalTime>
  <Words>1446</Words>
  <Application>Microsoft Office PowerPoint</Application>
  <PresentationFormat>Custom</PresentationFormat>
  <Paragraphs>99</Paragraphs>
  <Slides>2</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vt:i4>
      </vt:variant>
    </vt:vector>
  </HeadingPairs>
  <TitlesOfParts>
    <vt:vector size="9"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ge69foj</cp:lastModifiedBy>
  <cp:revision>54</cp:revision>
  <dcterms:created xsi:type="dcterms:W3CDTF">2018-05-16T07:00:24Z</dcterms:created>
  <dcterms:modified xsi:type="dcterms:W3CDTF">2018-05-21T15:36:09Z</dcterms:modified>
</cp:coreProperties>
</file>