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4" r:id="rId3"/>
    <p:sldMasterId id="2147483665" r:id="rId4"/>
  </p:sldMasterIdLst>
  <p:notesMasterIdLst>
    <p:notesMasterId r:id="rId7"/>
  </p:notesMasterIdLst>
  <p:handoutMasterIdLst>
    <p:handoutMasterId r:id="rId8"/>
  </p:handoutMasterIdLst>
  <p:sldIdLst>
    <p:sldId id="259" r:id="rId5"/>
    <p:sldId id="260" r:id="rId6"/>
  </p:sldIdLst>
  <p:sldSz cx="30279975" cy="21386800"/>
  <p:notesSz cx="6858000" cy="9144000"/>
  <p:defaultText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7">
          <p15:clr>
            <a:srgbClr val="A4A3A4"/>
          </p15:clr>
        </p15:guide>
        <p15:guide id="2" orient="horz" pos="1588">
          <p15:clr>
            <a:srgbClr val="A4A3A4"/>
          </p15:clr>
        </p15:guide>
        <p15:guide id="3" pos="9378">
          <p15:clr>
            <a:srgbClr val="A4A3A4"/>
          </p15:clr>
        </p15:guide>
        <p15:guide id="4" pos="969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5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95141" autoAdjust="0"/>
  </p:normalViewPr>
  <p:slideViewPr>
    <p:cSldViewPr>
      <p:cViewPr varScale="1">
        <p:scale>
          <a:sx n="24" d="100"/>
          <a:sy n="24" d="100"/>
        </p:scale>
        <p:origin x="1104" y="42"/>
      </p:cViewPr>
      <p:guideLst>
        <p:guide orient="horz" pos="817"/>
        <p:guide orient="horz" pos="1588"/>
        <p:guide pos="9378"/>
        <p:guide pos="9696"/>
      </p:guideLst>
    </p:cSldViewPr>
  </p:slideViewPr>
  <p:outlineViewPr>
    <p:cViewPr>
      <p:scale>
        <a:sx n="33" d="100"/>
        <a:sy n="33" d="100"/>
      </p:scale>
      <p:origin x="54" y="730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5" d="100"/>
          <a:sy n="125" d="100"/>
        </p:scale>
        <p:origin x="4928" y="6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5/10/relationships/revisionInfo" Target="revisionInfo.xml"/><Relationship Id="rId3" Type="http://schemas.openxmlformats.org/officeDocument/2006/relationships/slideMaster" Target="slideMasters/slideMaster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CAD782-B485-49B5-A3BD-4E6E393EC598}" type="datetimeFigureOut">
              <a:rPr lang="de-DE" smtClean="0"/>
              <a:pPr/>
              <a:t>21.05.2018</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03FE17-E0DE-4727-8D0D-916DAE0CA91D}" type="slidenum">
              <a:rPr lang="de-DE" smtClean="0"/>
              <a:pPr/>
              <a:t>‹#›</a:t>
            </a:fld>
            <a:endParaRPr lang="de-DE"/>
          </a:p>
        </p:txBody>
      </p:sp>
    </p:spTree>
    <p:extLst>
      <p:ext uri="{BB962C8B-B14F-4D97-AF65-F5344CB8AC3E}">
        <p14:creationId xmlns:p14="http://schemas.microsoft.com/office/powerpoint/2010/main" val="26343385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79F83A-785F-4360-A784-5014DB85EF80}" type="datetimeFigureOut">
              <a:rPr lang="de-DE" smtClean="0"/>
              <a:pPr/>
              <a:t>21.05.2018</a:t>
            </a:fld>
            <a:endParaRPr lang="de-DE"/>
          </a:p>
        </p:txBody>
      </p:sp>
      <p:sp>
        <p:nvSpPr>
          <p:cNvPr id="4" name="Folienbildplatzhalter 3"/>
          <p:cNvSpPr>
            <a:spLocks noGrp="1" noRot="1" noChangeAspect="1"/>
          </p:cNvSpPr>
          <p:nvPr>
            <p:ph type="sldImg" idx="2"/>
          </p:nvPr>
        </p:nvSpPr>
        <p:spPr>
          <a:xfrm>
            <a:off x="1001713" y="685800"/>
            <a:ext cx="4854575"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00A50D-30E1-41BB-BFC2-D3D818AB8EF9}" type="slidenum">
              <a:rPr lang="de-DE" smtClean="0"/>
              <a:pPr/>
              <a:t>‹#›</a:t>
            </a:fld>
            <a:endParaRPr lang="de-DE"/>
          </a:p>
        </p:txBody>
      </p:sp>
    </p:spTree>
    <p:extLst>
      <p:ext uri="{BB962C8B-B14F-4D97-AF65-F5344CB8AC3E}">
        <p14:creationId xmlns:p14="http://schemas.microsoft.com/office/powerpoint/2010/main" val="302029833"/>
      </p:ext>
    </p:extLst>
  </p:cSld>
  <p:clrMap bg1="lt1" tx1="dk1" bg2="lt2" tx2="dk2" accent1="accent1" accent2="accent2" accent3="accent3" accent4="accent4" accent5="accent5" accent6="accent6" hlink="hlink" folHlink="folHlink"/>
  <p:notesStyle>
    <a:lvl1pPr marL="0" algn="l" defTabSz="2952319" rtl="0" eaLnBrk="1" latinLnBrk="0" hangingPunct="1">
      <a:defRPr sz="3900" kern="1200">
        <a:solidFill>
          <a:schemeClr val="tx1"/>
        </a:solidFill>
        <a:latin typeface="+mn-lt"/>
        <a:ea typeface="+mn-ea"/>
        <a:cs typeface="+mn-cs"/>
      </a:defRPr>
    </a:lvl1pPr>
    <a:lvl2pPr marL="1476159" algn="l" defTabSz="2952319" rtl="0" eaLnBrk="1" latinLnBrk="0" hangingPunct="1">
      <a:defRPr sz="3900" kern="1200">
        <a:solidFill>
          <a:schemeClr val="tx1"/>
        </a:solidFill>
        <a:latin typeface="+mn-lt"/>
        <a:ea typeface="+mn-ea"/>
        <a:cs typeface="+mn-cs"/>
      </a:defRPr>
    </a:lvl2pPr>
    <a:lvl3pPr marL="2952319" algn="l" defTabSz="2952319" rtl="0" eaLnBrk="1" latinLnBrk="0" hangingPunct="1">
      <a:defRPr sz="3900" kern="1200">
        <a:solidFill>
          <a:schemeClr val="tx1"/>
        </a:solidFill>
        <a:latin typeface="+mn-lt"/>
        <a:ea typeface="+mn-ea"/>
        <a:cs typeface="+mn-cs"/>
      </a:defRPr>
    </a:lvl3pPr>
    <a:lvl4pPr marL="4428478" algn="l" defTabSz="2952319" rtl="0" eaLnBrk="1" latinLnBrk="0" hangingPunct="1">
      <a:defRPr sz="3900" kern="1200">
        <a:solidFill>
          <a:schemeClr val="tx1"/>
        </a:solidFill>
        <a:latin typeface="+mn-lt"/>
        <a:ea typeface="+mn-ea"/>
        <a:cs typeface="+mn-cs"/>
      </a:defRPr>
    </a:lvl4pPr>
    <a:lvl5pPr marL="5904637" algn="l" defTabSz="2952319" rtl="0" eaLnBrk="1" latinLnBrk="0" hangingPunct="1">
      <a:defRPr sz="3900" kern="1200">
        <a:solidFill>
          <a:schemeClr val="tx1"/>
        </a:solidFill>
        <a:latin typeface="+mn-lt"/>
        <a:ea typeface="+mn-ea"/>
        <a:cs typeface="+mn-cs"/>
      </a:defRPr>
    </a:lvl5pPr>
    <a:lvl6pPr marL="7380797" algn="l" defTabSz="2952319" rtl="0" eaLnBrk="1" latinLnBrk="0" hangingPunct="1">
      <a:defRPr sz="3900" kern="1200">
        <a:solidFill>
          <a:schemeClr val="tx1"/>
        </a:solidFill>
        <a:latin typeface="+mn-lt"/>
        <a:ea typeface="+mn-ea"/>
        <a:cs typeface="+mn-cs"/>
      </a:defRPr>
    </a:lvl6pPr>
    <a:lvl7pPr marL="8856957" algn="l" defTabSz="2952319" rtl="0" eaLnBrk="1" latinLnBrk="0" hangingPunct="1">
      <a:defRPr sz="3900" kern="1200">
        <a:solidFill>
          <a:schemeClr val="tx1"/>
        </a:solidFill>
        <a:latin typeface="+mn-lt"/>
        <a:ea typeface="+mn-ea"/>
        <a:cs typeface="+mn-cs"/>
      </a:defRPr>
    </a:lvl7pPr>
    <a:lvl8pPr marL="10333116" algn="l" defTabSz="2952319" rtl="0" eaLnBrk="1" latinLnBrk="0" hangingPunct="1">
      <a:defRPr sz="3900" kern="1200">
        <a:solidFill>
          <a:schemeClr val="tx1"/>
        </a:solidFill>
        <a:latin typeface="+mn-lt"/>
        <a:ea typeface="+mn-ea"/>
        <a:cs typeface="+mn-cs"/>
      </a:defRPr>
    </a:lvl8pPr>
    <a:lvl9pPr marL="11809275" algn="l" defTabSz="2952319" rtl="0" eaLnBrk="1" latinLnBrk="0" hangingPunct="1">
      <a:defRPr sz="3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Layout 1.</a:t>
            </a:r>
          </a:p>
        </p:txBody>
      </p:sp>
      <p:sp>
        <p:nvSpPr>
          <p:cNvPr id="4" name="Slide Number Placeholder 3"/>
          <p:cNvSpPr>
            <a:spLocks noGrp="1"/>
          </p:cNvSpPr>
          <p:nvPr>
            <p:ph type="sldNum" sz="quarter" idx="10"/>
          </p:nvPr>
        </p:nvSpPr>
        <p:spPr/>
        <p:txBody>
          <a:bodyPr/>
          <a:lstStyle/>
          <a:p>
            <a:fld id="{0800A50D-30E1-41BB-BFC2-D3D818AB8EF9}" type="slidenum">
              <a:rPr lang="de-DE" smtClean="0"/>
              <a:pPr/>
              <a:t>1</a:t>
            </a:fld>
            <a:endParaRPr lang="de-DE"/>
          </a:p>
        </p:txBody>
      </p:sp>
    </p:spTree>
    <p:extLst>
      <p:ext uri="{BB962C8B-B14F-4D97-AF65-F5344CB8AC3E}">
        <p14:creationId xmlns:p14="http://schemas.microsoft.com/office/powerpoint/2010/main" val="1601293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Layout 2. Has a bit more space.</a:t>
            </a:r>
          </a:p>
        </p:txBody>
      </p:sp>
      <p:sp>
        <p:nvSpPr>
          <p:cNvPr id="4" name="Slide Number Placeholder 3"/>
          <p:cNvSpPr>
            <a:spLocks noGrp="1"/>
          </p:cNvSpPr>
          <p:nvPr>
            <p:ph type="sldNum" sz="quarter" idx="10"/>
          </p:nvPr>
        </p:nvSpPr>
        <p:spPr/>
        <p:txBody>
          <a:bodyPr/>
          <a:lstStyle/>
          <a:p>
            <a:fld id="{0800A50D-30E1-41BB-BFC2-D3D818AB8EF9}" type="slidenum">
              <a:rPr lang="de-DE" smtClean="0"/>
              <a:pPr/>
              <a:t>2</a:t>
            </a:fld>
            <a:endParaRPr lang="de-DE"/>
          </a:p>
        </p:txBody>
      </p:sp>
    </p:spTree>
    <p:extLst>
      <p:ext uri="{BB962C8B-B14F-4D97-AF65-F5344CB8AC3E}">
        <p14:creationId xmlns:p14="http://schemas.microsoft.com/office/powerpoint/2010/main" val="2921413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2"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2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p:txBody>
      </p:sp>
      <p:sp>
        <p:nvSpPr>
          <p:cNvPr id="11" name="Bildplatzhalter 12"/>
          <p:cNvSpPr>
            <a:spLocks noGrp="1"/>
          </p:cNvSpPr>
          <p:nvPr>
            <p:ph type="pic" sz="quarter" idx="18"/>
          </p:nvPr>
        </p:nvSpPr>
        <p:spPr>
          <a:xfrm>
            <a:off x="15356011" y="9469264"/>
            <a:ext cx="13626000" cy="5764293"/>
          </a:xfrm>
          <a:prstGeom prst="rect">
            <a:avLst/>
          </a:prstGeom>
        </p:spPr>
        <p:txBody>
          <a:bodyPr lIns="64639" tIns="32319" rIns="64639" bIns="33083"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15356012" y="15301912"/>
            <a:ext cx="13626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
        <p:nvSpPr>
          <p:cNvPr id="16"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260000" y="6170400"/>
            <a:ext cx="27756000" cy="12665399"/>
          </a:xfrm>
          <a:prstGeom prst="rect">
            <a:avLst/>
          </a:prstGeom>
        </p:spPr>
        <p:txBody>
          <a:bodyPr lIns="64639" tIns="32319" rIns="64639" bIns="32319"/>
          <a:lstStyle/>
          <a:p>
            <a:r>
              <a:rPr lang="de-DE"/>
              <a:t>Bild durch Klicken auf Symbol hinzufügen</a:t>
            </a:r>
          </a:p>
        </p:txBody>
      </p:sp>
      <p:sp>
        <p:nvSpPr>
          <p:cNvPr id="15" name="Textplatzhalter 18"/>
          <p:cNvSpPr>
            <a:spLocks noGrp="1"/>
          </p:cNvSpPr>
          <p:nvPr>
            <p:ph type="body" sz="quarter" idx="19" hasCustomPrompt="1"/>
          </p:nvPr>
        </p:nvSpPr>
        <p:spPr>
          <a:xfrm>
            <a:off x="1265047" y="18981851"/>
            <a:ext cx="27756000" cy="203438"/>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0"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2"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2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p:txBody>
      </p:sp>
      <p:sp>
        <p:nvSpPr>
          <p:cNvPr id="11" name="Bildplatzhalter 12"/>
          <p:cNvSpPr>
            <a:spLocks noGrp="1"/>
          </p:cNvSpPr>
          <p:nvPr>
            <p:ph type="pic" sz="quarter" idx="18"/>
          </p:nvPr>
        </p:nvSpPr>
        <p:spPr>
          <a:xfrm>
            <a:off x="15356011" y="9469264"/>
            <a:ext cx="136260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15356012" y="15301912"/>
            <a:ext cx="13626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6"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7"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8"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3"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3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p:txBody>
      </p:sp>
      <p:sp>
        <p:nvSpPr>
          <p:cNvPr id="11" name="Bildplatzhalter 12"/>
          <p:cNvSpPr>
            <a:spLocks noGrp="1"/>
          </p:cNvSpPr>
          <p:nvPr>
            <p:ph type="pic" sz="quarter" idx="18"/>
          </p:nvPr>
        </p:nvSpPr>
        <p:spPr>
          <a:xfrm>
            <a:off x="10675491" y="11917536"/>
            <a:ext cx="89100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10675492" y="17750184"/>
            <a:ext cx="8910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21"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4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4"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4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a:p>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p>
          <a:p>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a:t>
            </a:r>
          </a:p>
        </p:txBody>
      </p:sp>
      <p:sp>
        <p:nvSpPr>
          <p:cNvPr id="11" name="Bildplatzhalter 12"/>
          <p:cNvSpPr>
            <a:spLocks noGrp="1"/>
          </p:cNvSpPr>
          <p:nvPr>
            <p:ph type="pic" sz="quarter" idx="18"/>
          </p:nvPr>
        </p:nvSpPr>
        <p:spPr>
          <a:xfrm>
            <a:off x="8299227" y="11989544"/>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7822192"/>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BOXEN 4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8299227" y="12997656"/>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8830304"/>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3" name="Textplatzhalter 2"/>
          <p:cNvSpPr>
            <a:spLocks noGrp="1"/>
          </p:cNvSpPr>
          <p:nvPr>
            <p:ph type="body" sz="quarter" idx="33" hasCustomPrompt="1"/>
          </p:nvPr>
        </p:nvSpPr>
        <p:spPr>
          <a:xfrm>
            <a:off x="1260000"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0"/>
            <a:r>
              <a:rPr lang="de-DE"/>
              <a:t>Text 4 Spalten</a:t>
            </a:r>
          </a:p>
          <a:p>
            <a:pPr lvl="1"/>
            <a:r>
              <a:rPr lang="de-DE"/>
              <a:t>Fließtext 22 pt</a:t>
            </a:r>
          </a:p>
          <a:p>
            <a:r>
              <a:rPr lang="de-DE"/>
              <a:t>Dies ist die Vorlage für das Plakat DIN A1 im Querformat der Technischen Universität München (TUM). Die Vorlage ist nach dem aktuellen Corporate Design der TUM gestaltet und verbindlich. Die Vorlage ist für Office-Versionen ab 2007 kompatibel.</a:t>
            </a:r>
          </a:p>
          <a:p>
            <a:r>
              <a:rPr lang="de-DE"/>
              <a:t>Bitte geben Sie Ihren individuellen Text an den vorgesehenen Stellen ein und nutzen Sie die installierten Formatvorlagen für den jeweiligen Textabschnitt. </a:t>
            </a:r>
          </a:p>
          <a:p>
            <a:pPr lvl="1"/>
            <a:r>
              <a:rPr lang="de-DE"/>
              <a:t>Kopfzeile und Absender</a:t>
            </a:r>
          </a:p>
          <a:p>
            <a:r>
              <a:rPr lang="de-DE"/>
              <a:t>Der Absender des Aushangs kann im Kopf oder im Fuß der Seite aufgeführt werden.</a:t>
            </a:r>
          </a:p>
          <a:p>
            <a:pPr lvl="2"/>
            <a:r>
              <a:rPr lang="de-DE"/>
              <a:t>Nur das Logo der TUM im Kopf, der Absender steht in der Überschrift oder in der Infobox am unteren Seitenrand.</a:t>
            </a:r>
          </a:p>
          <a:p>
            <a:pPr lvl="2"/>
            <a:r>
              <a:rPr lang="de-DE"/>
              <a:t>Alles im Kopf: Logo der TUM mit blauem Textzusatz auf der linken Seite, dieser baut sich von unten nach oben auf, er enthält mindestens eine Zeile (Technische Universität München), maximal drei Zeilen (Fakultät und Lehrstuhl)</a:t>
            </a:r>
          </a:p>
          <a:p>
            <a:pPr lvl="2"/>
            <a:r>
              <a:rPr lang="de-DE"/>
              <a:t>Alles im Kopf: Logo der TUM mit Fakultätslogo und blauem Textzusatz auf der linken Seite, dieser baut sich von unten nach oben auf, er enthält mindestens eine Zeile (Technische Universität München), maximal drei Zeilen (Fakultät und</a:t>
            </a:r>
          </a:p>
        </p:txBody>
      </p:sp>
      <p:sp>
        <p:nvSpPr>
          <p:cNvPr id="16" name="Textplatzhalter 2"/>
          <p:cNvSpPr>
            <a:spLocks noGrp="1"/>
          </p:cNvSpPr>
          <p:nvPr>
            <p:ph type="body" sz="quarter" idx="34" hasCustomPrompt="1"/>
          </p:nvPr>
        </p:nvSpPr>
        <p:spPr>
          <a:xfrm>
            <a:off x="8318919" y="6948000"/>
            <a:ext cx="6571175" cy="536459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Lehrstuhl)</a:t>
            </a:r>
          </a:p>
          <a:p>
            <a:pPr lvl="1"/>
            <a:r>
              <a:rPr lang="de-DE"/>
              <a:t>Textsatz</a:t>
            </a:r>
          </a:p>
          <a:p>
            <a:r>
              <a:rPr lang="de-DE"/>
              <a:t>Ein Plakat sollte möglichst klar strukturiert sein und nur die nötigsten Informationen enthalten. Grundsätzlich ist einspaltiger und zweispaltiger Text zulässig.</a:t>
            </a:r>
          </a:p>
          <a:p>
            <a:pPr lvl="1"/>
            <a:r>
              <a:rPr lang="de-DE"/>
              <a:t>Bilder</a:t>
            </a:r>
          </a:p>
          <a:p>
            <a:r>
              <a:rPr lang="de-DE"/>
              <a:t>Falls Sie Bilder in den Text integrieren möchten, gibt es unterschiedliche Möglichkeiten. Die Positionierung der Bilder ist hierbei variabel, jedoch sollte das Layout der Vorlage eingehalten werden:</a:t>
            </a:r>
          </a:p>
          <a:p>
            <a:pPr lvl="2"/>
            <a:r>
              <a:rPr lang="de-DE"/>
              <a:t>Bild auf Spaltenbreite angepasst</a:t>
            </a:r>
            <a:endParaRPr lang="de-DE" dirty="0"/>
          </a:p>
        </p:txBody>
      </p:sp>
      <p:sp>
        <p:nvSpPr>
          <p:cNvPr id="19" name="Textplatzhalter 2"/>
          <p:cNvSpPr>
            <a:spLocks noGrp="1"/>
          </p:cNvSpPr>
          <p:nvPr>
            <p:ph type="body" sz="quarter" idx="35" hasCustomPrompt="1"/>
          </p:nvPr>
        </p:nvSpPr>
        <p:spPr>
          <a:xfrm>
            <a:off x="15373568"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Bild geht über alle Spalten</a:t>
            </a:r>
          </a:p>
          <a:p>
            <a:pPr lvl="2"/>
            <a:r>
              <a:rPr lang="de-DE"/>
              <a:t>Bild ist Seitenfüllen mit Rand (entsprechend Layoutrand)</a:t>
            </a:r>
          </a:p>
          <a:p>
            <a:r>
              <a:rPr lang="de-DE"/>
              <a:t>Bilder sollten immer eine Bildunterschrift tragen, die ggf. Informationen zum Bild und zur Autorenschaft enthält.</a:t>
            </a:r>
          </a:p>
          <a:p>
            <a:r>
              <a:rPr lang="de-DE"/>
              <a:t>Achten Sie darauf, dass das Bild genügend Abstand zum Text hat. Gleiches gilt für Grafiken.</a:t>
            </a:r>
          </a:p>
          <a:p>
            <a:pPr lvl="1"/>
            <a:r>
              <a:rPr lang="de-DE"/>
              <a:t>Druck</a:t>
            </a:r>
          </a:p>
          <a:p>
            <a:r>
              <a:rPr lang="de-DE"/>
              <a:t>Bei Formatgrößen ab DIN A2 empfiehlt sich ein professioneller Druck. Achten Sie ebenfalls darauf, dass das Dokument in Originalgröße gedruckt wird, also keine Anpassung an die Druckränder bei Ihren Druckereinstellungen aktiviert ist.</a:t>
            </a:r>
          </a:p>
          <a:p>
            <a:r>
              <a:rPr lang="de-DE"/>
              <a:t>Weitere Informationen zum Corporate Design der TUM finden Sie unter www.tum.de/cd</a:t>
            </a:r>
          </a:p>
          <a:p>
            <a:pPr lvl="1"/>
            <a:r>
              <a:rPr lang="de-DE"/>
              <a:t>Blindtext</a:t>
            </a:r>
          </a:p>
          <a:p>
            <a:r>
              <a:rPr lang="de-DE"/>
              <a:t>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0" name="Textplatzhalter 2"/>
          <p:cNvSpPr>
            <a:spLocks noGrp="1"/>
          </p:cNvSpPr>
          <p:nvPr>
            <p:ph type="body" sz="quarter" idx="36" hasCustomPrompt="1"/>
          </p:nvPr>
        </p:nvSpPr>
        <p:spPr>
          <a:xfrm>
            <a:off x="22448799"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r>
              <a:rPr lang="de-DE"/>
              <a:t>venim etur? Quistotam repere cum aut odi od que pore ma as idis re, opta volupietur, torit acculla boriost ibusto omnis quos abo. Giam, tet unt fuga. Ut quassimenia nest, explacipis si aut platur? Mi, con paris as vitate eatiis est, nis quianih icabo. Nequos ex ex eoste nulparu ptatur? Qui optiur soluptiume estiorepuda voles se voles uptas adi sectem doluptate volest, volora. Equi repellab iumet, nusapit optatatus repudita nonet litius abor as re quissimus eiume vernam sincturion nese poreptis rehenditat.</a:t>
            </a:r>
          </a:p>
          <a:p>
            <a:r>
              <a:rPr lang="de-DE"/>
              <a:t>Ut aut elitatur, ex experep elibus, officius re inciam volupta tureictest vererenienda pro eum qui omnim ullande eaqui toritionsed que voloriorem harum am sitiossiti ilit mollorum as eatias sim lam cus mint omnis plitasped quis volesti quamusa verionseque senim et apicili busam, eostionsedi doluptiur restestia volent pra denda iur? </a:t>
            </a:r>
          </a:p>
          <a:p>
            <a:r>
              <a:rPr lang="de-DE"/>
              <a:t>Quia verspel luptur, sit, utempor rovitat isquidi gendus voluptaecae. 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1"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22"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extLst>
      <p:ext uri="{BB962C8B-B14F-4D97-AF65-F5344CB8AC3E}">
        <p14:creationId xmlns:p14="http://schemas.microsoft.com/office/powerpoint/2010/main" val="1225839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260000" y="6170400"/>
            <a:ext cx="27756000" cy="12665399"/>
          </a:xfrm>
          <a:prstGeom prst="rect">
            <a:avLst/>
          </a:prstGeom>
        </p:spPr>
        <p:txBody>
          <a:bodyPr lIns="64639" tIns="32319" rIns="64639" bIns="32319"/>
          <a:lstStyle/>
          <a:p>
            <a:r>
              <a:rPr lang="de-DE"/>
              <a:t>Bild durch Klicken auf Symbol hinzufügen</a:t>
            </a:r>
          </a:p>
        </p:txBody>
      </p:sp>
      <p:sp>
        <p:nvSpPr>
          <p:cNvPr id="15" name="Textplatzhalter 18"/>
          <p:cNvSpPr>
            <a:spLocks noGrp="1"/>
          </p:cNvSpPr>
          <p:nvPr>
            <p:ph type="body" sz="quarter" idx="19" hasCustomPrompt="1"/>
          </p:nvPr>
        </p:nvSpPr>
        <p:spPr>
          <a:xfrm>
            <a:off x="1265047" y="18981851"/>
            <a:ext cx="27756000" cy="203438"/>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0"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2"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2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p:txBody>
      </p:sp>
      <p:sp>
        <p:nvSpPr>
          <p:cNvPr id="11" name="Bildplatzhalter 12"/>
          <p:cNvSpPr>
            <a:spLocks noGrp="1"/>
          </p:cNvSpPr>
          <p:nvPr>
            <p:ph type="pic" sz="quarter" idx="18"/>
          </p:nvPr>
        </p:nvSpPr>
        <p:spPr>
          <a:xfrm>
            <a:off x="15356011" y="9469264"/>
            <a:ext cx="13626000" cy="5764293"/>
          </a:xfrm>
          <a:prstGeom prst="rect">
            <a:avLst/>
          </a:prstGeom>
        </p:spPr>
        <p:txBody>
          <a:bodyPr lIns="64639" tIns="32319" rIns="64639" bIns="33083" anchor="t" anchorCtr="0"/>
          <a:lstStyle/>
          <a:p>
            <a:r>
              <a:rPr lang="de-DE" dirty="0"/>
              <a:t>Bild durch Klicken auf Symbol hinzufügen</a:t>
            </a:r>
          </a:p>
        </p:txBody>
      </p:sp>
      <p:sp>
        <p:nvSpPr>
          <p:cNvPr id="12" name="Textplatzhalter 18"/>
          <p:cNvSpPr>
            <a:spLocks noGrp="1"/>
          </p:cNvSpPr>
          <p:nvPr>
            <p:ph type="body" sz="quarter" idx="19" hasCustomPrompt="1"/>
          </p:nvPr>
        </p:nvSpPr>
        <p:spPr>
          <a:xfrm>
            <a:off x="15356012" y="15301912"/>
            <a:ext cx="13626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3"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3 Spalten</a:t>
            </a:r>
          </a:p>
          <a:p>
            <a:pPr lvl="1"/>
            <a:r>
              <a:rPr lang="de-DE" dirty="0"/>
              <a:t>Fließtext 22 </a:t>
            </a:r>
            <a:r>
              <a:rPr lang="de-DE" dirty="0" err="1"/>
              <a:t>pt</a:t>
            </a:r>
            <a:endParaRPr lang="de-DE" dirty="0"/>
          </a:p>
          <a:p>
            <a:r>
              <a:rPr lang="de-DE" dirty="0"/>
              <a:t>Dies ist die Vorlage für das DIN A1 im Querformat  hochkant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p:txBody>
      </p:sp>
      <p:sp>
        <p:nvSpPr>
          <p:cNvPr id="11" name="Bildplatzhalter 12"/>
          <p:cNvSpPr>
            <a:spLocks noGrp="1"/>
          </p:cNvSpPr>
          <p:nvPr>
            <p:ph type="pic" sz="quarter" idx="18"/>
          </p:nvPr>
        </p:nvSpPr>
        <p:spPr>
          <a:xfrm>
            <a:off x="10675491" y="11989544"/>
            <a:ext cx="8910000" cy="5764293"/>
          </a:xfrm>
          <a:prstGeom prst="rect">
            <a:avLst/>
          </a:prstGeom>
        </p:spPr>
        <p:txBody>
          <a:bodyPr lIns="64639" tIns="32319" rIns="64639" bIns="33083" anchor="t" anchorCtr="0"/>
          <a:lstStyle/>
          <a:p>
            <a:r>
              <a:rPr lang="de-DE" dirty="0"/>
              <a:t>Bild durch Klicken auf Symbol hinzufügen</a:t>
            </a:r>
          </a:p>
        </p:txBody>
      </p:sp>
      <p:sp>
        <p:nvSpPr>
          <p:cNvPr id="12" name="Textplatzhalter 18"/>
          <p:cNvSpPr>
            <a:spLocks noGrp="1"/>
          </p:cNvSpPr>
          <p:nvPr>
            <p:ph type="body" sz="quarter" idx="19" hasCustomPrompt="1"/>
          </p:nvPr>
        </p:nvSpPr>
        <p:spPr>
          <a:xfrm>
            <a:off x="10675492" y="17822192"/>
            <a:ext cx="8910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4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4"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4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a:p>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p>
          <a:p>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a:t>
            </a:r>
          </a:p>
        </p:txBody>
      </p:sp>
      <p:sp>
        <p:nvSpPr>
          <p:cNvPr id="11" name="Bildplatzhalter 12"/>
          <p:cNvSpPr>
            <a:spLocks noGrp="1"/>
          </p:cNvSpPr>
          <p:nvPr>
            <p:ph type="pic" sz="quarter" idx="18"/>
          </p:nvPr>
        </p:nvSpPr>
        <p:spPr>
          <a:xfrm>
            <a:off x="8299227" y="11989544"/>
            <a:ext cx="6559200" cy="5764293"/>
          </a:xfrm>
          <a:prstGeom prst="rect">
            <a:avLst/>
          </a:prstGeom>
        </p:spPr>
        <p:txBody>
          <a:bodyPr lIns="64639" tIns="32319" rIns="64639" bIns="33083" anchor="t" anchorCtr="0"/>
          <a:lstStyle/>
          <a:p>
            <a:r>
              <a:rPr lang="de-DE" dirty="0"/>
              <a:t>Bild durch Klicken auf Symbol hinzufügen</a:t>
            </a:r>
          </a:p>
        </p:txBody>
      </p:sp>
      <p:sp>
        <p:nvSpPr>
          <p:cNvPr id="12" name="Textplatzhalter 18"/>
          <p:cNvSpPr>
            <a:spLocks noGrp="1"/>
          </p:cNvSpPr>
          <p:nvPr>
            <p:ph type="body" sz="quarter" idx="19" hasCustomPrompt="1"/>
          </p:nvPr>
        </p:nvSpPr>
        <p:spPr>
          <a:xfrm>
            <a:off x="8299228" y="17822192"/>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BOXEN 4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8299227" y="12997656"/>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8830304"/>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3" name="Textplatzhalter 2"/>
          <p:cNvSpPr>
            <a:spLocks noGrp="1"/>
          </p:cNvSpPr>
          <p:nvPr>
            <p:ph type="body" sz="quarter" idx="33" hasCustomPrompt="1"/>
          </p:nvPr>
        </p:nvSpPr>
        <p:spPr>
          <a:xfrm>
            <a:off x="1260000"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0"/>
            <a:r>
              <a:rPr lang="de-DE"/>
              <a:t>Text 4 Spalten</a:t>
            </a:r>
          </a:p>
          <a:p>
            <a:pPr lvl="1"/>
            <a:r>
              <a:rPr lang="de-DE"/>
              <a:t>Fließtext 22 pt</a:t>
            </a:r>
          </a:p>
          <a:p>
            <a:r>
              <a:rPr lang="de-DE"/>
              <a:t>Dies ist die Vorlage für das Plakat DIN A1 im Querformat der Technischen Universität München (TUM). Die Vorlage ist nach dem aktuellen Corporate Design der TUM gestaltet und verbindlich. Die Vorlage ist für Office-Versionen ab 2007 kompatibel.</a:t>
            </a:r>
          </a:p>
          <a:p>
            <a:r>
              <a:rPr lang="de-DE"/>
              <a:t>Bitte geben Sie Ihren individuellen Text an den vorgesehenen Stellen ein und nutzen Sie die installierten Formatvorlagen für den jeweiligen Textabschnitt. </a:t>
            </a:r>
          </a:p>
          <a:p>
            <a:pPr lvl="1"/>
            <a:r>
              <a:rPr lang="de-DE"/>
              <a:t>Kopfzeile und Absender</a:t>
            </a:r>
          </a:p>
          <a:p>
            <a:r>
              <a:rPr lang="de-DE"/>
              <a:t>Der Absender des Aushangs kann im Kopf oder im Fuß der Seite aufgeführt werden.</a:t>
            </a:r>
          </a:p>
          <a:p>
            <a:pPr lvl="2"/>
            <a:r>
              <a:rPr lang="de-DE"/>
              <a:t>Nur das Logo der TUM im Kopf, der Absender steht in der Überschrift oder in der Infobox am unteren Seitenrand.</a:t>
            </a:r>
          </a:p>
          <a:p>
            <a:pPr lvl="2"/>
            <a:r>
              <a:rPr lang="de-DE"/>
              <a:t>Alles im Kopf: Logo der TUM mit blauem Textzusatz auf der linken Seite, dieser baut sich von unten nach oben auf, er enthält mindestens eine Zeile (Technische Universität München), maximal drei Zeilen (Fakultät und Lehrstuhl)</a:t>
            </a:r>
          </a:p>
          <a:p>
            <a:pPr lvl="2"/>
            <a:r>
              <a:rPr lang="de-DE"/>
              <a:t>Alles im Kopf: Logo der TUM mit Fakultätslogo und blauem Textzusatz auf der linken Seite, dieser baut sich von unten nach oben auf, er enthält mindestens eine Zeile (Technische Universität München), maximal drei Zeilen (Fakultät und</a:t>
            </a:r>
          </a:p>
        </p:txBody>
      </p:sp>
      <p:sp>
        <p:nvSpPr>
          <p:cNvPr id="16" name="Textplatzhalter 2"/>
          <p:cNvSpPr>
            <a:spLocks noGrp="1"/>
          </p:cNvSpPr>
          <p:nvPr>
            <p:ph type="body" sz="quarter" idx="34" hasCustomPrompt="1"/>
          </p:nvPr>
        </p:nvSpPr>
        <p:spPr>
          <a:xfrm>
            <a:off x="8318919" y="6948000"/>
            <a:ext cx="6571175" cy="536459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Lehrstuhl)</a:t>
            </a:r>
          </a:p>
          <a:p>
            <a:pPr lvl="1"/>
            <a:r>
              <a:rPr lang="de-DE"/>
              <a:t>Textsatz</a:t>
            </a:r>
          </a:p>
          <a:p>
            <a:r>
              <a:rPr lang="de-DE"/>
              <a:t>Ein Plakat sollte möglichst klar strukturiert sein und nur die nötigsten Informationen enthalten. Grundsätzlich ist einspaltiger und zweispaltiger Text zulässig.</a:t>
            </a:r>
          </a:p>
          <a:p>
            <a:pPr lvl="1"/>
            <a:r>
              <a:rPr lang="de-DE"/>
              <a:t>Bilder</a:t>
            </a:r>
          </a:p>
          <a:p>
            <a:r>
              <a:rPr lang="de-DE"/>
              <a:t>Falls Sie Bilder in den Text integrieren möchten, gibt es unterschiedliche Möglichkeiten. Die Positionierung der Bilder ist hierbei variabel, jedoch sollte das Layout der Vorlage eingehalten werden:</a:t>
            </a:r>
          </a:p>
          <a:p>
            <a:pPr lvl="2"/>
            <a:r>
              <a:rPr lang="de-DE"/>
              <a:t>Bild auf Spaltenbreite angepasst</a:t>
            </a:r>
            <a:endParaRPr lang="de-DE" dirty="0"/>
          </a:p>
        </p:txBody>
      </p:sp>
      <p:sp>
        <p:nvSpPr>
          <p:cNvPr id="19" name="Textplatzhalter 2"/>
          <p:cNvSpPr>
            <a:spLocks noGrp="1"/>
          </p:cNvSpPr>
          <p:nvPr>
            <p:ph type="body" sz="quarter" idx="35" hasCustomPrompt="1"/>
          </p:nvPr>
        </p:nvSpPr>
        <p:spPr>
          <a:xfrm>
            <a:off x="15373568"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Bild geht über alle Spalten</a:t>
            </a:r>
          </a:p>
          <a:p>
            <a:pPr lvl="2"/>
            <a:r>
              <a:rPr lang="de-DE"/>
              <a:t>Bild ist Seitenfüllen mit Rand (entsprechend Layoutrand)</a:t>
            </a:r>
          </a:p>
          <a:p>
            <a:r>
              <a:rPr lang="de-DE"/>
              <a:t>Bilder sollten immer eine Bildunterschrift tragen, die ggf. Informationen zum Bild und zur Autorenschaft enthält.</a:t>
            </a:r>
          </a:p>
          <a:p>
            <a:r>
              <a:rPr lang="de-DE"/>
              <a:t>Achten Sie darauf, dass das Bild genügend Abstand zum Text hat. Gleiches gilt für Grafiken.</a:t>
            </a:r>
          </a:p>
          <a:p>
            <a:pPr lvl="1"/>
            <a:r>
              <a:rPr lang="de-DE"/>
              <a:t>Druck</a:t>
            </a:r>
          </a:p>
          <a:p>
            <a:r>
              <a:rPr lang="de-DE"/>
              <a:t>Bei Formatgrößen ab DIN A2 empfiehlt sich ein professioneller Druck. Achten Sie ebenfalls darauf, dass das Dokument in Originalgröße gedruckt wird, also keine Anpassung an die Druckränder bei Ihren Druckereinstellungen aktiviert ist.</a:t>
            </a:r>
          </a:p>
          <a:p>
            <a:r>
              <a:rPr lang="de-DE"/>
              <a:t>Weitere Informationen zum Corporate Design der TUM finden Sie unter www.tum.de/cd</a:t>
            </a:r>
          </a:p>
          <a:p>
            <a:pPr lvl="1"/>
            <a:r>
              <a:rPr lang="de-DE"/>
              <a:t>Blindtext</a:t>
            </a:r>
          </a:p>
          <a:p>
            <a:r>
              <a:rPr lang="de-DE"/>
              <a:t>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0" name="Textplatzhalter 2"/>
          <p:cNvSpPr>
            <a:spLocks noGrp="1"/>
          </p:cNvSpPr>
          <p:nvPr>
            <p:ph type="body" sz="quarter" idx="36" hasCustomPrompt="1"/>
          </p:nvPr>
        </p:nvSpPr>
        <p:spPr>
          <a:xfrm>
            <a:off x="22448799"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r>
              <a:rPr lang="de-DE"/>
              <a:t>venim etur? Quistotam repere cum aut odi od que pore ma as idis re, opta volupietur, torit acculla boriost ibusto omnis quos abo. Giam, tet unt fuga. Ut quassimenia nest, explacipis si aut platur? Mi, con paris as vitate eatiis est, nis quianih icabo. Nequos ex ex eoste nulparu ptatur? Qui optiur soluptiume estiorepuda voles se voles uptas adi sectem doluptate volest, volora. Equi repellab iumet, nusapit optatatus repudita nonet litius abor as re quissimus eiume vernam sincturion nese poreptis rehenditat.</a:t>
            </a:r>
          </a:p>
          <a:p>
            <a:r>
              <a:rPr lang="de-DE"/>
              <a:t>Ut aut elitatur, ex experep elibus, officius re inciam volupta tureictest vererenienda pro eum qui omnim ullande eaqui toritionsed que voloriorem harum am sitiossiti ilit mollorum as eatias sim lam cus mint omnis plitasped quis volesti quamusa verionseque senim et apicili busam, eostionsedi doluptiur restestia volent pra denda iur? </a:t>
            </a:r>
          </a:p>
          <a:p>
            <a:r>
              <a:rPr lang="de-DE"/>
              <a:t>Quia verspel luptur, sit, utempor rovitat isquidi gendus voluptaecae. 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1"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22"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extLst>
      <p:ext uri="{BB962C8B-B14F-4D97-AF65-F5344CB8AC3E}">
        <p14:creationId xmlns:p14="http://schemas.microsoft.com/office/powerpoint/2010/main" val="3453613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3"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3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p:txBody>
      </p:sp>
      <p:sp>
        <p:nvSpPr>
          <p:cNvPr id="11" name="Bildplatzhalter 12"/>
          <p:cNvSpPr>
            <a:spLocks noGrp="1"/>
          </p:cNvSpPr>
          <p:nvPr>
            <p:ph type="pic" sz="quarter" idx="18"/>
          </p:nvPr>
        </p:nvSpPr>
        <p:spPr>
          <a:xfrm>
            <a:off x="10675491" y="11917536"/>
            <a:ext cx="8910000" cy="5764293"/>
          </a:xfrm>
          <a:prstGeom prst="rect">
            <a:avLst/>
          </a:prstGeom>
        </p:spPr>
        <p:txBody>
          <a:bodyPr lIns="64639" tIns="32319" rIns="64639" bIns="33083"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10675492" y="17750184"/>
            <a:ext cx="8910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21"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260000" y="6170400"/>
            <a:ext cx="27756000" cy="12519347"/>
          </a:xfrm>
          <a:prstGeom prst="rect">
            <a:avLst/>
          </a:prstGeom>
        </p:spPr>
        <p:txBody>
          <a:bodyPr lIns="64639" tIns="32319" rIns="64639" bIns="32319"/>
          <a:lstStyle/>
          <a:p>
            <a:r>
              <a:rPr lang="de-DE"/>
              <a:t>Bild durch Klicken auf Symbol hinzufügen</a:t>
            </a:r>
          </a:p>
        </p:txBody>
      </p:sp>
      <p:sp>
        <p:nvSpPr>
          <p:cNvPr id="15" name="Textplatzhalter 18"/>
          <p:cNvSpPr>
            <a:spLocks noGrp="1"/>
          </p:cNvSpPr>
          <p:nvPr>
            <p:ph type="body" sz="quarter" idx="19" hasCustomPrompt="1"/>
          </p:nvPr>
        </p:nvSpPr>
        <p:spPr>
          <a:xfrm>
            <a:off x="1265047" y="18908825"/>
            <a:ext cx="27756000" cy="203438"/>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0"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4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4"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4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a:p>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p>
          <a:p>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a:t>
            </a:r>
          </a:p>
        </p:txBody>
      </p:sp>
      <p:sp>
        <p:nvSpPr>
          <p:cNvPr id="11" name="Bildplatzhalter 12"/>
          <p:cNvSpPr>
            <a:spLocks noGrp="1"/>
          </p:cNvSpPr>
          <p:nvPr>
            <p:ph type="pic" sz="quarter" idx="18"/>
          </p:nvPr>
        </p:nvSpPr>
        <p:spPr>
          <a:xfrm>
            <a:off x="8299227" y="11989544"/>
            <a:ext cx="6559200" cy="5764293"/>
          </a:xfrm>
          <a:prstGeom prst="rect">
            <a:avLst/>
          </a:prstGeom>
        </p:spPr>
        <p:txBody>
          <a:bodyPr lIns="64639" tIns="32319" rIns="64639" bIns="33083"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8299228" y="17822192"/>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BOXEN 4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8299227" y="12997656"/>
            <a:ext cx="6559200" cy="5764293"/>
          </a:xfrm>
          <a:prstGeom prst="rect">
            <a:avLst/>
          </a:prstGeom>
        </p:spPr>
        <p:txBody>
          <a:bodyPr lIns="64639" tIns="32319" rIns="64639" bIns="33083"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8299228" y="18830304"/>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3" name="Textplatzhalter 2"/>
          <p:cNvSpPr>
            <a:spLocks noGrp="1"/>
          </p:cNvSpPr>
          <p:nvPr>
            <p:ph type="body" sz="quarter" idx="33" hasCustomPrompt="1"/>
          </p:nvPr>
        </p:nvSpPr>
        <p:spPr>
          <a:xfrm>
            <a:off x="1260000"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0"/>
            <a:r>
              <a:rPr lang="de-DE"/>
              <a:t>Text 4 Spalten</a:t>
            </a:r>
          </a:p>
          <a:p>
            <a:pPr lvl="1"/>
            <a:r>
              <a:rPr lang="de-DE"/>
              <a:t>Fließtext 22 pt</a:t>
            </a:r>
          </a:p>
          <a:p>
            <a:r>
              <a:rPr lang="de-DE"/>
              <a:t>Dies ist die Vorlage für das Plakat DIN A1 im Querformat der Technischen Universität München (TUM). Die Vorlage ist nach dem aktuellen Corporate Design der TUM gestaltet und verbindlich. Die Vorlage ist für Office-Versionen ab 2007 kompatibel.</a:t>
            </a:r>
          </a:p>
          <a:p>
            <a:r>
              <a:rPr lang="de-DE"/>
              <a:t>Bitte geben Sie Ihren individuellen Text an den vorgesehenen Stellen ein und nutzen Sie die installierten Formatvorlagen für den jeweiligen Textabschnitt. </a:t>
            </a:r>
          </a:p>
          <a:p>
            <a:pPr lvl="1"/>
            <a:r>
              <a:rPr lang="de-DE"/>
              <a:t>Kopfzeile und Absender</a:t>
            </a:r>
          </a:p>
          <a:p>
            <a:r>
              <a:rPr lang="de-DE"/>
              <a:t>Der Absender des Aushangs kann im Kopf oder im Fuß der Seite aufgeführt werden.</a:t>
            </a:r>
          </a:p>
          <a:p>
            <a:pPr lvl="2"/>
            <a:r>
              <a:rPr lang="de-DE"/>
              <a:t>Nur das Logo der TUM im Kopf, der Absender steht in der Überschrift oder in der Infobox am unteren Seitenrand.</a:t>
            </a:r>
          </a:p>
          <a:p>
            <a:pPr lvl="2"/>
            <a:r>
              <a:rPr lang="de-DE"/>
              <a:t>Alles im Kopf: Logo der TUM mit blauem Textzusatz auf der linken Seite, dieser baut sich von unten nach oben auf, er enthält mindestens eine Zeile (Technische Universität München), maximal drei Zeilen (Fakultät und Lehrstuhl)</a:t>
            </a:r>
          </a:p>
          <a:p>
            <a:pPr lvl="2"/>
            <a:r>
              <a:rPr lang="de-DE"/>
              <a:t>Alles im Kopf: Logo der TUM mit Fakultätslogo und blauem Textzusatz auf der linken Seite, dieser baut sich von unten nach oben auf, er enthält mindestens eine Zeile (Technische Universität München), maximal drei Zeilen (Fakultät und</a:t>
            </a:r>
          </a:p>
        </p:txBody>
      </p:sp>
      <p:sp>
        <p:nvSpPr>
          <p:cNvPr id="16" name="Textplatzhalter 2"/>
          <p:cNvSpPr>
            <a:spLocks noGrp="1"/>
          </p:cNvSpPr>
          <p:nvPr>
            <p:ph type="body" sz="quarter" idx="34" hasCustomPrompt="1"/>
          </p:nvPr>
        </p:nvSpPr>
        <p:spPr>
          <a:xfrm>
            <a:off x="8318919" y="6948000"/>
            <a:ext cx="6571175" cy="536459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Lehrstuhl)</a:t>
            </a:r>
          </a:p>
          <a:p>
            <a:pPr lvl="1"/>
            <a:r>
              <a:rPr lang="de-DE"/>
              <a:t>Textsatz</a:t>
            </a:r>
          </a:p>
          <a:p>
            <a:r>
              <a:rPr lang="de-DE"/>
              <a:t>Ein Plakat sollte möglichst klar strukturiert sein und nur die nötigsten Informationen enthalten. Grundsätzlich ist einspaltiger und zweispaltiger Text zulässig.</a:t>
            </a:r>
          </a:p>
          <a:p>
            <a:pPr lvl="1"/>
            <a:r>
              <a:rPr lang="de-DE"/>
              <a:t>Bilder</a:t>
            </a:r>
          </a:p>
          <a:p>
            <a:r>
              <a:rPr lang="de-DE"/>
              <a:t>Falls Sie Bilder in den Text integrieren möchten, gibt es unterschiedliche Möglichkeiten. Die Positionierung der Bilder ist hierbei variabel, jedoch sollte das Layout der Vorlage eingehalten werden:</a:t>
            </a:r>
          </a:p>
          <a:p>
            <a:pPr lvl="2"/>
            <a:r>
              <a:rPr lang="de-DE"/>
              <a:t>Bild auf Spaltenbreite angepasst</a:t>
            </a:r>
            <a:endParaRPr lang="de-DE" dirty="0"/>
          </a:p>
        </p:txBody>
      </p:sp>
      <p:sp>
        <p:nvSpPr>
          <p:cNvPr id="19" name="Textplatzhalter 2"/>
          <p:cNvSpPr>
            <a:spLocks noGrp="1"/>
          </p:cNvSpPr>
          <p:nvPr>
            <p:ph type="body" sz="quarter" idx="35" hasCustomPrompt="1"/>
          </p:nvPr>
        </p:nvSpPr>
        <p:spPr>
          <a:xfrm>
            <a:off x="15373568"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Bild geht über alle Spalten</a:t>
            </a:r>
          </a:p>
          <a:p>
            <a:pPr lvl="2"/>
            <a:r>
              <a:rPr lang="de-DE"/>
              <a:t>Bild ist Seitenfüllen mit Rand (entsprechend Layoutrand)</a:t>
            </a:r>
          </a:p>
          <a:p>
            <a:r>
              <a:rPr lang="de-DE"/>
              <a:t>Bilder sollten immer eine Bildunterschrift tragen, die ggf. Informationen zum Bild und zur Autorenschaft enthält.</a:t>
            </a:r>
          </a:p>
          <a:p>
            <a:r>
              <a:rPr lang="de-DE"/>
              <a:t>Achten Sie darauf, dass das Bild genügend Abstand zum Text hat. Gleiches gilt für Grafiken.</a:t>
            </a:r>
          </a:p>
          <a:p>
            <a:pPr lvl="1"/>
            <a:r>
              <a:rPr lang="de-DE"/>
              <a:t>Druck</a:t>
            </a:r>
          </a:p>
          <a:p>
            <a:r>
              <a:rPr lang="de-DE"/>
              <a:t>Bei Formatgrößen ab DIN A2 empfiehlt sich ein professioneller Druck. Achten Sie ebenfalls darauf, dass das Dokument in Originalgröße gedruckt wird, also keine Anpassung an die Druckränder bei Ihren Druckereinstellungen aktiviert ist.</a:t>
            </a:r>
          </a:p>
          <a:p>
            <a:r>
              <a:rPr lang="de-DE"/>
              <a:t>Weitere Informationen zum Corporate Design der TUM finden Sie unter www.tum.de/cd</a:t>
            </a:r>
          </a:p>
          <a:p>
            <a:pPr lvl="1"/>
            <a:r>
              <a:rPr lang="de-DE"/>
              <a:t>Blindtext</a:t>
            </a:r>
          </a:p>
          <a:p>
            <a:r>
              <a:rPr lang="de-DE"/>
              <a:t>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0" name="Textplatzhalter 2"/>
          <p:cNvSpPr>
            <a:spLocks noGrp="1"/>
          </p:cNvSpPr>
          <p:nvPr>
            <p:ph type="body" sz="quarter" idx="36" hasCustomPrompt="1"/>
          </p:nvPr>
        </p:nvSpPr>
        <p:spPr>
          <a:xfrm>
            <a:off x="22448799"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r>
              <a:rPr lang="de-DE"/>
              <a:t>venim etur? Quistotam repere cum aut odi od que pore ma as idis re, opta volupietur, torit acculla boriost ibusto omnis quos abo. Giam, tet unt fuga. Ut quassimenia nest, explacipis si aut platur? Mi, con paris as vitate eatiis est, nis quianih icabo. Nequos ex ex eoste nulparu ptatur? Qui optiur soluptiume estiorepuda voles se voles uptas adi sectem doluptate volest, volora. Equi repellab iumet, nusapit optatatus repudita nonet litius abor as re quissimus eiume vernam sincturion nese poreptis rehenditat.</a:t>
            </a:r>
          </a:p>
          <a:p>
            <a:r>
              <a:rPr lang="de-DE"/>
              <a:t>Ut aut elitatur, ex experep elibus, officius re inciam volupta tureictest vererenienda pro eum qui omnim ullande eaqui toritionsed que voloriorem harum am sitiossiti ilit mollorum as eatias sim lam cus mint omnis plitasped quis volesti quamusa verionseque senim et apicili busam, eostionsedi doluptiur restestia volent pra denda iur? </a:t>
            </a:r>
          </a:p>
          <a:p>
            <a:r>
              <a:rPr lang="de-DE"/>
              <a:t>Quia verspel luptur, sit, utempor rovitat isquidi gendus voluptaecae. 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1"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22"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extLst>
      <p:ext uri="{BB962C8B-B14F-4D97-AF65-F5344CB8AC3E}">
        <p14:creationId xmlns:p14="http://schemas.microsoft.com/office/powerpoint/2010/main" val="3453613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260000" y="6170400"/>
            <a:ext cx="27756000" cy="12665399"/>
          </a:xfrm>
          <a:prstGeom prst="rect">
            <a:avLst/>
          </a:prstGeom>
        </p:spPr>
        <p:txBody>
          <a:bodyPr lIns="64639" tIns="32319" rIns="64639" bIns="32319"/>
          <a:lstStyle/>
          <a:p>
            <a:r>
              <a:rPr lang="en-US"/>
              <a:t>Click icon to add picture</a:t>
            </a:r>
            <a:endParaRPr lang="de-DE"/>
          </a:p>
        </p:txBody>
      </p:sp>
      <p:sp>
        <p:nvSpPr>
          <p:cNvPr id="15" name="Textplatzhalter 18"/>
          <p:cNvSpPr>
            <a:spLocks noGrp="1"/>
          </p:cNvSpPr>
          <p:nvPr>
            <p:ph type="body" sz="quarter" idx="19" hasCustomPrompt="1"/>
          </p:nvPr>
        </p:nvSpPr>
        <p:spPr>
          <a:xfrm>
            <a:off x="1228534" y="18981851"/>
            <a:ext cx="27756000" cy="203438"/>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0"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2"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2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p:txBody>
      </p:sp>
      <p:sp>
        <p:nvSpPr>
          <p:cNvPr id="11" name="Bildplatzhalter 12"/>
          <p:cNvSpPr>
            <a:spLocks noGrp="1"/>
          </p:cNvSpPr>
          <p:nvPr>
            <p:ph type="pic" sz="quarter" idx="18"/>
          </p:nvPr>
        </p:nvSpPr>
        <p:spPr>
          <a:xfrm>
            <a:off x="15356011" y="9469264"/>
            <a:ext cx="136260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15356012" y="15301912"/>
            <a:ext cx="13626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6"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7"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8"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3"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3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p:txBody>
      </p:sp>
      <p:sp>
        <p:nvSpPr>
          <p:cNvPr id="11" name="Bildplatzhalter 12"/>
          <p:cNvSpPr>
            <a:spLocks noGrp="1"/>
          </p:cNvSpPr>
          <p:nvPr>
            <p:ph type="pic" sz="quarter" idx="18"/>
          </p:nvPr>
        </p:nvSpPr>
        <p:spPr>
          <a:xfrm>
            <a:off x="10675491" y="11917536"/>
            <a:ext cx="89100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10675492" y="17750184"/>
            <a:ext cx="8910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21"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4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4"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4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a:p>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p>
          <a:p>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a:t>
            </a:r>
          </a:p>
        </p:txBody>
      </p:sp>
      <p:sp>
        <p:nvSpPr>
          <p:cNvPr id="11" name="Bildplatzhalter 12"/>
          <p:cNvSpPr>
            <a:spLocks noGrp="1"/>
          </p:cNvSpPr>
          <p:nvPr>
            <p:ph type="pic" sz="quarter" idx="18"/>
          </p:nvPr>
        </p:nvSpPr>
        <p:spPr>
          <a:xfrm>
            <a:off x="8299227" y="11989544"/>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7822192"/>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BOXEN 4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8299227" y="12997656"/>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8830304"/>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3" name="Textplatzhalter 2"/>
          <p:cNvSpPr>
            <a:spLocks noGrp="1"/>
          </p:cNvSpPr>
          <p:nvPr>
            <p:ph type="body" sz="quarter" idx="33" hasCustomPrompt="1"/>
          </p:nvPr>
        </p:nvSpPr>
        <p:spPr>
          <a:xfrm>
            <a:off x="1260000"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0"/>
            <a:r>
              <a:rPr lang="de-DE"/>
              <a:t>Text 4 Spalten</a:t>
            </a:r>
          </a:p>
          <a:p>
            <a:pPr lvl="1"/>
            <a:r>
              <a:rPr lang="de-DE"/>
              <a:t>Fließtext 22 pt</a:t>
            </a:r>
          </a:p>
          <a:p>
            <a:r>
              <a:rPr lang="de-DE"/>
              <a:t>Dies ist die Vorlage für das Plakat DIN A1 im Querformat der Technischen Universität München (TUM). Die Vorlage ist nach dem aktuellen Corporate Design der TUM gestaltet und verbindlich. Die Vorlage ist für Office-Versionen ab 2007 kompatibel.</a:t>
            </a:r>
          </a:p>
          <a:p>
            <a:r>
              <a:rPr lang="de-DE"/>
              <a:t>Bitte geben Sie Ihren individuellen Text an den vorgesehenen Stellen ein und nutzen Sie die installierten Formatvorlagen für den jeweiligen Textabschnitt. </a:t>
            </a:r>
          </a:p>
          <a:p>
            <a:pPr lvl="1"/>
            <a:r>
              <a:rPr lang="de-DE"/>
              <a:t>Kopfzeile und Absender</a:t>
            </a:r>
          </a:p>
          <a:p>
            <a:r>
              <a:rPr lang="de-DE"/>
              <a:t>Der Absender des Aushangs kann im Kopf oder im Fuß der Seite aufgeführt werden.</a:t>
            </a:r>
          </a:p>
          <a:p>
            <a:pPr lvl="2"/>
            <a:r>
              <a:rPr lang="de-DE"/>
              <a:t>Nur das Logo der TUM im Kopf, der Absender steht in der Überschrift oder in der Infobox am unteren Seitenrand.</a:t>
            </a:r>
          </a:p>
          <a:p>
            <a:pPr lvl="2"/>
            <a:r>
              <a:rPr lang="de-DE"/>
              <a:t>Alles im Kopf: Logo der TUM mit blauem Textzusatz auf der linken Seite, dieser baut sich von unten nach oben auf, er enthält mindestens eine Zeile (Technische Universität München), maximal drei Zeilen (Fakultät und Lehrstuhl)</a:t>
            </a:r>
          </a:p>
          <a:p>
            <a:pPr lvl="2"/>
            <a:r>
              <a:rPr lang="de-DE"/>
              <a:t>Alles im Kopf: Logo der TUM mit Fakultätslogo und blauem Textzusatz auf der linken Seite, dieser baut sich von unten nach oben auf, er enthält mindestens eine Zeile (Technische Universität München), maximal drei Zeilen (Fakultät und</a:t>
            </a:r>
          </a:p>
        </p:txBody>
      </p:sp>
      <p:sp>
        <p:nvSpPr>
          <p:cNvPr id="16" name="Textplatzhalter 2"/>
          <p:cNvSpPr>
            <a:spLocks noGrp="1"/>
          </p:cNvSpPr>
          <p:nvPr>
            <p:ph type="body" sz="quarter" idx="34" hasCustomPrompt="1"/>
          </p:nvPr>
        </p:nvSpPr>
        <p:spPr>
          <a:xfrm>
            <a:off x="8318919" y="6948000"/>
            <a:ext cx="6571175" cy="536459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Lehrstuhl)</a:t>
            </a:r>
          </a:p>
          <a:p>
            <a:pPr lvl="1"/>
            <a:r>
              <a:rPr lang="de-DE"/>
              <a:t>Textsatz</a:t>
            </a:r>
          </a:p>
          <a:p>
            <a:r>
              <a:rPr lang="de-DE"/>
              <a:t>Ein Plakat sollte möglichst klar strukturiert sein und nur die nötigsten Informationen enthalten. Grundsätzlich ist einspaltiger und zweispaltiger Text zulässig.</a:t>
            </a:r>
          </a:p>
          <a:p>
            <a:pPr lvl="1"/>
            <a:r>
              <a:rPr lang="de-DE"/>
              <a:t>Bilder</a:t>
            </a:r>
          </a:p>
          <a:p>
            <a:r>
              <a:rPr lang="de-DE"/>
              <a:t>Falls Sie Bilder in den Text integrieren möchten, gibt es unterschiedliche Möglichkeiten. Die Positionierung der Bilder ist hierbei variabel, jedoch sollte das Layout der Vorlage eingehalten werden:</a:t>
            </a:r>
          </a:p>
          <a:p>
            <a:pPr lvl="2"/>
            <a:r>
              <a:rPr lang="de-DE"/>
              <a:t>Bild auf Spaltenbreite angepasst</a:t>
            </a:r>
            <a:endParaRPr lang="de-DE" dirty="0"/>
          </a:p>
        </p:txBody>
      </p:sp>
      <p:sp>
        <p:nvSpPr>
          <p:cNvPr id="19" name="Textplatzhalter 2"/>
          <p:cNvSpPr>
            <a:spLocks noGrp="1"/>
          </p:cNvSpPr>
          <p:nvPr>
            <p:ph type="body" sz="quarter" idx="35" hasCustomPrompt="1"/>
          </p:nvPr>
        </p:nvSpPr>
        <p:spPr>
          <a:xfrm>
            <a:off x="15373568"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Bild geht über alle Spalten</a:t>
            </a:r>
          </a:p>
          <a:p>
            <a:pPr lvl="2"/>
            <a:r>
              <a:rPr lang="de-DE"/>
              <a:t>Bild ist Seitenfüllen mit Rand (entsprechend Layoutrand)</a:t>
            </a:r>
          </a:p>
          <a:p>
            <a:r>
              <a:rPr lang="de-DE"/>
              <a:t>Bilder sollten immer eine Bildunterschrift tragen, die ggf. Informationen zum Bild und zur Autorenschaft enthält.</a:t>
            </a:r>
          </a:p>
          <a:p>
            <a:r>
              <a:rPr lang="de-DE"/>
              <a:t>Achten Sie darauf, dass das Bild genügend Abstand zum Text hat. Gleiches gilt für Grafiken.</a:t>
            </a:r>
          </a:p>
          <a:p>
            <a:pPr lvl="1"/>
            <a:r>
              <a:rPr lang="de-DE"/>
              <a:t>Druck</a:t>
            </a:r>
          </a:p>
          <a:p>
            <a:r>
              <a:rPr lang="de-DE"/>
              <a:t>Bei Formatgrößen ab DIN A2 empfiehlt sich ein professioneller Druck. Achten Sie ebenfalls darauf, dass das Dokument in Originalgröße gedruckt wird, also keine Anpassung an die Druckränder bei Ihren Druckereinstellungen aktiviert ist.</a:t>
            </a:r>
          </a:p>
          <a:p>
            <a:r>
              <a:rPr lang="de-DE"/>
              <a:t>Weitere Informationen zum Corporate Design der TUM finden Sie unter www.tum.de/cd</a:t>
            </a:r>
          </a:p>
          <a:p>
            <a:pPr lvl="1"/>
            <a:r>
              <a:rPr lang="de-DE"/>
              <a:t>Blindtext</a:t>
            </a:r>
          </a:p>
          <a:p>
            <a:r>
              <a:rPr lang="de-DE"/>
              <a:t>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0" name="Textplatzhalter 2"/>
          <p:cNvSpPr>
            <a:spLocks noGrp="1"/>
          </p:cNvSpPr>
          <p:nvPr>
            <p:ph type="body" sz="quarter" idx="36" hasCustomPrompt="1"/>
          </p:nvPr>
        </p:nvSpPr>
        <p:spPr>
          <a:xfrm>
            <a:off x="22448799"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r>
              <a:rPr lang="de-DE"/>
              <a:t>venim etur? Quistotam repere cum aut odi od que pore ma as idis re, opta volupietur, torit acculla boriost ibusto omnis quos abo. Giam, tet unt fuga. Ut quassimenia nest, explacipis si aut platur? Mi, con paris as vitate eatiis est, nis quianih icabo. Nequos ex ex eoste nulparu ptatur? Qui optiur soluptiume estiorepuda voles se voles uptas adi sectem doluptate volest, volora. Equi repellab iumet, nusapit optatatus repudita nonet litius abor as re quissimus eiume vernam sincturion nese poreptis rehenditat.</a:t>
            </a:r>
          </a:p>
          <a:p>
            <a:r>
              <a:rPr lang="de-DE"/>
              <a:t>Ut aut elitatur, ex experep elibus, officius re inciam volupta tureictest vererenienda pro eum qui omnim ullande eaqui toritionsed que voloriorem harum am sitiossiti ilit mollorum as eatias sim lam cus mint omnis plitasped quis volesti quamusa verionseque senim et apicili busam, eostionsedi doluptiur restestia volent pra denda iur? </a:t>
            </a:r>
          </a:p>
          <a:p>
            <a:r>
              <a:rPr lang="de-DE"/>
              <a:t>Quia verspel luptur, sit, utempor rovitat isquidi gendus voluptaecae. 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1"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22"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extLst>
      <p:ext uri="{BB962C8B-B14F-4D97-AF65-F5344CB8AC3E}">
        <p14:creationId xmlns:p14="http://schemas.microsoft.com/office/powerpoint/2010/main" val="12258391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1.emf"/><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1.emf"/><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3.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8.xml"/><Relationship Id="rId7" Type="http://schemas.openxmlformats.org/officeDocument/2006/relationships/image" Target="../media/image1.emf"/><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heme" Target="../theme/theme4.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Grafik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622000" y="1259999"/>
            <a:ext cx="2390344" cy="1260000"/>
          </a:xfrm>
          <a:prstGeom prst="rect">
            <a:avLst/>
          </a:prstGeom>
        </p:spPr>
      </p:pic>
      <p:sp>
        <p:nvSpPr>
          <p:cNvPr id="3" name="Textplatzhalter 16"/>
          <p:cNvSpPr txBox="1">
            <a:spLocks/>
          </p:cNvSpPr>
          <p:nvPr userDrawn="1"/>
        </p:nvSpPr>
        <p:spPr>
          <a:xfrm>
            <a:off x="126047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Technische Universität München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Fakultät für Mustertechnik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Lehrstuhl für Musterverfahren</a:t>
            </a:r>
          </a:p>
        </p:txBody>
      </p:sp>
      <p:sp>
        <p:nvSpPr>
          <p:cNvPr id="4" name="Textplatzhalter 16"/>
          <p:cNvSpPr txBox="1">
            <a:spLocks/>
          </p:cNvSpPr>
          <p:nvPr userDrawn="1"/>
        </p:nvSpPr>
        <p:spPr>
          <a:xfrm>
            <a:off x="5978869"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5" name="Textplatzhalter 16"/>
          <p:cNvSpPr txBox="1">
            <a:spLocks/>
          </p:cNvSpPr>
          <p:nvPr userDrawn="1"/>
        </p:nvSpPr>
        <p:spPr>
          <a:xfrm>
            <a:off x="10697263"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7" name="Textplatzhalter 16"/>
          <p:cNvSpPr txBox="1">
            <a:spLocks/>
          </p:cNvSpPr>
          <p:nvPr userDrawn="1"/>
        </p:nvSpPr>
        <p:spPr>
          <a:xfrm>
            <a:off x="15415657"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8" name="Textplatzhalter 16"/>
          <p:cNvSpPr txBox="1">
            <a:spLocks/>
          </p:cNvSpPr>
          <p:nvPr userDrawn="1"/>
        </p:nvSpPr>
        <p:spPr>
          <a:xfrm>
            <a:off x="20134051"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9" name="Textplatzhalter 16"/>
          <p:cNvSpPr txBox="1">
            <a:spLocks/>
          </p:cNvSpPr>
          <p:nvPr userDrawn="1"/>
        </p:nvSpPr>
        <p:spPr>
          <a:xfrm>
            <a:off x="2485244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51" r:id="rId1"/>
    <p:sldLayoutId id="2147483653" r:id="rId2"/>
    <p:sldLayoutId id="2147483654" r:id="rId3"/>
    <p:sldLayoutId id="2147483673" r:id="rId4"/>
    <p:sldLayoutId id="2147483652" r:id="rId5"/>
  </p:sldLayoutIdLst>
  <p:hf sldNum="0" hdr="0" ftr="0" dt="0"/>
  <p:txStyles>
    <p:titleStyle>
      <a:lvl1pPr algn="l" defTabSz="2952319" rtl="0" eaLnBrk="1" latinLnBrk="0" hangingPunct="1">
        <a:spcBef>
          <a:spcPct val="0"/>
        </a:spcBef>
        <a:buNone/>
        <a:defRPr lang="de-DE" sz="6600" kern="1200" baseline="0" smtClean="0">
          <a:solidFill>
            <a:schemeClr val="tx1"/>
          </a:solidFill>
          <a:latin typeface="Arial" pitchFamily="34" charset="0"/>
          <a:ea typeface="+mj-ea"/>
          <a:cs typeface="Arial" pitchFamily="34" charset="0"/>
        </a:defRPr>
      </a:lvl1pPr>
    </p:titleStyle>
    <p:bodyStyle>
      <a:lvl1pPr marL="1107119" indent="-1107119"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elplatzhalter 1"/>
          <p:cNvSpPr txBox="1">
            <a:spLocks/>
          </p:cNvSpPr>
          <p:nvPr/>
        </p:nvSpPr>
        <p:spPr>
          <a:xfrm>
            <a:off x="1259999" y="1206000"/>
            <a:ext cx="23961107" cy="1260000"/>
          </a:xfrm>
          <a:prstGeom prst="rect">
            <a:avLst/>
          </a:prstGeom>
        </p:spPr>
        <p:txBody>
          <a:bodyPr vert="horz" lIns="0" tIns="0" rIns="0" bIns="0" rtlCol="0" anchor="t" anchorCtr="0">
            <a:noAutofit/>
          </a:bodyPr>
          <a:lstStyle/>
          <a:p>
            <a:pPr marL="0" marR="0" lvl="0" indent="0" algn="l" defTabSz="2952319" rtl="0" eaLnBrk="1" fontAlgn="auto" latinLnBrk="0" hangingPunct="1">
              <a:lnSpc>
                <a:spcPts val="3650"/>
              </a:lnSpc>
              <a:spcBef>
                <a:spcPct val="0"/>
              </a:spcBef>
              <a:spcAft>
                <a:spcPts val="0"/>
              </a:spcAft>
              <a:buClrTx/>
              <a:buSzTx/>
              <a:buFontTx/>
              <a:buNone/>
              <a:tabLst/>
              <a:defRPr/>
            </a:pP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Lehrstuhl für Musterverfahren</a:t>
            </a:r>
            <a:b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Fakultät für Mustertechnik</a:t>
            </a:r>
            <a:b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Technische Universität München</a:t>
            </a:r>
            <a:endParaRPr kumimoji="0" lang="de-DE" sz="18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pic>
        <p:nvPicPr>
          <p:cNvPr id="4" name="Grafik 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622000" y="1259999"/>
            <a:ext cx="2390344" cy="1260000"/>
          </a:xfrm>
          <a:prstGeom prst="rect">
            <a:avLst/>
          </a:prstGeom>
        </p:spPr>
      </p:pic>
      <p:sp>
        <p:nvSpPr>
          <p:cNvPr id="5" name="Textplatzhalter 16"/>
          <p:cNvSpPr txBox="1">
            <a:spLocks/>
          </p:cNvSpPr>
          <p:nvPr userDrawn="1"/>
        </p:nvSpPr>
        <p:spPr>
          <a:xfrm>
            <a:off x="126047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Technische Universität München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Fakultät für Mustertechnik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Lehrstuhl für Musterverfahren</a:t>
            </a:r>
          </a:p>
        </p:txBody>
      </p:sp>
      <p:sp>
        <p:nvSpPr>
          <p:cNvPr id="6" name="Textplatzhalter 16"/>
          <p:cNvSpPr txBox="1">
            <a:spLocks/>
          </p:cNvSpPr>
          <p:nvPr userDrawn="1"/>
        </p:nvSpPr>
        <p:spPr>
          <a:xfrm>
            <a:off x="5978869"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7" name="Textplatzhalter 16"/>
          <p:cNvSpPr txBox="1">
            <a:spLocks/>
          </p:cNvSpPr>
          <p:nvPr userDrawn="1"/>
        </p:nvSpPr>
        <p:spPr>
          <a:xfrm>
            <a:off x="10697263"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8" name="Textplatzhalter 16"/>
          <p:cNvSpPr txBox="1">
            <a:spLocks/>
          </p:cNvSpPr>
          <p:nvPr userDrawn="1"/>
        </p:nvSpPr>
        <p:spPr>
          <a:xfrm>
            <a:off x="15415657"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0" name="Textplatzhalter 16"/>
          <p:cNvSpPr txBox="1">
            <a:spLocks/>
          </p:cNvSpPr>
          <p:nvPr userDrawn="1"/>
        </p:nvSpPr>
        <p:spPr>
          <a:xfrm>
            <a:off x="20134051"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1" name="Textplatzhalter 16"/>
          <p:cNvSpPr txBox="1">
            <a:spLocks/>
          </p:cNvSpPr>
          <p:nvPr userDrawn="1"/>
        </p:nvSpPr>
        <p:spPr>
          <a:xfrm>
            <a:off x="2485244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0" r:id="rId4"/>
    <p:sldLayoutId id="2147483664" r:id="rId5"/>
  </p:sldLayoutIdLst>
  <p:hf sldNum="0" hdr="0" ftr="0" dt="0"/>
  <p:txStyles>
    <p:titleStyle>
      <a:lvl1pPr algn="l" defTabSz="2952319" rtl="0" eaLnBrk="1" latinLnBrk="0" hangingPunct="1">
        <a:spcBef>
          <a:spcPct val="0"/>
        </a:spcBef>
        <a:buNone/>
        <a:defRPr lang="de-DE" sz="6600" kern="1200" baseline="0" smtClean="0">
          <a:solidFill>
            <a:schemeClr val="tx1"/>
          </a:solidFill>
          <a:latin typeface="Arial" pitchFamily="34" charset="0"/>
          <a:ea typeface="+mj-ea"/>
          <a:cs typeface="Arial" pitchFamily="34" charset="0"/>
        </a:defRPr>
      </a:lvl1pPr>
    </p:titleStyle>
    <p:bodyStyle>
      <a:lvl1pPr marL="1107119" indent="-1107119"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elplatzhalter 1"/>
          <p:cNvSpPr txBox="1">
            <a:spLocks/>
          </p:cNvSpPr>
          <p:nvPr/>
        </p:nvSpPr>
        <p:spPr>
          <a:xfrm>
            <a:off x="1259999" y="1206000"/>
            <a:ext cx="23961107" cy="1260000"/>
          </a:xfrm>
          <a:prstGeom prst="rect">
            <a:avLst/>
          </a:prstGeom>
        </p:spPr>
        <p:txBody>
          <a:bodyPr vert="horz" lIns="0" tIns="0" rIns="0" bIns="0" rtlCol="0" anchor="t" anchorCtr="0">
            <a:noAutofit/>
          </a:bodyPr>
          <a:lstStyle/>
          <a:p>
            <a:pPr marL="0" marR="0" lvl="0" indent="0" algn="l" defTabSz="2952319" rtl="0" eaLnBrk="1" fontAlgn="auto" latinLnBrk="0" hangingPunct="1">
              <a:lnSpc>
                <a:spcPts val="3650"/>
              </a:lnSpc>
              <a:spcBef>
                <a:spcPct val="0"/>
              </a:spcBef>
              <a:spcAft>
                <a:spcPts val="0"/>
              </a:spcAft>
              <a:buClrTx/>
              <a:buSzTx/>
              <a:buFontTx/>
              <a:buNone/>
              <a:tabLst/>
              <a:defRPr/>
            </a:pP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Chair for Data Processing</a:t>
            </a:r>
          </a:p>
          <a:p>
            <a:pPr marL="0" marR="0" lvl="0" indent="0" algn="l" defTabSz="2952319" rtl="0" eaLnBrk="1" fontAlgn="auto" latinLnBrk="0" hangingPunct="1">
              <a:lnSpc>
                <a:spcPts val="3650"/>
              </a:lnSpc>
              <a:spcBef>
                <a:spcPct val="0"/>
              </a:spcBef>
              <a:spcAft>
                <a:spcPts val="0"/>
              </a:spcAft>
              <a:buClrTx/>
              <a:buSzTx/>
              <a:buFontTx/>
              <a:buNone/>
              <a:tabLst/>
              <a:defRPr/>
            </a:pP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Department of Electrical and Computer Engineering</a:t>
            </a:r>
          </a:p>
          <a:p>
            <a:pPr marL="0" marR="0" lvl="0" indent="0" algn="l" defTabSz="2952319" rtl="0" eaLnBrk="1" fontAlgn="auto" latinLnBrk="0" hangingPunct="1">
              <a:lnSpc>
                <a:spcPts val="3650"/>
              </a:lnSpc>
              <a:spcBef>
                <a:spcPct val="0"/>
              </a:spcBef>
              <a:spcAft>
                <a:spcPts val="0"/>
              </a:spcAft>
              <a:buClrTx/>
              <a:buSzTx/>
              <a:buFontTx/>
              <a:buNone/>
              <a:tabLst/>
              <a:defRPr/>
            </a:pP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Technical University of Munich</a:t>
            </a:r>
            <a:endParaRPr kumimoji="0" lang="de-DE" sz="18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pic>
        <p:nvPicPr>
          <p:cNvPr id="4" name="Grafik 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622000" y="1259999"/>
            <a:ext cx="2390344" cy="1260000"/>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Lst>
  <p:hf sldNum="0" hdr="0" ftr="0" dt="0"/>
  <p:txStyles>
    <p:titleStyle>
      <a:lvl1pPr algn="l" defTabSz="2952319" rtl="0" eaLnBrk="1" latinLnBrk="0" hangingPunct="1">
        <a:spcBef>
          <a:spcPct val="0"/>
        </a:spcBef>
        <a:buNone/>
        <a:defRPr lang="de-DE" sz="6600" kern="1200" baseline="0" smtClean="0">
          <a:solidFill>
            <a:schemeClr val="tx1"/>
          </a:solidFill>
          <a:latin typeface="Arial" pitchFamily="34" charset="0"/>
          <a:ea typeface="+mj-ea"/>
          <a:cs typeface="Arial" pitchFamily="34" charset="0"/>
        </a:defRPr>
      </a:lvl1pPr>
    </p:titleStyle>
    <p:bodyStyle>
      <a:lvl1pPr marL="1107119" indent="-1107119"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elplatzhalter 1"/>
          <p:cNvSpPr txBox="1">
            <a:spLocks/>
          </p:cNvSpPr>
          <p:nvPr/>
        </p:nvSpPr>
        <p:spPr>
          <a:xfrm>
            <a:off x="1265048" y="1206000"/>
            <a:ext cx="25936060" cy="1260000"/>
          </a:xfrm>
          <a:prstGeom prst="rect">
            <a:avLst/>
          </a:prstGeom>
        </p:spPr>
        <p:txBody>
          <a:bodyPr vert="horz" lIns="0" tIns="0" rIns="0" bIns="0" rtlCol="0" anchor="t" anchorCtr="0">
            <a:noAutofit/>
          </a:bodyPr>
          <a:lstStyle/>
          <a:p>
            <a:pPr marL="0" marR="0" lvl="0" indent="0" algn="l" defTabSz="2952319" rtl="0" eaLnBrk="1" fontAlgn="auto" latinLnBrk="0" hangingPunct="1">
              <a:lnSpc>
                <a:spcPts val="3650"/>
              </a:lnSpc>
              <a:spcBef>
                <a:spcPct val="0"/>
              </a:spcBef>
              <a:spcAft>
                <a:spcPts val="0"/>
              </a:spcAft>
              <a:buClrTx/>
              <a:buSzTx/>
              <a:buFontTx/>
              <a:buNone/>
              <a:tabLst/>
              <a:defRPr/>
            </a:pPr>
            <a:endPar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endParaRPr>
          </a:p>
          <a:p>
            <a:pPr marL="0" marR="0" lvl="0" indent="0" algn="l" defTabSz="2952319" rtl="0" eaLnBrk="1" fontAlgn="auto" latinLnBrk="0" hangingPunct="1">
              <a:lnSpc>
                <a:spcPts val="3650"/>
              </a:lnSpc>
              <a:spcBef>
                <a:spcPct val="0"/>
              </a:spcBef>
              <a:spcAft>
                <a:spcPts val="0"/>
              </a:spcAft>
              <a:buClrTx/>
              <a:buSzTx/>
              <a:buFontTx/>
              <a:buNone/>
              <a:tabLst/>
              <a:defRPr/>
            </a:pPr>
            <a:b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Technische Universität München</a:t>
            </a:r>
            <a:endParaRPr kumimoji="0" lang="de-DE" sz="18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pic>
        <p:nvPicPr>
          <p:cNvPr id="5" name="Grafik 4"/>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622000" y="1259999"/>
            <a:ext cx="2390344" cy="1260000"/>
          </a:xfrm>
          <a:prstGeom prst="rect">
            <a:avLst/>
          </a:prstGeom>
        </p:spPr>
      </p:pic>
      <p:sp>
        <p:nvSpPr>
          <p:cNvPr id="4" name="Textplatzhalter 16"/>
          <p:cNvSpPr txBox="1">
            <a:spLocks/>
          </p:cNvSpPr>
          <p:nvPr userDrawn="1"/>
        </p:nvSpPr>
        <p:spPr>
          <a:xfrm>
            <a:off x="126047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Technische Universität München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Fakultät für Mustertechnik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Lehrstuhl für Musterverfahren</a:t>
            </a:r>
          </a:p>
        </p:txBody>
      </p:sp>
      <p:sp>
        <p:nvSpPr>
          <p:cNvPr id="6" name="Textplatzhalter 16"/>
          <p:cNvSpPr txBox="1">
            <a:spLocks/>
          </p:cNvSpPr>
          <p:nvPr userDrawn="1"/>
        </p:nvSpPr>
        <p:spPr>
          <a:xfrm>
            <a:off x="5978869"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7" name="Textplatzhalter 16"/>
          <p:cNvSpPr txBox="1">
            <a:spLocks/>
          </p:cNvSpPr>
          <p:nvPr userDrawn="1"/>
        </p:nvSpPr>
        <p:spPr>
          <a:xfrm>
            <a:off x="10697263"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8" name="Textplatzhalter 16"/>
          <p:cNvSpPr txBox="1">
            <a:spLocks/>
          </p:cNvSpPr>
          <p:nvPr userDrawn="1"/>
        </p:nvSpPr>
        <p:spPr>
          <a:xfrm>
            <a:off x="15415657"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0" name="Textplatzhalter 16"/>
          <p:cNvSpPr txBox="1">
            <a:spLocks/>
          </p:cNvSpPr>
          <p:nvPr userDrawn="1"/>
        </p:nvSpPr>
        <p:spPr>
          <a:xfrm>
            <a:off x="20134051"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1" name="Textplatzhalter 16"/>
          <p:cNvSpPr txBox="1">
            <a:spLocks/>
          </p:cNvSpPr>
          <p:nvPr userDrawn="1"/>
        </p:nvSpPr>
        <p:spPr>
          <a:xfrm>
            <a:off x="2485244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72" r:id="rId4"/>
    <p:sldLayoutId id="2147483669" r:id="rId5"/>
  </p:sldLayoutIdLst>
  <p:hf sldNum="0" hdr="0" ftr="0" dt="0"/>
  <p:txStyles>
    <p:titleStyle>
      <a:lvl1pPr algn="l" defTabSz="2952319" rtl="0" eaLnBrk="1" latinLnBrk="0" hangingPunct="1">
        <a:spcBef>
          <a:spcPct val="0"/>
        </a:spcBef>
        <a:buNone/>
        <a:defRPr lang="de-DE" sz="6600" kern="1200" baseline="0" smtClean="0">
          <a:solidFill>
            <a:schemeClr val="tx1"/>
          </a:solidFill>
          <a:latin typeface="Arial" pitchFamily="34" charset="0"/>
          <a:ea typeface="+mj-ea"/>
          <a:cs typeface="Arial" pitchFamily="34" charset="0"/>
        </a:defRPr>
      </a:lvl1pPr>
    </p:titleStyle>
    <p:bodyStyle>
      <a:lvl1pPr marL="1107119" indent="-1107119"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4.xml"/><Relationship Id="rId5" Type="http://schemas.openxmlformats.org/officeDocument/2006/relationships/image" Target="../media/image3.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7.PNG"/><Relationship Id="rId3" Type="http://schemas.openxmlformats.org/officeDocument/2006/relationships/image" Target="../media/image2.jpeg"/><Relationship Id="rId21" Type="http://schemas.openxmlformats.org/officeDocument/2006/relationships/image" Target="../media/image19.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2.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4.xml"/><Relationship Id="rId6" Type="http://schemas.openxmlformats.org/officeDocument/2006/relationships/image" Target="../media/image6.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5.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5.PNG"/><Relationship Id="rId10" Type="http://schemas.openxmlformats.org/officeDocument/2006/relationships/image" Target="../media/image6.emf"/><Relationship Id="rId19" Type="http://schemas.openxmlformats.org/officeDocument/2006/relationships/image" Target="../media/image17.png"/><Relationship Id="rId4" Type="http://schemas.openxmlformats.org/officeDocument/2006/relationships/image" Target="../media/image4.png"/><Relationship Id="rId9" Type="http://schemas.openxmlformats.org/officeDocument/2006/relationships/image" Target="../media/image8.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Placeholder 14">
            <a:extLst>
              <a:ext uri="{FF2B5EF4-FFF2-40B4-BE49-F238E27FC236}">
                <a16:creationId xmlns:a16="http://schemas.microsoft.com/office/drawing/2014/main" id="{086B20DB-6A34-4875-83C9-D70060009CDE}"/>
              </a:ext>
            </a:extLst>
          </p:cNvPr>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tretch>
            <a:fillRect/>
          </a:stretch>
        </p:blipFill>
        <p:spPr>
          <a:xfrm>
            <a:off x="1225298" y="14039166"/>
            <a:ext cx="8043314" cy="3854728"/>
          </a:xfrm>
        </p:spPr>
      </p:pic>
      <p:sp>
        <p:nvSpPr>
          <p:cNvPr id="3" name="Text Placeholder 2">
            <a:extLst>
              <a:ext uri="{FF2B5EF4-FFF2-40B4-BE49-F238E27FC236}">
                <a16:creationId xmlns:a16="http://schemas.microsoft.com/office/drawing/2014/main" id="{FD26F003-5257-4ECA-8455-918D2D479F9D}"/>
              </a:ext>
            </a:extLst>
          </p:cNvPr>
          <p:cNvSpPr>
            <a:spLocks noGrp="1"/>
          </p:cNvSpPr>
          <p:nvPr>
            <p:ph type="body" sz="quarter" idx="19"/>
          </p:nvPr>
        </p:nvSpPr>
        <p:spPr>
          <a:xfrm>
            <a:off x="1264024" y="18109918"/>
            <a:ext cx="8043314" cy="216024"/>
          </a:xfrm>
        </p:spPr>
        <p:txBody>
          <a:bodyPr/>
          <a:lstStyle/>
          <a:p>
            <a:r>
              <a:rPr lang="de-DE" dirty="0"/>
              <a:t>Bildunterschrift, Autor</a:t>
            </a:r>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B07FC288-A910-47DA-80A7-1A8E6450AF2D}"/>
                  </a:ext>
                </a:extLst>
              </p:cNvPr>
              <p:cNvSpPr>
                <a:spLocks noGrp="1"/>
              </p:cNvSpPr>
              <p:nvPr>
                <p:ph type="body" sz="quarter" idx="33"/>
              </p:nvPr>
            </p:nvSpPr>
            <p:spPr>
              <a:xfrm>
                <a:off x="1260000" y="3564608"/>
                <a:ext cx="8047339" cy="10440854"/>
              </a:xfrm>
            </p:spPr>
            <p:txBody>
              <a:bodyPr/>
              <a:lstStyle/>
              <a:p>
                <a:pPr lvl="1" algn="just"/>
                <a:r>
                  <a:rPr lang="de-DE" sz="2800" dirty="0"/>
                  <a:t>Abstract</a:t>
                </a:r>
              </a:p>
              <a:p>
                <a:pPr algn="just"/>
                <a:r>
                  <a:rPr lang="de-DE" dirty="0"/>
                  <a:t>By learning from real-world data, machine learning is doomed to adopt social bias such as sexism. This paper analyzes gender bias in the context of the natrual language processing technique word embedding. The paper proposes a method to determine the underlying bias in a dataset and an algorithm to eliminate this bias while preserving the ability to cluster words. This is shown using a public dataset of news articles to reduce gender stereotypes in analogy tasks.</a:t>
                </a:r>
              </a:p>
              <a:p>
                <a:pPr lvl="1" algn="just"/>
                <a:r>
                  <a:rPr lang="de-DE" sz="2800" dirty="0"/>
                  <a:t>Introduction and Preliminary</a:t>
                </a:r>
              </a:p>
              <a:p>
                <a:pPr algn="just"/>
                <a:r>
                  <a:rPr lang="de-DE" dirty="0"/>
                  <a:t>A word embedding represents each word </a:t>
                </a:r>
                <a14:m>
                  <m:oMath xmlns:m="http://schemas.openxmlformats.org/officeDocument/2006/math">
                    <m:r>
                      <a:rPr lang="de-DE" i="1" dirty="0" smtClean="0">
                        <a:latin typeface="Cambria Math" panose="02040503050406030204" pitchFamily="18" charset="0"/>
                      </a:rPr>
                      <m:t>𝑤</m:t>
                    </m:r>
                  </m:oMath>
                </a14:m>
                <a:r>
                  <a:rPr lang="de-DE" dirty="0"/>
                  <a:t> as a d-dimensional </a:t>
                </a:r>
                <a14:m>
                  <m:oMath xmlns:m="http://schemas.openxmlformats.org/officeDocument/2006/math">
                    <m:r>
                      <a:rPr lang="de-DE" i="1" dirty="0" smtClean="0">
                        <a:latin typeface="Cambria Math" panose="02040503050406030204" pitchFamily="18" charset="0"/>
                      </a:rPr>
                      <m:t>𝑤𝑜𝑟𝑑</m:t>
                    </m:r>
                    <m:r>
                      <a:rPr lang="de-DE" i="1" dirty="0" smtClean="0">
                        <a:latin typeface="Cambria Math" panose="02040503050406030204" pitchFamily="18" charset="0"/>
                      </a:rPr>
                      <m:t> </m:t>
                    </m:r>
                    <m:r>
                      <a:rPr lang="de-DE" i="1" dirty="0" smtClean="0">
                        <a:latin typeface="Cambria Math" panose="02040503050406030204" pitchFamily="18" charset="0"/>
                      </a:rPr>
                      <m:t>𝑣𝑒𝑐𝑡𝑜𝑟</m:t>
                    </m:r>
                  </m:oMath>
                </a14:m>
                <a:r>
                  <a:rPr lang="de-DE" dirty="0"/>
                  <a:t> </a:t>
                </a:r>
                <a14:m>
                  <m:oMath xmlns:m="http://schemas.openxmlformats.org/officeDocument/2006/math">
                    <m:r>
                      <a:rPr lang="de-DE" i="1">
                        <a:latin typeface="Cambria Math" panose="02040503050406030204" pitchFamily="18" charset="0"/>
                      </a:rPr>
                      <m:t>𝑤</m:t>
                    </m:r>
                    <m:r>
                      <a:rPr lang="de-DE" i="1">
                        <a:latin typeface="Cambria Math" panose="02040503050406030204" pitchFamily="18" charset="0"/>
                      </a:rPr>
                      <m:t> ∈</m:t>
                    </m:r>
                    <m:sSup>
                      <m:sSupPr>
                        <m:ctrlPr>
                          <a:rPr lang="de-DE" i="1">
                            <a:latin typeface="Cambria Math" panose="02040503050406030204" pitchFamily="18" charset="0"/>
                            <a:ea typeface="Cambria Math" panose="02040503050406030204" pitchFamily="18" charset="0"/>
                          </a:rPr>
                        </m:ctrlPr>
                      </m:sSupPr>
                      <m:e>
                        <m:r>
                          <a:rPr lang="de-DE" i="1">
                            <a:latin typeface="Cambria Math" panose="02040503050406030204" pitchFamily="18" charset="0"/>
                            <a:ea typeface="Cambria Math" panose="02040503050406030204" pitchFamily="18" charset="0"/>
                          </a:rPr>
                          <m:t>ℝ</m:t>
                        </m:r>
                      </m:e>
                      <m:sup>
                        <m:r>
                          <a:rPr lang="de-DE" i="1">
                            <a:latin typeface="Cambria Math" panose="02040503050406030204" pitchFamily="18" charset="0"/>
                            <a:ea typeface="Cambria Math" panose="02040503050406030204" pitchFamily="18" charset="0"/>
                          </a:rPr>
                          <m:t>𝑑</m:t>
                        </m:r>
                      </m:sup>
                    </m:sSup>
                  </m:oMath>
                </a14:m>
                <a:r>
                  <a:rPr lang="de-DE" dirty="0"/>
                  <a:t> with two imortant properties: similar words have similar vectors, and the difference between two word vectors has been shown to represent the difference between the corresponding words. This arithmetic properties can be used to solve analogy tasks, like ‚man is to brother as woman is to X?‘. The difference between the word vectors of ‚man‘ and ‚woman‘ should be similar to ‚brother‘ and X (e.g. ‚sister‘):                 </a:t>
                </a:r>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𝑚𝑎𝑛</m:t>
                        </m:r>
                      </m:sub>
                    </m:sSub>
                    <m:r>
                      <a:rPr lang="de-DE" b="0" i="1" smtClean="0">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𝑤</m:t>
                        </m:r>
                      </m:e>
                      <m:sub>
                        <m:r>
                          <a:rPr lang="de-DE" b="0" i="1" smtClean="0">
                            <a:latin typeface="Cambria Math" panose="02040503050406030204" pitchFamily="18" charset="0"/>
                          </a:rPr>
                          <m:t>𝑤𝑜</m:t>
                        </m:r>
                        <m:r>
                          <a:rPr lang="de-DE" i="1">
                            <a:latin typeface="Cambria Math" panose="02040503050406030204" pitchFamily="18" charset="0"/>
                          </a:rPr>
                          <m:t>𝑚𝑎𝑛</m:t>
                        </m:r>
                        <m:r>
                          <a:rPr lang="de-DE" b="0" i="1" smtClean="0">
                            <a:latin typeface="Cambria Math" panose="02040503050406030204" pitchFamily="18" charset="0"/>
                          </a:rPr>
                          <m:t> </m:t>
                        </m:r>
                      </m:sub>
                    </m:sSub>
                    <m:r>
                      <a:rPr lang="de-DE" i="1" smtClean="0">
                        <a:latin typeface="Cambria Math" panose="02040503050406030204" pitchFamily="18" charset="0"/>
                        <a:ea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𝑤</m:t>
                        </m:r>
                      </m:e>
                      <m:sub>
                        <m:r>
                          <a:rPr lang="de-DE" b="0" i="1" smtClean="0">
                            <a:latin typeface="Cambria Math" panose="02040503050406030204" pitchFamily="18" charset="0"/>
                          </a:rPr>
                          <m:t>𝑏𝑟𝑜𝑡h𝑒𝑟</m:t>
                        </m:r>
                      </m:sub>
                    </m:sSub>
                    <m:r>
                      <a:rPr lang="de-DE" b="0" i="1" smtClean="0">
                        <a:latin typeface="Cambria Math" panose="02040503050406030204" pitchFamily="18" charset="0"/>
                      </a:rPr>
                      <m:t> −</m:t>
                    </m:r>
                    <m:sSub>
                      <m:sSubPr>
                        <m:ctrlPr>
                          <a:rPr lang="de-DE" i="1">
                            <a:latin typeface="Cambria Math" panose="02040503050406030204" pitchFamily="18" charset="0"/>
                          </a:rPr>
                        </m:ctrlPr>
                      </m:sSubPr>
                      <m:e>
                        <m:r>
                          <a:rPr lang="de-DE" i="1">
                            <a:latin typeface="Cambria Math" panose="02040503050406030204" pitchFamily="18" charset="0"/>
                          </a:rPr>
                          <m:t>𝑤</m:t>
                        </m:r>
                      </m:e>
                      <m:sub>
                        <m:r>
                          <a:rPr lang="de-DE" b="0" i="1" smtClean="0">
                            <a:latin typeface="Cambria Math" panose="02040503050406030204" pitchFamily="18" charset="0"/>
                          </a:rPr>
                          <m:t>𝑠𝑖𝑠𝑡𝑒𝑟</m:t>
                        </m:r>
                      </m:sub>
                    </m:sSub>
                  </m:oMath>
                </a14:m>
                <a:r>
                  <a:rPr lang="de-DE" dirty="0"/>
                  <a:t>. </a:t>
                </a:r>
              </a:p>
              <a:p>
                <a:pPr algn="just"/>
                <a:r>
                  <a:rPr lang="de-DE" dirty="0"/>
                  <a:t>To measure bias, a gender-neutral word like ‚nurse‘ is compared to two gender-specific words like ‚man‘ and ‚woman‘. If the distance between the neutral word and one specific word is smaller than between the other, this suggests bias. Figure 1 shows a sample of words ordered by their distance to ‚he‘ and ‚she‘ (x-Axis) and their bias (y-Axis). For this paper, the public word2vec embedding is used, trained on a set of Google News Articles, cosisting of 3 million english words.</a:t>
                </a:r>
              </a:p>
            </p:txBody>
          </p:sp>
        </mc:Choice>
        <mc:Fallback xmlns="">
          <p:sp>
            <p:nvSpPr>
              <p:cNvPr id="5" name="Text Placeholder 4">
                <a:extLst>
                  <a:ext uri="{FF2B5EF4-FFF2-40B4-BE49-F238E27FC236}">
                    <a16:creationId xmlns:a16="http://schemas.microsoft.com/office/drawing/2014/main" id="{B07FC288-A910-47DA-80A7-1A8E6450AF2D}"/>
                  </a:ext>
                </a:extLst>
              </p:cNvPr>
              <p:cNvSpPr>
                <a:spLocks noGrp="1" noRot="1" noChangeAspect="1" noMove="1" noResize="1" noEditPoints="1" noAdjustHandles="1" noChangeArrowheads="1" noChangeShapeType="1" noTextEdit="1"/>
              </p:cNvSpPr>
              <p:nvPr>
                <p:ph type="body" sz="quarter" idx="33"/>
              </p:nvPr>
            </p:nvSpPr>
            <p:spPr>
              <a:xfrm>
                <a:off x="1260000" y="3564608"/>
                <a:ext cx="8047339" cy="10440854"/>
              </a:xfrm>
              <a:blipFill>
                <a:blip r:embed="rId4"/>
                <a:stretch>
                  <a:fillRect l="-2727" t="-1752" r="-2121" b="-234"/>
                </a:stretch>
              </a:blipFill>
            </p:spPr>
            <p:txBody>
              <a:bodyPr/>
              <a:lstStyle/>
              <a:p>
                <a:r>
                  <a:rPr lang="en-GB">
                    <a:noFill/>
                  </a:rPr>
                  <a:t> </a:t>
                </a:r>
              </a:p>
            </p:txBody>
          </p:sp>
        </mc:Fallback>
      </mc:AlternateContent>
      <p:sp>
        <p:nvSpPr>
          <p:cNvPr id="13" name="Textplatzhalter 17">
            <a:extLst>
              <a:ext uri="{FF2B5EF4-FFF2-40B4-BE49-F238E27FC236}">
                <a16:creationId xmlns:a16="http://schemas.microsoft.com/office/drawing/2014/main" id="{FAF7E36C-DB8C-452F-A38D-6A90462C07EF}"/>
              </a:ext>
            </a:extLst>
          </p:cNvPr>
          <p:cNvSpPr>
            <a:spLocks noGrp="1"/>
          </p:cNvSpPr>
          <p:nvPr>
            <p:ph type="body" sz="quarter" idx="20"/>
          </p:nvPr>
        </p:nvSpPr>
        <p:spPr>
          <a:xfrm>
            <a:off x="1259999" y="2661902"/>
            <a:ext cx="27756000" cy="470658"/>
          </a:xfrm>
        </p:spPr>
        <p:txBody>
          <a:bodyPr/>
          <a:lstStyle/>
          <a:p>
            <a:r>
              <a:rPr lang="de-DE" sz="3200" dirty="0"/>
              <a:t>Nico Hertel, Seth Siriya, Thomas Decker, Uzair Akbar, Zhenchen Liao</a:t>
            </a:r>
          </a:p>
        </p:txBody>
      </p:sp>
      <p:sp>
        <p:nvSpPr>
          <p:cNvPr id="16" name="Text Placeholder 4">
            <a:extLst>
              <a:ext uri="{FF2B5EF4-FFF2-40B4-BE49-F238E27FC236}">
                <a16:creationId xmlns:a16="http://schemas.microsoft.com/office/drawing/2014/main" id="{88DD5B5C-4F29-4C4C-B4F8-171086B1C3FE}"/>
              </a:ext>
            </a:extLst>
          </p:cNvPr>
          <p:cNvSpPr txBox="1">
            <a:spLocks/>
          </p:cNvSpPr>
          <p:nvPr/>
        </p:nvSpPr>
        <p:spPr>
          <a:xfrm>
            <a:off x="11114329" y="10117030"/>
            <a:ext cx="8047339" cy="8208912"/>
          </a:xfrm>
          <a:prstGeom prst="rect">
            <a:avLst/>
          </a:prstGeom>
        </p:spPr>
        <p:txBody>
          <a:bodyPr lIns="0" tIns="0" rIns="0" bIns="0"/>
          <a:lstStyle>
            <a:lvl1pPr marL="0" indent="0" algn="l" defTabSz="2952319" rtl="0" eaLnBrk="1" latinLnBrk="0" hangingPunct="1">
              <a:lnSpc>
                <a:spcPts val="2800"/>
              </a:lnSpc>
              <a:spcBef>
                <a:spcPts val="0"/>
              </a:spcBef>
              <a:spcAft>
                <a:spcPts val="2800"/>
              </a:spcAft>
              <a:buFont typeface="Arial" pitchFamily="34" charset="0"/>
              <a:buNone/>
              <a:defRPr sz="2200" kern="1200">
                <a:solidFill>
                  <a:schemeClr val="tx1"/>
                </a:solidFill>
                <a:latin typeface="Arial" pitchFamily="34" charset="0"/>
                <a:ea typeface="+mn-ea"/>
                <a:cs typeface="Arial" pitchFamily="34" charset="0"/>
              </a:defRPr>
            </a:lvl1pPr>
            <a:lvl2pPr marL="0" indent="0" algn="l" defTabSz="2952319" rtl="0" eaLnBrk="1" latinLnBrk="0" hangingPunct="1">
              <a:lnSpc>
                <a:spcPts val="2800"/>
              </a:lnSpc>
              <a:spcBef>
                <a:spcPts val="0"/>
              </a:spcBef>
              <a:spcAft>
                <a:spcPts val="0"/>
              </a:spcAft>
              <a:buFont typeface="Arial" pitchFamily="34" charset="0"/>
              <a:buNone/>
              <a:defRPr sz="2200" b="1" i="0" kern="1200" baseline="0">
                <a:solidFill>
                  <a:schemeClr val="tx1"/>
                </a:solidFill>
                <a:latin typeface="Arial" pitchFamily="34" charset="0"/>
                <a:ea typeface="+mn-ea"/>
                <a:cs typeface="Arial" pitchFamily="34" charset="0"/>
              </a:defRPr>
            </a:lvl2pPr>
            <a:lvl3pPr marL="180000" indent="-180000" algn="l" defTabSz="2952319" rtl="0" eaLnBrk="1" latinLnBrk="0" hangingPunct="1">
              <a:lnSpc>
                <a:spcPts val="2800"/>
              </a:lnSpc>
              <a:spcBef>
                <a:spcPts val="0"/>
              </a:spcBef>
              <a:spcAft>
                <a:spcPts val="2800"/>
              </a:spcAft>
              <a:buFont typeface="Arial" panose="020B0604020202020204" pitchFamily="34" charset="0"/>
              <a:buChar char="•"/>
              <a:defRPr sz="22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pPr lvl="1" algn="just"/>
            <a:r>
              <a:rPr lang="de-DE" sz="2800" dirty="0"/>
              <a:t>Bias in Word Embeddings</a:t>
            </a:r>
          </a:p>
          <a:p>
            <a:pPr algn="just"/>
            <a:r>
              <a:rPr lang="de-DE" dirty="0"/>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lgn="just"/>
            <a:r>
              <a:rPr lang="de-DE" sz="2800" dirty="0"/>
              <a:t>Debiasing Algorithm</a:t>
            </a:r>
          </a:p>
          <a:p>
            <a:pPr algn="just"/>
            <a:r>
              <a:rPr lang="de-DE" dirty="0"/>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p>
          <a:p>
            <a:pPr algn="just"/>
            <a:endParaRPr lang="de-DE" dirty="0"/>
          </a:p>
        </p:txBody>
      </p:sp>
      <p:sp>
        <p:nvSpPr>
          <p:cNvPr id="17" name="Text Placeholder 4">
            <a:extLst>
              <a:ext uri="{FF2B5EF4-FFF2-40B4-BE49-F238E27FC236}">
                <a16:creationId xmlns:a16="http://schemas.microsoft.com/office/drawing/2014/main" id="{80208A8B-70FF-4729-AA3D-10A2E92A566C}"/>
              </a:ext>
            </a:extLst>
          </p:cNvPr>
          <p:cNvSpPr txBox="1">
            <a:spLocks/>
          </p:cNvSpPr>
          <p:nvPr/>
        </p:nvSpPr>
        <p:spPr>
          <a:xfrm>
            <a:off x="20968660" y="3564608"/>
            <a:ext cx="8047339" cy="14761334"/>
          </a:xfrm>
          <a:prstGeom prst="rect">
            <a:avLst/>
          </a:prstGeom>
        </p:spPr>
        <p:txBody>
          <a:bodyPr lIns="0" tIns="0" rIns="0" bIns="0"/>
          <a:lstStyle>
            <a:lvl1pPr marL="0" indent="0" algn="l" defTabSz="2952319" rtl="0" eaLnBrk="1" latinLnBrk="0" hangingPunct="1">
              <a:lnSpc>
                <a:spcPts val="2800"/>
              </a:lnSpc>
              <a:spcBef>
                <a:spcPts val="0"/>
              </a:spcBef>
              <a:spcAft>
                <a:spcPts val="2800"/>
              </a:spcAft>
              <a:buFont typeface="Arial" pitchFamily="34" charset="0"/>
              <a:buNone/>
              <a:defRPr sz="2200" kern="1200">
                <a:solidFill>
                  <a:schemeClr val="tx1"/>
                </a:solidFill>
                <a:latin typeface="Arial" pitchFamily="34" charset="0"/>
                <a:ea typeface="+mn-ea"/>
                <a:cs typeface="Arial" pitchFamily="34" charset="0"/>
              </a:defRPr>
            </a:lvl1pPr>
            <a:lvl2pPr marL="0" indent="0" algn="l" defTabSz="2952319" rtl="0" eaLnBrk="1" latinLnBrk="0" hangingPunct="1">
              <a:lnSpc>
                <a:spcPts val="2800"/>
              </a:lnSpc>
              <a:spcBef>
                <a:spcPts val="0"/>
              </a:spcBef>
              <a:spcAft>
                <a:spcPts val="0"/>
              </a:spcAft>
              <a:buFont typeface="Arial" pitchFamily="34" charset="0"/>
              <a:buNone/>
              <a:defRPr sz="2200" b="1" i="0" kern="1200" baseline="0">
                <a:solidFill>
                  <a:schemeClr val="tx1"/>
                </a:solidFill>
                <a:latin typeface="Arial" pitchFamily="34" charset="0"/>
                <a:ea typeface="+mn-ea"/>
                <a:cs typeface="Arial" pitchFamily="34" charset="0"/>
              </a:defRPr>
            </a:lvl2pPr>
            <a:lvl3pPr marL="180000" indent="-180000" algn="l" defTabSz="2952319" rtl="0" eaLnBrk="1" latinLnBrk="0" hangingPunct="1">
              <a:lnSpc>
                <a:spcPts val="2800"/>
              </a:lnSpc>
              <a:spcBef>
                <a:spcPts val="0"/>
              </a:spcBef>
              <a:spcAft>
                <a:spcPts val="2800"/>
              </a:spcAft>
              <a:buFont typeface="Arial" panose="020B0604020202020204" pitchFamily="34" charset="0"/>
              <a:buChar char="•"/>
              <a:defRPr sz="22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pPr lvl="1" algn="just"/>
            <a:r>
              <a:rPr lang="de-DE" sz="2800" dirty="0"/>
              <a:t>Debiasing Results</a:t>
            </a:r>
          </a:p>
          <a:p>
            <a:pPr algn="just"/>
            <a:r>
              <a:rPr lang="de-DE" dirty="0"/>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lgn="just"/>
            <a:r>
              <a:rPr lang="de-DE" sz="2800" dirty="0"/>
              <a:t>Discussion</a:t>
            </a:r>
          </a:p>
          <a:p>
            <a:pPr algn="just"/>
            <a:r>
              <a:rPr lang="de-DE" dirty="0"/>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p>
          <a:p>
            <a:pPr algn="just"/>
            <a:endParaRPr lang="de-DE" dirty="0"/>
          </a:p>
        </p:txBody>
      </p:sp>
      <p:pic>
        <p:nvPicPr>
          <p:cNvPr id="18" name="Picture Placeholder 14">
            <a:extLst>
              <a:ext uri="{FF2B5EF4-FFF2-40B4-BE49-F238E27FC236}">
                <a16:creationId xmlns:a16="http://schemas.microsoft.com/office/drawing/2014/main" id="{CC39981D-C2AD-4AD8-A3FA-3CFC6755E04F}"/>
              </a:ext>
            </a:extLst>
          </p:cNvPr>
          <p:cNvPicPr>
            <a:picLocks noChangeAspect="1"/>
          </p:cNvPicPr>
          <p:nvPr/>
        </p:nvPicPr>
        <p:blipFill>
          <a:blip r:embed="rId5">
            <a:extLst>
              <a:ext uri="{28A0092B-C50C-407E-A947-70E740481C1C}">
                <a14:useLocalDpi xmlns:a14="http://schemas.microsoft.com/office/drawing/2010/main" val="0"/>
              </a:ext>
            </a:extLst>
          </a:blip>
          <a:srcRect l="19756" r="19756"/>
          <a:stretch>
            <a:fillRect/>
          </a:stretch>
        </p:blipFill>
        <p:spPr>
          <a:xfrm>
            <a:off x="11093592" y="3579516"/>
            <a:ext cx="8043314" cy="5764293"/>
          </a:xfrm>
          <a:prstGeom prst="rect">
            <a:avLst/>
          </a:prstGeom>
        </p:spPr>
      </p:pic>
      <p:sp>
        <p:nvSpPr>
          <p:cNvPr id="19" name="Text Placeholder 2">
            <a:extLst>
              <a:ext uri="{FF2B5EF4-FFF2-40B4-BE49-F238E27FC236}">
                <a16:creationId xmlns:a16="http://schemas.microsoft.com/office/drawing/2014/main" id="{58B6007F-8D83-41D3-909A-DB86A692F092}"/>
              </a:ext>
            </a:extLst>
          </p:cNvPr>
          <p:cNvSpPr txBox="1">
            <a:spLocks/>
          </p:cNvSpPr>
          <p:nvPr/>
        </p:nvSpPr>
        <p:spPr>
          <a:xfrm>
            <a:off x="11114330" y="9684982"/>
            <a:ext cx="8043314" cy="216024"/>
          </a:xfrm>
          <a:prstGeom prst="rect">
            <a:avLst/>
          </a:prstGeom>
        </p:spPr>
        <p:txBody>
          <a:bodyPr lIns="0" tIns="0" rIns="0" bIns="0" anchor="b" anchorCtr="0"/>
          <a:lstStyle>
            <a:lvl1pPr marL="1107119" indent="-1107119" algn="l" defTabSz="2952319" rtl="0" eaLnBrk="1" latinLnBrk="0" hangingPunct="1">
              <a:spcBef>
                <a:spcPct val="20000"/>
              </a:spcBef>
              <a:buFont typeface="Arial" pitchFamily="34" charset="0"/>
              <a:buNone/>
              <a:defRPr sz="12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r>
              <a:rPr lang="de-DE"/>
              <a:t>Bildunterschrift, Autor</a:t>
            </a:r>
            <a:endParaRPr lang="de-DE" dirty="0"/>
          </a:p>
        </p:txBody>
      </p:sp>
      <p:pic>
        <p:nvPicPr>
          <p:cNvPr id="20" name="Picture Placeholder 14">
            <a:extLst>
              <a:ext uri="{FF2B5EF4-FFF2-40B4-BE49-F238E27FC236}">
                <a16:creationId xmlns:a16="http://schemas.microsoft.com/office/drawing/2014/main" id="{C41D14D7-BF40-4931-96BF-D8875EE9F8C9}"/>
              </a:ext>
            </a:extLst>
          </p:cNvPr>
          <p:cNvPicPr>
            <a:picLocks noChangeAspect="1"/>
          </p:cNvPicPr>
          <p:nvPr/>
        </p:nvPicPr>
        <p:blipFill>
          <a:blip r:embed="rId5">
            <a:extLst>
              <a:ext uri="{28A0092B-C50C-407E-A947-70E740481C1C}">
                <a14:useLocalDpi xmlns:a14="http://schemas.microsoft.com/office/drawing/2010/main" val="0"/>
              </a:ext>
            </a:extLst>
          </a:blip>
          <a:srcRect l="19756" r="19756"/>
          <a:stretch>
            <a:fillRect/>
          </a:stretch>
        </p:blipFill>
        <p:spPr>
          <a:xfrm>
            <a:off x="20968658" y="12258445"/>
            <a:ext cx="8043314" cy="5764293"/>
          </a:xfrm>
          <a:prstGeom prst="rect">
            <a:avLst/>
          </a:prstGeom>
        </p:spPr>
      </p:pic>
      <p:sp>
        <p:nvSpPr>
          <p:cNvPr id="21" name="Text Placeholder 2">
            <a:extLst>
              <a:ext uri="{FF2B5EF4-FFF2-40B4-BE49-F238E27FC236}">
                <a16:creationId xmlns:a16="http://schemas.microsoft.com/office/drawing/2014/main" id="{38724F83-DFE1-4A8A-8AD7-81D87529E100}"/>
              </a:ext>
            </a:extLst>
          </p:cNvPr>
          <p:cNvSpPr txBox="1">
            <a:spLocks/>
          </p:cNvSpPr>
          <p:nvPr/>
        </p:nvSpPr>
        <p:spPr>
          <a:xfrm>
            <a:off x="20968659" y="18091093"/>
            <a:ext cx="8043314" cy="216024"/>
          </a:xfrm>
          <a:prstGeom prst="rect">
            <a:avLst/>
          </a:prstGeom>
        </p:spPr>
        <p:txBody>
          <a:bodyPr lIns="0" tIns="0" rIns="0" bIns="0" anchor="b" anchorCtr="0"/>
          <a:lstStyle>
            <a:lvl1pPr marL="1107119" indent="-1107119" algn="l" defTabSz="2952319" rtl="0" eaLnBrk="1" latinLnBrk="0" hangingPunct="1">
              <a:spcBef>
                <a:spcPct val="20000"/>
              </a:spcBef>
              <a:buFont typeface="Arial" pitchFamily="34" charset="0"/>
              <a:buNone/>
              <a:defRPr sz="12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r>
              <a:rPr lang="de-DE"/>
              <a:t>Bildunterschrift, Autor</a:t>
            </a:r>
            <a:endParaRPr lang="de-DE" dirty="0"/>
          </a:p>
        </p:txBody>
      </p:sp>
      <p:grpSp>
        <p:nvGrpSpPr>
          <p:cNvPr id="6" name="Group 5">
            <a:extLst>
              <a:ext uri="{FF2B5EF4-FFF2-40B4-BE49-F238E27FC236}">
                <a16:creationId xmlns:a16="http://schemas.microsoft.com/office/drawing/2014/main" id="{D9680433-D2DC-4D30-B1F9-C0CB0704B2CD}"/>
              </a:ext>
            </a:extLst>
          </p:cNvPr>
          <p:cNvGrpSpPr/>
          <p:nvPr/>
        </p:nvGrpSpPr>
        <p:grpSpPr>
          <a:xfrm>
            <a:off x="1259999" y="1174956"/>
            <a:ext cx="25317495" cy="1477328"/>
            <a:chOff x="1259999" y="1174956"/>
            <a:chExt cx="25317495" cy="1477328"/>
          </a:xfrm>
        </p:grpSpPr>
        <p:sp>
          <p:nvSpPr>
            <p:cNvPr id="9" name="Rectangle 8">
              <a:extLst>
                <a:ext uri="{FF2B5EF4-FFF2-40B4-BE49-F238E27FC236}">
                  <a16:creationId xmlns:a16="http://schemas.microsoft.com/office/drawing/2014/main" id="{05A74B1F-AE8D-4ACC-A375-D881310BF1AB}"/>
                </a:ext>
              </a:extLst>
            </p:cNvPr>
            <p:cNvSpPr/>
            <p:nvPr/>
          </p:nvSpPr>
          <p:spPr>
            <a:xfrm>
              <a:off x="1259999" y="1174956"/>
              <a:ext cx="8946137" cy="14773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5BE3EAC0-2BB2-4C07-B69D-9C8C5C1EBE7F}"/>
                </a:ext>
              </a:extLst>
            </p:cNvPr>
            <p:cNvSpPr txBox="1"/>
            <p:nvPr/>
          </p:nvSpPr>
          <p:spPr>
            <a:xfrm>
              <a:off x="18351204" y="1174956"/>
              <a:ext cx="8226290" cy="1477328"/>
            </a:xfrm>
            <a:prstGeom prst="rect">
              <a:avLst/>
            </a:prstGeom>
            <a:noFill/>
          </p:spPr>
          <p:txBody>
            <a:bodyPr wrap="none" rtlCol="0">
              <a:spAutoFit/>
            </a:bodyPr>
            <a:lstStyle/>
            <a:p>
              <a:pPr algn="r"/>
              <a:r>
                <a:rPr lang="en-GB" sz="3000" spc="-120" dirty="0">
                  <a:solidFill>
                    <a:srgbClr val="0065BD"/>
                  </a:solidFill>
                  <a:latin typeface="Arial" panose="020B0604020202020204" pitchFamily="34" charset="0"/>
                  <a:cs typeface="Arial" panose="020B0604020202020204" pitchFamily="34" charset="0"/>
                </a:rPr>
                <a:t>Chair for Data Processing</a:t>
              </a:r>
              <a:br>
                <a:rPr lang="en-GB" sz="3000" spc="-120" dirty="0">
                  <a:solidFill>
                    <a:srgbClr val="0065BD"/>
                  </a:solidFill>
                  <a:latin typeface="Arial" panose="020B0604020202020204" pitchFamily="34" charset="0"/>
                  <a:cs typeface="Arial" panose="020B0604020202020204" pitchFamily="34" charset="0"/>
                </a:rPr>
              </a:br>
              <a:r>
                <a:rPr lang="en-GB" sz="3000" spc="-120" dirty="0">
                  <a:solidFill>
                    <a:srgbClr val="0065BD"/>
                  </a:solidFill>
                  <a:latin typeface="Arial" panose="020B0604020202020204" pitchFamily="34" charset="0"/>
                  <a:cs typeface="Arial" panose="020B0604020202020204" pitchFamily="34" charset="0"/>
                </a:rPr>
                <a:t>Department of Electrical and Computer Engineering</a:t>
              </a:r>
              <a:br>
                <a:rPr lang="en-GB" sz="3000" spc="-120" dirty="0">
                  <a:solidFill>
                    <a:srgbClr val="0065BD"/>
                  </a:solidFill>
                  <a:latin typeface="Arial" panose="020B0604020202020204" pitchFamily="34" charset="0"/>
                  <a:cs typeface="Arial" panose="020B0604020202020204" pitchFamily="34" charset="0"/>
                </a:rPr>
              </a:br>
              <a:r>
                <a:rPr lang="en-GB" sz="3000" spc="-120" dirty="0">
                  <a:solidFill>
                    <a:srgbClr val="0065BD"/>
                  </a:solidFill>
                  <a:latin typeface="Arial" panose="020B0604020202020204" pitchFamily="34" charset="0"/>
                  <a:cs typeface="Arial" panose="020B0604020202020204" pitchFamily="34" charset="0"/>
                </a:rPr>
                <a:t>Technical University of Munich</a:t>
              </a:r>
            </a:p>
          </p:txBody>
        </p:sp>
      </p:grpSp>
      <p:sp>
        <p:nvSpPr>
          <p:cNvPr id="11" name="Titel 9">
            <a:extLst>
              <a:ext uri="{FF2B5EF4-FFF2-40B4-BE49-F238E27FC236}">
                <a16:creationId xmlns:a16="http://schemas.microsoft.com/office/drawing/2014/main" id="{36158228-E09F-44AE-B286-3C772B4183AE}"/>
              </a:ext>
            </a:extLst>
          </p:cNvPr>
          <p:cNvSpPr>
            <a:spLocks noGrp="1"/>
          </p:cNvSpPr>
          <p:nvPr>
            <p:ph type="title"/>
          </p:nvPr>
        </p:nvSpPr>
        <p:spPr>
          <a:xfrm>
            <a:off x="1225299" y="628587"/>
            <a:ext cx="27786673" cy="2504751"/>
          </a:xfrm>
        </p:spPr>
        <p:txBody>
          <a:bodyPr/>
          <a:lstStyle/>
          <a:p>
            <a:r>
              <a:rPr lang="de-DE" sz="4800" dirty="0"/>
              <a:t>Man is to Computer Programmer as Woman</a:t>
            </a:r>
            <a:br>
              <a:rPr lang="de-DE" sz="4800" dirty="0"/>
            </a:br>
            <a:r>
              <a:rPr lang="de-DE" sz="4800" dirty="0"/>
              <a:t>is to Homemaker? Debiasing Word Embeddings</a:t>
            </a:r>
          </a:p>
        </p:txBody>
      </p:sp>
    </p:spTree>
    <p:extLst>
      <p:ext uri="{BB962C8B-B14F-4D97-AF65-F5344CB8AC3E}">
        <p14:creationId xmlns:p14="http://schemas.microsoft.com/office/powerpoint/2010/main" val="3843448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Placeholder 14">
            <a:extLst>
              <a:ext uri="{FF2B5EF4-FFF2-40B4-BE49-F238E27FC236}">
                <a16:creationId xmlns:a16="http://schemas.microsoft.com/office/drawing/2014/main" id="{086B20DB-6A34-4875-83C9-D70060009CDE}"/>
              </a:ext>
            </a:extLst>
          </p:cNvPr>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tretch>
            <a:fillRect/>
          </a:stretch>
        </p:blipFill>
        <p:spPr>
          <a:xfrm>
            <a:off x="1260000" y="14255496"/>
            <a:ext cx="8043314" cy="3854728"/>
          </a:xfrm>
        </p:spPr>
      </p:pic>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B07FC288-A910-47DA-80A7-1A8E6450AF2D}"/>
                  </a:ext>
                </a:extLst>
              </p:cNvPr>
              <p:cNvSpPr>
                <a:spLocks noGrp="1"/>
              </p:cNvSpPr>
              <p:nvPr>
                <p:ph type="body" sz="quarter" idx="33"/>
              </p:nvPr>
            </p:nvSpPr>
            <p:spPr>
              <a:xfrm>
                <a:off x="1260000" y="3636616"/>
                <a:ext cx="8047339" cy="10440854"/>
              </a:xfrm>
            </p:spPr>
            <p:txBody>
              <a:bodyPr/>
              <a:lstStyle/>
              <a:p>
                <a:pPr lvl="1" algn="just"/>
                <a:r>
                  <a:rPr lang="de-DE" sz="2800" dirty="0"/>
                  <a:t>Abstract</a:t>
                </a:r>
              </a:p>
              <a:p>
                <a:pPr algn="just"/>
                <a:r>
                  <a:rPr lang="de-DE" dirty="0"/>
                  <a:t>By learning from real-world data, machine learning is doomed to adopt social bias such as sexism. This paper analyzes gender bias in the context of the natrual language processing technique, word embeddings. The paper proposes a method to determine the underlying bias in a dataset and an algorithm to eliminate this bias while preserving the ability to cluster words. This is shown using a public dataset of news articles to reduce gender stereotypes in analogy tasks.</a:t>
                </a:r>
              </a:p>
              <a:p>
                <a:pPr lvl="1" algn="just"/>
                <a:r>
                  <a:rPr lang="de-DE" sz="2800" dirty="0"/>
                  <a:t>Introduction and Preliminary</a:t>
                </a:r>
              </a:p>
              <a:p>
                <a:pPr algn="just"/>
                <a:r>
                  <a:rPr lang="de-DE" dirty="0"/>
                  <a:t>A </a:t>
                </a:r>
                <a:r>
                  <a:rPr lang="de-DE" i="1" dirty="0"/>
                  <a:t>word embedding</a:t>
                </a:r>
                <a:r>
                  <a:rPr lang="de-DE" dirty="0"/>
                  <a:t> represents each word </a:t>
                </a:r>
                <a14:m>
                  <m:oMath xmlns:m="http://schemas.openxmlformats.org/officeDocument/2006/math">
                    <m:r>
                      <a:rPr lang="de-DE" i="1" dirty="0" smtClean="0">
                        <a:latin typeface="Cambria Math" panose="02040503050406030204" pitchFamily="18" charset="0"/>
                      </a:rPr>
                      <m:t>𝑤</m:t>
                    </m:r>
                  </m:oMath>
                </a14:m>
                <a:r>
                  <a:rPr lang="de-DE" dirty="0"/>
                  <a:t> as a </a:t>
                </a:r>
                <a14:m>
                  <m:oMath xmlns:m="http://schemas.openxmlformats.org/officeDocument/2006/math">
                    <m:r>
                      <a:rPr lang="de-DE" i="1" dirty="0" smtClean="0">
                        <a:latin typeface="Cambria Math" panose="02040503050406030204" pitchFamily="18" charset="0"/>
                      </a:rPr>
                      <m:t>𝑑</m:t>
                    </m:r>
                  </m:oMath>
                </a14:m>
                <a:r>
                  <a:rPr lang="de-DE" dirty="0"/>
                  <a:t>-dimensional word vector </a:t>
                </a:r>
                <a14:m>
                  <m:oMath xmlns:m="http://schemas.openxmlformats.org/officeDocument/2006/math">
                    <m:acc>
                      <m:accPr>
                        <m:chr m:val="⃗"/>
                        <m:ctrlPr>
                          <a:rPr lang="de-DE" i="1" smtClean="0">
                            <a:latin typeface="Cambria Math" panose="02040503050406030204" pitchFamily="18" charset="0"/>
                          </a:rPr>
                        </m:ctrlPr>
                      </m:accPr>
                      <m:e>
                        <m:r>
                          <a:rPr lang="en-GB" b="0" i="1" smtClean="0">
                            <a:latin typeface="Cambria Math" panose="02040503050406030204" pitchFamily="18" charset="0"/>
                          </a:rPr>
                          <m:t>𝑤</m:t>
                        </m:r>
                      </m:e>
                    </m:acc>
                    <m:r>
                      <a:rPr lang="de-DE" i="1">
                        <a:latin typeface="Cambria Math" panose="02040503050406030204" pitchFamily="18" charset="0"/>
                      </a:rPr>
                      <m:t> ∈</m:t>
                    </m:r>
                    <m:sSup>
                      <m:sSupPr>
                        <m:ctrlPr>
                          <a:rPr lang="de-DE" i="1">
                            <a:latin typeface="Cambria Math" panose="02040503050406030204" pitchFamily="18" charset="0"/>
                            <a:ea typeface="Cambria Math" panose="02040503050406030204" pitchFamily="18" charset="0"/>
                          </a:rPr>
                        </m:ctrlPr>
                      </m:sSupPr>
                      <m:e>
                        <m:r>
                          <a:rPr lang="de-DE" i="1">
                            <a:latin typeface="Cambria Math" panose="02040503050406030204" pitchFamily="18" charset="0"/>
                            <a:ea typeface="Cambria Math" panose="02040503050406030204" pitchFamily="18" charset="0"/>
                          </a:rPr>
                          <m:t>ℝ</m:t>
                        </m:r>
                      </m:e>
                      <m:sup>
                        <m:r>
                          <a:rPr lang="de-DE" i="1">
                            <a:latin typeface="Cambria Math" panose="02040503050406030204" pitchFamily="18" charset="0"/>
                            <a:ea typeface="Cambria Math" panose="02040503050406030204" pitchFamily="18" charset="0"/>
                          </a:rPr>
                          <m:t>𝑑</m:t>
                        </m:r>
                      </m:sup>
                    </m:sSup>
                  </m:oMath>
                </a14:m>
                <a:r>
                  <a:rPr lang="de-DE" dirty="0"/>
                  <a:t> with two imortant properties: similar words have similar vectors, and the difference between two word vectors has been shown to represent the difference between the corresponding words. These arithmetic properties can be used to solve analogy tasks, for example, ‘man is to brother as woman is to </a:t>
                </a:r>
                <a14:m>
                  <m:oMath xmlns:m="http://schemas.openxmlformats.org/officeDocument/2006/math">
                    <m:r>
                      <a:rPr lang="de-DE" i="1" dirty="0" smtClean="0">
                        <a:latin typeface="Cambria Math" panose="02040503050406030204" pitchFamily="18" charset="0"/>
                      </a:rPr>
                      <m:t>𝑋</m:t>
                    </m:r>
                  </m:oMath>
                </a14:m>
                <a:r>
                  <a:rPr lang="de-DE" dirty="0"/>
                  <a:t>?‘. The difference between the word vectors of ‘man‘ and ‘woman‘ should be similar to ‘brother‘ and </a:t>
                </a:r>
                <a14:m>
                  <m:oMath xmlns:m="http://schemas.openxmlformats.org/officeDocument/2006/math">
                    <m:r>
                      <a:rPr lang="de-DE" i="1" dirty="0" smtClean="0">
                        <a:latin typeface="Cambria Math" panose="02040503050406030204" pitchFamily="18" charset="0"/>
                      </a:rPr>
                      <m:t>𝑋</m:t>
                    </m:r>
                  </m:oMath>
                </a14:m>
                <a:r>
                  <a:rPr lang="de-DE" dirty="0"/>
                  <a:t> (e.g. ‘sister‘):</a:t>
                </a:r>
                <a:br>
                  <a:rPr lang="de-DE" dirty="0"/>
                </a:br>
                <a14:m>
                  <m:oMath xmlns:m="http://schemas.openxmlformats.org/officeDocument/2006/math">
                    <m:acc>
                      <m:accPr>
                        <m:chr m:val="⃗"/>
                        <m:ctrlPr>
                          <a:rPr lang="de-DE" b="0" i="1" smtClean="0">
                            <a:latin typeface="Cambria Math" panose="02040503050406030204" pitchFamily="18" charset="0"/>
                          </a:rPr>
                        </m:ctrlPr>
                      </m:accPr>
                      <m:e>
                        <m:r>
                          <a:rPr lang="en-GB" b="0" i="1" smtClean="0">
                            <a:latin typeface="Cambria Math" panose="02040503050406030204" pitchFamily="18" charset="0"/>
                          </a:rPr>
                          <m:t>𝑚𝑎𝑛</m:t>
                        </m:r>
                      </m:e>
                    </m:acc>
                    <m:r>
                      <a:rPr lang="de-DE" b="0" i="1" smtClean="0">
                        <a:latin typeface="Cambria Math" panose="02040503050406030204" pitchFamily="18" charset="0"/>
                      </a:rPr>
                      <m:t>−</m:t>
                    </m:r>
                    <m:acc>
                      <m:accPr>
                        <m:chr m:val="⃗"/>
                        <m:ctrlPr>
                          <a:rPr lang="de-DE" b="0" i="1" smtClean="0">
                            <a:latin typeface="Cambria Math" panose="02040503050406030204" pitchFamily="18" charset="0"/>
                          </a:rPr>
                        </m:ctrlPr>
                      </m:accPr>
                      <m:e>
                        <m:r>
                          <a:rPr lang="en-GB" b="0" i="1" smtClean="0">
                            <a:latin typeface="Cambria Math" panose="02040503050406030204" pitchFamily="18" charset="0"/>
                          </a:rPr>
                          <m:t>𝑤𝑜𝑚𝑎𝑛</m:t>
                        </m:r>
                      </m:e>
                    </m:acc>
                    <m:r>
                      <a:rPr lang="de-DE" i="1" smtClean="0">
                        <a:latin typeface="Cambria Math" panose="02040503050406030204" pitchFamily="18" charset="0"/>
                        <a:ea typeface="Cambria Math" panose="02040503050406030204" pitchFamily="18" charset="0"/>
                      </a:rPr>
                      <m:t>≈</m:t>
                    </m:r>
                    <m:acc>
                      <m:accPr>
                        <m:chr m:val="⃗"/>
                        <m:ctrlPr>
                          <a:rPr lang="de-DE" b="0"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𝑏𝑟𝑜𝑡h𝑒𝑟</m:t>
                        </m:r>
                      </m:e>
                    </m:acc>
                    <m:r>
                      <a:rPr lang="de-DE" b="0" i="1" smtClean="0">
                        <a:latin typeface="Cambria Math" panose="02040503050406030204" pitchFamily="18" charset="0"/>
                      </a:rPr>
                      <m:t> −</m:t>
                    </m:r>
                    <m:acc>
                      <m:accPr>
                        <m:chr m:val="⃗"/>
                        <m:ctrlPr>
                          <a:rPr lang="de-DE" b="0" i="1" smtClean="0">
                            <a:latin typeface="Cambria Math" panose="02040503050406030204" pitchFamily="18" charset="0"/>
                          </a:rPr>
                        </m:ctrlPr>
                      </m:accPr>
                      <m:e>
                        <m:r>
                          <a:rPr lang="en-GB" b="0" i="1" smtClean="0">
                            <a:latin typeface="Cambria Math" panose="02040503050406030204" pitchFamily="18" charset="0"/>
                          </a:rPr>
                          <m:t>𝑠𝑖𝑠𝑡𝑒𝑟</m:t>
                        </m:r>
                      </m:e>
                    </m:acc>
                  </m:oMath>
                </a14:m>
                <a:r>
                  <a:rPr lang="de-DE" dirty="0"/>
                  <a:t>. </a:t>
                </a:r>
              </a:p>
              <a:p>
                <a:pPr algn="just"/>
                <a:r>
                  <a:rPr lang="de-DE" dirty="0"/>
                  <a:t>To measure bias, a gender-neutral word like ‘nurse‘ is compared to two gender-specific words like ‘man‘ and ‘woman‘. If the distance between the neutral word and one specific word is smaller than between the other, this suggests bias. Figure 1 shows a sample of words ordered by their distance to ‘he‘ and ‘she‘ (</a:t>
                </a:r>
                <a14:m>
                  <m:oMath xmlns:m="http://schemas.openxmlformats.org/officeDocument/2006/math">
                    <m:r>
                      <a:rPr lang="de-DE" i="1" dirty="0" smtClean="0">
                        <a:latin typeface="Cambria Math" panose="02040503050406030204" pitchFamily="18" charset="0"/>
                      </a:rPr>
                      <m:t>𝑥</m:t>
                    </m:r>
                  </m:oMath>
                </a14:m>
                <a:r>
                  <a:rPr lang="de-DE" dirty="0"/>
                  <a:t>-axis) and their bias (</a:t>
                </a:r>
                <a14:m>
                  <m:oMath xmlns:m="http://schemas.openxmlformats.org/officeDocument/2006/math">
                    <m:r>
                      <a:rPr lang="de-DE" i="1" dirty="0" smtClean="0">
                        <a:latin typeface="Cambria Math" panose="02040503050406030204" pitchFamily="18" charset="0"/>
                      </a:rPr>
                      <m:t>𝑦</m:t>
                    </m:r>
                  </m:oMath>
                </a14:m>
                <a:r>
                  <a:rPr lang="de-DE" dirty="0"/>
                  <a:t>-axis). For this paper, the public word2vec embedding is used, trained on a set of Google News Articles, cosisting of 3 million english words.</a:t>
                </a:r>
              </a:p>
            </p:txBody>
          </p:sp>
        </mc:Choice>
        <mc:Fallback xmlns="">
          <p:sp>
            <p:nvSpPr>
              <p:cNvPr id="5" name="Text Placeholder 4">
                <a:extLst>
                  <a:ext uri="{FF2B5EF4-FFF2-40B4-BE49-F238E27FC236}">
                    <a16:creationId xmlns:a16="http://schemas.microsoft.com/office/drawing/2014/main" id="{B07FC288-A910-47DA-80A7-1A8E6450AF2D}"/>
                  </a:ext>
                </a:extLst>
              </p:cNvPr>
              <p:cNvSpPr>
                <a:spLocks noGrp="1" noRot="1" noChangeAspect="1" noMove="1" noResize="1" noEditPoints="1" noAdjustHandles="1" noChangeArrowheads="1" noChangeShapeType="1" noTextEdit="1"/>
              </p:cNvSpPr>
              <p:nvPr>
                <p:ph type="body" sz="quarter" idx="33"/>
              </p:nvPr>
            </p:nvSpPr>
            <p:spPr>
              <a:xfrm>
                <a:off x="1260000" y="3636616"/>
                <a:ext cx="8047339" cy="10440854"/>
              </a:xfrm>
              <a:blipFill>
                <a:blip r:embed="rId4"/>
                <a:stretch>
                  <a:fillRect l="-2727" t="-1752" r="-2121" b="-234"/>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6" name="Text Placeholder 4">
                <a:extLst>
                  <a:ext uri="{FF2B5EF4-FFF2-40B4-BE49-F238E27FC236}">
                    <a16:creationId xmlns:a16="http://schemas.microsoft.com/office/drawing/2014/main" id="{88DD5B5C-4F29-4C4C-B4F8-171086B1C3FE}"/>
                  </a:ext>
                </a:extLst>
              </p:cNvPr>
              <p:cNvSpPr txBox="1">
                <a:spLocks/>
              </p:cNvSpPr>
              <p:nvPr/>
            </p:nvSpPr>
            <p:spPr>
              <a:xfrm>
                <a:off x="11114329" y="6398541"/>
                <a:ext cx="8047339" cy="10847281"/>
              </a:xfrm>
              <a:prstGeom prst="rect">
                <a:avLst/>
              </a:prstGeom>
            </p:spPr>
            <p:txBody>
              <a:bodyPr lIns="0" tIns="0" rIns="0" bIns="0"/>
              <a:lstStyle>
                <a:lvl1pPr marL="0" indent="0" algn="l" defTabSz="2952319" rtl="0" eaLnBrk="1" latinLnBrk="0" hangingPunct="1">
                  <a:lnSpc>
                    <a:spcPts val="2800"/>
                  </a:lnSpc>
                  <a:spcBef>
                    <a:spcPts val="0"/>
                  </a:spcBef>
                  <a:spcAft>
                    <a:spcPts val="2800"/>
                  </a:spcAft>
                  <a:buFont typeface="Arial" pitchFamily="34" charset="0"/>
                  <a:buNone/>
                  <a:defRPr sz="2200" kern="1200">
                    <a:solidFill>
                      <a:schemeClr val="tx1"/>
                    </a:solidFill>
                    <a:latin typeface="Arial" pitchFamily="34" charset="0"/>
                    <a:ea typeface="+mn-ea"/>
                    <a:cs typeface="Arial" pitchFamily="34" charset="0"/>
                  </a:defRPr>
                </a:lvl1pPr>
                <a:lvl2pPr marL="0" indent="0" algn="l" defTabSz="2952319" rtl="0" eaLnBrk="1" latinLnBrk="0" hangingPunct="1">
                  <a:lnSpc>
                    <a:spcPts val="2800"/>
                  </a:lnSpc>
                  <a:spcBef>
                    <a:spcPts val="0"/>
                  </a:spcBef>
                  <a:spcAft>
                    <a:spcPts val="0"/>
                  </a:spcAft>
                  <a:buFont typeface="Arial" pitchFamily="34" charset="0"/>
                  <a:buNone/>
                  <a:defRPr sz="2200" b="1" i="0" kern="1200" baseline="0">
                    <a:solidFill>
                      <a:schemeClr val="tx1"/>
                    </a:solidFill>
                    <a:latin typeface="Arial" pitchFamily="34" charset="0"/>
                    <a:ea typeface="+mn-ea"/>
                    <a:cs typeface="Arial" pitchFamily="34" charset="0"/>
                  </a:defRPr>
                </a:lvl2pPr>
                <a:lvl3pPr marL="180000" indent="-180000" algn="l" defTabSz="2952319" rtl="0" eaLnBrk="1" latinLnBrk="0" hangingPunct="1">
                  <a:lnSpc>
                    <a:spcPts val="2800"/>
                  </a:lnSpc>
                  <a:spcBef>
                    <a:spcPts val="0"/>
                  </a:spcBef>
                  <a:spcAft>
                    <a:spcPts val="2800"/>
                  </a:spcAft>
                  <a:buFont typeface="Arial" panose="020B0604020202020204" pitchFamily="34" charset="0"/>
                  <a:buChar char="•"/>
                  <a:defRPr sz="22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pPr lvl="1" algn="just"/>
                <a:endParaRPr lang="de-DE" sz="2800" dirty="0"/>
              </a:p>
              <a:p>
                <a:pPr lvl="1" algn="just"/>
                <a:endParaRPr lang="de-DE" sz="2800" dirty="0"/>
              </a:p>
              <a:p>
                <a:pPr lvl="1" algn="just"/>
                <a:r>
                  <a:rPr lang="de-DE" sz="2800" dirty="0"/>
                  <a:t>Bias in Word Embeddings</a:t>
                </a:r>
              </a:p>
              <a:p>
                <a:pPr marL="342900" indent="-342900" algn="just">
                  <a:buFont typeface="Arial" panose="020B0604020202020204" pitchFamily="34" charset="0"/>
                  <a:buChar char="•"/>
                </a:pPr>
                <a:r>
                  <a:rPr lang="de-DE" b="1" dirty="0"/>
                  <a:t>Occupational Stereotypes:</a:t>
                </a:r>
                <a:r>
                  <a:rPr lang="de-DE" spc="-150" dirty="0"/>
                  <a:t> Crowdwork evaluated occupational stereotypes strongly correlated with s</a:t>
                </a:r>
                <a:r>
                  <a:rPr lang="de-DE" i="1" spc="-150" dirty="0"/>
                  <a:t>he-he</a:t>
                </a:r>
                <a:r>
                  <a:rPr lang="de-DE" spc="-150" dirty="0"/>
                  <a:t> axis projections ( </a:t>
                </a:r>
                <a14:m>
                  <m:oMath xmlns:m="http://schemas.openxmlformats.org/officeDocument/2006/math">
                    <m:r>
                      <a:rPr lang="de-DE" i="1" spc="-150">
                        <a:latin typeface="Cambria Math" panose="02040503050406030204" pitchFamily="18" charset="0"/>
                        <a:ea typeface="Cambria Math" panose="02040503050406030204" pitchFamily="18" charset="0"/>
                      </a:rPr>
                      <m:t>𝜌</m:t>
                    </m:r>
                    <m:r>
                      <a:rPr lang="en-GB" i="1" spc="-150">
                        <a:latin typeface="Cambria Math" panose="02040503050406030204" pitchFamily="18" charset="0"/>
                        <a:ea typeface="Cambria Math" panose="02040503050406030204" pitchFamily="18" charset="0"/>
                      </a:rPr>
                      <m:t>=0.51</m:t>
                    </m:r>
                  </m:oMath>
                </a14:m>
                <a:r>
                  <a:rPr lang="de-DE" spc="-150" dirty="0"/>
                  <a:t> ).</a:t>
                </a:r>
              </a:p>
              <a:p>
                <a:pPr marL="342900" indent="-342900" algn="just">
                  <a:buFont typeface="Arial" panose="020B0604020202020204" pitchFamily="34" charset="0"/>
                  <a:buChar char="•"/>
                </a:pPr>
                <a:r>
                  <a:rPr lang="de-DE" b="1" dirty="0"/>
                  <a:t>Stereotypical Analogies:</a:t>
                </a:r>
                <a:r>
                  <a:rPr lang="de-DE" dirty="0"/>
                  <a:t> Scored </a:t>
                </a:r>
                <a:r>
                  <a:rPr lang="de-DE" i="1" dirty="0"/>
                  <a:t>she-he</a:t>
                </a:r>
                <a:r>
                  <a:rPr lang="de-DE" dirty="0"/>
                  <a:t> analogies are rated via crowdwork as (a) gender-appropriate (b) stereotypic. Scoring metric: </a:t>
                </a:r>
                <a14:m>
                  <m:oMath xmlns:m="http://schemas.openxmlformats.org/officeDocument/2006/math">
                    <m:r>
                      <a:rPr lang="en-GB" i="1">
                        <a:latin typeface="Cambria Math" panose="02040503050406030204" pitchFamily="18" charset="0"/>
                      </a:rPr>
                      <m:t>𝑆</m:t>
                    </m:r>
                    <m:d>
                      <m:dPr>
                        <m:ctrlPr>
                          <a:rPr lang="en-GB" i="1">
                            <a:latin typeface="Cambria Math" panose="02040503050406030204" pitchFamily="18" charset="0"/>
                          </a:rPr>
                        </m:ctrlPr>
                      </m:dPr>
                      <m:e>
                        <m:r>
                          <a:rPr lang="en-GB" i="1">
                            <a:latin typeface="Cambria Math" panose="02040503050406030204" pitchFamily="18" charset="0"/>
                          </a:rPr>
                          <m:t>𝑥</m:t>
                        </m:r>
                        <m:r>
                          <a:rPr lang="en-GB" i="1">
                            <a:latin typeface="Cambria Math" panose="02040503050406030204" pitchFamily="18" charset="0"/>
                          </a:rPr>
                          <m:t>, </m:t>
                        </m:r>
                        <m:r>
                          <a:rPr lang="en-GB" i="1">
                            <a:latin typeface="Cambria Math" panose="02040503050406030204" pitchFamily="18" charset="0"/>
                          </a:rPr>
                          <m:t>𝑦</m:t>
                        </m:r>
                      </m:e>
                    </m:d>
                    <m:r>
                      <a:rPr lang="en-GB" i="1">
                        <a:latin typeface="Cambria Math" panose="02040503050406030204" pitchFamily="18" charset="0"/>
                      </a:rPr>
                      <m:t>=</m:t>
                    </m:r>
                    <m:func>
                      <m:funcPr>
                        <m:ctrlPr>
                          <a:rPr lang="en-GB" i="1">
                            <a:latin typeface="Cambria Math" panose="02040503050406030204" pitchFamily="18" charset="0"/>
                          </a:rPr>
                        </m:ctrlPr>
                      </m:funcPr>
                      <m:fName>
                        <m:r>
                          <m:rPr>
                            <m:sty m:val="p"/>
                          </m:rPr>
                          <a:rPr lang="en-GB">
                            <a:latin typeface="Cambria Math" panose="02040503050406030204" pitchFamily="18" charset="0"/>
                          </a:rPr>
                          <m:t>cos</m:t>
                        </m:r>
                      </m:fName>
                      <m:e>
                        <m:d>
                          <m:dPr>
                            <m:ctrlPr>
                              <a:rPr lang="en-GB" i="1">
                                <a:latin typeface="Cambria Math" panose="02040503050406030204" pitchFamily="18" charset="0"/>
                              </a:rPr>
                            </m:ctrlPr>
                          </m:dPr>
                          <m:e>
                            <m:acc>
                              <m:accPr>
                                <m:chr m:val="⃗"/>
                                <m:ctrlPr>
                                  <a:rPr lang="en-GB" b="1" i="1">
                                    <a:latin typeface="Cambria Math" panose="02040503050406030204" pitchFamily="18" charset="0"/>
                                  </a:rPr>
                                </m:ctrlPr>
                              </m:accPr>
                              <m:e>
                                <m:r>
                                  <a:rPr lang="en-GB" b="0" i="1">
                                    <a:latin typeface="Cambria Math" panose="02040503050406030204" pitchFamily="18" charset="0"/>
                                  </a:rPr>
                                  <m:t>𝑠h𝑒</m:t>
                                </m:r>
                              </m:e>
                            </m:acc>
                            <m:r>
                              <a:rPr lang="en-GB" i="1">
                                <a:latin typeface="Cambria Math" panose="02040503050406030204" pitchFamily="18" charset="0"/>
                              </a:rPr>
                              <m:t>−</m:t>
                            </m:r>
                            <m:acc>
                              <m:accPr>
                                <m:chr m:val="⃗"/>
                                <m:ctrlPr>
                                  <a:rPr lang="en-GB" b="1" i="1">
                                    <a:latin typeface="Cambria Math" panose="02040503050406030204" pitchFamily="18" charset="0"/>
                                  </a:rPr>
                                </m:ctrlPr>
                              </m:accPr>
                              <m:e>
                                <m:r>
                                  <a:rPr lang="en-GB" b="0" i="1">
                                    <a:latin typeface="Cambria Math" panose="02040503050406030204" pitchFamily="18" charset="0"/>
                                  </a:rPr>
                                  <m:t>h𝑒</m:t>
                                </m:r>
                              </m:e>
                            </m:acc>
                            <m:r>
                              <a:rPr lang="en-GB" i="1">
                                <a:latin typeface="Cambria Math" panose="02040503050406030204" pitchFamily="18" charset="0"/>
                              </a:rPr>
                              <m:t>, </m:t>
                            </m:r>
                            <m:acc>
                              <m:accPr>
                                <m:chr m:val="⃗"/>
                                <m:ctrlPr>
                                  <a:rPr lang="en-GB" i="1">
                                    <a:latin typeface="Cambria Math" panose="02040503050406030204" pitchFamily="18" charset="0"/>
                                  </a:rPr>
                                </m:ctrlPr>
                              </m:accPr>
                              <m:e>
                                <m:r>
                                  <a:rPr lang="en-GB" i="1">
                                    <a:latin typeface="Cambria Math" panose="02040503050406030204" pitchFamily="18" charset="0"/>
                                  </a:rPr>
                                  <m:t>𝑥</m:t>
                                </m:r>
                              </m:e>
                            </m:acc>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e>
                        </m:d>
                      </m:e>
                    </m:func>
                    <m:r>
                      <a:rPr lang="en-GB">
                        <a:latin typeface="Cambria Math" panose="02040503050406030204" pitchFamily="18" charset="0"/>
                      </a:rPr>
                      <m:t>  ,  </m:t>
                    </m:r>
                    <m:d>
                      <m:dPr>
                        <m:begChr m:val="‖"/>
                        <m:endChr m:val="‖"/>
                        <m:ctrlPr>
                          <a:rPr lang="en-GB" i="1">
                            <a:latin typeface="Cambria Math" panose="02040503050406030204" pitchFamily="18" charset="0"/>
                          </a:rPr>
                        </m:ctrlPr>
                      </m:dPr>
                      <m:e>
                        <m:acc>
                          <m:accPr>
                            <m:chr m:val="⃗"/>
                            <m:ctrlPr>
                              <a:rPr lang="en-GB" i="1">
                                <a:latin typeface="Cambria Math" panose="02040503050406030204" pitchFamily="18" charset="0"/>
                              </a:rPr>
                            </m:ctrlPr>
                          </m:accPr>
                          <m:e>
                            <m:r>
                              <a:rPr lang="en-GB" i="1">
                                <a:latin typeface="Cambria Math" panose="02040503050406030204" pitchFamily="18" charset="0"/>
                              </a:rPr>
                              <m:t>𝑥</m:t>
                            </m:r>
                          </m:e>
                        </m:acc>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e>
                    </m:d>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𝛿</m:t>
                    </m:r>
                  </m:oMath>
                </a14:m>
                <a:r>
                  <a:rPr lang="de-DE" dirty="0"/>
                  <a:t>.</a:t>
                </a:r>
              </a:p>
              <a:p>
                <a:pPr marL="342900" indent="-342900" algn="just">
                  <a:buFont typeface="Arial" panose="020B0604020202020204" pitchFamily="34" charset="0"/>
                  <a:buChar char="•"/>
                </a:pPr>
                <a:r>
                  <a:rPr lang="de-DE" b="1" dirty="0"/>
                  <a:t>Direct Bias:</a:t>
                </a:r>
                <a:r>
                  <a:rPr lang="de-DE" dirty="0"/>
                  <a:t>   </a:t>
                </a:r>
                <a14:m>
                  <m:oMath xmlns:m="http://schemas.openxmlformats.org/officeDocument/2006/math">
                    <m:f>
                      <m:fPr>
                        <m:ctrlPr>
                          <a:rPr lang="de-DE" i="1">
                            <a:latin typeface="Cambria Math" panose="02040503050406030204" pitchFamily="18" charset="0"/>
                          </a:rPr>
                        </m:ctrlPr>
                      </m:fPr>
                      <m:num>
                        <m:r>
                          <a:rPr lang="en-GB" i="1">
                            <a:latin typeface="Cambria Math" panose="02040503050406030204" pitchFamily="18" charset="0"/>
                          </a:rPr>
                          <m:t>1</m:t>
                        </m:r>
                      </m:num>
                      <m:den>
                        <m:d>
                          <m:dPr>
                            <m:begChr m:val="|"/>
                            <m:endChr m:val="|"/>
                            <m:ctrlPr>
                              <a:rPr lang="de-DE" i="1">
                                <a:latin typeface="Cambria Math" panose="02040503050406030204" pitchFamily="18" charset="0"/>
                              </a:rPr>
                            </m:ctrlPr>
                          </m:dPr>
                          <m:e>
                            <m:r>
                              <a:rPr lang="en-GB" i="1">
                                <a:latin typeface="Cambria Math" panose="02040503050406030204" pitchFamily="18" charset="0"/>
                              </a:rPr>
                              <m:t>𝑁</m:t>
                            </m:r>
                          </m:e>
                        </m:d>
                      </m:den>
                    </m:f>
                    <m:nary>
                      <m:naryPr>
                        <m:chr m:val="∑"/>
                        <m:limLoc m:val="subSup"/>
                        <m:supHide m:val="on"/>
                        <m:ctrlPr>
                          <a:rPr lang="de-DE" i="1">
                            <a:latin typeface="Cambria Math" panose="02040503050406030204" pitchFamily="18" charset="0"/>
                          </a:rPr>
                        </m:ctrlPr>
                      </m:naryPr>
                      <m:sub>
                        <m:r>
                          <m:rPr>
                            <m:brk m:alnAt="9"/>
                          </m:rPr>
                          <a:rPr lang="en-GB" i="1">
                            <a:latin typeface="Cambria Math" panose="02040503050406030204" pitchFamily="18" charset="0"/>
                          </a:rPr>
                          <m:t>𝑤</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𝑁</m:t>
                        </m:r>
                      </m:sub>
                      <m:sup/>
                      <m:e>
                        <m:sSup>
                          <m:sSupPr>
                            <m:ctrlPr>
                              <a:rPr lang="de-DE" i="1">
                                <a:latin typeface="Cambria Math" panose="02040503050406030204" pitchFamily="18" charset="0"/>
                              </a:rPr>
                            </m:ctrlPr>
                          </m:sSupPr>
                          <m:e>
                            <m:d>
                              <m:dPr>
                                <m:begChr m:val="|"/>
                                <m:endChr m:val="|"/>
                                <m:ctrlPr>
                                  <a:rPr lang="de-DE" i="1">
                                    <a:latin typeface="Cambria Math" panose="02040503050406030204" pitchFamily="18" charset="0"/>
                                  </a:rPr>
                                </m:ctrlPr>
                              </m:dPr>
                              <m:e>
                                <m:func>
                                  <m:funcPr>
                                    <m:ctrlPr>
                                      <a:rPr lang="de-DE" i="1">
                                        <a:latin typeface="Cambria Math" panose="02040503050406030204" pitchFamily="18" charset="0"/>
                                      </a:rPr>
                                    </m:ctrlPr>
                                  </m:funcPr>
                                  <m:fName>
                                    <m:r>
                                      <m:rPr>
                                        <m:sty m:val="p"/>
                                      </m:rPr>
                                      <a:rPr lang="de-DE">
                                        <a:latin typeface="Cambria Math" panose="02040503050406030204" pitchFamily="18" charset="0"/>
                                      </a:rPr>
                                      <m:t>cos</m:t>
                                    </m:r>
                                  </m:fName>
                                  <m:e>
                                    <m:d>
                                      <m:dPr>
                                        <m:ctrlPr>
                                          <a:rPr lang="de-DE" i="1">
                                            <a:latin typeface="Cambria Math" panose="02040503050406030204" pitchFamily="18" charset="0"/>
                                          </a:rPr>
                                        </m:ctrlPr>
                                      </m:dPr>
                                      <m:e>
                                        <m:acc>
                                          <m:accPr>
                                            <m:chr m:val="⃗"/>
                                            <m:ctrlPr>
                                              <a:rPr lang="de-DE" i="1">
                                                <a:latin typeface="Cambria Math" panose="02040503050406030204" pitchFamily="18" charset="0"/>
                                              </a:rPr>
                                            </m:ctrlPr>
                                          </m:accPr>
                                          <m:e>
                                            <m:r>
                                              <a:rPr lang="en-GB" b="0" i="1">
                                                <a:latin typeface="Cambria Math" panose="02040503050406030204" pitchFamily="18" charset="0"/>
                                              </a:rPr>
                                              <m:t>𝑤</m:t>
                                            </m:r>
                                          </m:e>
                                        </m:acc>
                                        <m:r>
                                          <a:rPr lang="en-GB" i="1">
                                            <a:latin typeface="Cambria Math" panose="02040503050406030204" pitchFamily="18" charset="0"/>
                                          </a:rPr>
                                          <m:t>,</m:t>
                                        </m:r>
                                        <m:r>
                                          <a:rPr lang="en-GB" b="1" i="1">
                                            <a:latin typeface="Cambria Math" panose="02040503050406030204" pitchFamily="18" charset="0"/>
                                          </a:rPr>
                                          <m:t>𝒈</m:t>
                                        </m:r>
                                      </m:e>
                                    </m:d>
                                  </m:e>
                                </m:func>
                              </m:e>
                            </m:d>
                          </m:e>
                          <m:sup>
                            <m:r>
                              <a:rPr lang="en-GB" i="1">
                                <a:latin typeface="Cambria Math" panose="02040503050406030204" pitchFamily="18" charset="0"/>
                              </a:rPr>
                              <m:t>𝑐</m:t>
                            </m:r>
                          </m:sup>
                        </m:sSup>
                      </m:e>
                    </m:nary>
                  </m:oMath>
                </a14:m>
                <a:r>
                  <a:rPr lang="de-DE" dirty="0"/>
                  <a:t>  , </a:t>
                </a:r>
                <a:r>
                  <a:rPr lang="de-DE" spc="-150" dirty="0"/>
                  <a:t>for gender direction/ basis </a:t>
                </a:r>
                <a14:m>
                  <m:oMath xmlns:m="http://schemas.openxmlformats.org/officeDocument/2006/math">
                    <m:r>
                      <a:rPr lang="en-GB" b="1" i="1" spc="-150">
                        <a:latin typeface="Cambria Math" panose="02040503050406030204" pitchFamily="18" charset="0"/>
                      </a:rPr>
                      <m:t>𝒈</m:t>
                    </m:r>
                  </m:oMath>
                </a14:m>
                <a:r>
                  <a:rPr lang="de-DE" spc="-150" dirty="0"/>
                  <a:t>.</a:t>
                </a:r>
              </a:p>
              <a:p>
                <a:pPr lvl="1" algn="just"/>
                <a:endParaRPr lang="de-DE" dirty="0"/>
              </a:p>
              <a:p>
                <a:pPr lvl="1" algn="just"/>
                <a:r>
                  <a:rPr lang="de-DE" sz="2800" dirty="0"/>
                  <a:t>Debiasing Algorithm</a:t>
                </a:r>
              </a:p>
              <a:p>
                <a:pPr>
                  <a:lnSpc>
                    <a:spcPct val="100000"/>
                  </a:lnSpc>
                  <a:spcAft>
                    <a:spcPts val="0"/>
                  </a:spcAft>
                </a:pPr>
                <a:r>
                  <a:rPr lang="de-DE" dirty="0"/>
                  <a:t>Some definitions:</a:t>
                </a:r>
                <a:endParaRPr lang="de-DE" spc="-150" dirty="0"/>
              </a:p>
              <a:p>
                <a:pPr marL="342900" indent="-342900">
                  <a:lnSpc>
                    <a:spcPct val="100000"/>
                  </a:lnSpc>
                  <a:spcAft>
                    <a:spcPts val="0"/>
                  </a:spcAft>
                  <a:buFont typeface="Arial" panose="020B0604020202020204" pitchFamily="34" charset="0"/>
                  <a:buChar char="•"/>
                </a:pPr>
                <a:r>
                  <a:rPr lang="de-DE" spc="-150" dirty="0"/>
                  <a:t>Word set </a:t>
                </a:r>
                <a14:m>
                  <m:oMath xmlns:m="http://schemas.openxmlformats.org/officeDocument/2006/math">
                    <m:r>
                      <a:rPr lang="en-GB" b="0" i="1" spc="-150" smtClean="0">
                        <a:latin typeface="Cambria Math" panose="02040503050406030204" pitchFamily="18" charset="0"/>
                      </a:rPr>
                      <m:t>𝑊</m:t>
                    </m:r>
                    <m:r>
                      <a:rPr lang="en-GB" b="0" i="1" spc="-150" smtClean="0">
                        <a:latin typeface="Cambria Math" panose="02040503050406030204" pitchFamily="18" charset="0"/>
                      </a:rPr>
                      <m:t>=</m:t>
                    </m:r>
                    <m:r>
                      <a:rPr lang="en-GB" b="0" i="1" spc="-150" smtClean="0">
                        <a:latin typeface="Cambria Math" panose="02040503050406030204" pitchFamily="18" charset="0"/>
                      </a:rPr>
                      <m:t>𝑁</m:t>
                    </m:r>
                    <m:r>
                      <a:rPr lang="en-GB" b="0" i="1" spc="-150" smtClean="0">
                        <a:latin typeface="Cambria Math" panose="02040503050406030204" pitchFamily="18" charset="0"/>
                        <a:ea typeface="Cambria Math" panose="02040503050406030204" pitchFamily="18" charset="0"/>
                      </a:rPr>
                      <m:t>∪</m:t>
                    </m:r>
                    <m:r>
                      <a:rPr lang="en-GB" b="0" i="1" spc="-150" smtClean="0">
                        <a:latin typeface="Cambria Math" panose="02040503050406030204" pitchFamily="18" charset="0"/>
                        <a:ea typeface="Cambria Math" panose="02040503050406030204" pitchFamily="18" charset="0"/>
                      </a:rPr>
                      <m:t>𝑆</m:t>
                    </m:r>
                  </m:oMath>
                </a14:m>
                <a:r>
                  <a:rPr lang="de-DE" spc="-150" dirty="0"/>
                  <a:t>, </a:t>
                </a:r>
                <a14:m>
                  <m:oMath xmlns:m="http://schemas.openxmlformats.org/officeDocument/2006/math">
                    <m:r>
                      <a:rPr lang="de-DE" i="1" spc="-150" dirty="0" smtClean="0">
                        <a:latin typeface="Cambria Math" panose="02040503050406030204" pitchFamily="18" charset="0"/>
                      </a:rPr>
                      <m:t>𝑁</m:t>
                    </m:r>
                  </m:oMath>
                </a14:m>
                <a:r>
                  <a:rPr lang="de-DE" spc="-150" dirty="0"/>
                  <a:t> is gender neutral, </a:t>
                </a:r>
                <a14:m>
                  <m:oMath xmlns:m="http://schemas.openxmlformats.org/officeDocument/2006/math">
                    <m:r>
                      <a:rPr lang="de-DE" i="1" spc="-150" dirty="0" smtClean="0">
                        <a:latin typeface="Cambria Math" panose="02040503050406030204" pitchFamily="18" charset="0"/>
                      </a:rPr>
                      <m:t>𝑆</m:t>
                    </m:r>
                  </m:oMath>
                </a14:m>
                <a:r>
                  <a:rPr lang="de-DE" spc="-150" dirty="0"/>
                  <a:t> is gender specific set.</a:t>
                </a:r>
                <a:endParaRPr lang="de-DE" dirty="0"/>
              </a:p>
              <a:p>
                <a:pPr marL="342900" indent="-342900">
                  <a:lnSpc>
                    <a:spcPct val="100000"/>
                  </a:lnSpc>
                  <a:spcAft>
                    <a:spcPts val="0"/>
                  </a:spcAft>
                  <a:buFont typeface="Arial" panose="020B0604020202020204" pitchFamily="34" charset="0"/>
                  <a:buChar char="•"/>
                </a:pPr>
                <a:r>
                  <a:rPr lang="de-DE" dirty="0"/>
                  <a:t>Bias subspace </a:t>
                </a:r>
                <a14:m>
                  <m:oMath xmlns:m="http://schemas.openxmlformats.org/officeDocument/2006/math">
                    <m:r>
                      <a:rPr lang="en-GB" b="0" i="1" smtClean="0">
                        <a:latin typeface="Cambria Math" panose="02040503050406030204" pitchFamily="18" charset="0"/>
                      </a:rPr>
                      <m:t>𝐵</m:t>
                    </m:r>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ℝ</m:t>
                        </m:r>
                      </m:e>
                      <m:sup>
                        <m:r>
                          <a:rPr lang="en-GB" b="0" i="1" smtClean="0">
                            <a:latin typeface="Cambria Math" panose="02040503050406030204" pitchFamily="18" charset="0"/>
                            <a:ea typeface="Cambria Math" panose="02040503050406030204" pitchFamily="18" charset="0"/>
                          </a:rPr>
                          <m:t>𝑑</m:t>
                        </m:r>
                      </m:sup>
                    </m:sSup>
                  </m:oMath>
                </a14:m>
                <a:r>
                  <a:rPr lang="de-DE" dirty="0"/>
                  <a:t> with </a:t>
                </a:r>
                <a14:m>
                  <m:oMath xmlns:m="http://schemas.openxmlformats.org/officeDocument/2006/math">
                    <m:r>
                      <a:rPr lang="en-GB" b="0" i="1" smtClean="0">
                        <a:latin typeface="Cambria Math" panose="02040503050406030204" pitchFamily="18" charset="0"/>
                      </a:rPr>
                      <m:t>𝑘</m:t>
                    </m:r>
                  </m:oMath>
                </a14:m>
                <a:r>
                  <a:rPr lang="de-DE" dirty="0"/>
                  <a:t> basis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𝑏</m:t>
                        </m:r>
                      </m:e>
                      <m:sub>
                        <m:r>
                          <a:rPr lang="en-GB" i="1">
                            <a:latin typeface="Cambria Math" panose="02040503050406030204" pitchFamily="18" charset="0"/>
                          </a:rPr>
                          <m:t>1</m:t>
                        </m:r>
                      </m:sub>
                    </m:sSub>
                    <m:r>
                      <a:rPr lang="en-GB" i="1">
                        <a:latin typeface="Cambria Math" panose="02040503050406030204" pitchFamily="18" charset="0"/>
                      </a:rPr>
                      <m:t>,</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𝑏</m:t>
                        </m:r>
                      </m:e>
                      <m:sub>
                        <m:r>
                          <a:rPr lang="en-GB" i="1">
                            <a:latin typeface="Cambria Math" panose="02040503050406030204" pitchFamily="18" charset="0"/>
                          </a:rPr>
                          <m:t>𝑘</m:t>
                        </m:r>
                      </m:sub>
                    </m:sSub>
                  </m:oMath>
                </a14:m>
                <a:r>
                  <a:rPr lang="de-DE" dirty="0"/>
                  <a:t>.</a:t>
                </a:r>
              </a:p>
              <a:p>
                <a:pPr marL="342900" indent="-342900">
                  <a:lnSpc>
                    <a:spcPct val="100000"/>
                  </a:lnSpc>
                  <a:spcAft>
                    <a:spcPts val="0"/>
                  </a:spcAft>
                  <a:buFont typeface="Arial" panose="020B0604020202020204" pitchFamily="34" charset="0"/>
                  <a:buChar char="•"/>
                </a:pPr>
                <a:r>
                  <a:rPr lang="de-DE" dirty="0"/>
                  <a:t>Projection </a:t>
                </a:r>
                <a14:m>
                  <m:oMath xmlns:m="http://schemas.openxmlformats.org/officeDocument/2006/math">
                    <m:sSub>
                      <m:sSubPr>
                        <m:ctrlPr>
                          <a:rPr lang="de-DE"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𝐵</m:t>
                        </m:r>
                      </m:sub>
                    </m:sSub>
                  </m:oMath>
                </a14:m>
                <a:r>
                  <a:rPr lang="de-DE" dirty="0"/>
                  <a:t> of vector </a:t>
                </a:r>
                <a14:m>
                  <m:oMath xmlns:m="http://schemas.openxmlformats.org/officeDocument/2006/math">
                    <m:r>
                      <a:rPr lang="en-GB" b="0" i="1" smtClean="0">
                        <a:latin typeface="Cambria Math" panose="02040503050406030204" pitchFamily="18" charset="0"/>
                      </a:rPr>
                      <m:t>𝑣</m:t>
                    </m:r>
                  </m:oMath>
                </a14:m>
                <a:r>
                  <a:rPr lang="de-DE" dirty="0"/>
                  <a:t> onto </a:t>
                </a:r>
                <a14:m>
                  <m:oMath xmlns:m="http://schemas.openxmlformats.org/officeDocument/2006/math">
                    <m:r>
                      <a:rPr lang="en-GB" b="0" i="1" smtClean="0">
                        <a:latin typeface="Cambria Math" panose="02040503050406030204" pitchFamily="18" charset="0"/>
                      </a:rPr>
                      <m:t>𝐵</m:t>
                    </m:r>
                  </m:oMath>
                </a14:m>
                <a:r>
                  <a:rPr lang="de-DE" dirty="0"/>
                  <a:t>.</a:t>
                </a:r>
              </a:p>
              <a:p>
                <a:pPr marL="342900" indent="-342900">
                  <a:lnSpc>
                    <a:spcPct val="100000"/>
                  </a:lnSpc>
                  <a:spcAft>
                    <a:spcPts val="0"/>
                  </a:spcAft>
                  <a:buFont typeface="Arial" panose="020B0604020202020204" pitchFamily="34" charset="0"/>
                  <a:buChar char="•"/>
                </a:pPr>
                <a:r>
                  <a:rPr lang="de-DE" dirty="0"/>
                  <a:t>Bias subspace defining sets </a:t>
                </a:r>
                <a14:m>
                  <m:oMath xmlns:m="http://schemas.openxmlformats.org/officeDocument/2006/math">
                    <m:sSub>
                      <m:sSubPr>
                        <m:ctrlPr>
                          <a:rPr lang="en-GB" i="1">
                            <a:latin typeface="Cambria Math" panose="02040503050406030204" pitchFamily="18" charset="0"/>
                          </a:rPr>
                        </m:ctrlPr>
                      </m:sSubPr>
                      <m:e>
                        <m:r>
                          <a:rPr lang="en-GB" b="0" i="1" smtClean="0">
                            <a:latin typeface="Cambria Math" panose="02040503050406030204" pitchFamily="18" charset="0"/>
                          </a:rPr>
                          <m:t>𝐷</m:t>
                        </m:r>
                      </m:e>
                      <m:sub>
                        <m:r>
                          <a:rPr lang="en-GB" i="1">
                            <a:latin typeface="Cambria Math" panose="02040503050406030204" pitchFamily="18" charset="0"/>
                          </a:rPr>
                          <m:t>1</m:t>
                        </m:r>
                      </m:sub>
                    </m:sSub>
                    <m:r>
                      <a:rPr lang="en-GB" i="1">
                        <a:latin typeface="Cambria Math" panose="02040503050406030204" pitchFamily="18" charset="0"/>
                      </a:rPr>
                      <m:t>,</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rPr>
                      <m:t>,</m:t>
                    </m:r>
                    <m:sSub>
                      <m:sSubPr>
                        <m:ctrlPr>
                          <a:rPr lang="en-GB" i="1">
                            <a:latin typeface="Cambria Math" panose="02040503050406030204" pitchFamily="18" charset="0"/>
                          </a:rPr>
                        </m:ctrlPr>
                      </m:sSubPr>
                      <m:e>
                        <m:r>
                          <a:rPr lang="en-GB" b="0" i="1" smtClean="0">
                            <a:latin typeface="Cambria Math" panose="02040503050406030204" pitchFamily="18" charset="0"/>
                          </a:rPr>
                          <m:t>𝐷</m:t>
                        </m:r>
                      </m:e>
                      <m:sub>
                        <m:r>
                          <a:rPr lang="en-GB" b="0" i="1" smtClean="0">
                            <a:latin typeface="Cambria Math" panose="02040503050406030204" pitchFamily="18" charset="0"/>
                          </a:rPr>
                          <m:t>𝑛</m:t>
                        </m:r>
                      </m:sub>
                    </m:sSub>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𝑆</m:t>
                    </m:r>
                  </m:oMath>
                </a14:m>
                <a:r>
                  <a:rPr lang="de-DE" dirty="0"/>
                  <a:t>.</a:t>
                </a:r>
              </a:p>
              <a:p>
                <a:pPr marL="342900" indent="-342900">
                  <a:lnSpc>
                    <a:spcPct val="100000"/>
                  </a:lnSpc>
                  <a:spcAft>
                    <a:spcPts val="0"/>
                  </a:spcAft>
                  <a:buFont typeface="Arial" panose="020B0604020202020204" pitchFamily="34" charset="0"/>
                  <a:buChar char="•"/>
                </a:pPr>
                <a:r>
                  <a:rPr lang="de-DE" dirty="0"/>
                  <a:t>Equality sets </a:t>
                </a:r>
                <a14:m>
                  <m:oMath xmlns:m="http://schemas.openxmlformats.org/officeDocument/2006/math">
                    <m:sSub>
                      <m:sSubPr>
                        <m:ctrlPr>
                          <a:rPr lang="en-GB" i="1">
                            <a:latin typeface="Cambria Math" panose="02040503050406030204" pitchFamily="18" charset="0"/>
                          </a:rPr>
                        </m:ctrlPr>
                      </m:sSubPr>
                      <m:e>
                        <m:r>
                          <a:rPr lang="en-GB" b="0" i="1" smtClean="0">
                            <a:latin typeface="Cambria Math" panose="02040503050406030204" pitchFamily="18" charset="0"/>
                          </a:rPr>
                          <m:t>𝐸</m:t>
                        </m:r>
                      </m:e>
                      <m:sub>
                        <m:r>
                          <a:rPr lang="en-GB" i="1">
                            <a:latin typeface="Cambria Math" panose="02040503050406030204" pitchFamily="18" charset="0"/>
                          </a:rPr>
                          <m:t>1</m:t>
                        </m:r>
                      </m:sub>
                    </m:sSub>
                    <m:r>
                      <a:rPr lang="en-GB" i="1">
                        <a:latin typeface="Cambria Math" panose="02040503050406030204" pitchFamily="18" charset="0"/>
                      </a:rPr>
                      <m:t>,</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rPr>
                      <m:t>,</m:t>
                    </m:r>
                    <m:sSub>
                      <m:sSubPr>
                        <m:ctrlPr>
                          <a:rPr lang="en-GB" i="1">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𝑚</m:t>
                        </m:r>
                      </m:sub>
                    </m:sSub>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𝑆</m:t>
                    </m:r>
                  </m:oMath>
                </a14:m>
                <a:r>
                  <a:rPr lang="de-DE" dirty="0"/>
                  <a:t>.</a:t>
                </a:r>
              </a:p>
              <a:p>
                <a:pPr marL="342900" indent="-342900">
                  <a:lnSpc>
                    <a:spcPct val="100000"/>
                  </a:lnSpc>
                  <a:spcAft>
                    <a:spcPts val="0"/>
                  </a:spcAft>
                  <a:buFont typeface="Arial" panose="020B0604020202020204" pitchFamily="34" charset="0"/>
                  <a:buChar char="•"/>
                </a:pPr>
                <a:r>
                  <a:rPr lang="de-DE" dirty="0"/>
                  <a:t>Soft de-biasing transformation </a:t>
                </a:r>
                <a14:m>
                  <m:oMath xmlns:m="http://schemas.openxmlformats.org/officeDocument/2006/math">
                    <m:r>
                      <a:rPr lang="de-DE" i="1" dirty="0" smtClean="0">
                        <a:latin typeface="Cambria Math" panose="02040503050406030204" pitchFamily="18" charset="0"/>
                      </a:rPr>
                      <m:t>𝑇</m:t>
                    </m:r>
                  </m:oMath>
                </a14:m>
                <a:r>
                  <a:rPr lang="de-DE" dirty="0"/>
                  <a:t>.</a:t>
                </a:r>
              </a:p>
              <a:p>
                <a:pPr>
                  <a:lnSpc>
                    <a:spcPct val="100000"/>
                  </a:lnSpc>
                  <a:spcAft>
                    <a:spcPts val="0"/>
                  </a:spcAft>
                </a:pPr>
                <a:endParaRPr lang="de-DE" dirty="0"/>
              </a:p>
              <a:p>
                <a:pPr>
                  <a:lnSpc>
                    <a:spcPct val="100000"/>
                  </a:lnSpc>
                  <a:spcAft>
                    <a:spcPts val="0"/>
                  </a:spcAft>
                </a:pPr>
                <a:r>
                  <a:rPr lang="de-DE" dirty="0"/>
                  <a:t>The algorithm:</a:t>
                </a:r>
              </a:p>
            </p:txBody>
          </p:sp>
        </mc:Choice>
        <mc:Fallback>
          <p:sp>
            <p:nvSpPr>
              <p:cNvPr id="16" name="Text Placeholder 4">
                <a:extLst>
                  <a:ext uri="{FF2B5EF4-FFF2-40B4-BE49-F238E27FC236}">
                    <a16:creationId xmlns:a16="http://schemas.microsoft.com/office/drawing/2014/main" id="{88DD5B5C-4F29-4C4C-B4F8-171086B1C3FE}"/>
                  </a:ext>
                </a:extLst>
              </p:cNvPr>
              <p:cNvSpPr txBox="1">
                <a:spLocks noRot="1" noChangeAspect="1" noMove="1" noResize="1" noEditPoints="1" noAdjustHandles="1" noChangeArrowheads="1" noChangeShapeType="1" noTextEdit="1"/>
              </p:cNvSpPr>
              <p:nvPr/>
            </p:nvSpPr>
            <p:spPr>
              <a:xfrm>
                <a:off x="11114329" y="6398541"/>
                <a:ext cx="8047339" cy="10847281"/>
              </a:xfrm>
              <a:prstGeom prst="rect">
                <a:avLst/>
              </a:prstGeom>
              <a:blipFill>
                <a:blip r:embed="rId5"/>
                <a:stretch>
                  <a:fillRect l="-2652" r="-212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 Placeholder 4">
                <a:extLst>
                  <a:ext uri="{FF2B5EF4-FFF2-40B4-BE49-F238E27FC236}">
                    <a16:creationId xmlns:a16="http://schemas.microsoft.com/office/drawing/2014/main" id="{80208A8B-70FF-4729-AA3D-10A2E92A566C}"/>
                  </a:ext>
                </a:extLst>
              </p:cNvPr>
              <p:cNvSpPr txBox="1">
                <a:spLocks/>
              </p:cNvSpPr>
              <p:nvPr/>
            </p:nvSpPr>
            <p:spPr>
              <a:xfrm>
                <a:off x="20968660" y="3636616"/>
                <a:ext cx="8047339" cy="14761334"/>
              </a:xfrm>
              <a:prstGeom prst="rect">
                <a:avLst/>
              </a:prstGeom>
            </p:spPr>
            <p:txBody>
              <a:bodyPr lIns="0" tIns="0" rIns="0" bIns="0"/>
              <a:lstStyle>
                <a:lvl1pPr marL="0" indent="0" algn="l" defTabSz="2952319" rtl="0" eaLnBrk="1" latinLnBrk="0" hangingPunct="1">
                  <a:lnSpc>
                    <a:spcPts val="2800"/>
                  </a:lnSpc>
                  <a:spcBef>
                    <a:spcPts val="0"/>
                  </a:spcBef>
                  <a:spcAft>
                    <a:spcPts val="2800"/>
                  </a:spcAft>
                  <a:buFont typeface="Arial" pitchFamily="34" charset="0"/>
                  <a:buNone/>
                  <a:defRPr sz="2200" kern="1200">
                    <a:solidFill>
                      <a:schemeClr val="tx1"/>
                    </a:solidFill>
                    <a:latin typeface="Arial" pitchFamily="34" charset="0"/>
                    <a:ea typeface="+mn-ea"/>
                    <a:cs typeface="Arial" pitchFamily="34" charset="0"/>
                  </a:defRPr>
                </a:lvl1pPr>
                <a:lvl2pPr marL="0" indent="0" algn="l" defTabSz="2952319" rtl="0" eaLnBrk="1" latinLnBrk="0" hangingPunct="1">
                  <a:lnSpc>
                    <a:spcPts val="2800"/>
                  </a:lnSpc>
                  <a:spcBef>
                    <a:spcPts val="0"/>
                  </a:spcBef>
                  <a:spcAft>
                    <a:spcPts val="0"/>
                  </a:spcAft>
                  <a:buFont typeface="Arial" pitchFamily="34" charset="0"/>
                  <a:buNone/>
                  <a:defRPr sz="2200" b="1" i="0" kern="1200" baseline="0">
                    <a:solidFill>
                      <a:schemeClr val="tx1"/>
                    </a:solidFill>
                    <a:latin typeface="Arial" pitchFamily="34" charset="0"/>
                    <a:ea typeface="+mn-ea"/>
                    <a:cs typeface="Arial" pitchFamily="34" charset="0"/>
                  </a:defRPr>
                </a:lvl2pPr>
                <a:lvl3pPr marL="180000" indent="-180000" algn="l" defTabSz="2952319" rtl="0" eaLnBrk="1" latinLnBrk="0" hangingPunct="1">
                  <a:lnSpc>
                    <a:spcPts val="2800"/>
                  </a:lnSpc>
                  <a:spcBef>
                    <a:spcPts val="0"/>
                  </a:spcBef>
                  <a:spcAft>
                    <a:spcPts val="2800"/>
                  </a:spcAft>
                  <a:buFont typeface="Arial" panose="020B0604020202020204" pitchFamily="34" charset="0"/>
                  <a:buChar char="•"/>
                  <a:defRPr sz="22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pPr lvl="1" algn="just"/>
                <a:r>
                  <a:rPr lang="de-DE" sz="2800" dirty="0"/>
                  <a:t>Debiasing Results</a:t>
                </a:r>
              </a:p>
              <a:p>
                <a:pPr algn="just"/>
                <a:r>
                  <a:rPr lang="en-US" dirty="0"/>
                  <a:t>An </a:t>
                </a:r>
                <a:r>
                  <a:rPr lang="en-US" i="1" dirty="0"/>
                  <a:t>SVM</a:t>
                </a:r>
                <a:r>
                  <a:rPr lang="en-US" dirty="0"/>
                  <a:t> classifier was trained on a subset of the Google News data called </a:t>
                </a:r>
                <a:r>
                  <a:rPr lang="en-US" i="1" dirty="0"/>
                  <a:t>w2vNEWS</a:t>
                </a:r>
                <a:r>
                  <a:rPr lang="en-US" dirty="0"/>
                  <a:t> to identify gender-neutral words, then generalized to the rest of the dataset</a:t>
                </a:r>
                <a:r>
                  <a:rPr lang="en-AU" dirty="0"/>
                  <a:t>. </a:t>
                </a:r>
                <a14:m>
                  <m:oMath xmlns:m="http://schemas.openxmlformats.org/officeDocument/2006/math">
                    <m:r>
                      <a:rPr lang="en-AU" i="1" dirty="0" smtClean="0">
                        <a:latin typeface="Cambria Math" panose="02040503050406030204" pitchFamily="18" charset="0"/>
                      </a:rPr>
                      <m:t>10</m:t>
                    </m:r>
                  </m:oMath>
                </a14:m>
                <a:r>
                  <a:rPr lang="en-AU" dirty="0"/>
                  <a:t>-fold cross validation resulted in an </a:t>
                </a:r>
                <a:r>
                  <a:rPr lang="en-AU" i="1" dirty="0"/>
                  <a:t>F-Score</a:t>
                </a:r>
                <a:r>
                  <a:rPr lang="en-AU" dirty="0"/>
                  <a:t> of </a:t>
                </a:r>
                <a14:m>
                  <m:oMath xmlns:m="http://schemas.openxmlformats.org/officeDocument/2006/math">
                    <m:r>
                      <a:rPr lang="en-GB" b="0" i="1" smtClean="0">
                        <a:latin typeface="Cambria Math" panose="02040503050406030204" pitchFamily="18" charset="0"/>
                      </a:rPr>
                      <m:t>0.627</m:t>
                    </m:r>
                  </m:oMath>
                </a14:m>
                <a:r>
                  <a:rPr lang="en-AU" dirty="0"/>
                  <a:t>. Debiasing was also measured by having a crowd evaluate whether analogies generated from the embedding are appropriate or reflect gender stereotypes, with the hard debiased embedding having least stereotypical analogies and most approved analogies (Figure 4).</a:t>
                </a:r>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r>
                  <a:rPr lang="de-DE" sz="2800" dirty="0"/>
                  <a:t>Discussion</a:t>
                </a:r>
              </a:p>
              <a:p>
                <a:pPr algn="just"/>
                <a:r>
                  <a:rPr lang="en-AU" dirty="0"/>
                  <a:t>Overall, a single direction was able to capture gender information. Hard debiasing was the most effective on the embedding, where placing neutral words orthogonal to the gender direction and paired word sets equidistant from neutralised words resulting in reduction of gender bias whilst still capturing appropriate analogies.</a:t>
                </a:r>
              </a:p>
              <a:p>
                <a:pPr algn="just"/>
                <a:endParaRPr lang="de-DE" dirty="0"/>
              </a:p>
            </p:txBody>
          </p:sp>
        </mc:Choice>
        <mc:Fallback xmlns="">
          <p:sp>
            <p:nvSpPr>
              <p:cNvPr id="17" name="Text Placeholder 4">
                <a:extLst>
                  <a:ext uri="{FF2B5EF4-FFF2-40B4-BE49-F238E27FC236}">
                    <a16:creationId xmlns:a16="http://schemas.microsoft.com/office/drawing/2014/main" id="{80208A8B-70FF-4729-AA3D-10A2E92A566C}"/>
                  </a:ext>
                </a:extLst>
              </p:cNvPr>
              <p:cNvSpPr txBox="1">
                <a:spLocks noRot="1" noChangeAspect="1" noMove="1" noResize="1" noEditPoints="1" noAdjustHandles="1" noChangeArrowheads="1" noChangeShapeType="1" noTextEdit="1"/>
              </p:cNvSpPr>
              <p:nvPr/>
            </p:nvSpPr>
            <p:spPr>
              <a:xfrm>
                <a:off x="20968660" y="3636616"/>
                <a:ext cx="8047339" cy="14761334"/>
              </a:xfrm>
              <a:prstGeom prst="rect">
                <a:avLst/>
              </a:prstGeom>
              <a:blipFill>
                <a:blip r:embed="rId6"/>
                <a:stretch>
                  <a:fillRect l="-2727" t="-1239" r="-2121"/>
                </a:stretch>
              </a:blipFill>
            </p:spPr>
            <p:txBody>
              <a:bodyPr/>
              <a:lstStyle/>
              <a:p>
                <a:r>
                  <a:rPr lang="en-GB">
                    <a:noFill/>
                  </a:rPr>
                  <a:t> </a:t>
                </a:r>
              </a:p>
            </p:txBody>
          </p:sp>
        </mc:Fallback>
      </mc:AlternateContent>
      <p:sp>
        <p:nvSpPr>
          <p:cNvPr id="21" name="Text Placeholder 2">
            <a:extLst>
              <a:ext uri="{FF2B5EF4-FFF2-40B4-BE49-F238E27FC236}">
                <a16:creationId xmlns:a16="http://schemas.microsoft.com/office/drawing/2014/main" id="{38724F83-DFE1-4A8A-8AD7-81D87529E100}"/>
              </a:ext>
            </a:extLst>
          </p:cNvPr>
          <p:cNvSpPr txBox="1">
            <a:spLocks/>
          </p:cNvSpPr>
          <p:nvPr/>
        </p:nvSpPr>
        <p:spPr>
          <a:xfrm>
            <a:off x="20968659" y="18163101"/>
            <a:ext cx="8043314" cy="216024"/>
          </a:xfrm>
          <a:prstGeom prst="rect">
            <a:avLst/>
          </a:prstGeom>
        </p:spPr>
        <p:txBody>
          <a:bodyPr lIns="0" tIns="0" rIns="0" bIns="0" anchor="b" anchorCtr="0"/>
          <a:lstStyle>
            <a:lvl1pPr marL="1107119" indent="-1107119" algn="l" defTabSz="2952319" rtl="0" eaLnBrk="1" latinLnBrk="0" hangingPunct="1">
              <a:spcBef>
                <a:spcPct val="20000"/>
              </a:spcBef>
              <a:buFont typeface="Arial" pitchFamily="34" charset="0"/>
              <a:buNone/>
              <a:defRPr sz="12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r>
              <a:rPr lang="de-DE" dirty="0"/>
              <a:t>Bildunterschrift, Autor</a:t>
            </a:r>
          </a:p>
        </p:txBody>
      </p:sp>
      <p:grpSp>
        <p:nvGrpSpPr>
          <p:cNvPr id="10" name="Group 9">
            <a:extLst>
              <a:ext uri="{FF2B5EF4-FFF2-40B4-BE49-F238E27FC236}">
                <a16:creationId xmlns:a16="http://schemas.microsoft.com/office/drawing/2014/main" id="{1F62D772-EA7A-4C7F-9480-19BBEDA50FBA}"/>
              </a:ext>
            </a:extLst>
          </p:cNvPr>
          <p:cNvGrpSpPr/>
          <p:nvPr/>
        </p:nvGrpSpPr>
        <p:grpSpPr>
          <a:xfrm>
            <a:off x="1259999" y="1174956"/>
            <a:ext cx="25317495" cy="1477328"/>
            <a:chOff x="1259999" y="1174956"/>
            <a:chExt cx="25317495" cy="1477328"/>
          </a:xfrm>
        </p:grpSpPr>
        <p:sp>
          <p:nvSpPr>
            <p:cNvPr id="2" name="TextBox 1">
              <a:extLst>
                <a:ext uri="{FF2B5EF4-FFF2-40B4-BE49-F238E27FC236}">
                  <a16:creationId xmlns:a16="http://schemas.microsoft.com/office/drawing/2014/main" id="{5BE3EAC0-2BB2-4C07-B69D-9C8C5C1EBE7F}"/>
                </a:ext>
              </a:extLst>
            </p:cNvPr>
            <p:cNvSpPr txBox="1"/>
            <p:nvPr/>
          </p:nvSpPr>
          <p:spPr>
            <a:xfrm>
              <a:off x="18351204" y="1174956"/>
              <a:ext cx="8226290" cy="1477328"/>
            </a:xfrm>
            <a:prstGeom prst="rect">
              <a:avLst/>
            </a:prstGeom>
            <a:noFill/>
          </p:spPr>
          <p:txBody>
            <a:bodyPr wrap="none" rtlCol="0">
              <a:spAutoFit/>
            </a:bodyPr>
            <a:lstStyle/>
            <a:p>
              <a:pPr algn="r"/>
              <a:r>
                <a:rPr lang="en-GB" sz="3000" spc="-120" dirty="0">
                  <a:solidFill>
                    <a:srgbClr val="0065BD"/>
                  </a:solidFill>
                  <a:latin typeface="Arial" panose="020B0604020202020204" pitchFamily="34" charset="0"/>
                  <a:cs typeface="Arial" panose="020B0604020202020204" pitchFamily="34" charset="0"/>
                </a:rPr>
                <a:t>Chair for Data Processing</a:t>
              </a:r>
              <a:br>
                <a:rPr lang="en-GB" sz="3000" spc="-120" dirty="0">
                  <a:solidFill>
                    <a:srgbClr val="0065BD"/>
                  </a:solidFill>
                  <a:latin typeface="Arial" panose="020B0604020202020204" pitchFamily="34" charset="0"/>
                  <a:cs typeface="Arial" panose="020B0604020202020204" pitchFamily="34" charset="0"/>
                </a:rPr>
              </a:br>
              <a:r>
                <a:rPr lang="en-GB" sz="3000" spc="-120" dirty="0">
                  <a:solidFill>
                    <a:srgbClr val="0065BD"/>
                  </a:solidFill>
                  <a:latin typeface="Arial" panose="020B0604020202020204" pitchFamily="34" charset="0"/>
                  <a:cs typeface="Arial" panose="020B0604020202020204" pitchFamily="34" charset="0"/>
                </a:rPr>
                <a:t>Department of Electrical and Computer Engineering</a:t>
              </a:r>
              <a:br>
                <a:rPr lang="en-GB" sz="3000" spc="-120" dirty="0">
                  <a:solidFill>
                    <a:srgbClr val="0065BD"/>
                  </a:solidFill>
                  <a:latin typeface="Arial" panose="020B0604020202020204" pitchFamily="34" charset="0"/>
                  <a:cs typeface="Arial" panose="020B0604020202020204" pitchFamily="34" charset="0"/>
                </a:rPr>
              </a:br>
              <a:r>
                <a:rPr lang="en-GB" sz="3000" spc="-120" dirty="0">
                  <a:solidFill>
                    <a:srgbClr val="0065BD"/>
                  </a:solidFill>
                  <a:latin typeface="Arial" panose="020B0604020202020204" pitchFamily="34" charset="0"/>
                  <a:cs typeface="Arial" panose="020B0604020202020204" pitchFamily="34" charset="0"/>
                </a:rPr>
                <a:t>Technical University of Munich</a:t>
              </a:r>
            </a:p>
          </p:txBody>
        </p:sp>
        <p:sp>
          <p:nvSpPr>
            <p:cNvPr id="9" name="Rectangle 8">
              <a:extLst>
                <a:ext uri="{FF2B5EF4-FFF2-40B4-BE49-F238E27FC236}">
                  <a16:creationId xmlns:a16="http://schemas.microsoft.com/office/drawing/2014/main" id="{05A74B1F-AE8D-4ACC-A375-D881310BF1AB}"/>
                </a:ext>
              </a:extLst>
            </p:cNvPr>
            <p:cNvSpPr/>
            <p:nvPr/>
          </p:nvSpPr>
          <p:spPr>
            <a:xfrm>
              <a:off x="1259999" y="1174956"/>
              <a:ext cx="8946137" cy="14773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2" name="Group 61">
            <a:extLst>
              <a:ext uri="{FF2B5EF4-FFF2-40B4-BE49-F238E27FC236}">
                <a16:creationId xmlns:a16="http://schemas.microsoft.com/office/drawing/2014/main" id="{0C1AEB7B-AB40-4DE1-981D-D043E852B690}"/>
              </a:ext>
            </a:extLst>
          </p:cNvPr>
          <p:cNvGrpSpPr/>
          <p:nvPr/>
        </p:nvGrpSpPr>
        <p:grpSpPr>
          <a:xfrm>
            <a:off x="11087829" y="14365808"/>
            <a:ext cx="8069816" cy="6009759"/>
            <a:chOff x="11087829" y="14184643"/>
            <a:chExt cx="8069816" cy="6009759"/>
          </a:xfrm>
        </p:grpSpPr>
        <p:grpSp>
          <p:nvGrpSpPr>
            <p:cNvPr id="33" name="Group 32">
              <a:extLst>
                <a:ext uri="{FF2B5EF4-FFF2-40B4-BE49-F238E27FC236}">
                  <a16:creationId xmlns:a16="http://schemas.microsoft.com/office/drawing/2014/main" id="{FA826E51-63D6-4F28-B786-D3412C5D6826}"/>
                </a:ext>
              </a:extLst>
            </p:cNvPr>
            <p:cNvGrpSpPr/>
            <p:nvPr/>
          </p:nvGrpSpPr>
          <p:grpSpPr>
            <a:xfrm>
              <a:off x="11087829" y="14184643"/>
              <a:ext cx="8069816" cy="5909721"/>
              <a:chOff x="11087829" y="15301912"/>
              <a:chExt cx="8069816" cy="5909721"/>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AACC856-B243-45CE-884D-7AC6E0144FF6}"/>
                      </a:ext>
                    </a:extLst>
                  </p:cNvPr>
                  <p:cNvSpPr txBox="1"/>
                  <p:nvPr/>
                </p:nvSpPr>
                <p:spPr>
                  <a:xfrm>
                    <a:off x="12043643" y="15301912"/>
                    <a:ext cx="7114002" cy="5867888"/>
                  </a:xfrm>
                  <a:prstGeom prst="rect">
                    <a:avLst/>
                  </a:prstGeom>
                  <a:noFill/>
                </p:spPr>
                <p:txBody>
                  <a:bodyPr wrap="square" rtlCol="0">
                    <a:spAutoFit/>
                  </a:bodyPr>
                  <a:lstStyle/>
                  <a:p>
                    <a:pPr lvl="0" indent="-180000" algn="just">
                      <a:spcAft>
                        <a:spcPts val="300"/>
                      </a:spcAft>
                    </a:pPr>
                    <a14:m>
                      <m:oMathPara xmlns:m="http://schemas.openxmlformats.org/officeDocument/2006/math">
                        <m:oMathParaPr>
                          <m:jc m:val="left"/>
                        </m:oMathParaPr>
                        <m:oMath xmlns:m="http://schemas.openxmlformats.org/officeDocument/2006/math">
                          <m:sSub>
                            <m:sSubPr>
                              <m:ctrlPr>
                                <a:rPr lang="de-DE" sz="2200" i="1" smtClean="0">
                                  <a:solidFill>
                                    <a:prstClr val="black"/>
                                  </a:solidFill>
                                  <a:latin typeface="Cambria Math" panose="02040503050406030204" pitchFamily="18" charset="0"/>
                                </a:rPr>
                              </m:ctrlPr>
                            </m:sSubPr>
                            <m:e>
                              <m:r>
                                <a:rPr lang="de-DE"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r>
                            <a:rPr lang="en-GB" sz="2200" i="1">
                              <a:solidFill>
                                <a:prstClr val="black"/>
                              </a:solidFill>
                              <a:latin typeface="Cambria Math" panose="02040503050406030204" pitchFamily="18" charset="0"/>
                            </a:rPr>
                            <m:t>≔</m:t>
                          </m:r>
                          <m:nary>
                            <m:naryPr>
                              <m:chr m:val="∑"/>
                              <m:limLoc m:val="subSup"/>
                              <m:supHide m:val="on"/>
                              <m:ctrlPr>
                                <a:rPr lang="en-GB" sz="2200" i="1">
                                  <a:solidFill>
                                    <a:prstClr val="black"/>
                                  </a:solidFill>
                                  <a:latin typeface="Cambria Math" panose="02040503050406030204" pitchFamily="18" charset="0"/>
                                </a:rPr>
                              </m:ctrlPr>
                            </m:naryPr>
                            <m:sub>
                              <m:r>
                                <m:rPr>
                                  <m:brk m:alnAt="9"/>
                                </m:rPr>
                                <a:rPr lang="en-GB" sz="2200" i="1">
                                  <a:solidFill>
                                    <a:prstClr val="black"/>
                                  </a:solidFill>
                                  <a:latin typeface="Cambria Math" panose="02040503050406030204" pitchFamily="18" charset="0"/>
                                </a:rPr>
                                <m:t>𝑤</m:t>
                              </m:r>
                              <m:r>
                                <a:rPr lang="en-GB" sz="2200" i="1">
                                  <a:solidFill>
                                    <a:prstClr val="black"/>
                                  </a:solidFill>
                                  <a:latin typeface="Cambria Math" panose="02040503050406030204" pitchFamily="18" charset="0"/>
                                  <a:ea typeface="Cambria Math" panose="02040503050406030204" pitchFamily="18" charset="0"/>
                                </a:rPr>
                                <m:t>∈</m:t>
                              </m:r>
                              <m:sSub>
                                <m:sSubPr>
                                  <m:ctrlPr>
                                    <a:rPr lang="en-GB" sz="2200" i="1">
                                      <a:solidFill>
                                        <a:prstClr val="black"/>
                                      </a:solidFill>
                                      <a:latin typeface="Cambria Math" panose="02040503050406030204" pitchFamily="18" charset="0"/>
                                      <a:ea typeface="Cambria Math" panose="02040503050406030204" pitchFamily="18" charset="0"/>
                                    </a:rPr>
                                  </m:ctrlPr>
                                </m:sSubPr>
                                <m:e>
                                  <m:r>
                                    <a:rPr lang="en-GB" sz="2200" i="1">
                                      <a:solidFill>
                                        <a:prstClr val="black"/>
                                      </a:solidFill>
                                      <a:latin typeface="Cambria Math" panose="02040503050406030204" pitchFamily="18" charset="0"/>
                                      <a:ea typeface="Cambria Math" panose="02040503050406030204" pitchFamily="18" charset="0"/>
                                    </a:rPr>
                                    <m:t>𝐷</m:t>
                                  </m:r>
                                </m:e>
                                <m:sub>
                                  <m:r>
                                    <a:rPr lang="en-GB" sz="2200" i="1">
                                      <a:solidFill>
                                        <a:prstClr val="black"/>
                                      </a:solidFill>
                                      <a:latin typeface="Cambria Math" panose="02040503050406030204" pitchFamily="18" charset="0"/>
                                      <a:ea typeface="Cambria Math" panose="02040503050406030204" pitchFamily="18" charset="0"/>
                                    </a:rPr>
                                    <m:t>𝑖</m:t>
                                  </m:r>
                                </m:sub>
                              </m:sSub>
                            </m:sub>
                            <m:sup/>
                            <m:e>
                              <m:f>
                                <m:fPr>
                                  <m:type m:val="lin"/>
                                  <m:ctrlPr>
                                    <a:rPr lang="en-GB" sz="2200" i="1">
                                      <a:solidFill>
                                        <a:prstClr val="black"/>
                                      </a:solidFill>
                                      <a:latin typeface="Cambria Math" panose="02040503050406030204" pitchFamily="18" charset="0"/>
                                    </a:rPr>
                                  </m:ctrlPr>
                                </m:fPr>
                                <m:num>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num>
                                <m:den>
                                  <m:d>
                                    <m:dPr>
                                      <m:begChr m:val="|"/>
                                      <m:endChr m:val="|"/>
                                      <m:ctrlPr>
                                        <a:rPr lang="en-GB" sz="2200" i="1">
                                          <a:solidFill>
                                            <a:prstClr val="black"/>
                                          </a:solidFill>
                                          <a:latin typeface="Cambria Math" panose="02040503050406030204" pitchFamily="18" charset="0"/>
                                        </a:rPr>
                                      </m:ctrlPr>
                                    </m:dPr>
                                    <m:e>
                                      <m:sSub>
                                        <m:sSubPr>
                                          <m:ctrlPr>
                                            <a:rPr lang="en-GB" sz="2200" i="1">
                                              <a:solidFill>
                                                <a:prstClr val="black"/>
                                              </a:solidFill>
                                              <a:latin typeface="Cambria Math" panose="02040503050406030204" pitchFamily="18" charset="0"/>
                                            </a:rPr>
                                          </m:ctrlPr>
                                        </m:sSubPr>
                                        <m:e>
                                          <m:r>
                                            <a:rPr lang="en-GB" sz="2200" i="1">
                                              <a:solidFill>
                                                <a:prstClr val="black"/>
                                              </a:solidFill>
                                              <a:latin typeface="Cambria Math" panose="02040503050406030204" pitchFamily="18" charset="0"/>
                                            </a:rPr>
                                            <m:t>𝐷</m:t>
                                          </m:r>
                                        </m:e>
                                        <m:sub>
                                          <m:r>
                                            <a:rPr lang="en-GB" sz="2200" i="1">
                                              <a:solidFill>
                                                <a:prstClr val="black"/>
                                              </a:solidFill>
                                              <a:latin typeface="Cambria Math" panose="02040503050406030204" pitchFamily="18" charset="0"/>
                                            </a:rPr>
                                            <m:t>𝑖</m:t>
                                          </m:r>
                                        </m:sub>
                                      </m:sSub>
                                    </m:e>
                                  </m:d>
                                </m:den>
                              </m:f>
                              <m:r>
                                <a:rPr lang="en-GB" sz="2200" i="1">
                                  <a:solidFill>
                                    <a:prstClr val="black"/>
                                  </a:solidFill>
                                  <a:latin typeface="Cambria Math" panose="02040503050406030204" pitchFamily="18" charset="0"/>
                                </a:rPr>
                                <m:t>    , </m:t>
                              </m:r>
                            </m:e>
                          </m:nary>
                          <m:r>
                            <a:rPr lang="en-GB" sz="2200" i="1">
                              <a:solidFill>
                                <a:prstClr val="black"/>
                              </a:solidFill>
                              <a:latin typeface="Cambria Math" panose="02040503050406030204" pitchFamily="18" charset="0"/>
                              <a:ea typeface="Cambria Math" panose="02040503050406030204" pitchFamily="18" charset="0"/>
                            </a:rPr>
                            <m:t>∀  </m:t>
                          </m:r>
                          <m:r>
                            <a:rPr lang="en-GB" sz="2200" i="1">
                              <a:solidFill>
                                <a:prstClr val="black"/>
                              </a:solidFill>
                              <a:latin typeface="Cambria Math" panose="02040503050406030204" pitchFamily="18" charset="0"/>
                              <a:ea typeface="Cambria Math" panose="02040503050406030204" pitchFamily="18" charset="0"/>
                            </a:rPr>
                            <m:t>𝑖</m:t>
                          </m:r>
                          <m:r>
                            <a:rPr lang="en-GB" sz="2200" i="1">
                              <a:solidFill>
                                <a:prstClr val="black"/>
                              </a:solidFill>
                              <a:latin typeface="Cambria Math" panose="02040503050406030204" pitchFamily="18" charset="0"/>
                              <a:ea typeface="Cambria Math" panose="02040503050406030204" pitchFamily="18" charset="0"/>
                            </a:rPr>
                            <m:t>∈[1, </m:t>
                          </m:r>
                          <m:r>
                            <a:rPr lang="en-GB" sz="2200" i="1">
                              <a:solidFill>
                                <a:prstClr val="black"/>
                              </a:solidFill>
                              <a:latin typeface="Cambria Math" panose="02040503050406030204" pitchFamily="18" charset="0"/>
                              <a:ea typeface="Cambria Math" panose="02040503050406030204" pitchFamily="18" charset="0"/>
                            </a:rPr>
                            <m:t>𝑛</m:t>
                          </m:r>
                          <m:r>
                            <a:rPr lang="en-GB" sz="2200" i="1">
                              <a:solidFill>
                                <a:prstClr val="black"/>
                              </a:solidFill>
                              <a:latin typeface="Cambria Math" panose="02040503050406030204" pitchFamily="18" charset="0"/>
                              <a:ea typeface="Cambria Math" panose="02040503050406030204" pitchFamily="18" charset="0"/>
                            </a:rPr>
                            <m:t>]</m:t>
                          </m:r>
                        </m:oMath>
                      </m:oMathPara>
                    </a14:m>
                    <a:endParaRPr lang="en-GB" sz="2200" i="1" dirty="0">
                      <a:solidFill>
                        <a:prstClr val="black"/>
                      </a:solidFill>
                      <a:latin typeface="Cambria Math" panose="02040503050406030204" pitchFamily="18" charset="0"/>
                    </a:endParaRPr>
                  </a:p>
                  <a:p>
                    <a:pPr lvl="0" algn="just">
                      <a:spcAft>
                        <a:spcPts val="300"/>
                      </a:spcAft>
                    </a:pPr>
                    <a14:m>
                      <m:oMathPara xmlns:m="http://schemas.openxmlformats.org/officeDocument/2006/math">
                        <m:oMathParaPr>
                          <m:jc m:val="left"/>
                        </m:oMathParaPr>
                        <m:oMath xmlns:m="http://schemas.openxmlformats.org/officeDocument/2006/math">
                          <m:r>
                            <a:rPr lang="en-GB" sz="2200" b="0" i="1">
                              <a:solidFill>
                                <a:prstClr val="black"/>
                              </a:solidFill>
                              <a:latin typeface="Cambria Math" panose="02040503050406030204" pitchFamily="18" charset="0"/>
                            </a:rPr>
                            <m:t>𝐶</m:t>
                          </m:r>
                          <m:r>
                            <a:rPr lang="en-GB" sz="2200" i="1">
                              <a:solidFill>
                                <a:prstClr val="black"/>
                              </a:solidFill>
                              <a:latin typeface="Cambria Math" panose="02040503050406030204" pitchFamily="18" charset="0"/>
                            </a:rPr>
                            <m:t>≔</m:t>
                          </m:r>
                          <m:nary>
                            <m:naryPr>
                              <m:chr m:val="∑"/>
                              <m:limLoc m:val="subSup"/>
                              <m:ctrlPr>
                                <a:rPr lang="en-GB" sz="2200" i="1">
                                  <a:solidFill>
                                    <a:prstClr val="black"/>
                                  </a:solidFill>
                                  <a:latin typeface="Cambria Math" panose="02040503050406030204" pitchFamily="18" charset="0"/>
                                </a:rPr>
                              </m:ctrlPr>
                            </m:naryPr>
                            <m:sub>
                              <m:r>
                                <m:rPr>
                                  <m:brk m:alnAt="25"/>
                                </m:rPr>
                                <a:rPr lang="en-GB" sz="2200" i="1">
                                  <a:solidFill>
                                    <a:prstClr val="black"/>
                                  </a:solidFill>
                                  <a:latin typeface="Cambria Math" panose="02040503050406030204" pitchFamily="18" charset="0"/>
                                </a:rPr>
                                <m:t>𝑖</m:t>
                              </m:r>
                              <m:r>
                                <a:rPr lang="en-GB" sz="2200" i="1">
                                  <a:solidFill>
                                    <a:prstClr val="black"/>
                                  </a:solidFill>
                                  <a:latin typeface="Cambria Math" panose="02040503050406030204" pitchFamily="18" charset="0"/>
                                </a:rPr>
                                <m:t>=1</m:t>
                              </m:r>
                            </m:sub>
                            <m:sup>
                              <m:r>
                                <a:rPr lang="en-GB" sz="2200" b="0" i="1" smtClean="0">
                                  <a:solidFill>
                                    <a:prstClr val="black"/>
                                  </a:solidFill>
                                  <a:latin typeface="Cambria Math" panose="02040503050406030204" pitchFamily="18" charset="0"/>
                                </a:rPr>
                                <m:t>𝑛</m:t>
                              </m:r>
                            </m:sup>
                            <m:e>
                              <m:nary>
                                <m:naryPr>
                                  <m:chr m:val="∑"/>
                                  <m:limLoc m:val="subSup"/>
                                  <m:supHide m:val="on"/>
                                  <m:ctrlPr>
                                    <a:rPr lang="en-GB" sz="2200" i="1">
                                      <a:solidFill>
                                        <a:prstClr val="black"/>
                                      </a:solidFill>
                                      <a:latin typeface="Cambria Math" panose="02040503050406030204" pitchFamily="18" charset="0"/>
                                    </a:rPr>
                                  </m:ctrlPr>
                                </m:naryPr>
                                <m:sub>
                                  <m:r>
                                    <m:rPr>
                                      <m:brk m:alnAt="9"/>
                                    </m:rPr>
                                    <a:rPr lang="en-GB" sz="2200" i="1">
                                      <a:solidFill>
                                        <a:prstClr val="black"/>
                                      </a:solidFill>
                                      <a:latin typeface="Cambria Math" panose="02040503050406030204" pitchFamily="18" charset="0"/>
                                    </a:rPr>
                                    <m:t>𝑤</m:t>
                                  </m:r>
                                  <m:r>
                                    <a:rPr lang="en-GB" sz="2200" i="1">
                                      <a:solidFill>
                                        <a:prstClr val="black"/>
                                      </a:solidFill>
                                      <a:latin typeface="Cambria Math" panose="02040503050406030204" pitchFamily="18" charset="0"/>
                                      <a:ea typeface="Cambria Math" panose="02040503050406030204" pitchFamily="18" charset="0"/>
                                    </a:rPr>
                                    <m:t>∈</m:t>
                                  </m:r>
                                  <m:sSub>
                                    <m:sSubPr>
                                      <m:ctrlPr>
                                        <a:rPr lang="en-GB" sz="2200" i="1">
                                          <a:solidFill>
                                            <a:prstClr val="black"/>
                                          </a:solidFill>
                                          <a:latin typeface="Cambria Math" panose="02040503050406030204" pitchFamily="18" charset="0"/>
                                          <a:ea typeface="Cambria Math" panose="02040503050406030204" pitchFamily="18" charset="0"/>
                                        </a:rPr>
                                      </m:ctrlPr>
                                    </m:sSubPr>
                                    <m:e>
                                      <m:r>
                                        <a:rPr lang="en-GB" sz="2200" i="1">
                                          <a:solidFill>
                                            <a:prstClr val="black"/>
                                          </a:solidFill>
                                          <a:latin typeface="Cambria Math" panose="02040503050406030204" pitchFamily="18" charset="0"/>
                                          <a:ea typeface="Cambria Math" panose="02040503050406030204" pitchFamily="18" charset="0"/>
                                        </a:rPr>
                                        <m:t>𝐷</m:t>
                                      </m:r>
                                    </m:e>
                                    <m:sub>
                                      <m:r>
                                        <a:rPr lang="en-GB" sz="2200" i="1">
                                          <a:solidFill>
                                            <a:prstClr val="black"/>
                                          </a:solidFill>
                                          <a:latin typeface="Cambria Math" panose="02040503050406030204" pitchFamily="18" charset="0"/>
                                          <a:ea typeface="Cambria Math" panose="02040503050406030204" pitchFamily="18" charset="0"/>
                                        </a:rPr>
                                        <m:t>𝑖</m:t>
                                      </m:r>
                                    </m:sub>
                                  </m:sSub>
                                </m:sub>
                                <m:sup/>
                                <m:e>
                                  <m:f>
                                    <m:fPr>
                                      <m:type m:val="lin"/>
                                      <m:ctrlPr>
                                        <a:rPr lang="en-GB" sz="2200" i="1">
                                          <a:solidFill>
                                            <a:prstClr val="black"/>
                                          </a:solidFill>
                                          <a:latin typeface="Cambria Math" panose="02040503050406030204" pitchFamily="18" charset="0"/>
                                        </a:rPr>
                                      </m:ctrlPr>
                                    </m:fPr>
                                    <m:num>
                                      <m:sSup>
                                        <m:sSupPr>
                                          <m:ctrlPr>
                                            <a:rPr lang="en-GB" sz="2200" i="1">
                                              <a:solidFill>
                                                <a:prstClr val="black"/>
                                              </a:solidFill>
                                              <a:latin typeface="Cambria Math" panose="02040503050406030204" pitchFamily="18" charset="0"/>
                                            </a:rPr>
                                          </m:ctrlPr>
                                        </m:sSupPr>
                                        <m:e>
                                          <m:d>
                                            <m:dPr>
                                              <m:ctrlPr>
                                                <a:rPr lang="en-GB" sz="2200" i="1">
                                                  <a:solidFill>
                                                    <a:prstClr val="black"/>
                                                  </a:solidFill>
                                                  <a:latin typeface="Cambria Math" panose="02040503050406030204" pitchFamily="18" charset="0"/>
                                                </a:rPr>
                                              </m:ctrlPr>
                                            </m:d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r>
                                                <a:rPr lang="en-GB" sz="2200" b="1" i="1">
                                                  <a:solidFill>
                                                    <a:prstClr val="black"/>
                                                  </a:solidFill>
                                                  <a:latin typeface="Cambria Math" panose="02040503050406030204" pitchFamily="18" charset="0"/>
                                                </a:rPr>
                                                <m:t>−</m:t>
                                              </m:r>
                                              <m:sSub>
                                                <m:sSubPr>
                                                  <m:ctrlPr>
                                                    <a:rPr lang="en-GB" sz="2200" b="1"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e>
                                          </m:d>
                                        </m:e>
                                        <m:sup>
                                          <m:r>
                                            <a:rPr lang="en-GB" sz="2200" i="1">
                                              <a:solidFill>
                                                <a:prstClr val="black"/>
                                              </a:solidFill>
                                              <a:latin typeface="Cambria Math" panose="02040503050406030204" pitchFamily="18" charset="0"/>
                                            </a:rPr>
                                            <m:t>𝑇</m:t>
                                          </m:r>
                                        </m:sup>
                                      </m:sSup>
                                      <m:d>
                                        <m:dPr>
                                          <m:ctrlPr>
                                            <a:rPr lang="en-GB" sz="2200" i="1">
                                              <a:solidFill>
                                                <a:prstClr val="black"/>
                                              </a:solidFill>
                                              <a:latin typeface="Cambria Math" panose="02040503050406030204" pitchFamily="18" charset="0"/>
                                            </a:rPr>
                                          </m:ctrlPr>
                                        </m:d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r>
                                            <a:rPr lang="en-GB" sz="2200" b="1" i="1">
                                              <a:solidFill>
                                                <a:prstClr val="black"/>
                                              </a:solidFill>
                                              <a:latin typeface="Cambria Math" panose="02040503050406030204" pitchFamily="18" charset="0"/>
                                            </a:rPr>
                                            <m:t>−</m:t>
                                          </m:r>
                                          <m:sSub>
                                            <m:sSubPr>
                                              <m:ctrlPr>
                                                <a:rPr lang="en-GB" sz="2200" b="1"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e>
                                      </m:d>
                                    </m:num>
                                    <m:den>
                                      <m:d>
                                        <m:dPr>
                                          <m:begChr m:val="|"/>
                                          <m:endChr m:val="|"/>
                                          <m:ctrlPr>
                                            <a:rPr lang="en-GB" sz="2200" i="1">
                                              <a:solidFill>
                                                <a:prstClr val="black"/>
                                              </a:solidFill>
                                              <a:latin typeface="Cambria Math" panose="02040503050406030204" pitchFamily="18" charset="0"/>
                                            </a:rPr>
                                          </m:ctrlPr>
                                        </m:dPr>
                                        <m:e>
                                          <m:sSub>
                                            <m:sSubPr>
                                              <m:ctrlPr>
                                                <a:rPr lang="en-GB" sz="2200" i="1">
                                                  <a:solidFill>
                                                    <a:prstClr val="black"/>
                                                  </a:solidFill>
                                                  <a:latin typeface="Cambria Math" panose="02040503050406030204" pitchFamily="18" charset="0"/>
                                                </a:rPr>
                                              </m:ctrlPr>
                                            </m:sSubPr>
                                            <m:e>
                                              <m:r>
                                                <a:rPr lang="en-GB" sz="2200" i="1">
                                                  <a:solidFill>
                                                    <a:prstClr val="black"/>
                                                  </a:solidFill>
                                                  <a:latin typeface="Cambria Math" panose="02040503050406030204" pitchFamily="18" charset="0"/>
                                                </a:rPr>
                                                <m:t>𝐷</m:t>
                                              </m:r>
                                            </m:e>
                                            <m:sub>
                                              <m:r>
                                                <a:rPr lang="en-GB" sz="2200" i="1">
                                                  <a:solidFill>
                                                    <a:prstClr val="black"/>
                                                  </a:solidFill>
                                                  <a:latin typeface="Cambria Math" panose="02040503050406030204" pitchFamily="18" charset="0"/>
                                                </a:rPr>
                                                <m:t>𝑖</m:t>
                                              </m:r>
                                            </m:sub>
                                          </m:sSub>
                                        </m:e>
                                      </m:d>
                                    </m:den>
                                  </m:f>
                                </m:e>
                              </m:nary>
                            </m:e>
                          </m:nary>
                        </m:oMath>
                      </m:oMathPara>
                    </a14:m>
                    <a:endParaRPr lang="en-GB" sz="2200" i="1" dirty="0">
                      <a:solidFill>
                        <a:prstClr val="black"/>
                      </a:solidFill>
                      <a:latin typeface="Cambria Math" panose="02040503050406030204" pitchFamily="18" charset="0"/>
                    </a:endParaRPr>
                  </a:p>
                  <a:p>
                    <a:pPr lvl="0" algn="just">
                      <a:spcAft>
                        <a:spcPts val="300"/>
                      </a:spcAft>
                    </a:pPr>
                    <a14:m>
                      <m:oMath xmlns:m="http://schemas.openxmlformats.org/officeDocument/2006/math">
                        <m:r>
                          <a:rPr lang="en-GB" sz="2200" i="1">
                            <a:solidFill>
                              <a:prstClr val="black"/>
                            </a:solidFill>
                            <a:latin typeface="Cambria Math" panose="02040503050406030204" pitchFamily="18" charset="0"/>
                          </a:rPr>
                          <m:t>𝐵</m:t>
                        </m:r>
                        <m:r>
                          <a:rPr lang="en-GB" sz="2200" i="1">
                            <a:solidFill>
                              <a:prstClr val="black"/>
                            </a:solidFill>
                            <a:latin typeface="Cambria Math" panose="02040503050406030204" pitchFamily="18" charset="0"/>
                          </a:rPr>
                          <m:t>≔</m:t>
                        </m:r>
                      </m:oMath>
                    </a14:m>
                    <a:r>
                      <a:rPr lang="de-DE" sz="2200" dirty="0">
                        <a:solidFill>
                          <a:prstClr val="black"/>
                        </a:solidFill>
                      </a:rPr>
                      <a:t> first </a:t>
                    </a:r>
                    <a14:m>
                      <m:oMath xmlns:m="http://schemas.openxmlformats.org/officeDocument/2006/math">
                        <m:r>
                          <a:rPr lang="de-DE" sz="2200" i="1" dirty="0">
                            <a:solidFill>
                              <a:prstClr val="black"/>
                            </a:solidFill>
                            <a:latin typeface="Cambria Math" panose="02040503050406030204" pitchFamily="18" charset="0"/>
                          </a:rPr>
                          <m:t>𝑘</m:t>
                        </m:r>
                      </m:oMath>
                    </a14:m>
                    <a:r>
                      <a:rPr lang="de-DE" sz="2200" dirty="0">
                        <a:solidFill>
                          <a:prstClr val="black"/>
                        </a:solidFill>
                      </a:rPr>
                      <a:t> rows of </a:t>
                    </a:r>
                    <a14:m>
                      <m:oMath xmlns:m="http://schemas.openxmlformats.org/officeDocument/2006/math">
                        <m:r>
                          <a:rPr lang="en-GB" sz="2200" i="1">
                            <a:solidFill>
                              <a:prstClr val="black"/>
                            </a:solidFill>
                            <a:latin typeface="Cambria Math" panose="02040503050406030204" pitchFamily="18" charset="0"/>
                            <a:ea typeface="Cambria Math" panose="02040503050406030204" pitchFamily="18" charset="0"/>
                          </a:rPr>
                          <m:t>𝕊𝕍𝔻</m:t>
                        </m:r>
                        <m:d>
                          <m:dPr>
                            <m:ctrlPr>
                              <a:rPr lang="en-GB" sz="2200" i="1">
                                <a:solidFill>
                                  <a:prstClr val="black"/>
                                </a:solidFill>
                                <a:latin typeface="Cambria Math" panose="02040503050406030204" pitchFamily="18" charset="0"/>
                                <a:ea typeface="Cambria Math" panose="02040503050406030204" pitchFamily="18" charset="0"/>
                              </a:rPr>
                            </m:ctrlPr>
                          </m:dPr>
                          <m:e>
                            <m:r>
                              <a:rPr lang="en-GB" sz="2200" b="0" i="1">
                                <a:solidFill>
                                  <a:prstClr val="black"/>
                                </a:solidFill>
                                <a:latin typeface="Cambria Math" panose="02040503050406030204" pitchFamily="18" charset="0"/>
                              </a:rPr>
                              <m:t>𝐶</m:t>
                            </m:r>
                          </m:e>
                        </m:d>
                      </m:oMath>
                    </a14:m>
                    <a:endParaRPr lang="en-GB" sz="2200" i="1" dirty="0">
                      <a:solidFill>
                        <a:prstClr val="black"/>
                      </a:solidFill>
                      <a:latin typeface="Cambria Math" panose="02040503050406030204" pitchFamily="18" charset="0"/>
                    </a:endParaRPr>
                  </a:p>
                  <a:p>
                    <a:pPr lvl="0" algn="just">
                      <a:spcAft>
                        <a:spcPts val="300"/>
                      </a:spcAft>
                    </a:pPr>
                    <a:endParaRPr lang="en-GB" sz="2200" i="1" dirty="0">
                      <a:solidFill>
                        <a:prstClr val="black"/>
                      </a:solidFill>
                      <a:latin typeface="Cambria Math" panose="02040503050406030204" pitchFamily="18" charset="0"/>
                    </a:endParaRPr>
                  </a:p>
                  <a:p>
                    <a:pPr lvl="0" algn="just">
                      <a:spcAft>
                        <a:spcPts val="300"/>
                      </a:spcAft>
                    </a:pPr>
                    <a14:m>
                      <m:oMathPara xmlns:m="http://schemas.openxmlformats.org/officeDocument/2006/math">
                        <m:oMathParaPr>
                          <m:jc m:val="left"/>
                        </m:oMathParaPr>
                        <m:oMath xmlns:m="http://schemas.openxmlformats.org/officeDocument/2006/math">
                          <m:acc>
                            <m:accPr>
                              <m:chr m:val="⃗"/>
                              <m:ctrlPr>
                                <a:rPr lang="de-DE"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r>
                            <a:rPr lang="en-GB" sz="2200" i="1">
                              <a:solidFill>
                                <a:prstClr val="black"/>
                              </a:solidFill>
                              <a:latin typeface="Cambria Math" panose="02040503050406030204" pitchFamily="18" charset="0"/>
                            </a:rPr>
                            <m:t>≔</m:t>
                          </m:r>
                          <m:f>
                            <m:fPr>
                              <m:type m:val="lin"/>
                              <m:ctrlPr>
                                <a:rPr lang="en-GB" sz="2200" i="1">
                                  <a:solidFill>
                                    <a:prstClr val="black"/>
                                  </a:solidFill>
                                  <a:latin typeface="Cambria Math" panose="02040503050406030204" pitchFamily="18" charset="0"/>
                                </a:rPr>
                              </m:ctrlPr>
                            </m:fPr>
                            <m:num>
                              <m:d>
                                <m:dPr>
                                  <m:ctrlPr>
                                    <a:rPr lang="en-GB" sz="2200" i="1">
                                      <a:solidFill>
                                        <a:prstClr val="black"/>
                                      </a:solidFill>
                                      <a:latin typeface="Cambria Math" panose="02040503050406030204" pitchFamily="18" charset="0"/>
                                    </a:rPr>
                                  </m:ctrlPr>
                                </m:d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r>
                                    <a:rPr lang="en-GB" sz="2200" i="1">
                                      <a:solidFill>
                                        <a:prstClr val="black"/>
                                      </a:solidFill>
                                      <a:latin typeface="Cambria Math" panose="02040503050406030204" pitchFamily="18" charset="0"/>
                                    </a:rPr>
                                    <m:t>−</m:t>
                                  </m:r>
                                  <m:sSub>
                                    <m:sSubPr>
                                      <m:ctrlPr>
                                        <a:rPr lang="en-GB" sz="2200" i="1">
                                          <a:solidFill>
                                            <a:prstClr val="black"/>
                                          </a:solidFill>
                                          <a:latin typeface="Cambria Math" panose="02040503050406030204" pitchFamily="18" charset="0"/>
                                        </a:rPr>
                                      </m:ctrlPr>
                                    </m:sSub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e>
                                    <m:sub>
                                      <m:r>
                                        <a:rPr lang="en-GB" sz="2200" i="1">
                                          <a:solidFill>
                                            <a:prstClr val="black"/>
                                          </a:solidFill>
                                          <a:latin typeface="Cambria Math" panose="02040503050406030204" pitchFamily="18" charset="0"/>
                                        </a:rPr>
                                        <m:t>𝐵</m:t>
                                      </m:r>
                                    </m:sub>
                                  </m:sSub>
                                </m:e>
                              </m:d>
                            </m:num>
                            <m:den>
                              <m:d>
                                <m:dPr>
                                  <m:begChr m:val="‖"/>
                                  <m:endChr m:val="‖"/>
                                  <m:ctrlPr>
                                    <a:rPr lang="en-GB" sz="2200" i="1">
                                      <a:solidFill>
                                        <a:prstClr val="black"/>
                                      </a:solidFill>
                                      <a:latin typeface="Cambria Math" panose="02040503050406030204" pitchFamily="18" charset="0"/>
                                    </a:rPr>
                                  </m:ctrlPr>
                                </m:d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r>
                                    <a:rPr lang="en-GB" sz="2200" i="1">
                                      <a:solidFill>
                                        <a:prstClr val="black"/>
                                      </a:solidFill>
                                      <a:latin typeface="Cambria Math" panose="02040503050406030204" pitchFamily="18" charset="0"/>
                                    </a:rPr>
                                    <m:t>−</m:t>
                                  </m:r>
                                  <m:sSub>
                                    <m:sSubPr>
                                      <m:ctrlPr>
                                        <a:rPr lang="en-GB" sz="2200" i="1">
                                          <a:solidFill>
                                            <a:prstClr val="black"/>
                                          </a:solidFill>
                                          <a:latin typeface="Cambria Math" panose="02040503050406030204" pitchFamily="18" charset="0"/>
                                        </a:rPr>
                                      </m:ctrlPr>
                                    </m:sSub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e>
                                    <m:sub>
                                      <m:r>
                                        <a:rPr lang="en-GB" sz="2200" i="1">
                                          <a:solidFill>
                                            <a:prstClr val="black"/>
                                          </a:solidFill>
                                          <a:latin typeface="Cambria Math" panose="02040503050406030204" pitchFamily="18" charset="0"/>
                                        </a:rPr>
                                        <m:t>𝐵</m:t>
                                      </m:r>
                                    </m:sub>
                                  </m:sSub>
                                </m:e>
                              </m:d>
                              <m:r>
                                <a:rPr lang="en-GB" sz="2200" i="1">
                                  <a:solidFill>
                                    <a:prstClr val="black"/>
                                  </a:solidFill>
                                  <a:latin typeface="Cambria Math" panose="02040503050406030204" pitchFamily="18" charset="0"/>
                                </a:rPr>
                                <m:t>    , </m:t>
                              </m:r>
                              <m:r>
                                <a:rPr lang="en-GB" sz="2200" i="1">
                                  <a:solidFill>
                                    <a:prstClr val="black"/>
                                  </a:solidFill>
                                  <a:latin typeface="Cambria Math" panose="02040503050406030204" pitchFamily="18" charset="0"/>
                                  <a:ea typeface="Cambria Math" panose="02040503050406030204" pitchFamily="18" charset="0"/>
                                </a:rPr>
                                <m:t>∀  </m:t>
                              </m:r>
                              <m:r>
                                <a:rPr lang="en-GB" sz="2200" i="1">
                                  <a:solidFill>
                                    <a:prstClr val="black"/>
                                  </a:solidFill>
                                  <a:latin typeface="Cambria Math" panose="02040503050406030204" pitchFamily="18" charset="0"/>
                                  <a:ea typeface="Cambria Math" panose="02040503050406030204" pitchFamily="18" charset="0"/>
                                </a:rPr>
                                <m:t>𝑤</m:t>
                              </m:r>
                              <m:r>
                                <a:rPr lang="en-GB" sz="2200" i="1">
                                  <a:solidFill>
                                    <a:prstClr val="black"/>
                                  </a:solidFill>
                                  <a:latin typeface="Cambria Math" panose="02040503050406030204" pitchFamily="18" charset="0"/>
                                  <a:ea typeface="Cambria Math" panose="02040503050406030204" pitchFamily="18" charset="0"/>
                                </a:rPr>
                                <m:t>∈</m:t>
                              </m:r>
                              <m:r>
                                <a:rPr lang="en-GB" sz="2200" i="1">
                                  <a:solidFill>
                                    <a:prstClr val="black"/>
                                  </a:solidFill>
                                  <a:latin typeface="Cambria Math" panose="02040503050406030204" pitchFamily="18" charset="0"/>
                                  <a:ea typeface="Cambria Math" panose="02040503050406030204" pitchFamily="18" charset="0"/>
                                </a:rPr>
                                <m:t>𝑁</m:t>
                              </m:r>
                            </m:den>
                          </m:f>
                        </m:oMath>
                      </m:oMathPara>
                    </a14:m>
                    <a:endParaRPr lang="de-DE" sz="2200" dirty="0">
                      <a:solidFill>
                        <a:prstClr val="black"/>
                      </a:solidFill>
                    </a:endParaRPr>
                  </a:p>
                  <a:p>
                    <a:pPr lvl="0" algn="just">
                      <a:spcAft>
                        <a:spcPts val="300"/>
                      </a:spcAft>
                    </a:pPr>
                    <a14:m>
                      <m:oMathPara xmlns:m="http://schemas.openxmlformats.org/officeDocument/2006/math">
                        <m:oMathParaPr>
                          <m:jc m:val="left"/>
                        </m:oMathParaPr>
                        <m:oMath xmlns:m="http://schemas.openxmlformats.org/officeDocument/2006/math">
                          <m:sSub>
                            <m:sSubPr>
                              <m:ctrlPr>
                                <a:rPr lang="de-DE" sz="2200" i="1">
                                  <a:solidFill>
                                    <a:prstClr val="black"/>
                                  </a:solidFill>
                                  <a:latin typeface="Cambria Math" panose="02040503050406030204" pitchFamily="18" charset="0"/>
                                </a:rPr>
                              </m:ctrlPr>
                            </m:sSubPr>
                            <m:e>
                              <m:r>
                                <a:rPr lang="de-DE"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r>
                            <a:rPr lang="en-GB" sz="2200" i="1">
                              <a:solidFill>
                                <a:prstClr val="black"/>
                              </a:solidFill>
                              <a:latin typeface="Cambria Math" panose="02040503050406030204" pitchFamily="18" charset="0"/>
                            </a:rPr>
                            <m:t>≔</m:t>
                          </m:r>
                          <m:nary>
                            <m:naryPr>
                              <m:chr m:val="∑"/>
                              <m:limLoc m:val="subSup"/>
                              <m:supHide m:val="on"/>
                              <m:ctrlPr>
                                <a:rPr lang="en-GB" sz="2200" i="1">
                                  <a:solidFill>
                                    <a:prstClr val="black"/>
                                  </a:solidFill>
                                  <a:latin typeface="Cambria Math" panose="02040503050406030204" pitchFamily="18" charset="0"/>
                                </a:rPr>
                              </m:ctrlPr>
                            </m:naryPr>
                            <m:sub>
                              <m:r>
                                <m:rPr>
                                  <m:brk m:alnAt="9"/>
                                </m:rPr>
                                <a:rPr lang="en-GB" sz="2200" i="1">
                                  <a:solidFill>
                                    <a:prstClr val="black"/>
                                  </a:solidFill>
                                  <a:latin typeface="Cambria Math" panose="02040503050406030204" pitchFamily="18" charset="0"/>
                                </a:rPr>
                                <m:t>𝑤</m:t>
                              </m:r>
                              <m:r>
                                <a:rPr lang="en-GB" sz="2200" i="1">
                                  <a:solidFill>
                                    <a:prstClr val="black"/>
                                  </a:solidFill>
                                  <a:latin typeface="Cambria Math" panose="02040503050406030204" pitchFamily="18" charset="0"/>
                                  <a:ea typeface="Cambria Math" panose="02040503050406030204" pitchFamily="18" charset="0"/>
                                </a:rPr>
                                <m:t>∈</m:t>
                              </m:r>
                              <m:sSub>
                                <m:sSubPr>
                                  <m:ctrlPr>
                                    <a:rPr lang="en-GB" sz="2200" i="1">
                                      <a:solidFill>
                                        <a:prstClr val="black"/>
                                      </a:solidFill>
                                      <a:latin typeface="Cambria Math" panose="02040503050406030204" pitchFamily="18" charset="0"/>
                                      <a:ea typeface="Cambria Math" panose="02040503050406030204" pitchFamily="18" charset="0"/>
                                    </a:rPr>
                                  </m:ctrlPr>
                                </m:sSubPr>
                                <m:e>
                                  <m:r>
                                    <a:rPr lang="en-GB" sz="2200" i="1">
                                      <a:solidFill>
                                        <a:prstClr val="black"/>
                                      </a:solidFill>
                                      <a:latin typeface="Cambria Math" panose="02040503050406030204" pitchFamily="18" charset="0"/>
                                      <a:ea typeface="Cambria Math" panose="02040503050406030204" pitchFamily="18" charset="0"/>
                                    </a:rPr>
                                    <m:t>𝐸</m:t>
                                  </m:r>
                                </m:e>
                                <m:sub>
                                  <m:r>
                                    <a:rPr lang="en-GB" sz="2200" i="1">
                                      <a:solidFill>
                                        <a:prstClr val="black"/>
                                      </a:solidFill>
                                      <a:latin typeface="Cambria Math" panose="02040503050406030204" pitchFamily="18" charset="0"/>
                                      <a:ea typeface="Cambria Math" panose="02040503050406030204" pitchFamily="18" charset="0"/>
                                    </a:rPr>
                                    <m:t>𝑖</m:t>
                                  </m:r>
                                </m:sub>
                              </m:sSub>
                            </m:sub>
                            <m:sup/>
                            <m:e>
                              <m:f>
                                <m:fPr>
                                  <m:type m:val="lin"/>
                                  <m:ctrlPr>
                                    <a:rPr lang="en-GB" sz="2200" i="1">
                                      <a:solidFill>
                                        <a:prstClr val="black"/>
                                      </a:solidFill>
                                      <a:latin typeface="Cambria Math" panose="02040503050406030204" pitchFamily="18" charset="0"/>
                                    </a:rPr>
                                  </m:ctrlPr>
                                </m:fPr>
                                <m:num>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num>
                                <m:den>
                                  <m:d>
                                    <m:dPr>
                                      <m:begChr m:val="|"/>
                                      <m:endChr m:val="|"/>
                                      <m:ctrlPr>
                                        <a:rPr lang="en-GB" sz="2200" i="1">
                                          <a:solidFill>
                                            <a:prstClr val="black"/>
                                          </a:solidFill>
                                          <a:latin typeface="Cambria Math" panose="02040503050406030204" pitchFamily="18" charset="0"/>
                                        </a:rPr>
                                      </m:ctrlPr>
                                    </m:dPr>
                                    <m:e>
                                      <m:sSub>
                                        <m:sSubPr>
                                          <m:ctrlPr>
                                            <a:rPr lang="en-GB" sz="2200" i="1">
                                              <a:solidFill>
                                                <a:prstClr val="black"/>
                                              </a:solidFill>
                                              <a:latin typeface="Cambria Math" panose="02040503050406030204" pitchFamily="18" charset="0"/>
                                            </a:rPr>
                                          </m:ctrlPr>
                                        </m:sSubPr>
                                        <m:e>
                                          <m:r>
                                            <a:rPr lang="en-GB" sz="2200" i="1">
                                              <a:solidFill>
                                                <a:prstClr val="black"/>
                                              </a:solidFill>
                                              <a:latin typeface="Cambria Math" panose="02040503050406030204" pitchFamily="18" charset="0"/>
                                            </a:rPr>
                                            <m:t>𝐸</m:t>
                                          </m:r>
                                        </m:e>
                                        <m:sub>
                                          <m:r>
                                            <a:rPr lang="en-GB" sz="2200" i="1">
                                              <a:solidFill>
                                                <a:prstClr val="black"/>
                                              </a:solidFill>
                                              <a:latin typeface="Cambria Math" panose="02040503050406030204" pitchFamily="18" charset="0"/>
                                            </a:rPr>
                                            <m:t>𝑖</m:t>
                                          </m:r>
                                        </m:sub>
                                      </m:sSub>
                                    </m:e>
                                  </m:d>
                                </m:den>
                              </m:f>
                              <m:r>
                                <a:rPr lang="en-GB" sz="2200" i="1">
                                  <a:solidFill>
                                    <a:prstClr val="black"/>
                                  </a:solidFill>
                                  <a:latin typeface="Cambria Math" panose="02040503050406030204" pitchFamily="18" charset="0"/>
                                </a:rPr>
                                <m:t>    , </m:t>
                              </m:r>
                            </m:e>
                          </m:nary>
                          <m:sSub>
                            <m:sSubPr>
                              <m:ctrlPr>
                                <a:rPr lang="en-GB" sz="2200"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rPr>
                                <m:t>𝒗</m:t>
                              </m:r>
                            </m:e>
                            <m:sub>
                              <m:r>
                                <a:rPr lang="en-GB" sz="2200" i="1">
                                  <a:solidFill>
                                    <a:prstClr val="black"/>
                                  </a:solidFill>
                                  <a:latin typeface="Cambria Math" panose="02040503050406030204" pitchFamily="18" charset="0"/>
                                </a:rPr>
                                <m:t>𝑖</m:t>
                              </m:r>
                            </m:sub>
                          </m:sSub>
                          <m:r>
                            <a:rPr lang="en-GB" sz="2200" i="1">
                              <a:solidFill>
                                <a:prstClr val="black"/>
                              </a:solidFill>
                              <a:latin typeface="Cambria Math" panose="02040503050406030204" pitchFamily="18" charset="0"/>
                            </a:rPr>
                            <m:t>≔</m:t>
                          </m:r>
                          <m:sSub>
                            <m:sSubPr>
                              <m:ctrlPr>
                                <a:rPr lang="en-GB" sz="2200"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r>
                            <a:rPr lang="en-GB" sz="2200" i="1">
                              <a:solidFill>
                                <a:prstClr val="black"/>
                              </a:solidFill>
                              <a:latin typeface="Cambria Math" panose="02040503050406030204" pitchFamily="18" charset="0"/>
                            </a:rPr>
                            <m:t>−</m:t>
                          </m:r>
                          <m:sSub>
                            <m:sSubPr>
                              <m:ctrlPr>
                                <a:rPr lang="en-GB" sz="2200" i="1">
                                  <a:solidFill>
                                    <a:prstClr val="black"/>
                                  </a:solidFill>
                                  <a:latin typeface="Cambria Math" panose="02040503050406030204" pitchFamily="18" charset="0"/>
                                </a:rPr>
                              </m:ctrlPr>
                            </m:sSubPr>
                            <m:e>
                              <m:sSub>
                                <m:sSubPr>
                                  <m:ctrlPr>
                                    <a:rPr lang="en-GB" sz="2200"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e>
                            <m:sub>
                              <m:r>
                                <a:rPr lang="en-GB" sz="2200" i="1">
                                  <a:solidFill>
                                    <a:prstClr val="black"/>
                                  </a:solidFill>
                                  <a:latin typeface="Cambria Math" panose="02040503050406030204" pitchFamily="18" charset="0"/>
                                </a:rPr>
                                <m:t>𝐵</m:t>
                              </m:r>
                            </m:sub>
                          </m:sSub>
                          <m:r>
                            <a:rPr lang="en-GB" sz="2200" i="1">
                              <a:solidFill>
                                <a:prstClr val="black"/>
                              </a:solidFill>
                              <a:latin typeface="Cambria Math" panose="02040503050406030204" pitchFamily="18" charset="0"/>
                            </a:rPr>
                            <m:t>    </m:t>
                          </m:r>
                          <m:r>
                            <a:rPr lang="en-GB" sz="2200" i="1" smtClean="0">
                              <a:solidFill>
                                <a:prstClr val="black"/>
                              </a:solidFill>
                              <a:latin typeface="Cambria Math" panose="02040503050406030204" pitchFamily="18" charset="0"/>
                            </a:rPr>
                            <m:t>,</m:t>
                          </m:r>
                          <m:r>
                            <a:rPr lang="en-GB" sz="2200" i="1">
                              <a:solidFill>
                                <a:prstClr val="black"/>
                              </a:solidFill>
                              <a:latin typeface="Cambria Math" panose="02040503050406030204" pitchFamily="18" charset="0"/>
                              <a:ea typeface="Cambria Math" panose="02040503050406030204" pitchFamily="18" charset="0"/>
                            </a:rPr>
                            <m:t> </m:t>
                          </m:r>
                          <m:r>
                            <a:rPr lang="en-GB" sz="2200" i="1">
                              <a:solidFill>
                                <a:prstClr val="black"/>
                              </a:solidFill>
                              <a:latin typeface="Cambria Math" panose="02040503050406030204" pitchFamily="18" charset="0"/>
                              <a:ea typeface="Cambria Math" panose="02040503050406030204" pitchFamily="18" charset="0"/>
                            </a:rPr>
                            <m:t>𝑖</m:t>
                          </m:r>
                          <m:r>
                            <a:rPr lang="en-GB" sz="2200" i="1">
                              <a:solidFill>
                                <a:prstClr val="black"/>
                              </a:solidFill>
                              <a:latin typeface="Cambria Math" panose="02040503050406030204" pitchFamily="18" charset="0"/>
                              <a:ea typeface="Cambria Math" panose="02040503050406030204" pitchFamily="18" charset="0"/>
                            </a:rPr>
                            <m:t>∈</m:t>
                          </m:r>
                          <m:d>
                            <m:dPr>
                              <m:begChr m:val="["/>
                              <m:endChr m:val="]"/>
                              <m:ctrlPr>
                                <a:rPr lang="en-GB" sz="2200" i="1">
                                  <a:solidFill>
                                    <a:prstClr val="black"/>
                                  </a:solidFill>
                                  <a:latin typeface="Cambria Math" panose="02040503050406030204" pitchFamily="18" charset="0"/>
                                  <a:ea typeface="Cambria Math" panose="02040503050406030204" pitchFamily="18" charset="0"/>
                                </a:rPr>
                              </m:ctrlPr>
                            </m:dPr>
                            <m:e>
                              <m:r>
                                <a:rPr lang="en-GB" sz="2200" i="1">
                                  <a:solidFill>
                                    <a:prstClr val="black"/>
                                  </a:solidFill>
                                  <a:latin typeface="Cambria Math" panose="02040503050406030204" pitchFamily="18" charset="0"/>
                                  <a:ea typeface="Cambria Math" panose="02040503050406030204" pitchFamily="18" charset="0"/>
                                </a:rPr>
                                <m:t>1, </m:t>
                              </m:r>
                              <m:r>
                                <a:rPr lang="en-GB" sz="2200" i="1">
                                  <a:solidFill>
                                    <a:prstClr val="black"/>
                                  </a:solidFill>
                                  <a:latin typeface="Cambria Math" panose="02040503050406030204" pitchFamily="18" charset="0"/>
                                  <a:ea typeface="Cambria Math" panose="02040503050406030204" pitchFamily="18" charset="0"/>
                                </a:rPr>
                                <m:t>𝑚</m:t>
                              </m:r>
                            </m:e>
                          </m:d>
                        </m:oMath>
                      </m:oMathPara>
                    </a14:m>
                    <a:endParaRPr lang="en-GB" sz="2200" i="1" dirty="0">
                      <a:solidFill>
                        <a:prstClr val="black"/>
                      </a:solidFill>
                      <a:latin typeface="Cambria Math" panose="02040503050406030204" pitchFamily="18" charset="0"/>
                      <a:ea typeface="Cambria Math" panose="02040503050406030204" pitchFamily="18" charset="0"/>
                    </a:endParaRPr>
                  </a:p>
                  <a:p>
                    <a:pPr lvl="0" algn="just">
                      <a:spcAft>
                        <a:spcPts val="300"/>
                      </a:spcAft>
                    </a:pPr>
                    <a14:m>
                      <m:oMathPara xmlns:m="http://schemas.openxmlformats.org/officeDocument/2006/math">
                        <m:oMathParaPr>
                          <m:jc m:val="left"/>
                        </m:oMathParaPr>
                        <m:oMath xmlns:m="http://schemas.openxmlformats.org/officeDocument/2006/math">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r>
                            <a:rPr lang="en-GB" sz="2200" i="1">
                              <a:solidFill>
                                <a:prstClr val="black"/>
                              </a:solidFill>
                              <a:latin typeface="Cambria Math" panose="02040503050406030204" pitchFamily="18" charset="0"/>
                            </a:rPr>
                            <m:t>≔</m:t>
                          </m:r>
                          <m:sSub>
                            <m:sSubPr>
                              <m:ctrlPr>
                                <a:rPr lang="en-GB" sz="2200"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rPr>
                                <m:t>𝒗</m:t>
                              </m:r>
                            </m:e>
                            <m:sub>
                              <m:r>
                                <a:rPr lang="en-GB" sz="2200" i="1">
                                  <a:solidFill>
                                    <a:prstClr val="black"/>
                                  </a:solidFill>
                                  <a:latin typeface="Cambria Math" panose="02040503050406030204" pitchFamily="18" charset="0"/>
                                </a:rPr>
                                <m:t>𝑖</m:t>
                              </m:r>
                            </m:sub>
                          </m:sSub>
                          <m:r>
                            <a:rPr lang="en-GB" sz="2200" i="1">
                              <a:solidFill>
                                <a:prstClr val="black"/>
                              </a:solidFill>
                              <a:latin typeface="Cambria Math" panose="02040503050406030204" pitchFamily="18" charset="0"/>
                            </a:rPr>
                            <m:t>+</m:t>
                          </m:r>
                          <m:rad>
                            <m:radPr>
                              <m:degHide m:val="on"/>
                              <m:ctrlPr>
                                <a:rPr lang="en-GB" sz="2200" i="1">
                                  <a:solidFill>
                                    <a:prstClr val="black"/>
                                  </a:solidFill>
                                  <a:latin typeface="Cambria Math" panose="02040503050406030204" pitchFamily="18" charset="0"/>
                                </a:rPr>
                              </m:ctrlPr>
                            </m:radPr>
                            <m:deg/>
                            <m:e>
                              <m:r>
                                <a:rPr lang="en-GB" sz="2200" i="1">
                                  <a:solidFill>
                                    <a:prstClr val="black"/>
                                  </a:solidFill>
                                  <a:latin typeface="Cambria Math" panose="02040503050406030204" pitchFamily="18" charset="0"/>
                                </a:rPr>
                                <m:t>1−</m:t>
                              </m:r>
                              <m:sSup>
                                <m:sSupPr>
                                  <m:ctrlPr>
                                    <a:rPr lang="en-GB" sz="2200" i="1">
                                      <a:solidFill>
                                        <a:prstClr val="black"/>
                                      </a:solidFill>
                                      <a:latin typeface="Cambria Math" panose="02040503050406030204" pitchFamily="18" charset="0"/>
                                    </a:rPr>
                                  </m:ctrlPr>
                                </m:sSupPr>
                                <m:e>
                                  <m:d>
                                    <m:dPr>
                                      <m:begChr m:val="‖"/>
                                      <m:endChr m:val="‖"/>
                                      <m:ctrlPr>
                                        <a:rPr lang="en-GB" sz="2200" i="1">
                                          <a:solidFill>
                                            <a:prstClr val="black"/>
                                          </a:solidFill>
                                          <a:latin typeface="Cambria Math" panose="02040503050406030204" pitchFamily="18" charset="0"/>
                                        </a:rPr>
                                      </m:ctrlPr>
                                    </m:dPr>
                                    <m:e>
                                      <m:sSub>
                                        <m:sSubPr>
                                          <m:ctrlPr>
                                            <a:rPr lang="en-GB" sz="2200"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rPr>
                                            <m:t>𝒗</m:t>
                                          </m:r>
                                        </m:e>
                                        <m:sub>
                                          <m:r>
                                            <a:rPr lang="en-GB" sz="2200" i="1">
                                              <a:solidFill>
                                                <a:prstClr val="black"/>
                                              </a:solidFill>
                                              <a:latin typeface="Cambria Math" panose="02040503050406030204" pitchFamily="18" charset="0"/>
                                            </a:rPr>
                                            <m:t>𝑖</m:t>
                                          </m:r>
                                        </m:sub>
                                      </m:sSub>
                                    </m:e>
                                  </m:d>
                                </m:e>
                                <m:sup>
                                  <m:r>
                                    <a:rPr lang="en-GB" sz="2200" i="1">
                                      <a:solidFill>
                                        <a:prstClr val="black"/>
                                      </a:solidFill>
                                      <a:latin typeface="Cambria Math" panose="02040503050406030204" pitchFamily="18" charset="0"/>
                                    </a:rPr>
                                    <m:t>2</m:t>
                                  </m:r>
                                </m:sup>
                              </m:sSup>
                            </m:e>
                          </m:rad>
                          <m:f>
                            <m:fPr>
                              <m:ctrlPr>
                                <a:rPr lang="en-GB" sz="2200" i="1">
                                  <a:solidFill>
                                    <a:prstClr val="black"/>
                                  </a:solidFill>
                                  <a:latin typeface="Cambria Math" panose="02040503050406030204" pitchFamily="18" charset="0"/>
                                </a:rPr>
                              </m:ctrlPr>
                            </m:fPr>
                            <m:num>
                              <m:sSub>
                                <m:sSubPr>
                                  <m:ctrlPr>
                                    <a:rPr lang="en-GB" sz="2200" i="1">
                                      <a:solidFill>
                                        <a:prstClr val="black"/>
                                      </a:solidFill>
                                      <a:latin typeface="Cambria Math" panose="02040503050406030204" pitchFamily="18" charset="0"/>
                                    </a:rPr>
                                  </m:ctrlPr>
                                </m:sSub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e>
                                <m:sub>
                                  <m:r>
                                    <a:rPr lang="en-GB" sz="2200" i="1">
                                      <a:solidFill>
                                        <a:prstClr val="black"/>
                                      </a:solidFill>
                                      <a:latin typeface="Cambria Math" panose="02040503050406030204" pitchFamily="18" charset="0"/>
                                    </a:rPr>
                                    <m:t>𝐵</m:t>
                                  </m:r>
                                </m:sub>
                              </m:sSub>
                              <m:r>
                                <a:rPr lang="en-GB" sz="2200" i="1">
                                  <a:solidFill>
                                    <a:prstClr val="black"/>
                                  </a:solidFill>
                                  <a:latin typeface="Cambria Math" panose="02040503050406030204" pitchFamily="18" charset="0"/>
                                </a:rPr>
                                <m:t>−</m:t>
                              </m:r>
                              <m:sSub>
                                <m:sSubPr>
                                  <m:ctrlPr>
                                    <a:rPr lang="en-GB" sz="2200" i="1">
                                      <a:solidFill>
                                        <a:prstClr val="black"/>
                                      </a:solidFill>
                                      <a:latin typeface="Cambria Math" panose="02040503050406030204" pitchFamily="18" charset="0"/>
                                    </a:rPr>
                                  </m:ctrlPr>
                                </m:sSubPr>
                                <m:e>
                                  <m:sSub>
                                    <m:sSubPr>
                                      <m:ctrlPr>
                                        <a:rPr lang="en-GB" sz="2200"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e>
                                <m:sub>
                                  <m:r>
                                    <a:rPr lang="en-GB" sz="2200" i="1">
                                      <a:solidFill>
                                        <a:prstClr val="black"/>
                                      </a:solidFill>
                                      <a:latin typeface="Cambria Math" panose="02040503050406030204" pitchFamily="18" charset="0"/>
                                    </a:rPr>
                                    <m:t>𝐵</m:t>
                                  </m:r>
                                </m:sub>
                              </m:sSub>
                            </m:num>
                            <m:den>
                              <m:d>
                                <m:dPr>
                                  <m:begChr m:val="‖"/>
                                  <m:endChr m:val="‖"/>
                                  <m:ctrlPr>
                                    <a:rPr lang="en-GB" sz="2200" i="1">
                                      <a:solidFill>
                                        <a:prstClr val="black"/>
                                      </a:solidFill>
                                      <a:latin typeface="Cambria Math" panose="02040503050406030204" pitchFamily="18" charset="0"/>
                                    </a:rPr>
                                  </m:ctrlPr>
                                </m:dPr>
                                <m:e>
                                  <m:sSub>
                                    <m:sSubPr>
                                      <m:ctrlPr>
                                        <a:rPr lang="en-GB" sz="2200" i="1">
                                          <a:solidFill>
                                            <a:prstClr val="black"/>
                                          </a:solidFill>
                                          <a:latin typeface="Cambria Math" panose="02040503050406030204" pitchFamily="18" charset="0"/>
                                        </a:rPr>
                                      </m:ctrlPr>
                                    </m:sSub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e>
                                    <m:sub>
                                      <m:r>
                                        <a:rPr lang="en-GB" sz="2200" i="1">
                                          <a:solidFill>
                                            <a:prstClr val="black"/>
                                          </a:solidFill>
                                          <a:latin typeface="Cambria Math" panose="02040503050406030204" pitchFamily="18" charset="0"/>
                                        </a:rPr>
                                        <m:t>𝐵</m:t>
                                      </m:r>
                                    </m:sub>
                                  </m:sSub>
                                  <m:r>
                                    <a:rPr lang="en-GB" sz="2200" i="1">
                                      <a:solidFill>
                                        <a:prstClr val="black"/>
                                      </a:solidFill>
                                      <a:latin typeface="Cambria Math" panose="02040503050406030204" pitchFamily="18" charset="0"/>
                                    </a:rPr>
                                    <m:t>−</m:t>
                                  </m:r>
                                  <m:sSub>
                                    <m:sSubPr>
                                      <m:ctrlPr>
                                        <a:rPr lang="en-GB" sz="2200" i="1">
                                          <a:solidFill>
                                            <a:prstClr val="black"/>
                                          </a:solidFill>
                                          <a:latin typeface="Cambria Math" panose="02040503050406030204" pitchFamily="18" charset="0"/>
                                        </a:rPr>
                                      </m:ctrlPr>
                                    </m:sSubPr>
                                    <m:e>
                                      <m:sSub>
                                        <m:sSubPr>
                                          <m:ctrlPr>
                                            <a:rPr lang="en-GB" sz="2200"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e>
                                    <m:sub>
                                      <m:r>
                                        <a:rPr lang="en-GB" sz="2200" i="1">
                                          <a:solidFill>
                                            <a:prstClr val="black"/>
                                          </a:solidFill>
                                          <a:latin typeface="Cambria Math" panose="02040503050406030204" pitchFamily="18" charset="0"/>
                                        </a:rPr>
                                        <m:t>𝐵</m:t>
                                      </m:r>
                                    </m:sub>
                                  </m:sSub>
                                </m:e>
                              </m:d>
                            </m:den>
                          </m:f>
                          <m:r>
                            <a:rPr lang="en-GB" sz="2200" i="1">
                              <a:solidFill>
                                <a:prstClr val="black"/>
                              </a:solidFill>
                              <a:latin typeface="Cambria Math" panose="02040503050406030204" pitchFamily="18" charset="0"/>
                            </a:rPr>
                            <m:t>    ,</m:t>
                          </m:r>
                          <m:r>
                            <a:rPr lang="en-GB" sz="2200" b="0" i="1" smtClean="0">
                              <a:solidFill>
                                <a:prstClr val="black"/>
                              </a:solidFill>
                              <a:latin typeface="Cambria Math" panose="02040503050406030204" pitchFamily="18" charset="0"/>
                            </a:rPr>
                            <m:t> </m:t>
                          </m:r>
                          <m:r>
                            <a:rPr lang="en-GB" sz="2200" i="1">
                              <a:solidFill>
                                <a:prstClr val="black"/>
                              </a:solidFill>
                              <a:latin typeface="Cambria Math" panose="02040503050406030204" pitchFamily="18" charset="0"/>
                              <a:ea typeface="Cambria Math" panose="02040503050406030204" pitchFamily="18" charset="0"/>
                            </a:rPr>
                            <m:t>𝑖</m:t>
                          </m:r>
                          <m:r>
                            <a:rPr lang="en-GB" sz="2200" i="1">
                              <a:solidFill>
                                <a:prstClr val="black"/>
                              </a:solidFill>
                              <a:latin typeface="Cambria Math" panose="02040503050406030204" pitchFamily="18" charset="0"/>
                              <a:ea typeface="Cambria Math" panose="02040503050406030204" pitchFamily="18" charset="0"/>
                            </a:rPr>
                            <m:t>∈</m:t>
                          </m:r>
                          <m:d>
                            <m:dPr>
                              <m:begChr m:val="["/>
                              <m:endChr m:val="]"/>
                              <m:ctrlPr>
                                <a:rPr lang="en-GB" sz="2200" i="1">
                                  <a:solidFill>
                                    <a:prstClr val="black"/>
                                  </a:solidFill>
                                  <a:latin typeface="Cambria Math" panose="02040503050406030204" pitchFamily="18" charset="0"/>
                                  <a:ea typeface="Cambria Math" panose="02040503050406030204" pitchFamily="18" charset="0"/>
                                </a:rPr>
                              </m:ctrlPr>
                            </m:dPr>
                            <m:e>
                              <m:r>
                                <a:rPr lang="en-GB" sz="2200" i="1">
                                  <a:solidFill>
                                    <a:prstClr val="black"/>
                                  </a:solidFill>
                                  <a:latin typeface="Cambria Math" panose="02040503050406030204" pitchFamily="18" charset="0"/>
                                  <a:ea typeface="Cambria Math" panose="02040503050406030204" pitchFamily="18" charset="0"/>
                                </a:rPr>
                                <m:t>1,</m:t>
                              </m:r>
                              <m:r>
                                <a:rPr lang="en-GB" sz="2200" i="1">
                                  <a:solidFill>
                                    <a:prstClr val="black"/>
                                  </a:solidFill>
                                  <a:latin typeface="Cambria Math" panose="02040503050406030204" pitchFamily="18" charset="0"/>
                                  <a:ea typeface="Cambria Math" panose="02040503050406030204" pitchFamily="18" charset="0"/>
                                </a:rPr>
                                <m:t>𝑚</m:t>
                              </m:r>
                            </m:e>
                          </m:d>
                          <m:r>
                            <a:rPr lang="en-GB" sz="2200" b="0" i="1" smtClean="0">
                              <a:solidFill>
                                <a:prstClr val="black"/>
                              </a:solidFill>
                              <a:latin typeface="Cambria Math" panose="02040503050406030204" pitchFamily="18" charset="0"/>
                              <a:ea typeface="Cambria Math" panose="02040503050406030204" pitchFamily="18" charset="0"/>
                            </a:rPr>
                            <m:t>, </m:t>
                          </m:r>
                          <m:r>
                            <a:rPr lang="en-GB" sz="2200" i="1">
                              <a:solidFill>
                                <a:prstClr val="black"/>
                              </a:solidFill>
                              <a:latin typeface="Cambria Math" panose="02040503050406030204" pitchFamily="18" charset="0"/>
                              <a:ea typeface="Cambria Math" panose="02040503050406030204" pitchFamily="18" charset="0"/>
                            </a:rPr>
                            <m:t>∀</m:t>
                          </m:r>
                          <m:r>
                            <a:rPr lang="en-GB" sz="2200" b="0" i="1" smtClean="0">
                              <a:solidFill>
                                <a:prstClr val="black"/>
                              </a:solidFill>
                              <a:latin typeface="Cambria Math" panose="02040503050406030204" pitchFamily="18" charset="0"/>
                              <a:ea typeface="Cambria Math" panose="02040503050406030204" pitchFamily="18" charset="0"/>
                            </a:rPr>
                            <m:t> </m:t>
                          </m:r>
                          <m:r>
                            <a:rPr lang="en-GB" sz="2200" b="0" i="1" smtClean="0">
                              <a:solidFill>
                                <a:prstClr val="black"/>
                              </a:solidFill>
                              <a:latin typeface="Cambria Math" panose="02040503050406030204" pitchFamily="18" charset="0"/>
                              <a:ea typeface="Cambria Math" panose="02040503050406030204" pitchFamily="18" charset="0"/>
                            </a:rPr>
                            <m:t>𝑤</m:t>
                          </m:r>
                          <m:r>
                            <a:rPr lang="en-GB" sz="2200" i="1">
                              <a:solidFill>
                                <a:prstClr val="black"/>
                              </a:solidFill>
                              <a:latin typeface="Cambria Math" panose="02040503050406030204" pitchFamily="18" charset="0"/>
                              <a:ea typeface="Cambria Math" panose="02040503050406030204" pitchFamily="18" charset="0"/>
                            </a:rPr>
                            <m:t>∈</m:t>
                          </m:r>
                          <m:sSub>
                            <m:sSubPr>
                              <m:ctrlPr>
                                <a:rPr lang="en-GB" sz="2200" i="1">
                                  <a:solidFill>
                                    <a:prstClr val="black"/>
                                  </a:solidFill>
                                  <a:latin typeface="Cambria Math" panose="02040503050406030204" pitchFamily="18" charset="0"/>
                                  <a:ea typeface="Cambria Math" panose="02040503050406030204" pitchFamily="18" charset="0"/>
                                </a:rPr>
                              </m:ctrlPr>
                            </m:sSubPr>
                            <m:e>
                              <m:r>
                                <a:rPr lang="en-GB" sz="2200" i="1">
                                  <a:solidFill>
                                    <a:prstClr val="black"/>
                                  </a:solidFill>
                                  <a:latin typeface="Cambria Math" panose="02040503050406030204" pitchFamily="18" charset="0"/>
                                  <a:ea typeface="Cambria Math" panose="02040503050406030204" pitchFamily="18" charset="0"/>
                                </a:rPr>
                                <m:t>𝐸</m:t>
                              </m:r>
                            </m:e>
                            <m:sub>
                              <m:r>
                                <a:rPr lang="en-GB" sz="2200" i="1">
                                  <a:solidFill>
                                    <a:prstClr val="black"/>
                                  </a:solidFill>
                                  <a:latin typeface="Cambria Math" panose="02040503050406030204" pitchFamily="18" charset="0"/>
                                  <a:ea typeface="Cambria Math" panose="02040503050406030204" pitchFamily="18" charset="0"/>
                                </a:rPr>
                                <m:t>𝑖</m:t>
                              </m:r>
                            </m:sub>
                          </m:sSub>
                        </m:oMath>
                      </m:oMathPara>
                    </a14:m>
                    <a:endParaRPr lang="de-DE" sz="2200" i="1" dirty="0">
                      <a:solidFill>
                        <a:prstClr val="black"/>
                      </a:solidFill>
                      <a:latin typeface="Cambria Math" panose="02040503050406030204" pitchFamily="18" charset="0"/>
                    </a:endParaRPr>
                  </a:p>
                  <a:p>
                    <a:pPr lvl="0" algn="just">
                      <a:spcAft>
                        <a:spcPts val="300"/>
                      </a:spcAft>
                    </a:pPr>
                    <a:endParaRPr lang="en-GB" sz="2200" i="1" dirty="0">
                      <a:solidFill>
                        <a:prstClr val="black"/>
                      </a:solidFill>
                      <a:latin typeface="Cambria Math" panose="02040503050406030204" pitchFamily="18" charset="0"/>
                    </a:endParaRPr>
                  </a:p>
                  <a:p>
                    <a:pPr lvl="0" algn="just">
                      <a:spcAft>
                        <a:spcPts val="300"/>
                      </a:spcAft>
                    </a:pPr>
                    <a:endParaRPr lang="en-GB" sz="2200" i="1" dirty="0">
                      <a:solidFill>
                        <a:prstClr val="black"/>
                      </a:solidFill>
                      <a:latin typeface="Cambria Math" panose="02040503050406030204" pitchFamily="18" charset="0"/>
                    </a:endParaRPr>
                  </a:p>
                  <a:p>
                    <a:pPr lvl="0" algn="just">
                      <a:spcAft>
                        <a:spcPts val="300"/>
                      </a:spcAft>
                    </a:pPr>
                    <a14:m>
                      <m:oMathPara xmlns:m="http://schemas.openxmlformats.org/officeDocument/2006/math">
                        <m:oMathParaPr>
                          <m:jc m:val="left"/>
                        </m:oMathParaPr>
                        <m:oMath xmlns:m="http://schemas.openxmlformats.org/officeDocument/2006/math">
                          <m:sSup>
                            <m:sSupPr>
                              <m:ctrlPr>
                                <a:rPr lang="en-GB" sz="2200" i="1">
                                  <a:solidFill>
                                    <a:prstClr val="black"/>
                                  </a:solidFill>
                                  <a:latin typeface="Cambria Math" panose="02040503050406030204" pitchFamily="18" charset="0"/>
                                </a:rPr>
                              </m:ctrlPr>
                            </m:sSupPr>
                            <m:e>
                              <m:r>
                                <a:rPr lang="en-GB" sz="2200" i="1">
                                  <a:solidFill>
                                    <a:prstClr val="black"/>
                                  </a:solidFill>
                                  <a:latin typeface="Cambria Math" panose="02040503050406030204" pitchFamily="18" charset="0"/>
                                </a:rPr>
                                <m:t>𝑇</m:t>
                              </m:r>
                            </m:e>
                            <m:sup>
                              <m:r>
                                <a:rPr lang="en-GB" sz="2200" i="1">
                                  <a:solidFill>
                                    <a:prstClr val="black"/>
                                  </a:solidFill>
                                  <a:latin typeface="Cambria Math" panose="02040503050406030204" pitchFamily="18" charset="0"/>
                                </a:rPr>
                                <m:t>∗</m:t>
                              </m:r>
                            </m:sup>
                          </m:sSup>
                          <m:r>
                            <a:rPr lang="en-GB" sz="2200" i="1">
                              <a:solidFill>
                                <a:prstClr val="black"/>
                              </a:solidFill>
                              <a:latin typeface="Cambria Math" panose="02040503050406030204" pitchFamily="18" charset="0"/>
                            </a:rPr>
                            <m:t>≔</m:t>
                          </m:r>
                          <m:r>
                            <a:rPr lang="en-GB" sz="2200" i="1">
                              <a:solidFill>
                                <a:prstClr val="black"/>
                              </a:solidFill>
                              <a:latin typeface="Cambria Math" panose="02040503050406030204" pitchFamily="18" charset="0"/>
                            </a:rPr>
                            <m:t>𝑎𝑟𝑔</m:t>
                          </m:r>
                          <m:func>
                            <m:funcPr>
                              <m:ctrlPr>
                                <a:rPr lang="en-GB" sz="2200" i="1">
                                  <a:solidFill>
                                    <a:prstClr val="black"/>
                                  </a:solidFill>
                                  <a:latin typeface="Cambria Math" panose="02040503050406030204" pitchFamily="18" charset="0"/>
                                </a:rPr>
                              </m:ctrlPr>
                            </m:funcPr>
                            <m:fName>
                              <m:limLow>
                                <m:limLowPr>
                                  <m:ctrlPr>
                                    <a:rPr lang="en-GB" sz="2200" i="1">
                                      <a:solidFill>
                                        <a:prstClr val="black"/>
                                      </a:solidFill>
                                      <a:latin typeface="Cambria Math" panose="02040503050406030204" pitchFamily="18" charset="0"/>
                                    </a:rPr>
                                  </m:ctrlPr>
                                </m:limLowPr>
                                <m:e>
                                  <m:r>
                                    <m:rPr>
                                      <m:sty m:val="p"/>
                                    </m:rPr>
                                    <a:rPr lang="en-GB" sz="2200">
                                      <a:solidFill>
                                        <a:prstClr val="black"/>
                                      </a:solidFill>
                                      <a:latin typeface="Cambria Math" panose="02040503050406030204" pitchFamily="18" charset="0"/>
                                    </a:rPr>
                                    <m:t>min</m:t>
                                  </m:r>
                                </m:e>
                                <m:lim>
                                  <m:r>
                                    <a:rPr lang="en-GB" sz="2200" i="1">
                                      <a:solidFill>
                                        <a:prstClr val="black"/>
                                      </a:solidFill>
                                      <a:latin typeface="Cambria Math" panose="02040503050406030204" pitchFamily="18" charset="0"/>
                                    </a:rPr>
                                    <m:t>𝑇</m:t>
                                  </m:r>
                                </m:lim>
                              </m:limLow>
                            </m:fName>
                            <m:e>
                              <m:sSubSup>
                                <m:sSubSupPr>
                                  <m:ctrlPr>
                                    <a:rPr lang="en-GB" sz="2200" i="1">
                                      <a:solidFill>
                                        <a:prstClr val="black"/>
                                      </a:solidFill>
                                      <a:latin typeface="Cambria Math" panose="02040503050406030204" pitchFamily="18" charset="0"/>
                                    </a:rPr>
                                  </m:ctrlPr>
                                </m:sSubSupPr>
                                <m:e>
                                  <m:d>
                                    <m:dPr>
                                      <m:begChr m:val="‖"/>
                                      <m:endChr m:val="‖"/>
                                      <m:ctrlPr>
                                        <a:rPr lang="en-GB" sz="2200" i="1">
                                          <a:solidFill>
                                            <a:prstClr val="black"/>
                                          </a:solidFill>
                                          <a:latin typeface="Cambria Math" panose="02040503050406030204" pitchFamily="18" charset="0"/>
                                        </a:rPr>
                                      </m:ctrlPr>
                                    </m:dPr>
                                    <m:e>
                                      <m:sSup>
                                        <m:sSupPr>
                                          <m:ctrlPr>
                                            <a:rPr lang="en-GB" sz="2200" i="1">
                                              <a:solidFill>
                                                <a:prstClr val="black"/>
                                              </a:solidFill>
                                              <a:latin typeface="Cambria Math" panose="02040503050406030204" pitchFamily="18" charset="0"/>
                                            </a:rPr>
                                          </m:ctrlPr>
                                        </m:sSupPr>
                                        <m:e>
                                          <m:d>
                                            <m:dPr>
                                              <m:ctrlPr>
                                                <a:rPr lang="en-GB" sz="2200" i="1">
                                                  <a:solidFill>
                                                    <a:prstClr val="black"/>
                                                  </a:solidFill>
                                                  <a:latin typeface="Cambria Math" panose="02040503050406030204" pitchFamily="18" charset="0"/>
                                                </a:rPr>
                                              </m:ctrlPr>
                                            </m:dPr>
                                            <m:e>
                                              <m:r>
                                                <a:rPr lang="en-GB" sz="2200" i="1">
                                                  <a:solidFill>
                                                    <a:prstClr val="black"/>
                                                  </a:solidFill>
                                                  <a:latin typeface="Cambria Math" panose="02040503050406030204" pitchFamily="18" charset="0"/>
                                                </a:rPr>
                                                <m:t>𝑇𝑊</m:t>
                                              </m:r>
                                            </m:e>
                                          </m:d>
                                        </m:e>
                                        <m:sup>
                                          <m:r>
                                            <a:rPr lang="en-GB" sz="2200" i="1">
                                              <a:solidFill>
                                                <a:prstClr val="black"/>
                                              </a:solidFill>
                                              <a:latin typeface="Cambria Math" panose="02040503050406030204" pitchFamily="18" charset="0"/>
                                            </a:rPr>
                                            <m:t>𝑇</m:t>
                                          </m:r>
                                        </m:sup>
                                      </m:sSup>
                                      <m:d>
                                        <m:dPr>
                                          <m:ctrlPr>
                                            <a:rPr lang="en-GB" sz="2200" i="1">
                                              <a:solidFill>
                                                <a:prstClr val="black"/>
                                              </a:solidFill>
                                              <a:latin typeface="Cambria Math" panose="02040503050406030204" pitchFamily="18" charset="0"/>
                                            </a:rPr>
                                          </m:ctrlPr>
                                        </m:dPr>
                                        <m:e>
                                          <m:r>
                                            <a:rPr lang="en-GB" sz="2200" i="1">
                                              <a:solidFill>
                                                <a:prstClr val="black"/>
                                              </a:solidFill>
                                              <a:latin typeface="Cambria Math" panose="02040503050406030204" pitchFamily="18" charset="0"/>
                                            </a:rPr>
                                            <m:t>𝑇𝑊</m:t>
                                          </m:r>
                                        </m:e>
                                      </m:d>
                                      <m:r>
                                        <a:rPr lang="en-GB" sz="2200" i="1">
                                          <a:solidFill>
                                            <a:prstClr val="black"/>
                                          </a:solidFill>
                                          <a:latin typeface="Cambria Math" panose="02040503050406030204" pitchFamily="18" charset="0"/>
                                        </a:rPr>
                                        <m:t>−</m:t>
                                      </m:r>
                                      <m:sSup>
                                        <m:sSupPr>
                                          <m:ctrlPr>
                                            <a:rPr lang="en-GB" sz="2200" i="1">
                                              <a:solidFill>
                                                <a:prstClr val="black"/>
                                              </a:solidFill>
                                              <a:latin typeface="Cambria Math" panose="02040503050406030204" pitchFamily="18" charset="0"/>
                                            </a:rPr>
                                          </m:ctrlPr>
                                        </m:sSupPr>
                                        <m:e>
                                          <m:r>
                                            <a:rPr lang="en-GB" sz="2200" i="1">
                                              <a:solidFill>
                                                <a:prstClr val="black"/>
                                              </a:solidFill>
                                              <a:latin typeface="Cambria Math" panose="02040503050406030204" pitchFamily="18" charset="0"/>
                                            </a:rPr>
                                            <m:t>𝑊</m:t>
                                          </m:r>
                                        </m:e>
                                        <m:sup>
                                          <m:r>
                                            <a:rPr lang="en-GB" sz="2200" i="1">
                                              <a:solidFill>
                                                <a:prstClr val="black"/>
                                              </a:solidFill>
                                              <a:latin typeface="Cambria Math" panose="02040503050406030204" pitchFamily="18" charset="0"/>
                                            </a:rPr>
                                            <m:t>𝑇</m:t>
                                          </m:r>
                                        </m:sup>
                                      </m:sSup>
                                      <m:r>
                                        <a:rPr lang="en-GB" sz="2200" i="1">
                                          <a:solidFill>
                                            <a:prstClr val="black"/>
                                          </a:solidFill>
                                          <a:latin typeface="Cambria Math" panose="02040503050406030204" pitchFamily="18" charset="0"/>
                                        </a:rPr>
                                        <m:t>𝑊</m:t>
                                      </m:r>
                                    </m:e>
                                  </m:d>
                                </m:e>
                                <m:sub>
                                  <m:r>
                                    <a:rPr lang="en-GB" sz="2200" i="1">
                                      <a:solidFill>
                                        <a:prstClr val="black"/>
                                      </a:solidFill>
                                      <a:latin typeface="Cambria Math" panose="02040503050406030204" pitchFamily="18" charset="0"/>
                                    </a:rPr>
                                    <m:t>𝐹</m:t>
                                  </m:r>
                                </m:sub>
                                <m:sup>
                                  <m:r>
                                    <a:rPr lang="en-GB" sz="2200" i="1">
                                      <a:solidFill>
                                        <a:prstClr val="black"/>
                                      </a:solidFill>
                                      <a:latin typeface="Cambria Math" panose="02040503050406030204" pitchFamily="18" charset="0"/>
                                    </a:rPr>
                                    <m:t>2</m:t>
                                  </m:r>
                                </m:sup>
                              </m:sSubSup>
                              <m:r>
                                <a:rPr lang="en-GB" sz="2200" i="1">
                                  <a:solidFill>
                                    <a:prstClr val="black"/>
                                  </a:solidFill>
                                  <a:latin typeface="Cambria Math" panose="02040503050406030204" pitchFamily="18" charset="0"/>
                                </a:rPr>
                                <m:t>+</m:t>
                              </m:r>
                              <m:r>
                                <a:rPr lang="en-GB" sz="2200" i="1">
                                  <a:solidFill>
                                    <a:prstClr val="black"/>
                                  </a:solidFill>
                                  <a:latin typeface="Cambria Math" panose="02040503050406030204" pitchFamily="18" charset="0"/>
                                  <a:ea typeface="Cambria Math" panose="02040503050406030204" pitchFamily="18" charset="0"/>
                                </a:rPr>
                                <m:t>𝜆</m:t>
                              </m:r>
                              <m:sSubSup>
                                <m:sSubSupPr>
                                  <m:ctrlPr>
                                    <a:rPr lang="en-GB" sz="2200" i="1">
                                      <a:solidFill>
                                        <a:prstClr val="black"/>
                                      </a:solidFill>
                                      <a:latin typeface="Cambria Math" panose="02040503050406030204" pitchFamily="18" charset="0"/>
                                      <a:ea typeface="Cambria Math" panose="02040503050406030204" pitchFamily="18" charset="0"/>
                                    </a:rPr>
                                  </m:ctrlPr>
                                </m:sSubSupPr>
                                <m:e>
                                  <m:d>
                                    <m:dPr>
                                      <m:begChr m:val="‖"/>
                                      <m:endChr m:val="‖"/>
                                      <m:ctrlPr>
                                        <a:rPr lang="en-GB" sz="2200" i="1">
                                          <a:solidFill>
                                            <a:prstClr val="black"/>
                                          </a:solidFill>
                                          <a:latin typeface="Cambria Math" panose="02040503050406030204" pitchFamily="18" charset="0"/>
                                          <a:ea typeface="Cambria Math" panose="02040503050406030204" pitchFamily="18" charset="0"/>
                                        </a:rPr>
                                      </m:ctrlPr>
                                    </m:dPr>
                                    <m:e>
                                      <m:sSup>
                                        <m:sSupPr>
                                          <m:ctrlPr>
                                            <a:rPr lang="en-GB" sz="2200" i="1">
                                              <a:solidFill>
                                                <a:prstClr val="black"/>
                                              </a:solidFill>
                                              <a:latin typeface="Cambria Math" panose="02040503050406030204" pitchFamily="18" charset="0"/>
                                              <a:ea typeface="Cambria Math" panose="02040503050406030204" pitchFamily="18" charset="0"/>
                                            </a:rPr>
                                          </m:ctrlPr>
                                        </m:sSupPr>
                                        <m:e>
                                          <m:d>
                                            <m:dPr>
                                              <m:ctrlPr>
                                                <a:rPr lang="en-GB" sz="2200" i="1">
                                                  <a:solidFill>
                                                    <a:prstClr val="black"/>
                                                  </a:solidFill>
                                                  <a:latin typeface="Cambria Math" panose="02040503050406030204" pitchFamily="18" charset="0"/>
                                                  <a:ea typeface="Cambria Math" panose="02040503050406030204" pitchFamily="18" charset="0"/>
                                                </a:rPr>
                                              </m:ctrlPr>
                                            </m:dPr>
                                            <m:e>
                                              <m:r>
                                                <a:rPr lang="en-GB" sz="2200" i="1">
                                                  <a:solidFill>
                                                    <a:prstClr val="black"/>
                                                  </a:solidFill>
                                                  <a:latin typeface="Cambria Math" panose="02040503050406030204" pitchFamily="18" charset="0"/>
                                                  <a:ea typeface="Cambria Math" panose="02040503050406030204" pitchFamily="18" charset="0"/>
                                                </a:rPr>
                                                <m:t>𝑇</m:t>
                                              </m:r>
                                              <m:r>
                                                <a:rPr lang="en-GB" sz="2200" b="0" i="1" smtClean="0">
                                                  <a:solidFill>
                                                    <a:prstClr val="black"/>
                                                  </a:solidFill>
                                                  <a:latin typeface="Cambria Math" panose="02040503050406030204" pitchFamily="18" charset="0"/>
                                                  <a:ea typeface="Cambria Math" panose="02040503050406030204" pitchFamily="18" charset="0"/>
                                                </a:rPr>
                                                <m:t>𝑁</m:t>
                                              </m:r>
                                            </m:e>
                                          </m:d>
                                        </m:e>
                                        <m:sup>
                                          <m:r>
                                            <a:rPr lang="en-GB" sz="2200" i="1">
                                              <a:solidFill>
                                                <a:prstClr val="black"/>
                                              </a:solidFill>
                                              <a:latin typeface="Cambria Math" panose="02040503050406030204" pitchFamily="18" charset="0"/>
                                              <a:ea typeface="Cambria Math" panose="02040503050406030204" pitchFamily="18" charset="0"/>
                                            </a:rPr>
                                            <m:t>𝑇</m:t>
                                          </m:r>
                                        </m:sup>
                                      </m:sSup>
                                      <m:d>
                                        <m:dPr>
                                          <m:ctrlPr>
                                            <a:rPr lang="en-GB" sz="2200" i="1">
                                              <a:solidFill>
                                                <a:prstClr val="black"/>
                                              </a:solidFill>
                                              <a:latin typeface="Cambria Math" panose="02040503050406030204" pitchFamily="18" charset="0"/>
                                              <a:ea typeface="Cambria Math" panose="02040503050406030204" pitchFamily="18" charset="0"/>
                                            </a:rPr>
                                          </m:ctrlPr>
                                        </m:dPr>
                                        <m:e>
                                          <m:r>
                                            <a:rPr lang="en-GB" sz="2200" i="1">
                                              <a:solidFill>
                                                <a:prstClr val="black"/>
                                              </a:solidFill>
                                              <a:latin typeface="Cambria Math" panose="02040503050406030204" pitchFamily="18" charset="0"/>
                                              <a:ea typeface="Cambria Math" panose="02040503050406030204" pitchFamily="18" charset="0"/>
                                            </a:rPr>
                                            <m:t>𝑇𝐵</m:t>
                                          </m:r>
                                        </m:e>
                                      </m:d>
                                    </m:e>
                                  </m:d>
                                </m:e>
                                <m:sub>
                                  <m:r>
                                    <a:rPr lang="en-GB" sz="2200" i="1">
                                      <a:solidFill>
                                        <a:prstClr val="black"/>
                                      </a:solidFill>
                                      <a:latin typeface="Cambria Math" panose="02040503050406030204" pitchFamily="18" charset="0"/>
                                      <a:ea typeface="Cambria Math" panose="02040503050406030204" pitchFamily="18" charset="0"/>
                                    </a:rPr>
                                    <m:t>𝐹</m:t>
                                  </m:r>
                                </m:sub>
                                <m:sup>
                                  <m:r>
                                    <a:rPr lang="en-GB" sz="2200" i="1">
                                      <a:solidFill>
                                        <a:prstClr val="black"/>
                                      </a:solidFill>
                                      <a:latin typeface="Cambria Math" panose="02040503050406030204" pitchFamily="18" charset="0"/>
                                      <a:ea typeface="Cambria Math" panose="02040503050406030204" pitchFamily="18" charset="0"/>
                                    </a:rPr>
                                    <m:t>2</m:t>
                                  </m:r>
                                </m:sup>
                              </m:sSubSup>
                            </m:e>
                          </m:func>
                        </m:oMath>
                      </m:oMathPara>
                    </a14:m>
                    <a:endParaRPr lang="en-GB" sz="2200" i="1" dirty="0">
                      <a:solidFill>
                        <a:prstClr val="black"/>
                      </a:solidFill>
                      <a:latin typeface="Cambria Math" panose="02040503050406030204" pitchFamily="18" charset="0"/>
                    </a:endParaRPr>
                  </a:p>
                  <a:p>
                    <a:pPr lvl="0" algn="just">
                      <a:spcAft>
                        <a:spcPts val="300"/>
                      </a:spcAft>
                    </a:pPr>
                    <a14:m>
                      <m:oMathPara xmlns:m="http://schemas.openxmlformats.org/officeDocument/2006/math">
                        <m:oMathParaPr>
                          <m:jc m:val="left"/>
                        </m:oMathParaPr>
                        <m:oMath xmlns:m="http://schemas.openxmlformats.org/officeDocument/2006/math">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𝑊</m:t>
                              </m:r>
                            </m:e>
                          </m:acc>
                          <m:r>
                            <a:rPr lang="en-GB" sz="2200" i="1">
                              <a:solidFill>
                                <a:prstClr val="black"/>
                              </a:solidFill>
                              <a:latin typeface="Cambria Math" panose="02040503050406030204" pitchFamily="18" charset="0"/>
                            </a:rPr>
                            <m:t>≔</m:t>
                          </m:r>
                          <m:d>
                            <m:dPr>
                              <m:begChr m:val="{"/>
                              <m:endChr m:val="}"/>
                              <m:ctrlPr>
                                <a:rPr lang="en-GB" sz="2200" i="1">
                                  <a:solidFill>
                                    <a:prstClr val="black"/>
                                  </a:solidFill>
                                  <a:latin typeface="Cambria Math" panose="02040503050406030204" pitchFamily="18" charset="0"/>
                                </a:rPr>
                              </m:ctrlPr>
                            </m:dPr>
                            <m:e>
                              <m:f>
                                <m:fPr>
                                  <m:type m:val="lin"/>
                                  <m:ctrlPr>
                                    <a:rPr lang="en-GB" sz="2200" i="1">
                                      <a:solidFill>
                                        <a:prstClr val="black"/>
                                      </a:solidFill>
                                      <a:latin typeface="Cambria Math" panose="02040503050406030204" pitchFamily="18" charset="0"/>
                                    </a:rPr>
                                  </m:ctrlPr>
                                </m:fPr>
                                <m:num>
                                  <m:sSup>
                                    <m:sSupPr>
                                      <m:ctrlPr>
                                        <a:rPr lang="en-GB" sz="2200" i="1">
                                          <a:solidFill>
                                            <a:prstClr val="black"/>
                                          </a:solidFill>
                                          <a:latin typeface="Cambria Math" panose="02040503050406030204" pitchFamily="18" charset="0"/>
                                        </a:rPr>
                                      </m:ctrlPr>
                                    </m:sSupPr>
                                    <m:e>
                                      <m:r>
                                        <a:rPr lang="en-GB" sz="2200" i="1">
                                          <a:solidFill>
                                            <a:prstClr val="black"/>
                                          </a:solidFill>
                                          <a:latin typeface="Cambria Math" panose="02040503050406030204" pitchFamily="18" charset="0"/>
                                        </a:rPr>
                                        <m:t>𝑇</m:t>
                                      </m:r>
                                    </m:e>
                                    <m:sup>
                                      <m:r>
                                        <a:rPr lang="en-GB" sz="2200" i="1">
                                          <a:solidFill>
                                            <a:prstClr val="black"/>
                                          </a:solidFill>
                                          <a:latin typeface="Cambria Math" panose="02040503050406030204" pitchFamily="18" charset="0"/>
                                        </a:rPr>
                                        <m:t>∗</m:t>
                                      </m:r>
                                    </m:sup>
                                  </m:sSup>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num>
                                <m:den>
                                  <m:sSub>
                                    <m:sSubPr>
                                      <m:ctrlPr>
                                        <a:rPr lang="en-GB" sz="2200" i="1">
                                          <a:solidFill>
                                            <a:prstClr val="black"/>
                                          </a:solidFill>
                                          <a:latin typeface="Cambria Math" panose="02040503050406030204" pitchFamily="18" charset="0"/>
                                        </a:rPr>
                                      </m:ctrlPr>
                                    </m:sSubPr>
                                    <m:e>
                                      <m:d>
                                        <m:dPr>
                                          <m:begChr m:val="‖"/>
                                          <m:endChr m:val="‖"/>
                                          <m:ctrlPr>
                                            <a:rPr lang="en-GB" sz="2200" i="1">
                                              <a:solidFill>
                                                <a:prstClr val="black"/>
                                              </a:solidFill>
                                              <a:latin typeface="Cambria Math" panose="02040503050406030204" pitchFamily="18" charset="0"/>
                                            </a:rPr>
                                          </m:ctrlPr>
                                        </m:dPr>
                                        <m:e>
                                          <m:sSup>
                                            <m:sSupPr>
                                              <m:ctrlPr>
                                                <a:rPr lang="en-GB" sz="2200" i="1">
                                                  <a:solidFill>
                                                    <a:prstClr val="black"/>
                                                  </a:solidFill>
                                                  <a:latin typeface="Cambria Math" panose="02040503050406030204" pitchFamily="18" charset="0"/>
                                                </a:rPr>
                                              </m:ctrlPr>
                                            </m:sSupPr>
                                            <m:e>
                                              <m:r>
                                                <a:rPr lang="en-GB" sz="2200" i="1">
                                                  <a:solidFill>
                                                    <a:prstClr val="black"/>
                                                  </a:solidFill>
                                                  <a:latin typeface="Cambria Math" panose="02040503050406030204" pitchFamily="18" charset="0"/>
                                                </a:rPr>
                                                <m:t>𝑇</m:t>
                                              </m:r>
                                            </m:e>
                                            <m:sup>
                                              <m:r>
                                                <a:rPr lang="en-GB" sz="2200" i="1">
                                                  <a:solidFill>
                                                    <a:prstClr val="black"/>
                                                  </a:solidFill>
                                                  <a:latin typeface="Cambria Math" panose="02040503050406030204" pitchFamily="18" charset="0"/>
                                                </a:rPr>
                                                <m:t>∗</m:t>
                                              </m:r>
                                            </m:sup>
                                          </m:sSup>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e>
                                      </m:d>
                                    </m:e>
                                    <m:sub>
                                      <m:r>
                                        <a:rPr lang="en-GB" sz="2200" i="1">
                                          <a:solidFill>
                                            <a:prstClr val="black"/>
                                          </a:solidFill>
                                          <a:latin typeface="Cambria Math" panose="02040503050406030204" pitchFamily="18" charset="0"/>
                                        </a:rPr>
                                        <m:t>2</m:t>
                                      </m:r>
                                    </m:sub>
                                  </m:sSub>
                                </m:den>
                              </m:f>
                              <m:r>
                                <a:rPr lang="en-GB" sz="2200" i="1">
                                  <a:solidFill>
                                    <a:prstClr val="black"/>
                                  </a:solidFill>
                                  <a:latin typeface="Cambria Math" panose="02040503050406030204" pitchFamily="18" charset="0"/>
                                </a:rPr>
                                <m:t>, </m:t>
                              </m:r>
                              <m:r>
                                <a:rPr lang="en-GB" sz="2200" i="1">
                                  <a:solidFill>
                                    <a:prstClr val="black"/>
                                  </a:solidFill>
                                  <a:latin typeface="Cambria Math" panose="02040503050406030204" pitchFamily="18" charset="0"/>
                                </a:rPr>
                                <m:t>𝑤</m:t>
                              </m:r>
                              <m:r>
                                <a:rPr lang="en-GB" sz="2200" i="1">
                                  <a:solidFill>
                                    <a:prstClr val="black"/>
                                  </a:solidFill>
                                  <a:latin typeface="Cambria Math" panose="02040503050406030204" pitchFamily="18" charset="0"/>
                                  <a:ea typeface="Cambria Math" panose="02040503050406030204" pitchFamily="18" charset="0"/>
                                </a:rPr>
                                <m:t>∈</m:t>
                              </m:r>
                              <m:r>
                                <a:rPr lang="en-GB" sz="2200" i="1">
                                  <a:solidFill>
                                    <a:prstClr val="black"/>
                                  </a:solidFill>
                                  <a:latin typeface="Cambria Math" panose="02040503050406030204" pitchFamily="18" charset="0"/>
                                  <a:ea typeface="Cambria Math" panose="02040503050406030204" pitchFamily="18" charset="0"/>
                                </a:rPr>
                                <m:t>𝑊</m:t>
                              </m:r>
                            </m:e>
                          </m:d>
                        </m:oMath>
                      </m:oMathPara>
                    </a14:m>
                    <a:endParaRPr lang="en-GB" sz="2200" i="1" dirty="0">
                      <a:solidFill>
                        <a:prstClr val="black"/>
                      </a:solidFill>
                      <a:latin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0AACC856-B243-45CE-884D-7AC6E0144FF6}"/>
                      </a:ext>
                    </a:extLst>
                  </p:cNvPr>
                  <p:cNvSpPr txBox="1">
                    <a:spLocks noRot="1" noChangeAspect="1" noMove="1" noResize="1" noEditPoints="1" noAdjustHandles="1" noChangeArrowheads="1" noChangeShapeType="1" noTextEdit="1"/>
                  </p:cNvSpPr>
                  <p:nvPr/>
                </p:nvSpPr>
                <p:spPr>
                  <a:xfrm>
                    <a:off x="12043643" y="15301912"/>
                    <a:ext cx="7114002" cy="5867888"/>
                  </a:xfrm>
                  <a:prstGeom prst="rect">
                    <a:avLst/>
                  </a:prstGeom>
                  <a:blipFill>
                    <a:blip r:embed="rId8"/>
                    <a:stretch>
                      <a:fillRect l="-86"/>
                    </a:stretch>
                  </a:blipFill>
                </p:spPr>
                <p:txBody>
                  <a:bodyPr/>
                  <a:lstStyle/>
                  <a:p>
                    <a:r>
                      <a:rPr lang="en-GB">
                        <a:noFill/>
                      </a:rPr>
                      <a:t> </a:t>
                    </a:r>
                  </a:p>
                </p:txBody>
              </p:sp>
            </mc:Fallback>
          </mc:AlternateContent>
          <p:grpSp>
            <p:nvGrpSpPr>
              <p:cNvPr id="32" name="Group 31">
                <a:extLst>
                  <a:ext uri="{FF2B5EF4-FFF2-40B4-BE49-F238E27FC236}">
                    <a16:creationId xmlns:a16="http://schemas.microsoft.com/office/drawing/2014/main" id="{CC06454A-CD8F-4AD6-BE55-F4EB5FC5C15B}"/>
                  </a:ext>
                </a:extLst>
              </p:cNvPr>
              <p:cNvGrpSpPr/>
              <p:nvPr/>
            </p:nvGrpSpPr>
            <p:grpSpPr>
              <a:xfrm>
                <a:off x="11087829" y="15517936"/>
                <a:ext cx="883806" cy="5693697"/>
                <a:chOff x="11087829" y="15517936"/>
                <a:chExt cx="883806" cy="5693697"/>
              </a:xfrm>
            </p:grpSpPr>
            <p:grpSp>
              <p:nvGrpSpPr>
                <p:cNvPr id="31" name="Group 30">
                  <a:extLst>
                    <a:ext uri="{FF2B5EF4-FFF2-40B4-BE49-F238E27FC236}">
                      <a16:creationId xmlns:a16="http://schemas.microsoft.com/office/drawing/2014/main" id="{5788526D-7A21-4AE3-8F03-BB85BEFD7744}"/>
                    </a:ext>
                  </a:extLst>
                </p:cNvPr>
                <p:cNvGrpSpPr/>
                <p:nvPr/>
              </p:nvGrpSpPr>
              <p:grpSpPr>
                <a:xfrm>
                  <a:off x="11676979" y="15517936"/>
                  <a:ext cx="294656" cy="5612703"/>
                  <a:chOff x="11676979" y="15517936"/>
                  <a:chExt cx="294656" cy="5612703"/>
                </a:xfrm>
              </p:grpSpPr>
              <p:sp>
                <p:nvSpPr>
                  <p:cNvPr id="6" name="Left Brace 5">
                    <a:extLst>
                      <a:ext uri="{FF2B5EF4-FFF2-40B4-BE49-F238E27FC236}">
                        <a16:creationId xmlns:a16="http://schemas.microsoft.com/office/drawing/2014/main" id="{9CE2C7E2-6888-428B-A9D9-DAA2381B1314}"/>
                      </a:ext>
                    </a:extLst>
                  </p:cNvPr>
                  <p:cNvSpPr/>
                  <p:nvPr/>
                </p:nvSpPr>
                <p:spPr>
                  <a:xfrm>
                    <a:off x="11676979" y="15517936"/>
                    <a:ext cx="294656" cy="1656183"/>
                  </a:xfrm>
                  <a:prstGeom prst="leftBrace">
                    <a:avLst/>
                  </a:prstGeom>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ln w="0"/>
                      <a:effectLst>
                        <a:outerShdw blurRad="38100" dist="19050" dir="2700000" algn="tl" rotWithShape="0">
                          <a:schemeClr val="dk1">
                            <a:alpha val="40000"/>
                          </a:schemeClr>
                        </a:outerShdw>
                      </a:effectLst>
                    </a:endParaRPr>
                  </a:p>
                </p:txBody>
              </p:sp>
              <p:sp>
                <p:nvSpPr>
                  <p:cNvPr id="18" name="Left Brace 17">
                    <a:extLst>
                      <a:ext uri="{FF2B5EF4-FFF2-40B4-BE49-F238E27FC236}">
                        <a16:creationId xmlns:a16="http://schemas.microsoft.com/office/drawing/2014/main" id="{C56E1506-EB40-4A7B-82AF-14A07534BB5F}"/>
                      </a:ext>
                    </a:extLst>
                  </p:cNvPr>
                  <p:cNvSpPr/>
                  <p:nvPr/>
                </p:nvSpPr>
                <p:spPr>
                  <a:xfrm>
                    <a:off x="11676979" y="17630232"/>
                    <a:ext cx="294656" cy="272207"/>
                  </a:xfrm>
                  <a:prstGeom prst="leftBrace">
                    <a:avLst/>
                  </a:prstGeom>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ln w="0"/>
                      <a:effectLst>
                        <a:outerShdw blurRad="38100" dist="19050" dir="2700000" algn="tl" rotWithShape="0">
                          <a:schemeClr val="dk1">
                            <a:alpha val="40000"/>
                          </a:schemeClr>
                        </a:outerShdw>
                      </a:effectLst>
                    </a:endParaRPr>
                  </a:p>
                </p:txBody>
              </p:sp>
              <p:sp>
                <p:nvSpPr>
                  <p:cNvPr id="23" name="Left Brace 22">
                    <a:extLst>
                      <a:ext uri="{FF2B5EF4-FFF2-40B4-BE49-F238E27FC236}">
                        <a16:creationId xmlns:a16="http://schemas.microsoft.com/office/drawing/2014/main" id="{EF51D969-49E6-4463-9DF9-E2AA54FDB944}"/>
                      </a:ext>
                    </a:extLst>
                  </p:cNvPr>
                  <p:cNvSpPr/>
                  <p:nvPr/>
                </p:nvSpPr>
                <p:spPr>
                  <a:xfrm>
                    <a:off x="11676979" y="18182232"/>
                    <a:ext cx="294656" cy="989287"/>
                  </a:xfrm>
                  <a:prstGeom prst="leftBrace">
                    <a:avLst/>
                  </a:prstGeom>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ln w="0"/>
                      <a:effectLst>
                        <a:outerShdw blurRad="38100" dist="19050" dir="2700000" algn="tl" rotWithShape="0">
                          <a:schemeClr val="dk1">
                            <a:alpha val="40000"/>
                          </a:schemeClr>
                        </a:outerShdw>
                      </a:effectLst>
                    </a:endParaRPr>
                  </a:p>
                </p:txBody>
              </p:sp>
              <p:sp>
                <p:nvSpPr>
                  <p:cNvPr id="24" name="Left Brace 23">
                    <a:extLst>
                      <a:ext uri="{FF2B5EF4-FFF2-40B4-BE49-F238E27FC236}">
                        <a16:creationId xmlns:a16="http://schemas.microsoft.com/office/drawing/2014/main" id="{960F8A7B-D68A-4AC9-8FEB-01C38A9D632E}"/>
                      </a:ext>
                    </a:extLst>
                  </p:cNvPr>
                  <p:cNvSpPr/>
                  <p:nvPr/>
                </p:nvSpPr>
                <p:spPr>
                  <a:xfrm>
                    <a:off x="11676979" y="20141352"/>
                    <a:ext cx="294656" cy="989287"/>
                  </a:xfrm>
                  <a:prstGeom prst="leftBrace">
                    <a:avLst/>
                  </a:prstGeom>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ln w="0"/>
                      <a:effectLst>
                        <a:outerShdw blurRad="38100" dist="19050" dir="2700000" algn="tl" rotWithShape="0">
                          <a:schemeClr val="dk1">
                            <a:alpha val="40000"/>
                          </a:schemeClr>
                        </a:outerShdw>
                      </a:effectLst>
                    </a:endParaRPr>
                  </a:p>
                </p:txBody>
              </p:sp>
            </p:grpSp>
            <p:grpSp>
              <p:nvGrpSpPr>
                <p:cNvPr id="30" name="Group 29">
                  <a:extLst>
                    <a:ext uri="{FF2B5EF4-FFF2-40B4-BE49-F238E27FC236}">
                      <a16:creationId xmlns:a16="http://schemas.microsoft.com/office/drawing/2014/main" id="{7164452A-E1D4-4709-A82C-B6D1384449DC}"/>
                    </a:ext>
                  </a:extLst>
                </p:cNvPr>
                <p:cNvGrpSpPr/>
                <p:nvPr/>
              </p:nvGrpSpPr>
              <p:grpSpPr>
                <a:xfrm>
                  <a:off x="11087829" y="15677895"/>
                  <a:ext cx="652094" cy="5533738"/>
                  <a:chOff x="11087829" y="15677895"/>
                  <a:chExt cx="652094" cy="5533738"/>
                </a:xfrm>
              </p:grpSpPr>
              <p:sp>
                <p:nvSpPr>
                  <p:cNvPr id="27" name="TextBox 26">
                    <a:extLst>
                      <a:ext uri="{FF2B5EF4-FFF2-40B4-BE49-F238E27FC236}">
                        <a16:creationId xmlns:a16="http://schemas.microsoft.com/office/drawing/2014/main" id="{06D99D83-5154-4511-AC95-E24E231C19A3}"/>
                      </a:ext>
                    </a:extLst>
                  </p:cNvPr>
                  <p:cNvSpPr txBox="1"/>
                  <p:nvPr/>
                </p:nvSpPr>
                <p:spPr>
                  <a:xfrm rot="16200000">
                    <a:off x="10742863" y="16022861"/>
                    <a:ext cx="1336263" cy="646331"/>
                  </a:xfrm>
                  <a:prstGeom prst="rect">
                    <a:avLst/>
                  </a:prstGeom>
                  <a:noFill/>
                </p:spPr>
                <p:txBody>
                  <a:bodyPr wrap="none" rtlCol="0">
                    <a:spAutoFit/>
                  </a:bodyPr>
                  <a:lstStyle/>
                  <a:p>
                    <a:pPr algn="ctr"/>
                    <a:r>
                      <a:rPr lang="en-GB" sz="1800" dirty="0"/>
                      <a:t>Identify Bias</a:t>
                    </a:r>
                    <a:br>
                      <a:rPr lang="en-GB" sz="1800" dirty="0"/>
                    </a:br>
                    <a:r>
                      <a:rPr lang="en-GB" sz="1800" dirty="0"/>
                      <a:t>Subspace</a:t>
                    </a:r>
                  </a:p>
                </p:txBody>
              </p:sp>
              <p:sp>
                <p:nvSpPr>
                  <p:cNvPr id="28" name="TextBox 27">
                    <a:extLst>
                      <a:ext uri="{FF2B5EF4-FFF2-40B4-BE49-F238E27FC236}">
                        <a16:creationId xmlns:a16="http://schemas.microsoft.com/office/drawing/2014/main" id="{0F0CF80E-C14B-4BED-AAE3-6262D6539D22}"/>
                      </a:ext>
                    </a:extLst>
                  </p:cNvPr>
                  <p:cNvSpPr txBox="1"/>
                  <p:nvPr/>
                </p:nvSpPr>
                <p:spPr>
                  <a:xfrm rot="16200000">
                    <a:off x="10841119" y="20312829"/>
                    <a:ext cx="1151277" cy="646331"/>
                  </a:xfrm>
                  <a:prstGeom prst="rect">
                    <a:avLst/>
                  </a:prstGeom>
                  <a:noFill/>
                </p:spPr>
                <p:txBody>
                  <a:bodyPr wrap="none" rtlCol="0">
                    <a:spAutoFit/>
                  </a:bodyPr>
                  <a:lstStyle/>
                  <a:p>
                    <a:pPr algn="ctr"/>
                    <a:r>
                      <a:rPr lang="en-GB" sz="1800" dirty="0"/>
                      <a:t>Soft</a:t>
                    </a:r>
                    <a:br>
                      <a:rPr lang="en-GB" sz="1800" dirty="0"/>
                    </a:br>
                    <a:r>
                      <a:rPr lang="en-GB" sz="1800" dirty="0"/>
                      <a:t>de-biasing</a:t>
                    </a:r>
                  </a:p>
                </p:txBody>
              </p:sp>
              <p:sp>
                <p:nvSpPr>
                  <p:cNvPr id="29" name="TextBox 28">
                    <a:extLst>
                      <a:ext uri="{FF2B5EF4-FFF2-40B4-BE49-F238E27FC236}">
                        <a16:creationId xmlns:a16="http://schemas.microsoft.com/office/drawing/2014/main" id="{455FF4B9-FC04-4E32-8399-7F437D870861}"/>
                      </a:ext>
                    </a:extLst>
                  </p:cNvPr>
                  <p:cNvSpPr txBox="1"/>
                  <p:nvPr/>
                </p:nvSpPr>
                <p:spPr>
                  <a:xfrm rot="16200000">
                    <a:off x="10055358" y="18134588"/>
                    <a:ext cx="2711284" cy="646331"/>
                  </a:xfrm>
                  <a:prstGeom prst="rect">
                    <a:avLst/>
                  </a:prstGeom>
                  <a:noFill/>
                </p:spPr>
                <p:txBody>
                  <a:bodyPr wrap="square" rtlCol="0">
                    <a:spAutoFit/>
                  </a:bodyPr>
                  <a:lstStyle/>
                  <a:p>
                    <a:pPr algn="ctr"/>
                    <a:r>
                      <a:rPr lang="en-GB" sz="1800" dirty="0"/>
                      <a:t>          Hard de-biasing</a:t>
                    </a:r>
                    <a:br>
                      <a:rPr lang="en-GB" sz="1800" dirty="0"/>
                    </a:br>
                    <a:r>
                      <a:rPr lang="en-GB" sz="1800" dirty="0"/>
                      <a:t>           Equalize | Neutralize</a:t>
                    </a:r>
                  </a:p>
                </p:txBody>
              </p:sp>
            </p:grpSp>
          </p:grpSp>
        </p:grpSp>
        <p:grpSp>
          <p:nvGrpSpPr>
            <p:cNvPr id="34" name="Group 33">
              <a:extLst>
                <a:ext uri="{FF2B5EF4-FFF2-40B4-BE49-F238E27FC236}">
                  <a16:creationId xmlns:a16="http://schemas.microsoft.com/office/drawing/2014/main" id="{85749573-69E7-4E33-A4FF-705928CB9B85}"/>
                </a:ext>
              </a:extLst>
            </p:cNvPr>
            <p:cNvGrpSpPr/>
            <p:nvPr/>
          </p:nvGrpSpPr>
          <p:grpSpPr>
            <a:xfrm>
              <a:off x="12979747" y="16166008"/>
              <a:ext cx="4680520" cy="2304256"/>
              <a:chOff x="12979747" y="16382032"/>
              <a:chExt cx="4680520" cy="2304256"/>
            </a:xfrm>
          </p:grpSpPr>
          <p:cxnSp>
            <p:nvCxnSpPr>
              <p:cNvPr id="14" name="Straight Connector 13">
                <a:extLst>
                  <a:ext uri="{FF2B5EF4-FFF2-40B4-BE49-F238E27FC236}">
                    <a16:creationId xmlns:a16="http://schemas.microsoft.com/office/drawing/2014/main" id="{2B177C5F-C6E0-436D-A03E-E09D6E9C1711}"/>
                  </a:ext>
                </a:extLst>
              </p:cNvPr>
              <p:cNvCxnSpPr>
                <a:cxnSpLocks/>
              </p:cNvCxnSpPr>
              <p:nvPr/>
            </p:nvCxnSpPr>
            <p:spPr>
              <a:xfrm>
                <a:off x="12979747" y="18686288"/>
                <a:ext cx="4680520" cy="0"/>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8146D321-4331-4EEC-9130-B45E46EF2631}"/>
                  </a:ext>
                </a:extLst>
              </p:cNvPr>
              <p:cNvCxnSpPr>
                <a:cxnSpLocks/>
              </p:cNvCxnSpPr>
              <p:nvPr/>
            </p:nvCxnSpPr>
            <p:spPr>
              <a:xfrm>
                <a:off x="12979747" y="16382032"/>
                <a:ext cx="4680520" cy="0"/>
              </a:xfrm>
              <a:prstGeom prst="line">
                <a:avLst/>
              </a:prstGeom>
              <a:ln w="12700">
                <a:prstDash val="dash"/>
              </a:ln>
            </p:spPr>
            <p:style>
              <a:lnRef idx="1">
                <a:schemeClr val="dk1"/>
              </a:lnRef>
              <a:fillRef idx="0">
                <a:schemeClr val="dk1"/>
              </a:fillRef>
              <a:effectRef idx="0">
                <a:schemeClr val="dk1"/>
              </a:effectRef>
              <a:fontRef idx="minor">
                <a:schemeClr val="tx1"/>
              </a:fontRef>
            </p:style>
          </p:cxnSp>
        </p:grpSp>
        <p:grpSp>
          <p:nvGrpSpPr>
            <p:cNvPr id="61" name="Group 60">
              <a:extLst>
                <a:ext uri="{FF2B5EF4-FFF2-40B4-BE49-F238E27FC236}">
                  <a16:creationId xmlns:a16="http://schemas.microsoft.com/office/drawing/2014/main" id="{27DFAE3A-282B-4235-9D7F-DF482C9F8682}"/>
                </a:ext>
              </a:extLst>
            </p:cNvPr>
            <p:cNvGrpSpPr/>
            <p:nvPr/>
          </p:nvGrpSpPr>
          <p:grpSpPr>
            <a:xfrm>
              <a:off x="12513031" y="18470264"/>
              <a:ext cx="6299363" cy="1724138"/>
              <a:chOff x="12513031" y="18470264"/>
              <a:chExt cx="6299363" cy="1724138"/>
            </a:xfrm>
          </p:grpSpPr>
          <p:grpSp>
            <p:nvGrpSpPr>
              <p:cNvPr id="58" name="Group 57">
                <a:extLst>
                  <a:ext uri="{FF2B5EF4-FFF2-40B4-BE49-F238E27FC236}">
                    <a16:creationId xmlns:a16="http://schemas.microsoft.com/office/drawing/2014/main" id="{EBDC5E78-EC13-4A51-9838-41AAB4ECFA2E}"/>
                  </a:ext>
                </a:extLst>
              </p:cNvPr>
              <p:cNvGrpSpPr/>
              <p:nvPr/>
            </p:nvGrpSpPr>
            <p:grpSpPr>
              <a:xfrm>
                <a:off x="12513031" y="18470264"/>
                <a:ext cx="2931042" cy="618523"/>
                <a:chOff x="12513031" y="18470264"/>
                <a:chExt cx="2931042" cy="618523"/>
              </a:xfrm>
            </p:grpSpPr>
            <p:grpSp>
              <p:nvGrpSpPr>
                <p:cNvPr id="54" name="Group 53">
                  <a:extLst>
                    <a:ext uri="{FF2B5EF4-FFF2-40B4-BE49-F238E27FC236}">
                      <a16:creationId xmlns:a16="http://schemas.microsoft.com/office/drawing/2014/main" id="{A56A7186-3787-4737-82DB-0D139B2D28CA}"/>
                    </a:ext>
                  </a:extLst>
                </p:cNvPr>
                <p:cNvGrpSpPr/>
                <p:nvPr/>
              </p:nvGrpSpPr>
              <p:grpSpPr>
                <a:xfrm>
                  <a:off x="13843843" y="18754008"/>
                  <a:ext cx="1600230" cy="334779"/>
                  <a:chOff x="13843843" y="18754008"/>
                  <a:chExt cx="1600230" cy="334779"/>
                </a:xfrm>
              </p:grpSpPr>
              <p:sp>
                <p:nvSpPr>
                  <p:cNvPr id="8" name="Left Bracket 7">
                    <a:extLst>
                      <a:ext uri="{FF2B5EF4-FFF2-40B4-BE49-F238E27FC236}">
                        <a16:creationId xmlns:a16="http://schemas.microsoft.com/office/drawing/2014/main" id="{2C1C915F-44C1-4700-A0FB-72CD23CBCD55}"/>
                      </a:ext>
                    </a:extLst>
                  </p:cNvPr>
                  <p:cNvSpPr/>
                  <p:nvPr/>
                </p:nvSpPr>
                <p:spPr>
                  <a:xfrm rot="5400000">
                    <a:off x="14641731" y="18286445"/>
                    <a:ext cx="145699" cy="1458985"/>
                  </a:xfrm>
                  <a:prstGeom prst="leftBracket">
                    <a:avLst/>
                  </a:prstGeom>
                  <a:ln>
                    <a:solidFill>
                      <a:srgbClr val="C0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cxnSp>
                <p:nvCxnSpPr>
                  <p:cNvPr id="47" name="Straight Connector 46">
                    <a:extLst>
                      <a:ext uri="{FF2B5EF4-FFF2-40B4-BE49-F238E27FC236}">
                        <a16:creationId xmlns:a16="http://schemas.microsoft.com/office/drawing/2014/main" id="{C0B1B259-6AC6-4A0F-8963-B1174CE7F39D}"/>
                      </a:ext>
                    </a:extLst>
                  </p:cNvPr>
                  <p:cNvCxnSpPr>
                    <a:cxnSpLocks/>
                  </p:cNvCxnSpPr>
                  <p:nvPr/>
                </p:nvCxnSpPr>
                <p:spPr>
                  <a:xfrm flipV="1">
                    <a:off x="14707939" y="18754008"/>
                    <a:ext cx="0" cy="184793"/>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CF280315-E1C7-4B8C-BF00-E294D4250452}"/>
                      </a:ext>
                    </a:extLst>
                  </p:cNvPr>
                  <p:cNvCxnSpPr>
                    <a:cxnSpLocks/>
                  </p:cNvCxnSpPr>
                  <p:nvPr/>
                </p:nvCxnSpPr>
                <p:spPr>
                  <a:xfrm>
                    <a:off x="13843843" y="18754008"/>
                    <a:ext cx="866539" cy="0"/>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grpSp>
            <p:sp>
              <p:nvSpPr>
                <p:cNvPr id="55" name="TextBox 54">
                  <a:extLst>
                    <a:ext uri="{FF2B5EF4-FFF2-40B4-BE49-F238E27FC236}">
                      <a16:creationId xmlns:a16="http://schemas.microsoft.com/office/drawing/2014/main" id="{2EC44839-9317-41B4-B34D-FBC4012BF538}"/>
                    </a:ext>
                  </a:extLst>
                </p:cNvPr>
                <p:cNvSpPr txBox="1"/>
                <p:nvPr/>
              </p:nvSpPr>
              <p:spPr>
                <a:xfrm>
                  <a:off x="12513031" y="18470264"/>
                  <a:ext cx="1402820" cy="584775"/>
                </a:xfrm>
                <a:prstGeom prst="rect">
                  <a:avLst/>
                </a:prstGeom>
                <a:noFill/>
              </p:spPr>
              <p:txBody>
                <a:bodyPr wrap="none" rtlCol="0">
                  <a:spAutoFit/>
                </a:bodyPr>
                <a:lstStyle/>
                <a:p>
                  <a:pPr algn="ctr"/>
                  <a:r>
                    <a:rPr lang="en-GB" sz="1600" dirty="0">
                      <a:solidFill>
                        <a:srgbClr val="C00000"/>
                      </a:solidFill>
                    </a:rPr>
                    <a:t>new par-wise</a:t>
                  </a:r>
                  <a:br>
                    <a:rPr lang="en-GB" sz="1600" dirty="0">
                      <a:solidFill>
                        <a:srgbClr val="C00000"/>
                      </a:solidFill>
                    </a:rPr>
                  </a:br>
                  <a:r>
                    <a:rPr lang="en-GB" sz="1600" dirty="0">
                      <a:solidFill>
                        <a:srgbClr val="C00000"/>
                      </a:solidFill>
                    </a:rPr>
                    <a:t>inner products</a:t>
                  </a:r>
                </a:p>
              </p:txBody>
            </p:sp>
          </p:grpSp>
          <p:grpSp>
            <p:nvGrpSpPr>
              <p:cNvPr id="59" name="Group 58">
                <a:extLst>
                  <a:ext uri="{FF2B5EF4-FFF2-40B4-BE49-F238E27FC236}">
                    <a16:creationId xmlns:a16="http://schemas.microsoft.com/office/drawing/2014/main" id="{951166C5-759F-4C1A-ADB5-5CA77869F105}"/>
                  </a:ext>
                </a:extLst>
              </p:cNvPr>
              <p:cNvGrpSpPr/>
              <p:nvPr/>
            </p:nvGrpSpPr>
            <p:grpSpPr>
              <a:xfrm>
                <a:off x="15757171" y="18470264"/>
                <a:ext cx="2297804" cy="618523"/>
                <a:chOff x="15757171" y="18470264"/>
                <a:chExt cx="2297804" cy="618523"/>
              </a:xfrm>
            </p:grpSpPr>
            <p:grpSp>
              <p:nvGrpSpPr>
                <p:cNvPr id="46" name="Group 45">
                  <a:extLst>
                    <a:ext uri="{FF2B5EF4-FFF2-40B4-BE49-F238E27FC236}">
                      <a16:creationId xmlns:a16="http://schemas.microsoft.com/office/drawing/2014/main" id="{4870B7F9-E992-4D47-A166-F7FBD91BD63A}"/>
                    </a:ext>
                  </a:extLst>
                </p:cNvPr>
                <p:cNvGrpSpPr/>
                <p:nvPr/>
              </p:nvGrpSpPr>
              <p:grpSpPr>
                <a:xfrm>
                  <a:off x="15757171" y="18758296"/>
                  <a:ext cx="966992" cy="330491"/>
                  <a:chOff x="15757171" y="18758296"/>
                  <a:chExt cx="966992" cy="330491"/>
                </a:xfrm>
              </p:grpSpPr>
              <p:sp>
                <p:nvSpPr>
                  <p:cNvPr id="36" name="Left Bracket 35">
                    <a:extLst>
                      <a:ext uri="{FF2B5EF4-FFF2-40B4-BE49-F238E27FC236}">
                        <a16:creationId xmlns:a16="http://schemas.microsoft.com/office/drawing/2014/main" id="{27B4CDDF-38E5-413A-BD3B-D07EFBCA8654}"/>
                      </a:ext>
                    </a:extLst>
                  </p:cNvPr>
                  <p:cNvSpPr/>
                  <p:nvPr/>
                </p:nvSpPr>
                <p:spPr>
                  <a:xfrm rot="5400000">
                    <a:off x="16064494" y="18635765"/>
                    <a:ext cx="145699" cy="760346"/>
                  </a:xfrm>
                  <a:prstGeom prst="leftBracket">
                    <a:avLst/>
                  </a:prstGeom>
                  <a:ln>
                    <a:solidFill>
                      <a:srgbClr val="C0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cxnSp>
                <p:nvCxnSpPr>
                  <p:cNvPr id="41" name="Straight Connector 40">
                    <a:extLst>
                      <a:ext uri="{FF2B5EF4-FFF2-40B4-BE49-F238E27FC236}">
                        <a16:creationId xmlns:a16="http://schemas.microsoft.com/office/drawing/2014/main" id="{6CA0BA0F-FD3B-4F69-9AC5-5F70CA725115}"/>
                      </a:ext>
                    </a:extLst>
                  </p:cNvPr>
                  <p:cNvCxnSpPr>
                    <a:cxnSpLocks/>
                    <a:stCxn id="36" idx="1"/>
                  </p:cNvCxnSpPr>
                  <p:nvPr/>
                </p:nvCxnSpPr>
                <p:spPr>
                  <a:xfrm flipV="1">
                    <a:off x="16137344" y="18758296"/>
                    <a:ext cx="0" cy="184793"/>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29654598-CFE5-4768-B634-23C54A87CA3D}"/>
                      </a:ext>
                    </a:extLst>
                  </p:cNvPr>
                  <p:cNvCxnSpPr>
                    <a:cxnSpLocks/>
                  </p:cNvCxnSpPr>
                  <p:nvPr/>
                </p:nvCxnSpPr>
                <p:spPr>
                  <a:xfrm>
                    <a:off x="16137344" y="18758296"/>
                    <a:ext cx="586819" cy="0"/>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grpSp>
            <p:sp>
              <p:nvSpPr>
                <p:cNvPr id="56" name="TextBox 55">
                  <a:extLst>
                    <a:ext uri="{FF2B5EF4-FFF2-40B4-BE49-F238E27FC236}">
                      <a16:creationId xmlns:a16="http://schemas.microsoft.com/office/drawing/2014/main" id="{0FDCAACF-9B02-4205-A85C-C178F360A0D2}"/>
                    </a:ext>
                  </a:extLst>
                </p:cNvPr>
                <p:cNvSpPr txBox="1"/>
                <p:nvPr/>
              </p:nvSpPr>
              <p:spPr>
                <a:xfrm>
                  <a:off x="16652155" y="18470264"/>
                  <a:ext cx="1402820" cy="584775"/>
                </a:xfrm>
                <a:prstGeom prst="rect">
                  <a:avLst/>
                </a:prstGeom>
                <a:noFill/>
              </p:spPr>
              <p:txBody>
                <a:bodyPr wrap="none" rtlCol="0">
                  <a:spAutoFit/>
                </a:bodyPr>
                <a:lstStyle/>
                <a:p>
                  <a:pPr algn="ctr"/>
                  <a:r>
                    <a:rPr lang="en-GB" sz="1600" dirty="0">
                      <a:solidFill>
                        <a:srgbClr val="C00000"/>
                      </a:solidFill>
                    </a:rPr>
                    <a:t>old par-wise</a:t>
                  </a:r>
                  <a:br>
                    <a:rPr lang="en-GB" sz="1600" dirty="0">
                      <a:solidFill>
                        <a:srgbClr val="C00000"/>
                      </a:solidFill>
                    </a:rPr>
                  </a:br>
                  <a:r>
                    <a:rPr lang="en-GB" sz="1600" dirty="0">
                      <a:solidFill>
                        <a:srgbClr val="C00000"/>
                      </a:solidFill>
                    </a:rPr>
                    <a:t>inner products</a:t>
                  </a:r>
                </a:p>
              </p:txBody>
            </p:sp>
          </p:grpSp>
          <p:grpSp>
            <p:nvGrpSpPr>
              <p:cNvPr id="60" name="Group 59">
                <a:extLst>
                  <a:ext uri="{FF2B5EF4-FFF2-40B4-BE49-F238E27FC236}">
                    <a16:creationId xmlns:a16="http://schemas.microsoft.com/office/drawing/2014/main" id="{082C396C-6261-4EF5-8535-3D9920BB8DF2}"/>
                  </a:ext>
                </a:extLst>
              </p:cNvPr>
              <p:cNvGrpSpPr/>
              <p:nvPr/>
            </p:nvGrpSpPr>
            <p:grpSpPr>
              <a:xfrm>
                <a:off x="17372235" y="19478377"/>
                <a:ext cx="1440159" cy="716025"/>
                <a:chOff x="17372235" y="19478377"/>
                <a:chExt cx="1440159" cy="716025"/>
              </a:xfrm>
            </p:grpSpPr>
            <p:sp>
              <p:nvSpPr>
                <p:cNvPr id="38" name="Left Bracket 37">
                  <a:extLst>
                    <a:ext uri="{FF2B5EF4-FFF2-40B4-BE49-F238E27FC236}">
                      <a16:creationId xmlns:a16="http://schemas.microsoft.com/office/drawing/2014/main" id="{4BF4C37D-E9CC-4F22-A5CF-3D575E507F10}"/>
                    </a:ext>
                  </a:extLst>
                </p:cNvPr>
                <p:cNvSpPr/>
                <p:nvPr/>
              </p:nvSpPr>
              <p:spPr>
                <a:xfrm rot="16200000">
                  <a:off x="18023537" y="18827075"/>
                  <a:ext cx="137555" cy="1440159"/>
                </a:xfrm>
                <a:prstGeom prst="leftBracket">
                  <a:avLst/>
                </a:prstGeom>
                <a:ln>
                  <a:solidFill>
                    <a:srgbClr val="C0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39E698D0-F2BF-4030-BE1C-C072830A0CBE}"/>
                        </a:ext>
                      </a:extLst>
                    </p:cNvPr>
                    <p:cNvSpPr txBox="1"/>
                    <p:nvPr/>
                  </p:nvSpPr>
                  <p:spPr>
                    <a:xfrm>
                      <a:off x="17463844" y="19609627"/>
                      <a:ext cx="1256946" cy="584775"/>
                    </a:xfrm>
                    <a:prstGeom prst="rect">
                      <a:avLst/>
                    </a:prstGeom>
                    <a:noFill/>
                  </p:spPr>
                  <p:txBody>
                    <a:bodyPr wrap="none" rtlCol="0">
                      <a:spAutoFit/>
                    </a:bodyPr>
                    <a:lstStyle/>
                    <a:p>
                      <a:pPr algn="ctr"/>
                      <a:r>
                        <a:rPr lang="en-GB" sz="1600" dirty="0">
                          <a:solidFill>
                            <a:srgbClr val="C00000"/>
                          </a:solidFill>
                        </a:rPr>
                        <a:t>Projection of</a:t>
                      </a:r>
                      <a:br>
                        <a:rPr lang="en-GB" sz="1600" dirty="0">
                          <a:solidFill>
                            <a:srgbClr val="C00000"/>
                          </a:solidFill>
                        </a:rPr>
                      </a:br>
                      <a14:m>
                        <m:oMath xmlns:m="http://schemas.openxmlformats.org/officeDocument/2006/math">
                          <m:r>
                            <a:rPr lang="en-GB" sz="1600" i="1" dirty="0" smtClean="0">
                              <a:solidFill>
                                <a:srgbClr val="C00000"/>
                              </a:solidFill>
                              <a:latin typeface="Cambria Math" panose="02040503050406030204" pitchFamily="18" charset="0"/>
                            </a:rPr>
                            <m:t>𝑁</m:t>
                          </m:r>
                        </m:oMath>
                      </a14:m>
                      <a:r>
                        <a:rPr lang="en-GB" sz="1600" dirty="0">
                          <a:solidFill>
                            <a:srgbClr val="C00000"/>
                          </a:solidFill>
                        </a:rPr>
                        <a:t> onto </a:t>
                      </a:r>
                      <a14:m>
                        <m:oMath xmlns:m="http://schemas.openxmlformats.org/officeDocument/2006/math">
                          <m:r>
                            <a:rPr lang="en-GB" sz="1600" i="1" dirty="0" smtClean="0">
                              <a:solidFill>
                                <a:srgbClr val="C00000"/>
                              </a:solidFill>
                              <a:latin typeface="Cambria Math" panose="02040503050406030204" pitchFamily="18" charset="0"/>
                            </a:rPr>
                            <m:t>𝐵</m:t>
                          </m:r>
                        </m:oMath>
                      </a14:m>
                      <a:endParaRPr lang="en-GB" sz="1600" dirty="0">
                        <a:solidFill>
                          <a:srgbClr val="C00000"/>
                        </a:solidFill>
                      </a:endParaRPr>
                    </a:p>
                  </p:txBody>
                </p:sp>
              </mc:Choice>
              <mc:Fallback xmlns="">
                <p:sp>
                  <p:nvSpPr>
                    <p:cNvPr id="57" name="TextBox 56">
                      <a:extLst>
                        <a:ext uri="{FF2B5EF4-FFF2-40B4-BE49-F238E27FC236}">
                          <a16:creationId xmlns:a16="http://schemas.microsoft.com/office/drawing/2014/main" id="{39E698D0-F2BF-4030-BE1C-C072830A0CBE}"/>
                        </a:ext>
                      </a:extLst>
                    </p:cNvPr>
                    <p:cNvSpPr txBox="1">
                      <a:spLocks noRot="1" noChangeAspect="1" noMove="1" noResize="1" noEditPoints="1" noAdjustHandles="1" noChangeArrowheads="1" noChangeShapeType="1" noTextEdit="1"/>
                    </p:cNvSpPr>
                    <p:nvPr/>
                  </p:nvSpPr>
                  <p:spPr>
                    <a:xfrm>
                      <a:off x="17463844" y="19609627"/>
                      <a:ext cx="1256946" cy="584775"/>
                    </a:xfrm>
                    <a:prstGeom prst="rect">
                      <a:avLst/>
                    </a:prstGeom>
                    <a:blipFill>
                      <a:blip r:embed="rId9"/>
                      <a:stretch>
                        <a:fillRect l="-2427" t="-3125" r="-1456" b="-12500"/>
                      </a:stretch>
                    </a:blipFill>
                  </p:spPr>
                  <p:txBody>
                    <a:bodyPr/>
                    <a:lstStyle/>
                    <a:p>
                      <a:r>
                        <a:rPr lang="en-GB">
                          <a:noFill/>
                        </a:rPr>
                        <a:t> </a:t>
                      </a:r>
                    </a:p>
                  </p:txBody>
                </p:sp>
              </mc:Fallback>
            </mc:AlternateContent>
          </p:grpSp>
        </p:grpSp>
      </p:grpSp>
      <p:grpSp>
        <p:nvGrpSpPr>
          <p:cNvPr id="66" name="Group 65">
            <a:extLst>
              <a:ext uri="{FF2B5EF4-FFF2-40B4-BE49-F238E27FC236}">
                <a16:creationId xmlns:a16="http://schemas.microsoft.com/office/drawing/2014/main" id="{05B858B9-FC2F-4064-85D1-FB9FE7264CE1}"/>
              </a:ext>
            </a:extLst>
          </p:cNvPr>
          <p:cNvGrpSpPr/>
          <p:nvPr/>
        </p:nvGrpSpPr>
        <p:grpSpPr>
          <a:xfrm>
            <a:off x="25581147" y="7515590"/>
            <a:ext cx="3143636" cy="6768537"/>
            <a:chOff x="4399226" y="7123852"/>
            <a:chExt cx="3143636" cy="6768537"/>
          </a:xfrm>
        </p:grpSpPr>
        <p:pic>
          <p:nvPicPr>
            <p:cNvPr id="67" name="Picture 66">
              <a:extLst>
                <a:ext uri="{FF2B5EF4-FFF2-40B4-BE49-F238E27FC236}">
                  <a16:creationId xmlns:a16="http://schemas.microsoft.com/office/drawing/2014/main" id="{EA2E3C3E-098C-434A-8F10-483FF5EE524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399226" y="7123852"/>
              <a:ext cx="3143636" cy="6768537"/>
            </a:xfrm>
            <a:prstGeom prst="rect">
              <a:avLst/>
            </a:prstGeom>
          </p:spPr>
        </p:pic>
        <p:grpSp>
          <p:nvGrpSpPr>
            <p:cNvPr id="68" name="Group 67">
              <a:extLst>
                <a:ext uri="{FF2B5EF4-FFF2-40B4-BE49-F238E27FC236}">
                  <a16:creationId xmlns:a16="http://schemas.microsoft.com/office/drawing/2014/main" id="{E6676D24-846B-4936-A948-213BF37F2ACF}"/>
                </a:ext>
              </a:extLst>
            </p:cNvPr>
            <p:cNvGrpSpPr/>
            <p:nvPr/>
          </p:nvGrpSpPr>
          <p:grpSpPr>
            <a:xfrm>
              <a:off x="4664919" y="8128498"/>
              <a:ext cx="2604267" cy="5693797"/>
              <a:chOff x="4664919" y="8128498"/>
              <a:chExt cx="2604267" cy="5693797"/>
            </a:xfrm>
          </p:grpSpPr>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835AE9D3-5D3F-458A-B9DE-07516BCC63E3}"/>
                      </a:ext>
                    </a:extLst>
                  </p:cNvPr>
                  <p:cNvSpPr txBox="1"/>
                  <p:nvPr/>
                </p:nvSpPr>
                <p:spPr>
                  <a:xfrm>
                    <a:off x="6009517" y="8128498"/>
                    <a:ext cx="776944" cy="215444"/>
                  </a:xfrm>
                  <a:prstGeom prst="rect">
                    <a:avLst/>
                  </a:prstGeom>
                  <a:noFill/>
                </p:spPr>
                <p:txBody>
                  <a:bodyPr wrap="none" lIns="0" tIns="0" rIns="0" bIns="0" rtlCol="0">
                    <a:spAutoFit/>
                  </a:bodyPr>
                  <a:lstStyle/>
                  <a:p>
                    <a14:m>
                      <m:oMath xmlns:m="http://schemas.openxmlformats.org/officeDocument/2006/math">
                        <m:d>
                          <m:dPr>
                            <m:begChr m:val="|"/>
                            <m:endChr m:val="|"/>
                            <m:ctrlPr>
                              <a:rPr lang="en-GB" sz="1400" i="1" smtClean="0">
                                <a:latin typeface="Cambria Math" panose="02040503050406030204" pitchFamily="18" charset="0"/>
                              </a:rPr>
                            </m:ctrlPr>
                          </m:dPr>
                          <m:e>
                            <m:r>
                              <a:rPr lang="en-GB" sz="1400" b="0" i="1" smtClean="0">
                                <a:latin typeface="Cambria Math" panose="02040503050406030204" pitchFamily="18" charset="0"/>
                              </a:rPr>
                              <m:t>𝑊</m:t>
                            </m:r>
                          </m:e>
                        </m:d>
                      </m:oMath>
                    </a14:m>
                    <a:r>
                      <a:rPr lang="en-GB" sz="1400" dirty="0"/>
                      <a:t> words</a:t>
                    </a:r>
                  </a:p>
                </p:txBody>
              </p:sp>
            </mc:Choice>
            <mc:Fallback xmlns="">
              <p:sp>
                <p:nvSpPr>
                  <p:cNvPr id="69" name="TextBox 68">
                    <a:extLst>
                      <a:ext uri="{FF2B5EF4-FFF2-40B4-BE49-F238E27FC236}">
                        <a16:creationId xmlns:a16="http://schemas.microsoft.com/office/drawing/2014/main" id="{835AE9D3-5D3F-458A-B9DE-07516BCC63E3}"/>
                      </a:ext>
                    </a:extLst>
                  </p:cNvPr>
                  <p:cNvSpPr txBox="1">
                    <a:spLocks noRot="1" noChangeAspect="1" noMove="1" noResize="1" noEditPoints="1" noAdjustHandles="1" noChangeArrowheads="1" noChangeShapeType="1" noTextEdit="1"/>
                  </p:cNvSpPr>
                  <p:nvPr/>
                </p:nvSpPr>
                <p:spPr>
                  <a:xfrm>
                    <a:off x="6009517" y="8128498"/>
                    <a:ext cx="776944" cy="215444"/>
                  </a:xfrm>
                  <a:prstGeom prst="rect">
                    <a:avLst/>
                  </a:prstGeom>
                  <a:blipFill>
                    <a:blip r:embed="rId11"/>
                    <a:stretch>
                      <a:fillRect l="-787" t="-28571" r="-13386" b="-5142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88D7D433-875E-4EDE-B58B-05B3486CFE44}"/>
                      </a:ext>
                    </a:extLst>
                  </p:cNvPr>
                  <p:cNvSpPr txBox="1"/>
                  <p:nvPr/>
                </p:nvSpPr>
                <p:spPr>
                  <a:xfrm>
                    <a:off x="5070855" y="9152657"/>
                    <a:ext cx="66999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𝑊</m:t>
                              </m:r>
                            </m:e>
                            <m:sub>
                              <m:r>
                                <a:rPr lang="en-GB" sz="1400" b="0" i="1" smtClean="0">
                                  <a:latin typeface="Cambria Math" panose="02040503050406030204" pitchFamily="18" charset="0"/>
                                </a:rPr>
                                <m:t>𝑜</m:t>
                              </m:r>
                            </m:sub>
                          </m:sSub>
                          <m:r>
                            <a:rPr lang="en-GB" sz="140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𝑊</m:t>
                          </m:r>
                        </m:oMath>
                      </m:oMathPara>
                    </a14:m>
                    <a:endParaRPr lang="en-GB" sz="1400" dirty="0"/>
                  </a:p>
                </p:txBody>
              </p:sp>
            </mc:Choice>
            <mc:Fallback xmlns="">
              <p:sp>
                <p:nvSpPr>
                  <p:cNvPr id="70" name="TextBox 69">
                    <a:extLst>
                      <a:ext uri="{FF2B5EF4-FFF2-40B4-BE49-F238E27FC236}">
                        <a16:creationId xmlns:a16="http://schemas.microsoft.com/office/drawing/2014/main" id="{88D7D433-875E-4EDE-B58B-05B3486CFE44}"/>
                      </a:ext>
                    </a:extLst>
                  </p:cNvPr>
                  <p:cNvSpPr txBox="1">
                    <a:spLocks noRot="1" noChangeAspect="1" noMove="1" noResize="1" noEditPoints="1" noAdjustHandles="1" noChangeArrowheads="1" noChangeShapeType="1" noTextEdit="1"/>
                  </p:cNvSpPr>
                  <p:nvPr/>
                </p:nvSpPr>
                <p:spPr>
                  <a:xfrm>
                    <a:off x="5070855" y="9152657"/>
                    <a:ext cx="669992" cy="215444"/>
                  </a:xfrm>
                  <a:prstGeom prst="rect">
                    <a:avLst/>
                  </a:prstGeom>
                  <a:blipFill>
                    <a:blip r:embed="rId12"/>
                    <a:stretch>
                      <a:fillRect l="-5505" r="-5505" b="-857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DADFD5C6-79E5-4609-84C1-270FC3FC519F}"/>
                      </a:ext>
                    </a:extLst>
                  </p:cNvPr>
                  <p:cNvSpPr txBox="1"/>
                  <p:nvPr/>
                </p:nvSpPr>
                <p:spPr>
                  <a:xfrm rot="16200000">
                    <a:off x="4514269" y="9614977"/>
                    <a:ext cx="51674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𝑊</m:t>
                          </m:r>
                          <m:r>
                            <a:rPr lang="en-GB" sz="1400" b="0" i="1" smtClean="0">
                              <a:latin typeface="Cambria Math" panose="02040503050406030204" pitchFamily="18" charset="0"/>
                            </a:rPr>
                            <m:t>\</m:t>
                          </m:r>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𝑊</m:t>
                              </m:r>
                            </m:e>
                            <m:sub>
                              <m:r>
                                <a:rPr lang="en-GB" sz="1400" b="0" i="1" smtClean="0">
                                  <a:latin typeface="Cambria Math" panose="02040503050406030204" pitchFamily="18" charset="0"/>
                                </a:rPr>
                                <m:t>𝑜</m:t>
                              </m:r>
                            </m:sub>
                          </m:sSub>
                        </m:oMath>
                      </m:oMathPara>
                    </a14:m>
                    <a:endParaRPr lang="en-GB" sz="1400" dirty="0"/>
                  </a:p>
                </p:txBody>
              </p:sp>
            </mc:Choice>
            <mc:Fallback xmlns="">
              <p:sp>
                <p:nvSpPr>
                  <p:cNvPr id="71" name="TextBox 70">
                    <a:extLst>
                      <a:ext uri="{FF2B5EF4-FFF2-40B4-BE49-F238E27FC236}">
                        <a16:creationId xmlns:a16="http://schemas.microsoft.com/office/drawing/2014/main" id="{DADFD5C6-79E5-4609-84C1-270FC3FC519F}"/>
                      </a:ext>
                    </a:extLst>
                  </p:cNvPr>
                  <p:cNvSpPr txBox="1">
                    <a:spLocks noRot="1" noChangeAspect="1" noMove="1" noResize="1" noEditPoints="1" noAdjustHandles="1" noChangeArrowheads="1" noChangeShapeType="1" noTextEdit="1"/>
                  </p:cNvSpPr>
                  <p:nvPr/>
                </p:nvSpPr>
                <p:spPr>
                  <a:xfrm rot="16200000">
                    <a:off x="4514269" y="9614977"/>
                    <a:ext cx="516744" cy="215444"/>
                  </a:xfrm>
                  <a:prstGeom prst="rect">
                    <a:avLst/>
                  </a:prstGeom>
                  <a:blipFill>
                    <a:blip r:embed="rId13"/>
                    <a:stretch>
                      <a:fillRect t="-1176" r="-31429" b="-705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5AB314B1-A92D-48C9-A122-2B6CAC8AF238}"/>
                      </a:ext>
                    </a:extLst>
                  </p:cNvPr>
                  <p:cNvSpPr txBox="1"/>
                  <p:nvPr/>
                </p:nvSpPr>
                <p:spPr>
                  <a:xfrm>
                    <a:off x="7050708" y="9820359"/>
                    <a:ext cx="21403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𝑆</m:t>
                              </m:r>
                            </m:e>
                            <m:sub>
                              <m:r>
                                <a:rPr lang="en-GB" sz="1400" b="0" i="1" smtClean="0">
                                  <a:latin typeface="Cambria Math" panose="02040503050406030204" pitchFamily="18" charset="0"/>
                                </a:rPr>
                                <m:t>𝑜</m:t>
                              </m:r>
                            </m:sub>
                          </m:sSub>
                        </m:oMath>
                      </m:oMathPara>
                    </a14:m>
                    <a:endParaRPr lang="en-GB" sz="1400" dirty="0"/>
                  </a:p>
                </p:txBody>
              </p:sp>
            </mc:Choice>
            <mc:Fallback xmlns="">
              <p:sp>
                <p:nvSpPr>
                  <p:cNvPr id="72" name="TextBox 71">
                    <a:extLst>
                      <a:ext uri="{FF2B5EF4-FFF2-40B4-BE49-F238E27FC236}">
                        <a16:creationId xmlns:a16="http://schemas.microsoft.com/office/drawing/2014/main" id="{5AB314B1-A92D-48C9-A122-2B6CAC8AF238}"/>
                      </a:ext>
                    </a:extLst>
                  </p:cNvPr>
                  <p:cNvSpPr txBox="1">
                    <a:spLocks noRot="1" noChangeAspect="1" noMove="1" noResize="1" noEditPoints="1" noAdjustHandles="1" noChangeArrowheads="1" noChangeShapeType="1" noTextEdit="1"/>
                  </p:cNvSpPr>
                  <p:nvPr/>
                </p:nvSpPr>
                <p:spPr>
                  <a:xfrm>
                    <a:off x="7050708" y="9820359"/>
                    <a:ext cx="214033" cy="215444"/>
                  </a:xfrm>
                  <a:prstGeom prst="rect">
                    <a:avLst/>
                  </a:prstGeom>
                  <a:blipFill>
                    <a:blip r:embed="rId14"/>
                    <a:stretch>
                      <a:fillRect l="-20000" b="-8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C90D27B2-5A57-4EDC-950F-3C0A17C401FF}"/>
                      </a:ext>
                    </a:extLst>
                  </p:cNvPr>
                  <p:cNvSpPr txBox="1"/>
                  <p:nvPr/>
                </p:nvSpPr>
                <p:spPr>
                  <a:xfrm>
                    <a:off x="5989638" y="10299452"/>
                    <a:ext cx="24391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𝑁</m:t>
                              </m:r>
                            </m:e>
                            <m:sub>
                              <m:r>
                                <a:rPr lang="en-GB" sz="1400" b="0" i="1" smtClean="0">
                                  <a:latin typeface="Cambria Math" panose="02040503050406030204" pitchFamily="18" charset="0"/>
                                </a:rPr>
                                <m:t>𝑜</m:t>
                              </m:r>
                            </m:sub>
                          </m:sSub>
                        </m:oMath>
                      </m:oMathPara>
                    </a14:m>
                    <a:endParaRPr lang="en-GB" sz="1400" dirty="0"/>
                  </a:p>
                </p:txBody>
              </p:sp>
            </mc:Choice>
            <mc:Fallback xmlns="">
              <p:sp>
                <p:nvSpPr>
                  <p:cNvPr id="73" name="TextBox 72">
                    <a:extLst>
                      <a:ext uri="{FF2B5EF4-FFF2-40B4-BE49-F238E27FC236}">
                        <a16:creationId xmlns:a16="http://schemas.microsoft.com/office/drawing/2014/main" id="{C90D27B2-5A57-4EDC-950F-3C0A17C401FF}"/>
                      </a:ext>
                    </a:extLst>
                  </p:cNvPr>
                  <p:cNvSpPr txBox="1">
                    <a:spLocks noRot="1" noChangeAspect="1" noMove="1" noResize="1" noEditPoints="1" noAdjustHandles="1" noChangeArrowheads="1" noChangeShapeType="1" noTextEdit="1"/>
                  </p:cNvSpPr>
                  <p:nvPr/>
                </p:nvSpPr>
                <p:spPr>
                  <a:xfrm>
                    <a:off x="5989638" y="10299452"/>
                    <a:ext cx="243913" cy="215444"/>
                  </a:xfrm>
                  <a:prstGeom prst="rect">
                    <a:avLst/>
                  </a:prstGeom>
                  <a:blipFill>
                    <a:blip r:embed="rId15"/>
                    <a:stretch>
                      <a:fillRect l="-17500" b="-857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CAAC7A28-80CB-46B1-B057-8396DCD029DB}"/>
                      </a:ext>
                    </a:extLst>
                  </p:cNvPr>
                  <p:cNvSpPr txBox="1"/>
                  <p:nvPr/>
                </p:nvSpPr>
                <p:spPr>
                  <a:xfrm>
                    <a:off x="4717877" y="11188511"/>
                    <a:ext cx="17588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𝑁</m:t>
                          </m:r>
                        </m:oMath>
                      </m:oMathPara>
                    </a14:m>
                    <a:endParaRPr lang="en-GB" sz="1400" dirty="0"/>
                  </a:p>
                </p:txBody>
              </p:sp>
            </mc:Choice>
            <mc:Fallback xmlns="">
              <p:sp>
                <p:nvSpPr>
                  <p:cNvPr id="74" name="TextBox 73">
                    <a:extLst>
                      <a:ext uri="{FF2B5EF4-FFF2-40B4-BE49-F238E27FC236}">
                        <a16:creationId xmlns:a16="http://schemas.microsoft.com/office/drawing/2014/main" id="{CAAC7A28-80CB-46B1-B057-8396DCD029DB}"/>
                      </a:ext>
                    </a:extLst>
                  </p:cNvPr>
                  <p:cNvSpPr txBox="1">
                    <a:spLocks noRot="1" noChangeAspect="1" noMove="1" noResize="1" noEditPoints="1" noAdjustHandles="1" noChangeArrowheads="1" noChangeShapeType="1" noTextEdit="1"/>
                  </p:cNvSpPr>
                  <p:nvPr/>
                </p:nvSpPr>
                <p:spPr>
                  <a:xfrm>
                    <a:off x="4717877" y="11188511"/>
                    <a:ext cx="175882" cy="215444"/>
                  </a:xfrm>
                  <a:prstGeom prst="rect">
                    <a:avLst/>
                  </a:prstGeom>
                  <a:blipFill>
                    <a:blip r:embed="rId16"/>
                    <a:stretch>
                      <a:fillRect l="-24138" r="-17241" b="-571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F5F5F0D0-5AF8-49F1-85D7-29FC1E035D82}"/>
                      </a:ext>
                    </a:extLst>
                  </p:cNvPr>
                  <p:cNvSpPr txBox="1"/>
                  <p:nvPr/>
                </p:nvSpPr>
                <p:spPr>
                  <a:xfrm>
                    <a:off x="7036991" y="11185424"/>
                    <a:ext cx="13817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𝑆</m:t>
                          </m:r>
                        </m:oMath>
                      </m:oMathPara>
                    </a14:m>
                    <a:endParaRPr lang="en-GB" sz="1400" dirty="0"/>
                  </a:p>
                </p:txBody>
              </p:sp>
            </mc:Choice>
            <mc:Fallback xmlns="">
              <p:sp>
                <p:nvSpPr>
                  <p:cNvPr id="75" name="TextBox 74">
                    <a:extLst>
                      <a:ext uri="{FF2B5EF4-FFF2-40B4-BE49-F238E27FC236}">
                        <a16:creationId xmlns:a16="http://schemas.microsoft.com/office/drawing/2014/main" id="{F5F5F0D0-5AF8-49F1-85D7-29FC1E035D82}"/>
                      </a:ext>
                    </a:extLst>
                  </p:cNvPr>
                  <p:cNvSpPr txBox="1">
                    <a:spLocks noRot="1" noChangeAspect="1" noMove="1" noResize="1" noEditPoints="1" noAdjustHandles="1" noChangeArrowheads="1" noChangeShapeType="1" noTextEdit="1"/>
                  </p:cNvSpPr>
                  <p:nvPr/>
                </p:nvSpPr>
                <p:spPr>
                  <a:xfrm>
                    <a:off x="7036991" y="11185424"/>
                    <a:ext cx="138178" cy="215444"/>
                  </a:xfrm>
                  <a:prstGeom prst="rect">
                    <a:avLst/>
                  </a:prstGeom>
                  <a:blipFill>
                    <a:blip r:embed="rId17"/>
                    <a:stretch>
                      <a:fillRect l="-30435" r="-21739" b="-571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E0E15E86-5ACC-4613-A3B8-CF3F6A01C705}"/>
                      </a:ext>
                    </a:extLst>
                  </p:cNvPr>
                  <p:cNvSpPr txBox="1"/>
                  <p:nvPr/>
                </p:nvSpPr>
                <p:spPr>
                  <a:xfrm>
                    <a:off x="4854875" y="12848385"/>
                    <a:ext cx="175882" cy="2212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GB" sz="1400" i="1" smtClean="0">
                                  <a:latin typeface="Cambria Math" panose="02040503050406030204" pitchFamily="18" charset="0"/>
                                </a:rPr>
                              </m:ctrlPr>
                            </m:accPr>
                            <m:e>
                              <m:r>
                                <a:rPr lang="en-GB" sz="1400" b="0" i="1" smtClean="0">
                                  <a:latin typeface="Cambria Math" panose="02040503050406030204" pitchFamily="18" charset="0"/>
                                </a:rPr>
                                <m:t>𝑁</m:t>
                              </m:r>
                            </m:e>
                          </m:acc>
                        </m:oMath>
                      </m:oMathPara>
                    </a14:m>
                    <a:endParaRPr lang="en-GB" sz="1400" dirty="0"/>
                  </a:p>
                </p:txBody>
              </p:sp>
            </mc:Choice>
            <mc:Fallback xmlns="">
              <p:sp>
                <p:nvSpPr>
                  <p:cNvPr id="76" name="TextBox 75">
                    <a:extLst>
                      <a:ext uri="{FF2B5EF4-FFF2-40B4-BE49-F238E27FC236}">
                        <a16:creationId xmlns:a16="http://schemas.microsoft.com/office/drawing/2014/main" id="{E0E15E86-5ACC-4613-A3B8-CF3F6A01C705}"/>
                      </a:ext>
                    </a:extLst>
                  </p:cNvPr>
                  <p:cNvSpPr txBox="1">
                    <a:spLocks noRot="1" noChangeAspect="1" noMove="1" noResize="1" noEditPoints="1" noAdjustHandles="1" noChangeArrowheads="1" noChangeShapeType="1" noTextEdit="1"/>
                  </p:cNvSpPr>
                  <p:nvPr/>
                </p:nvSpPr>
                <p:spPr>
                  <a:xfrm>
                    <a:off x="4854875" y="12848385"/>
                    <a:ext cx="175882" cy="221279"/>
                  </a:xfrm>
                  <a:prstGeom prst="rect">
                    <a:avLst/>
                  </a:prstGeom>
                  <a:blipFill>
                    <a:blip r:embed="rId18"/>
                    <a:stretch>
                      <a:fillRect l="-24138" t="-25000" r="-65517" b="-8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839D2EE3-64D3-4E75-A259-07EF710F8D9A}"/>
                      </a:ext>
                    </a:extLst>
                  </p:cNvPr>
                  <p:cNvSpPr txBox="1"/>
                  <p:nvPr/>
                </p:nvSpPr>
                <p:spPr>
                  <a:xfrm>
                    <a:off x="6902500" y="12822847"/>
                    <a:ext cx="138178" cy="2227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GB" sz="1400" i="1" smtClean="0">
                                  <a:latin typeface="Cambria Math" panose="02040503050406030204" pitchFamily="18" charset="0"/>
                                </a:rPr>
                              </m:ctrlPr>
                            </m:accPr>
                            <m:e>
                              <m:r>
                                <a:rPr lang="en-GB" sz="1400" b="0" i="1" smtClean="0">
                                  <a:latin typeface="Cambria Math" panose="02040503050406030204" pitchFamily="18" charset="0"/>
                                </a:rPr>
                                <m:t>𝑆</m:t>
                              </m:r>
                            </m:e>
                          </m:acc>
                        </m:oMath>
                      </m:oMathPara>
                    </a14:m>
                    <a:endParaRPr lang="en-GB" sz="1400" dirty="0"/>
                  </a:p>
                </p:txBody>
              </p:sp>
            </mc:Choice>
            <mc:Fallback xmlns="">
              <p:sp>
                <p:nvSpPr>
                  <p:cNvPr id="77" name="TextBox 76">
                    <a:extLst>
                      <a:ext uri="{FF2B5EF4-FFF2-40B4-BE49-F238E27FC236}">
                        <a16:creationId xmlns:a16="http://schemas.microsoft.com/office/drawing/2014/main" id="{839D2EE3-64D3-4E75-A259-07EF710F8D9A}"/>
                      </a:ext>
                    </a:extLst>
                  </p:cNvPr>
                  <p:cNvSpPr txBox="1">
                    <a:spLocks noRot="1" noChangeAspect="1" noMove="1" noResize="1" noEditPoints="1" noAdjustHandles="1" noChangeArrowheads="1" noChangeShapeType="1" noTextEdit="1"/>
                  </p:cNvSpPr>
                  <p:nvPr/>
                </p:nvSpPr>
                <p:spPr>
                  <a:xfrm>
                    <a:off x="6902500" y="12822847"/>
                    <a:ext cx="138178" cy="222753"/>
                  </a:xfrm>
                  <a:prstGeom prst="rect">
                    <a:avLst/>
                  </a:prstGeom>
                  <a:blipFill>
                    <a:blip r:embed="rId19"/>
                    <a:stretch>
                      <a:fillRect l="-30435" t="-16667" r="-78261" b="-8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467E6958-C9CE-4FF2-9D03-6A0276230581}"/>
                      </a:ext>
                    </a:extLst>
                  </p:cNvPr>
                  <p:cNvSpPr txBox="1"/>
                  <p:nvPr/>
                </p:nvSpPr>
                <p:spPr>
                  <a:xfrm>
                    <a:off x="6011429" y="13601016"/>
                    <a:ext cx="216982" cy="2212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GB" sz="1400" i="1" smtClean="0">
                                  <a:latin typeface="Cambria Math" panose="02040503050406030204" pitchFamily="18" charset="0"/>
                                </a:rPr>
                              </m:ctrlPr>
                            </m:accPr>
                            <m:e>
                              <m:r>
                                <a:rPr lang="en-GB" sz="1400" b="0" i="1" smtClean="0">
                                  <a:latin typeface="Cambria Math" panose="02040503050406030204" pitchFamily="18" charset="0"/>
                                </a:rPr>
                                <m:t>𝑊</m:t>
                              </m:r>
                            </m:e>
                          </m:acc>
                        </m:oMath>
                      </m:oMathPara>
                    </a14:m>
                    <a:endParaRPr lang="en-GB" sz="1400" dirty="0"/>
                  </a:p>
                </p:txBody>
              </p:sp>
            </mc:Choice>
            <mc:Fallback xmlns="">
              <p:sp>
                <p:nvSpPr>
                  <p:cNvPr id="78" name="TextBox 77">
                    <a:extLst>
                      <a:ext uri="{FF2B5EF4-FFF2-40B4-BE49-F238E27FC236}">
                        <a16:creationId xmlns:a16="http://schemas.microsoft.com/office/drawing/2014/main" id="{467E6958-C9CE-4FF2-9D03-6A0276230581}"/>
                      </a:ext>
                    </a:extLst>
                  </p:cNvPr>
                  <p:cNvSpPr txBox="1">
                    <a:spLocks noRot="1" noChangeAspect="1" noMove="1" noResize="1" noEditPoints="1" noAdjustHandles="1" noChangeArrowheads="1" noChangeShapeType="1" noTextEdit="1"/>
                  </p:cNvSpPr>
                  <p:nvPr/>
                </p:nvSpPr>
                <p:spPr>
                  <a:xfrm>
                    <a:off x="6011429" y="13601016"/>
                    <a:ext cx="216982" cy="221279"/>
                  </a:xfrm>
                  <a:prstGeom prst="rect">
                    <a:avLst/>
                  </a:prstGeom>
                  <a:blipFill>
                    <a:blip r:embed="rId20"/>
                    <a:stretch>
                      <a:fillRect l="-20000" t="-21622" r="-57143" b="-540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2F2FD458-1659-4AC5-B4D2-B431EF9B496B}"/>
                      </a:ext>
                    </a:extLst>
                  </p:cNvPr>
                  <p:cNvSpPr txBox="1"/>
                  <p:nvPr/>
                </p:nvSpPr>
                <p:spPr>
                  <a:xfrm>
                    <a:off x="5771489" y="12361616"/>
                    <a:ext cx="16350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𝐵</m:t>
                          </m:r>
                        </m:oMath>
                      </m:oMathPara>
                    </a14:m>
                    <a:endParaRPr lang="en-GB" sz="1400" dirty="0"/>
                  </a:p>
                </p:txBody>
              </p:sp>
            </mc:Choice>
            <mc:Fallback xmlns="">
              <p:sp>
                <p:nvSpPr>
                  <p:cNvPr id="79" name="TextBox 78">
                    <a:extLst>
                      <a:ext uri="{FF2B5EF4-FFF2-40B4-BE49-F238E27FC236}">
                        <a16:creationId xmlns:a16="http://schemas.microsoft.com/office/drawing/2014/main" id="{2F2FD458-1659-4AC5-B4D2-B431EF9B496B}"/>
                      </a:ext>
                    </a:extLst>
                  </p:cNvPr>
                  <p:cNvSpPr txBox="1">
                    <a:spLocks noRot="1" noChangeAspect="1" noMove="1" noResize="1" noEditPoints="1" noAdjustHandles="1" noChangeArrowheads="1" noChangeShapeType="1" noTextEdit="1"/>
                  </p:cNvSpPr>
                  <p:nvPr/>
                </p:nvSpPr>
                <p:spPr>
                  <a:xfrm>
                    <a:off x="5771489" y="12361616"/>
                    <a:ext cx="163506" cy="215444"/>
                  </a:xfrm>
                  <a:prstGeom prst="rect">
                    <a:avLst/>
                  </a:prstGeom>
                  <a:blipFill>
                    <a:blip r:embed="rId21"/>
                    <a:stretch>
                      <a:fillRect l="-25926" r="-18519" b="-571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AD58EBB9-6465-487F-86F3-9D386DC92DB6}"/>
                      </a:ext>
                    </a:extLst>
                  </p:cNvPr>
                  <p:cNvSpPr txBox="1"/>
                  <p:nvPr/>
                </p:nvSpPr>
                <p:spPr>
                  <a:xfrm>
                    <a:off x="5415146" y="11216506"/>
                    <a:ext cx="1102931"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𝐷</m:t>
                              </m:r>
                            </m:e>
                            <m:sub>
                              <m:r>
                                <a:rPr lang="en-GB" sz="1200" b="0" i="1" smtClean="0">
                                  <a:latin typeface="Cambria Math" panose="02040503050406030204" pitchFamily="18" charset="0"/>
                                </a:rPr>
                                <m:t>𝑖</m:t>
                              </m:r>
                            </m:sub>
                          </m:sSub>
                          <m:r>
                            <a:rPr lang="en-GB" sz="1200" i="1" smtClean="0">
                              <a:latin typeface="Cambria Math" panose="02040503050406030204" pitchFamily="18" charset="0"/>
                              <a:ea typeface="Cambria Math" panose="02040503050406030204" pitchFamily="18" charset="0"/>
                            </a:rPr>
                            <m:t>⊂</m:t>
                          </m:r>
                          <m:r>
                            <a:rPr lang="en-GB" sz="1200" b="0" i="1" smtClean="0">
                              <a:latin typeface="Cambria Math" panose="02040503050406030204" pitchFamily="18" charset="0"/>
                              <a:ea typeface="Cambria Math" panose="02040503050406030204" pitchFamily="18" charset="0"/>
                            </a:rPr>
                            <m:t>𝑆</m:t>
                          </m:r>
                          <m:r>
                            <a:rPr lang="en-GB" sz="1200" b="0" i="1" smtClean="0">
                              <a:latin typeface="Cambria Math" panose="02040503050406030204" pitchFamily="18" charset="0"/>
                              <a:ea typeface="Cambria Math" panose="02040503050406030204" pitchFamily="18" charset="0"/>
                            </a:rPr>
                            <m:t>, </m:t>
                          </m:r>
                          <m:r>
                            <a:rPr lang="en-GB" sz="1200" b="0" i="1" smtClean="0">
                              <a:latin typeface="Cambria Math" panose="02040503050406030204" pitchFamily="18" charset="0"/>
                              <a:ea typeface="Cambria Math" panose="02040503050406030204" pitchFamily="18" charset="0"/>
                            </a:rPr>
                            <m:t>𝑖</m:t>
                          </m:r>
                          <m:r>
                            <a:rPr lang="en-GB" sz="1200" b="0" i="1" smtClean="0">
                              <a:latin typeface="Cambria Math" panose="02040503050406030204" pitchFamily="18" charset="0"/>
                              <a:ea typeface="Cambria Math" panose="02040503050406030204" pitchFamily="18" charset="0"/>
                            </a:rPr>
                            <m:t>∈[1,</m:t>
                          </m:r>
                          <m:r>
                            <a:rPr lang="en-GB" sz="1200" b="0" i="1" smtClean="0">
                              <a:latin typeface="Cambria Math" panose="02040503050406030204" pitchFamily="18" charset="0"/>
                              <a:ea typeface="Cambria Math" panose="02040503050406030204" pitchFamily="18" charset="0"/>
                            </a:rPr>
                            <m:t>𝑛</m:t>
                          </m:r>
                          <m:r>
                            <a:rPr lang="en-GB" sz="1200" b="0" i="1" smtClean="0">
                              <a:latin typeface="Cambria Math" panose="02040503050406030204" pitchFamily="18" charset="0"/>
                              <a:ea typeface="Cambria Math" panose="02040503050406030204" pitchFamily="18" charset="0"/>
                            </a:rPr>
                            <m:t>]</m:t>
                          </m:r>
                        </m:oMath>
                      </m:oMathPara>
                    </a14:m>
                    <a:endParaRPr lang="en-GB" sz="1200" dirty="0"/>
                  </a:p>
                </p:txBody>
              </p:sp>
            </mc:Choice>
            <mc:Fallback xmlns="">
              <p:sp>
                <p:nvSpPr>
                  <p:cNvPr id="80" name="TextBox 79">
                    <a:extLst>
                      <a:ext uri="{FF2B5EF4-FFF2-40B4-BE49-F238E27FC236}">
                        <a16:creationId xmlns:a16="http://schemas.microsoft.com/office/drawing/2014/main" id="{AD58EBB9-6465-487F-86F3-9D386DC92DB6}"/>
                      </a:ext>
                    </a:extLst>
                  </p:cNvPr>
                  <p:cNvSpPr txBox="1">
                    <a:spLocks noRot="1" noChangeAspect="1" noMove="1" noResize="1" noEditPoints="1" noAdjustHandles="1" noChangeArrowheads="1" noChangeShapeType="1" noTextEdit="1"/>
                  </p:cNvSpPr>
                  <p:nvPr/>
                </p:nvSpPr>
                <p:spPr>
                  <a:xfrm>
                    <a:off x="5415146" y="11216506"/>
                    <a:ext cx="1102931" cy="184666"/>
                  </a:xfrm>
                  <a:prstGeom prst="rect">
                    <a:avLst/>
                  </a:prstGeom>
                  <a:blipFill>
                    <a:blip r:embed="rId22"/>
                    <a:stretch>
                      <a:fillRect l="-2762" t="-3226" r="-4972" b="-3548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1" name="Rectangle 80">
                    <a:extLst>
                      <a:ext uri="{FF2B5EF4-FFF2-40B4-BE49-F238E27FC236}">
                        <a16:creationId xmlns:a16="http://schemas.microsoft.com/office/drawing/2014/main" id="{55E19EAA-E568-4E7C-A240-33E280A5F765}"/>
                      </a:ext>
                    </a:extLst>
                  </p:cNvPr>
                  <p:cNvSpPr/>
                  <p:nvPr/>
                </p:nvSpPr>
                <p:spPr>
                  <a:xfrm rot="5400000">
                    <a:off x="6759047" y="11767436"/>
                    <a:ext cx="74328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𝐸</m:t>
                              </m:r>
                            </m:e>
                            <m:sub>
                              <m:r>
                                <a:rPr lang="en-GB" sz="1200" i="1">
                                  <a:latin typeface="Cambria Math" panose="02040503050406030204" pitchFamily="18" charset="0"/>
                                </a:rPr>
                                <m:t>𝑖</m:t>
                              </m:r>
                            </m:sub>
                          </m:sSub>
                          <m:r>
                            <a:rPr lang="en-GB" sz="1200" i="1">
                              <a:latin typeface="Cambria Math" panose="02040503050406030204" pitchFamily="18" charset="0"/>
                              <a:ea typeface="Cambria Math" panose="02040503050406030204" pitchFamily="18" charset="0"/>
                            </a:rPr>
                            <m:t>⊂</m:t>
                          </m:r>
                          <m:r>
                            <a:rPr lang="en-GB" sz="1200" i="1">
                              <a:latin typeface="Cambria Math" panose="02040503050406030204" pitchFamily="18" charset="0"/>
                              <a:ea typeface="Cambria Math" panose="02040503050406030204" pitchFamily="18" charset="0"/>
                            </a:rPr>
                            <m:t>𝑆</m:t>
                          </m:r>
                          <m:r>
                            <a:rPr lang="en-GB" sz="1200" b="0" i="1" smtClean="0">
                              <a:latin typeface="Cambria Math" panose="02040503050406030204" pitchFamily="18" charset="0"/>
                              <a:ea typeface="Cambria Math" panose="02040503050406030204" pitchFamily="18" charset="0"/>
                            </a:rPr>
                            <m:t>  </m:t>
                          </m:r>
                          <m:r>
                            <a:rPr lang="en-GB" sz="1200" i="1">
                              <a:latin typeface="Cambria Math" panose="02040503050406030204" pitchFamily="18" charset="0"/>
                              <a:ea typeface="Cambria Math" panose="02040503050406030204" pitchFamily="18" charset="0"/>
                            </a:rPr>
                            <m:t>,</m:t>
                          </m:r>
                        </m:oMath>
                      </m:oMathPara>
                    </a14:m>
                    <a:endParaRPr lang="en-GB" sz="1200" dirty="0"/>
                  </a:p>
                </p:txBody>
              </p:sp>
            </mc:Choice>
            <mc:Fallback xmlns="">
              <p:sp>
                <p:nvSpPr>
                  <p:cNvPr id="81" name="Rectangle 80">
                    <a:extLst>
                      <a:ext uri="{FF2B5EF4-FFF2-40B4-BE49-F238E27FC236}">
                        <a16:creationId xmlns:a16="http://schemas.microsoft.com/office/drawing/2014/main" id="{55E19EAA-E568-4E7C-A240-33E280A5F765}"/>
                      </a:ext>
                    </a:extLst>
                  </p:cNvPr>
                  <p:cNvSpPr>
                    <a:spLocks noRot="1" noChangeAspect="1" noMove="1" noResize="1" noEditPoints="1" noAdjustHandles="1" noChangeArrowheads="1" noChangeShapeType="1" noTextEdit="1"/>
                  </p:cNvSpPr>
                  <p:nvPr/>
                </p:nvSpPr>
                <p:spPr>
                  <a:xfrm rot="5400000">
                    <a:off x="6759047" y="11767436"/>
                    <a:ext cx="743280" cy="276999"/>
                  </a:xfrm>
                  <a:prstGeom prst="rect">
                    <a:avLst/>
                  </a:prstGeom>
                  <a:blipFill>
                    <a:blip r:embed="rId2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F12344B8-9F56-490D-8B65-4F34246B1CFE}"/>
                      </a:ext>
                    </a:extLst>
                  </p:cNvPr>
                  <p:cNvSpPr txBox="1"/>
                  <p:nvPr/>
                </p:nvSpPr>
                <p:spPr>
                  <a:xfrm>
                    <a:off x="4679777" y="8749184"/>
                    <a:ext cx="21698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𝑊</m:t>
                          </m:r>
                        </m:oMath>
                      </m:oMathPara>
                    </a14:m>
                    <a:endParaRPr lang="en-GB" sz="1400" dirty="0"/>
                  </a:p>
                </p:txBody>
              </p:sp>
            </mc:Choice>
            <mc:Fallback xmlns="">
              <p:sp>
                <p:nvSpPr>
                  <p:cNvPr id="82" name="TextBox 81">
                    <a:extLst>
                      <a:ext uri="{FF2B5EF4-FFF2-40B4-BE49-F238E27FC236}">
                        <a16:creationId xmlns:a16="http://schemas.microsoft.com/office/drawing/2014/main" id="{F12344B8-9F56-490D-8B65-4F34246B1CFE}"/>
                      </a:ext>
                    </a:extLst>
                  </p:cNvPr>
                  <p:cNvSpPr txBox="1">
                    <a:spLocks noRot="1" noChangeAspect="1" noMove="1" noResize="1" noEditPoints="1" noAdjustHandles="1" noChangeArrowheads="1" noChangeShapeType="1" noTextEdit="1"/>
                  </p:cNvSpPr>
                  <p:nvPr/>
                </p:nvSpPr>
                <p:spPr>
                  <a:xfrm>
                    <a:off x="4679777" y="8749184"/>
                    <a:ext cx="216982" cy="215444"/>
                  </a:xfrm>
                  <a:prstGeom prst="rect">
                    <a:avLst/>
                  </a:prstGeom>
                  <a:blipFill>
                    <a:blip r:embed="rId24"/>
                    <a:stretch>
                      <a:fillRect l="-19444" r="-13889" b="-277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3" name="Rectangle 82">
                    <a:extLst>
                      <a:ext uri="{FF2B5EF4-FFF2-40B4-BE49-F238E27FC236}">
                        <a16:creationId xmlns:a16="http://schemas.microsoft.com/office/drawing/2014/main" id="{BEEC260D-4F88-48F7-8286-E642A96AAD4F}"/>
                      </a:ext>
                    </a:extLst>
                  </p:cNvPr>
                  <p:cNvSpPr/>
                  <p:nvPr/>
                </p:nvSpPr>
                <p:spPr>
                  <a:xfrm rot="5400000">
                    <a:off x="6483923" y="11931258"/>
                    <a:ext cx="837152"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200" i="1">
                              <a:latin typeface="Cambria Math" panose="02040503050406030204" pitchFamily="18" charset="0"/>
                              <a:ea typeface="Cambria Math" panose="02040503050406030204" pitchFamily="18" charset="0"/>
                            </a:rPr>
                            <m:t>𝑖</m:t>
                          </m:r>
                          <m:r>
                            <a:rPr lang="en-GB" sz="1200" i="1">
                              <a:latin typeface="Cambria Math" panose="02040503050406030204" pitchFamily="18" charset="0"/>
                              <a:ea typeface="Cambria Math" panose="02040503050406030204" pitchFamily="18" charset="0"/>
                            </a:rPr>
                            <m:t>∈[1,</m:t>
                          </m:r>
                          <m:r>
                            <a:rPr lang="en-GB" sz="1200" i="1">
                              <a:latin typeface="Cambria Math" panose="02040503050406030204" pitchFamily="18" charset="0"/>
                              <a:ea typeface="Cambria Math" panose="02040503050406030204" pitchFamily="18" charset="0"/>
                            </a:rPr>
                            <m:t>𝑚</m:t>
                          </m:r>
                          <m:r>
                            <a:rPr lang="en-GB" sz="1200" i="1">
                              <a:latin typeface="Cambria Math" panose="02040503050406030204" pitchFamily="18" charset="0"/>
                              <a:ea typeface="Cambria Math" panose="02040503050406030204" pitchFamily="18" charset="0"/>
                            </a:rPr>
                            <m:t>]</m:t>
                          </m:r>
                        </m:oMath>
                      </m:oMathPara>
                    </a14:m>
                    <a:endParaRPr lang="en-GB" sz="1200" dirty="0"/>
                  </a:p>
                </p:txBody>
              </p:sp>
            </mc:Choice>
            <mc:Fallback xmlns="">
              <p:sp>
                <p:nvSpPr>
                  <p:cNvPr id="83" name="Rectangle 82">
                    <a:extLst>
                      <a:ext uri="{FF2B5EF4-FFF2-40B4-BE49-F238E27FC236}">
                        <a16:creationId xmlns:a16="http://schemas.microsoft.com/office/drawing/2014/main" id="{BEEC260D-4F88-48F7-8286-E642A96AAD4F}"/>
                      </a:ext>
                    </a:extLst>
                  </p:cNvPr>
                  <p:cNvSpPr>
                    <a:spLocks noRot="1" noChangeAspect="1" noMove="1" noResize="1" noEditPoints="1" noAdjustHandles="1" noChangeArrowheads="1" noChangeShapeType="1" noTextEdit="1"/>
                  </p:cNvSpPr>
                  <p:nvPr/>
                </p:nvSpPr>
                <p:spPr>
                  <a:xfrm rot="5400000">
                    <a:off x="6483923" y="11931258"/>
                    <a:ext cx="837152" cy="276999"/>
                  </a:xfrm>
                  <a:prstGeom prst="rect">
                    <a:avLst/>
                  </a:prstGeom>
                  <a:blipFill>
                    <a:blip r:embed="rId25"/>
                    <a:stretch>
                      <a:fillRect l="-6522"/>
                    </a:stretch>
                  </a:blipFill>
                </p:spPr>
                <p:txBody>
                  <a:bodyPr/>
                  <a:lstStyle/>
                  <a:p>
                    <a:r>
                      <a:rPr lang="en-GB">
                        <a:noFill/>
                      </a:rPr>
                      <a:t> </a:t>
                    </a:r>
                  </a:p>
                </p:txBody>
              </p:sp>
            </mc:Fallback>
          </mc:AlternateContent>
        </p:grpSp>
      </p:grpSp>
      <p:sp>
        <p:nvSpPr>
          <p:cNvPr id="84" name="Titel 9">
            <a:extLst>
              <a:ext uri="{FF2B5EF4-FFF2-40B4-BE49-F238E27FC236}">
                <a16:creationId xmlns:a16="http://schemas.microsoft.com/office/drawing/2014/main" id="{73497CD1-15E0-4998-AE2D-52B9CEABACB8}"/>
              </a:ext>
            </a:extLst>
          </p:cNvPr>
          <p:cNvSpPr>
            <a:spLocks noGrp="1"/>
          </p:cNvSpPr>
          <p:nvPr>
            <p:ph type="title"/>
          </p:nvPr>
        </p:nvSpPr>
        <p:spPr>
          <a:xfrm>
            <a:off x="1225299" y="628587"/>
            <a:ext cx="27786673" cy="2504751"/>
          </a:xfrm>
        </p:spPr>
        <p:txBody>
          <a:bodyPr/>
          <a:lstStyle/>
          <a:p>
            <a:r>
              <a:rPr lang="de-DE" sz="4800" dirty="0"/>
              <a:t>Man is to Computer Programmer as Woman</a:t>
            </a:r>
            <a:br>
              <a:rPr lang="de-DE" sz="4800" dirty="0"/>
            </a:br>
            <a:r>
              <a:rPr lang="de-DE" sz="4800" dirty="0"/>
              <a:t>is to Homemaker? Debiasing Word Embeddings</a:t>
            </a:r>
          </a:p>
        </p:txBody>
      </p:sp>
      <p:sp>
        <p:nvSpPr>
          <p:cNvPr id="85" name="Textplatzhalter 17">
            <a:extLst>
              <a:ext uri="{FF2B5EF4-FFF2-40B4-BE49-F238E27FC236}">
                <a16:creationId xmlns:a16="http://schemas.microsoft.com/office/drawing/2014/main" id="{33FD7E3A-83B6-436A-88D4-F1C8C57F96E7}"/>
              </a:ext>
            </a:extLst>
          </p:cNvPr>
          <p:cNvSpPr txBox="1">
            <a:spLocks/>
          </p:cNvSpPr>
          <p:nvPr/>
        </p:nvSpPr>
        <p:spPr>
          <a:xfrm>
            <a:off x="1259999" y="2661902"/>
            <a:ext cx="27756000" cy="470658"/>
          </a:xfrm>
          <a:prstGeom prst="rect">
            <a:avLst/>
          </a:prstGeom>
        </p:spPr>
        <p:txBody>
          <a:bodyPr lIns="0" tIns="0" rIns="0" bIns="0" anchor="ctr" anchorCtr="0"/>
          <a:lstStyle>
            <a:lvl1pPr marL="1107119" indent="-1107119" algn="l" defTabSz="2952319" rtl="0" eaLnBrk="1" latinLnBrk="0" hangingPunct="1">
              <a:spcBef>
                <a:spcPct val="20000"/>
              </a:spcBef>
              <a:buFont typeface="Arial" pitchFamily="34" charset="0"/>
              <a:buNone/>
              <a:defRPr sz="3900" kern="1200" baseline="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r>
              <a:rPr lang="de-DE" sz="3200"/>
              <a:t>Nico Hertel, Seth Siriya, Thomas Decker, Uzair Akbar, Zhenchen Liao</a:t>
            </a:r>
            <a:endParaRPr lang="de-DE" sz="3200" dirty="0"/>
          </a:p>
        </p:txBody>
      </p:sp>
      <p:pic>
        <p:nvPicPr>
          <p:cNvPr id="13" name="Picture 12">
            <a:extLst>
              <a:ext uri="{FF2B5EF4-FFF2-40B4-BE49-F238E27FC236}">
                <a16:creationId xmlns:a16="http://schemas.microsoft.com/office/drawing/2014/main" id="{95318EE7-4996-4E53-83D0-44BA9BE447E1}"/>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1087829" y="3636616"/>
            <a:ext cx="8069816" cy="2342246"/>
          </a:xfrm>
          <a:prstGeom prst="rect">
            <a:avLst/>
          </a:prstGeom>
        </p:spPr>
      </p:pic>
      <p:pic>
        <p:nvPicPr>
          <p:cNvPr id="25" name="Picture 24">
            <a:extLst>
              <a:ext uri="{FF2B5EF4-FFF2-40B4-BE49-F238E27FC236}">
                <a16:creationId xmlns:a16="http://schemas.microsoft.com/office/drawing/2014/main" id="{9A85BF12-FEF1-42E7-A767-C1AFD6EF5613}"/>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1050898" y="7511052"/>
            <a:ext cx="4162556" cy="2861757"/>
          </a:xfrm>
          <a:prstGeom prst="rect">
            <a:avLst/>
          </a:prstGeom>
        </p:spPr>
      </p:pic>
      <p:pic>
        <p:nvPicPr>
          <p:cNvPr id="42" name="Picture 41">
            <a:extLst>
              <a:ext uri="{FF2B5EF4-FFF2-40B4-BE49-F238E27FC236}">
                <a16:creationId xmlns:a16="http://schemas.microsoft.com/office/drawing/2014/main" id="{4C00CA4A-3BA2-4BF2-81F3-D4288CD8AE23}"/>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1050898" y="11207376"/>
            <a:ext cx="4166400" cy="2870400"/>
          </a:xfrm>
          <a:prstGeom prst="rect">
            <a:avLst/>
          </a:prstGeom>
        </p:spPr>
      </p:pic>
    </p:spTree>
    <p:extLst>
      <p:ext uri="{BB962C8B-B14F-4D97-AF65-F5344CB8AC3E}">
        <p14:creationId xmlns:p14="http://schemas.microsoft.com/office/powerpoint/2010/main" val="4075462722"/>
      </p:ext>
    </p:extLst>
  </p:cSld>
  <p:clrMapOvr>
    <a:masterClrMapping/>
  </p:clrMapOvr>
</p:sld>
</file>

<file path=ppt/theme/theme1.xml><?xml version="1.0" encoding="utf-8"?>
<a:theme xmlns:a="http://schemas.openxmlformats.org/drawingml/2006/main" name="Logo">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ogo und Dreizeiler">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Logo und Dreizeiler">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ogo und Einzeiler">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TUM_Plakat_A1_quer_p_v1</Template>
  <TotalTime>1246</TotalTime>
  <Words>1409</Words>
  <Application>Microsoft Office PowerPoint</Application>
  <PresentationFormat>Custom</PresentationFormat>
  <Paragraphs>108</Paragraphs>
  <Slides>2</Slides>
  <Notes>2</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2</vt:i4>
      </vt:variant>
    </vt:vector>
  </HeadingPairs>
  <TitlesOfParts>
    <vt:vector size="9" baseType="lpstr">
      <vt:lpstr>Arial</vt:lpstr>
      <vt:lpstr>Calibri</vt:lpstr>
      <vt:lpstr>Cambria Math</vt:lpstr>
      <vt:lpstr>Logo</vt:lpstr>
      <vt:lpstr>Logo und Dreizeiler</vt:lpstr>
      <vt:lpstr>1_Logo und Dreizeiler</vt:lpstr>
      <vt:lpstr>Logo und Einzeiler</vt:lpstr>
      <vt:lpstr>Man is to Computer Programmer as Woman is to Homemaker? Debiasing Word Embeddings</vt:lpstr>
      <vt:lpstr>Man is to Computer Programmer as Woman is to Homemaker? Debiasing Word Embeddings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 is to Computer Programmer as Woman is to Homemaker?</dc:title>
  <dc:creator>ga78xax</dc:creator>
  <dc:description>Rechteinhaber: Technische Universität München, https://www.tum.de
Gestaltung: ediundsepp Gestaltungsgesellschaft, München,
http://www.ediundsepp.de
Technische Umsetzung: eWorks GmbH, Frankfurt am Main, http://www.eworks.de</dc:description>
  <cp:lastModifiedBy> </cp:lastModifiedBy>
  <cp:revision>69</cp:revision>
  <dcterms:created xsi:type="dcterms:W3CDTF">2018-05-16T07:00:24Z</dcterms:created>
  <dcterms:modified xsi:type="dcterms:W3CDTF">2018-05-21T17:49:21Z</dcterms:modified>
</cp:coreProperties>
</file>