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 id="2147483665" r:id="rId4"/>
  </p:sldMasterIdLst>
  <p:notesMasterIdLst>
    <p:notesMasterId r:id="rId7"/>
  </p:notesMasterIdLst>
  <p:handoutMasterIdLst>
    <p:handoutMasterId r:id="rId8"/>
  </p:handoutMasterIdLst>
  <p:sldIdLst>
    <p:sldId id="259" r:id="rId5"/>
    <p:sldId id="260" r:id="rId6"/>
  </p:sldIdLst>
  <p:sldSz cx="30279975" cy="21386800"/>
  <p:notesSz cx="6858000" cy="9144000"/>
  <p:defaultText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7">
          <p15:clr>
            <a:srgbClr val="A4A3A4"/>
          </p15:clr>
        </p15:guide>
        <p15:guide id="2" orient="horz" pos="1588">
          <p15:clr>
            <a:srgbClr val="A4A3A4"/>
          </p15:clr>
        </p15:guide>
        <p15:guide id="3" pos="9378">
          <p15:clr>
            <a:srgbClr val="A4A3A4"/>
          </p15:clr>
        </p15:guide>
        <p15:guide id="4" pos="969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5141" autoAdjust="0"/>
  </p:normalViewPr>
  <p:slideViewPr>
    <p:cSldViewPr>
      <p:cViewPr varScale="1">
        <p:scale>
          <a:sx n="24" d="100"/>
          <a:sy n="24" d="100"/>
        </p:scale>
        <p:origin x="1104" y="42"/>
      </p:cViewPr>
      <p:guideLst>
        <p:guide orient="horz" pos="817"/>
        <p:guide orient="horz" pos="1588"/>
        <p:guide pos="9378"/>
        <p:guide pos="9696"/>
      </p:guideLst>
    </p:cSldViewPr>
  </p:slideViewPr>
  <p:outlineViewPr>
    <p:cViewPr>
      <p:scale>
        <a:sx n="33" d="100"/>
        <a:sy n="33" d="100"/>
      </p:scale>
      <p:origin x="54" y="730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4928" y="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CAD782-B485-49B5-A3BD-4E6E393EC598}" type="datetimeFigureOut">
              <a:rPr lang="de-DE" smtClean="0"/>
              <a:pPr/>
              <a:t>21.05.2018</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03FE17-E0DE-4727-8D0D-916DAE0CA91D}" type="slidenum">
              <a:rPr lang="de-DE" smtClean="0"/>
              <a:pPr/>
              <a:t>‹#›</a:t>
            </a:fld>
            <a:endParaRPr lang="de-DE"/>
          </a:p>
        </p:txBody>
      </p:sp>
    </p:spTree>
    <p:extLst>
      <p:ext uri="{BB962C8B-B14F-4D97-AF65-F5344CB8AC3E}">
        <p14:creationId xmlns:p14="http://schemas.microsoft.com/office/powerpoint/2010/main" val="2634338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9F83A-785F-4360-A784-5014DB85EF80}" type="datetimeFigureOut">
              <a:rPr lang="de-DE" smtClean="0"/>
              <a:pPr/>
              <a:t>21.05.2018</a:t>
            </a:fld>
            <a:endParaRPr lang="de-DE"/>
          </a:p>
        </p:txBody>
      </p:sp>
      <p:sp>
        <p:nvSpPr>
          <p:cNvPr id="4" name="Folienbildplatzhalter 3"/>
          <p:cNvSpPr>
            <a:spLocks noGrp="1" noRot="1" noChangeAspect="1"/>
          </p:cNvSpPr>
          <p:nvPr>
            <p:ph type="sldImg" idx="2"/>
          </p:nvPr>
        </p:nvSpPr>
        <p:spPr>
          <a:xfrm>
            <a:off x="1001713" y="685800"/>
            <a:ext cx="485457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00A50D-30E1-41BB-BFC2-D3D818AB8EF9}" type="slidenum">
              <a:rPr lang="de-DE" smtClean="0"/>
              <a:pPr/>
              <a:t>‹#›</a:t>
            </a:fld>
            <a:endParaRPr lang="de-DE"/>
          </a:p>
        </p:txBody>
      </p:sp>
    </p:spTree>
    <p:extLst>
      <p:ext uri="{BB962C8B-B14F-4D97-AF65-F5344CB8AC3E}">
        <p14:creationId xmlns:p14="http://schemas.microsoft.com/office/powerpoint/2010/main" val="302029833"/>
      </p:ext>
    </p:extLst>
  </p:cSld>
  <p:clrMap bg1="lt1" tx1="dk1" bg2="lt2" tx2="dk2" accent1="accent1" accent2="accent2" accent3="accent3" accent4="accent4" accent5="accent5" accent6="accent6" hlink="hlink" folHlink="folHlink"/>
  <p:notesStyle>
    <a:lvl1pPr marL="0" algn="l" defTabSz="2952319" rtl="0" eaLnBrk="1" latinLnBrk="0" hangingPunct="1">
      <a:defRPr sz="3900" kern="1200">
        <a:solidFill>
          <a:schemeClr val="tx1"/>
        </a:solidFill>
        <a:latin typeface="+mn-lt"/>
        <a:ea typeface="+mn-ea"/>
        <a:cs typeface="+mn-cs"/>
      </a:defRPr>
    </a:lvl1pPr>
    <a:lvl2pPr marL="1476159" algn="l" defTabSz="2952319" rtl="0" eaLnBrk="1" latinLnBrk="0" hangingPunct="1">
      <a:defRPr sz="3900" kern="1200">
        <a:solidFill>
          <a:schemeClr val="tx1"/>
        </a:solidFill>
        <a:latin typeface="+mn-lt"/>
        <a:ea typeface="+mn-ea"/>
        <a:cs typeface="+mn-cs"/>
      </a:defRPr>
    </a:lvl2pPr>
    <a:lvl3pPr marL="2952319" algn="l" defTabSz="2952319" rtl="0" eaLnBrk="1" latinLnBrk="0" hangingPunct="1">
      <a:defRPr sz="3900" kern="1200">
        <a:solidFill>
          <a:schemeClr val="tx1"/>
        </a:solidFill>
        <a:latin typeface="+mn-lt"/>
        <a:ea typeface="+mn-ea"/>
        <a:cs typeface="+mn-cs"/>
      </a:defRPr>
    </a:lvl3pPr>
    <a:lvl4pPr marL="4428478" algn="l" defTabSz="2952319" rtl="0" eaLnBrk="1" latinLnBrk="0" hangingPunct="1">
      <a:defRPr sz="3900" kern="1200">
        <a:solidFill>
          <a:schemeClr val="tx1"/>
        </a:solidFill>
        <a:latin typeface="+mn-lt"/>
        <a:ea typeface="+mn-ea"/>
        <a:cs typeface="+mn-cs"/>
      </a:defRPr>
    </a:lvl4pPr>
    <a:lvl5pPr marL="5904637" algn="l" defTabSz="2952319" rtl="0" eaLnBrk="1" latinLnBrk="0" hangingPunct="1">
      <a:defRPr sz="3900" kern="1200">
        <a:solidFill>
          <a:schemeClr val="tx1"/>
        </a:solidFill>
        <a:latin typeface="+mn-lt"/>
        <a:ea typeface="+mn-ea"/>
        <a:cs typeface="+mn-cs"/>
      </a:defRPr>
    </a:lvl5pPr>
    <a:lvl6pPr marL="7380797" algn="l" defTabSz="2952319" rtl="0" eaLnBrk="1" latinLnBrk="0" hangingPunct="1">
      <a:defRPr sz="3900" kern="1200">
        <a:solidFill>
          <a:schemeClr val="tx1"/>
        </a:solidFill>
        <a:latin typeface="+mn-lt"/>
        <a:ea typeface="+mn-ea"/>
        <a:cs typeface="+mn-cs"/>
      </a:defRPr>
    </a:lvl6pPr>
    <a:lvl7pPr marL="8856957" algn="l" defTabSz="2952319" rtl="0" eaLnBrk="1" latinLnBrk="0" hangingPunct="1">
      <a:defRPr sz="3900" kern="1200">
        <a:solidFill>
          <a:schemeClr val="tx1"/>
        </a:solidFill>
        <a:latin typeface="+mn-lt"/>
        <a:ea typeface="+mn-ea"/>
        <a:cs typeface="+mn-cs"/>
      </a:defRPr>
    </a:lvl7pPr>
    <a:lvl8pPr marL="10333116" algn="l" defTabSz="2952319" rtl="0" eaLnBrk="1" latinLnBrk="0" hangingPunct="1">
      <a:defRPr sz="3900" kern="1200">
        <a:solidFill>
          <a:schemeClr val="tx1"/>
        </a:solidFill>
        <a:latin typeface="+mn-lt"/>
        <a:ea typeface="+mn-ea"/>
        <a:cs typeface="+mn-cs"/>
      </a:defRPr>
    </a:lvl8pPr>
    <a:lvl9pPr marL="11809275" algn="l" defTabSz="2952319" rtl="0" eaLnBrk="1" latinLnBrk="0" hangingPunct="1">
      <a:defRPr sz="3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Layout 1.</a:t>
            </a:r>
          </a:p>
        </p:txBody>
      </p:sp>
      <p:sp>
        <p:nvSpPr>
          <p:cNvPr id="4" name="Slide Number Placeholder 3"/>
          <p:cNvSpPr>
            <a:spLocks noGrp="1"/>
          </p:cNvSpPr>
          <p:nvPr>
            <p:ph type="sldNum" sz="quarter" idx="10"/>
          </p:nvPr>
        </p:nvSpPr>
        <p:spPr/>
        <p:txBody>
          <a:bodyPr/>
          <a:lstStyle/>
          <a:p>
            <a:fld id="{0800A50D-30E1-41BB-BFC2-D3D818AB8EF9}" type="slidenum">
              <a:rPr lang="de-DE" smtClean="0"/>
              <a:pPr/>
              <a:t>1</a:t>
            </a:fld>
            <a:endParaRPr lang="de-DE"/>
          </a:p>
        </p:txBody>
      </p:sp>
    </p:spTree>
    <p:extLst>
      <p:ext uri="{BB962C8B-B14F-4D97-AF65-F5344CB8AC3E}">
        <p14:creationId xmlns:p14="http://schemas.microsoft.com/office/powerpoint/2010/main" val="160129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Layout 2. Has a bit more space.</a:t>
            </a:r>
          </a:p>
        </p:txBody>
      </p:sp>
      <p:sp>
        <p:nvSpPr>
          <p:cNvPr id="4" name="Slide Number Placeholder 3"/>
          <p:cNvSpPr>
            <a:spLocks noGrp="1"/>
          </p:cNvSpPr>
          <p:nvPr>
            <p:ph type="sldNum" sz="quarter" idx="10"/>
          </p:nvPr>
        </p:nvSpPr>
        <p:spPr/>
        <p:txBody>
          <a:bodyPr/>
          <a:lstStyle/>
          <a:p>
            <a:fld id="{0800A50D-30E1-41BB-BFC2-D3D818AB8EF9}" type="slidenum">
              <a:rPr lang="de-DE" smtClean="0"/>
              <a:pPr/>
              <a:t>2</a:t>
            </a:fld>
            <a:endParaRPr lang="de-DE"/>
          </a:p>
        </p:txBody>
      </p:sp>
    </p:spTree>
    <p:extLst>
      <p:ext uri="{BB962C8B-B14F-4D97-AF65-F5344CB8AC3E}">
        <p14:creationId xmlns:p14="http://schemas.microsoft.com/office/powerpoint/2010/main" val="2921413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8"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1225839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DIN A1 im Querformat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89544"/>
            <a:ext cx="89100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10675492" y="17822192"/>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345361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519347"/>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08825"/>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3453613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en-US"/>
              <a:t>Click icon to add picture</a:t>
            </a:r>
            <a:endParaRPr lang="de-DE"/>
          </a:p>
        </p:txBody>
      </p:sp>
      <p:sp>
        <p:nvSpPr>
          <p:cNvPr id="15" name="Textplatzhalter 18"/>
          <p:cNvSpPr>
            <a:spLocks noGrp="1"/>
          </p:cNvSpPr>
          <p:nvPr>
            <p:ph type="body" sz="quarter" idx="19" hasCustomPrompt="1"/>
          </p:nvPr>
        </p:nvSpPr>
        <p:spPr>
          <a:xfrm>
            <a:off x="1228534"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8"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12258391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emf"/><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1.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Grafik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3"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4"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5"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9"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 id="2147483653" r:id="rId2"/>
    <p:sldLayoutId id="2147483654" r:id="rId3"/>
    <p:sldLayoutId id="2147483673" r:id="rId4"/>
    <p:sldLayoutId id="2147483652"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59999" y="1206000"/>
            <a:ext cx="23961107"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Lehrstuhl für Musterverfahren</a:t>
            </a: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Fakultät für Mustertechnik</a:t>
            </a: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5"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6"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0" r:id="rId4"/>
    <p:sldLayoutId id="2147483664"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59999" y="1206000"/>
            <a:ext cx="23961107"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Chair for Data Processing</a:t>
            </a:r>
          </a:p>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Department of Electrical and Computer Engineering</a:t>
            </a:r>
          </a:p>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Technical University of Munich</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65048" y="1206000"/>
            <a:ext cx="25936060"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endPar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endParaRPr>
          </a:p>
          <a:p>
            <a:pPr marL="0" marR="0" lvl="0" indent="0" algn="l" defTabSz="2952319" rtl="0" eaLnBrk="1" fontAlgn="auto" latinLnBrk="0" hangingPunct="1">
              <a:lnSpc>
                <a:spcPts val="3650"/>
              </a:lnSpc>
              <a:spcBef>
                <a:spcPct val="0"/>
              </a:spcBef>
              <a:spcAft>
                <a:spcPts val="0"/>
              </a:spcAft>
              <a:buClrTx/>
              <a:buSzTx/>
              <a:buFontTx/>
              <a:buNone/>
              <a:tabLst/>
              <a:defRPr/>
            </a:pP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5" name="Grafik 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4"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6"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 id="2147483669"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3.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4.png"/><Relationship Id="rId21" Type="http://schemas.openxmlformats.org/officeDocument/2006/relationships/image" Target="../media/image19.png"/><Relationship Id="rId7" Type="http://schemas.openxmlformats.org/officeDocument/2006/relationships/image" Target="../media/image7.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2.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4.xml"/><Relationship Id="rId6" Type="http://schemas.openxmlformats.org/officeDocument/2006/relationships/image" Target="../media/image6.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5.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emf"/><Relationship Id="rId19" Type="http://schemas.openxmlformats.org/officeDocument/2006/relationships/image" Target="../media/image17.png"/><Relationship Id="rId4" Type="http://schemas.openxmlformats.org/officeDocument/2006/relationships/image" Target="../media/image2.jpeg"/><Relationship Id="rId9" Type="http://schemas.openxmlformats.org/officeDocument/2006/relationships/image" Target="../media/image8.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086B20DB-6A34-4875-83C9-D70060009CDE}"/>
              </a:ext>
            </a:extLst>
          </p:cNvPr>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tretch>
            <a:fillRect/>
          </a:stretch>
        </p:blipFill>
        <p:spPr>
          <a:xfrm>
            <a:off x="1225298" y="14039166"/>
            <a:ext cx="8043314" cy="3854728"/>
          </a:xfrm>
        </p:spPr>
      </p:pic>
      <p:sp>
        <p:nvSpPr>
          <p:cNvPr id="3" name="Text Placeholder 2">
            <a:extLst>
              <a:ext uri="{FF2B5EF4-FFF2-40B4-BE49-F238E27FC236}">
                <a16:creationId xmlns:a16="http://schemas.microsoft.com/office/drawing/2014/main" id="{FD26F003-5257-4ECA-8455-918D2D479F9D}"/>
              </a:ext>
            </a:extLst>
          </p:cNvPr>
          <p:cNvSpPr>
            <a:spLocks noGrp="1"/>
          </p:cNvSpPr>
          <p:nvPr>
            <p:ph type="body" sz="quarter" idx="19"/>
          </p:nvPr>
        </p:nvSpPr>
        <p:spPr>
          <a:xfrm>
            <a:off x="1264024" y="18109918"/>
            <a:ext cx="8043314" cy="216024"/>
          </a:xfrm>
        </p:spPr>
        <p:txBody>
          <a:bodyPr/>
          <a:lstStyle/>
          <a:p>
            <a:r>
              <a:rPr lang="de-DE" dirty="0"/>
              <a:t>Bildunterschrift, Autor</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B07FC288-A910-47DA-80A7-1A8E6450AF2D}"/>
                  </a:ext>
                </a:extLst>
              </p:cNvPr>
              <p:cNvSpPr>
                <a:spLocks noGrp="1"/>
              </p:cNvSpPr>
              <p:nvPr>
                <p:ph type="body" sz="quarter" idx="33"/>
              </p:nvPr>
            </p:nvSpPr>
            <p:spPr>
              <a:xfrm>
                <a:off x="1260000" y="3564608"/>
                <a:ext cx="8047339" cy="10440854"/>
              </a:xfrm>
            </p:spPr>
            <p:txBody>
              <a:bodyPr/>
              <a:lstStyle/>
              <a:p>
                <a:pPr lvl="1" algn="just"/>
                <a:r>
                  <a:rPr lang="de-DE" sz="2800" dirty="0"/>
                  <a:t>Abstract</a:t>
                </a:r>
              </a:p>
              <a:p>
                <a:pPr algn="just"/>
                <a:r>
                  <a:rPr lang="de-DE" dirty="0"/>
                  <a:t>By learning from real-world data, machine learning is doomed to adopt social bias such as sexism. This paper analyzes gender bias in the context of the natrual language processing technique word embedding. The paper proposes a method to determine the underlying bias in a dataset and an algorithm to eliminate this bias while preserving the ability to cluster words. This is shown using a public dataset of news articles to reduce gender stereotypes in analogy tasks.</a:t>
                </a:r>
              </a:p>
              <a:p>
                <a:pPr lvl="1" algn="just"/>
                <a:r>
                  <a:rPr lang="de-DE" sz="2800" dirty="0"/>
                  <a:t>Introduction and Preliminary</a:t>
                </a:r>
              </a:p>
              <a:p>
                <a:pPr algn="just"/>
                <a:r>
                  <a:rPr lang="de-DE" dirty="0"/>
                  <a:t>A word embedding represents each word </a:t>
                </a:r>
                <a14:m>
                  <m:oMath xmlns:m="http://schemas.openxmlformats.org/officeDocument/2006/math">
                    <m:r>
                      <a:rPr lang="de-DE" i="1" dirty="0" smtClean="0">
                        <a:latin typeface="Cambria Math" panose="02040503050406030204" pitchFamily="18" charset="0"/>
                      </a:rPr>
                      <m:t>𝑤</m:t>
                    </m:r>
                  </m:oMath>
                </a14:m>
                <a:r>
                  <a:rPr lang="de-DE" dirty="0"/>
                  <a:t> as a d-dimensional </a:t>
                </a:r>
                <a14:m>
                  <m:oMath xmlns:m="http://schemas.openxmlformats.org/officeDocument/2006/math">
                    <m:r>
                      <a:rPr lang="de-DE" i="1" dirty="0" smtClean="0">
                        <a:latin typeface="Cambria Math" panose="02040503050406030204" pitchFamily="18" charset="0"/>
                      </a:rPr>
                      <m:t>𝑤𝑜𝑟𝑑</m:t>
                    </m:r>
                    <m:r>
                      <a:rPr lang="de-DE" i="1" dirty="0" smtClean="0">
                        <a:latin typeface="Cambria Math" panose="02040503050406030204" pitchFamily="18" charset="0"/>
                      </a:rPr>
                      <m:t> </m:t>
                    </m:r>
                    <m:r>
                      <a:rPr lang="de-DE" i="1" dirty="0" smtClean="0">
                        <a:latin typeface="Cambria Math" panose="02040503050406030204" pitchFamily="18" charset="0"/>
                      </a:rPr>
                      <m:t>𝑣𝑒𝑐𝑡𝑜𝑟</m:t>
                    </m:r>
                  </m:oMath>
                </a14:m>
                <a:r>
                  <a:rPr lang="de-DE" dirty="0"/>
                  <a:t> </a:t>
                </a:r>
                <a14:m>
                  <m:oMath xmlns:m="http://schemas.openxmlformats.org/officeDocument/2006/math">
                    <m:r>
                      <a:rPr lang="de-DE" i="1">
                        <a:latin typeface="Cambria Math" panose="02040503050406030204" pitchFamily="18" charset="0"/>
                      </a:rPr>
                      <m:t>𝑤</m:t>
                    </m:r>
                    <m:r>
                      <a:rPr lang="de-DE" i="1">
                        <a:latin typeface="Cambria Math" panose="02040503050406030204" pitchFamily="18" charset="0"/>
                      </a:rPr>
                      <m:t> ∈</m:t>
                    </m:r>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ℝ</m:t>
                        </m:r>
                      </m:e>
                      <m:sup>
                        <m:r>
                          <a:rPr lang="de-DE" i="1">
                            <a:latin typeface="Cambria Math" panose="02040503050406030204" pitchFamily="18" charset="0"/>
                            <a:ea typeface="Cambria Math" panose="02040503050406030204" pitchFamily="18" charset="0"/>
                          </a:rPr>
                          <m:t>𝑑</m:t>
                        </m:r>
                      </m:sup>
                    </m:sSup>
                  </m:oMath>
                </a14:m>
                <a:r>
                  <a:rPr lang="de-DE" dirty="0"/>
                  <a:t> with two imortant properties: similar words have similar vectors, and the difference between two word vectors has been shown to represent the difference between the corresponding words. This arithmetic properties can be used to solve analogy tasks, like ‚man is to brother as woman is to X?‘. The difference between the word vectors of ‚man‘ and ‚woman‘ should be similar to ‚brother‘ and X (e.g. ‚sister‘):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𝑚𝑎𝑛</m:t>
                        </m:r>
                      </m:sub>
                    </m:sSub>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𝑤𝑜</m:t>
                        </m:r>
                        <m:r>
                          <a:rPr lang="de-DE" i="1">
                            <a:latin typeface="Cambria Math" panose="02040503050406030204" pitchFamily="18" charset="0"/>
                          </a:rPr>
                          <m:t>𝑚𝑎𝑛</m:t>
                        </m:r>
                        <m:r>
                          <a:rPr lang="de-DE" b="0" i="1" smtClean="0">
                            <a:latin typeface="Cambria Math" panose="02040503050406030204" pitchFamily="18" charset="0"/>
                          </a:rPr>
                          <m:t> </m:t>
                        </m:r>
                      </m:sub>
                    </m:sSub>
                    <m:r>
                      <a:rPr lang="de-DE"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𝑏𝑟𝑜𝑡h𝑒𝑟</m:t>
                        </m:r>
                      </m:sub>
                    </m:sSub>
                    <m:r>
                      <a:rPr lang="de-DE" b="0" i="1" smtClean="0">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𝑠𝑖𝑠𝑡𝑒𝑟</m:t>
                        </m:r>
                      </m:sub>
                    </m:sSub>
                  </m:oMath>
                </a14:m>
                <a:r>
                  <a:rPr lang="de-DE" dirty="0"/>
                  <a:t>. </a:t>
                </a:r>
              </a:p>
              <a:p>
                <a:pPr algn="just"/>
                <a:r>
                  <a:rPr lang="de-DE" dirty="0"/>
                  <a:t>To measure bias, a gender-neutral word like ‚nurse‘ is compared to two gender-specific words like ‚man‘ and ‚woman‘. If the distance between the neutral word and one specific word is smaller than between the other, this suggests bias. Figure 1 shows a sample of words ordered by their distance to ‚he‘ and ‚she‘ (x-Axis) and their bias (y-Axis). For this paper, the public word2vec embedding is used, trained on a set of Google News Articles, cosisting of 3 million english words.</a:t>
                </a:r>
              </a:p>
            </p:txBody>
          </p:sp>
        </mc:Choice>
        <mc:Fallback xmlns="">
          <p:sp>
            <p:nvSpPr>
              <p:cNvPr id="5" name="Text Placeholder 4">
                <a:extLst>
                  <a:ext uri="{FF2B5EF4-FFF2-40B4-BE49-F238E27FC236}">
                    <a16:creationId xmlns:a16="http://schemas.microsoft.com/office/drawing/2014/main" id="{B07FC288-A910-47DA-80A7-1A8E6450AF2D}"/>
                  </a:ext>
                </a:extLst>
              </p:cNvPr>
              <p:cNvSpPr>
                <a:spLocks noGrp="1" noRot="1" noChangeAspect="1" noMove="1" noResize="1" noEditPoints="1" noAdjustHandles="1" noChangeArrowheads="1" noChangeShapeType="1" noTextEdit="1"/>
              </p:cNvSpPr>
              <p:nvPr>
                <p:ph type="body" sz="quarter" idx="33"/>
              </p:nvPr>
            </p:nvSpPr>
            <p:spPr>
              <a:xfrm>
                <a:off x="1260000" y="3564608"/>
                <a:ext cx="8047339" cy="10440854"/>
              </a:xfrm>
              <a:blipFill>
                <a:blip r:embed="rId4"/>
                <a:stretch>
                  <a:fillRect l="-2727" t="-1752" r="-2121" b="-234"/>
                </a:stretch>
              </a:blipFill>
            </p:spPr>
            <p:txBody>
              <a:bodyPr/>
              <a:lstStyle/>
              <a:p>
                <a:r>
                  <a:rPr lang="en-GB">
                    <a:noFill/>
                  </a:rPr>
                  <a:t> </a:t>
                </a:r>
              </a:p>
            </p:txBody>
          </p:sp>
        </mc:Fallback>
      </mc:AlternateContent>
      <p:sp>
        <p:nvSpPr>
          <p:cNvPr id="13" name="Textplatzhalter 17">
            <a:extLst>
              <a:ext uri="{FF2B5EF4-FFF2-40B4-BE49-F238E27FC236}">
                <a16:creationId xmlns:a16="http://schemas.microsoft.com/office/drawing/2014/main" id="{FAF7E36C-DB8C-452F-A38D-6A90462C07EF}"/>
              </a:ext>
            </a:extLst>
          </p:cNvPr>
          <p:cNvSpPr>
            <a:spLocks noGrp="1"/>
          </p:cNvSpPr>
          <p:nvPr>
            <p:ph type="body" sz="quarter" idx="20"/>
          </p:nvPr>
        </p:nvSpPr>
        <p:spPr>
          <a:xfrm>
            <a:off x="1259999" y="2661902"/>
            <a:ext cx="27756000" cy="470658"/>
          </a:xfrm>
        </p:spPr>
        <p:txBody>
          <a:bodyPr/>
          <a:lstStyle/>
          <a:p>
            <a:r>
              <a:rPr lang="de-DE" sz="3200" dirty="0"/>
              <a:t>Nico Hertel, Seth Siriya, Thomas Decker, Uzair Akbar, Zhenchen Liao</a:t>
            </a:r>
          </a:p>
        </p:txBody>
      </p:sp>
      <p:sp>
        <p:nvSpPr>
          <p:cNvPr id="16" name="Text Placeholder 4">
            <a:extLst>
              <a:ext uri="{FF2B5EF4-FFF2-40B4-BE49-F238E27FC236}">
                <a16:creationId xmlns:a16="http://schemas.microsoft.com/office/drawing/2014/main" id="{88DD5B5C-4F29-4C4C-B4F8-171086B1C3FE}"/>
              </a:ext>
            </a:extLst>
          </p:cNvPr>
          <p:cNvSpPr txBox="1">
            <a:spLocks/>
          </p:cNvSpPr>
          <p:nvPr/>
        </p:nvSpPr>
        <p:spPr>
          <a:xfrm>
            <a:off x="11114329" y="10117030"/>
            <a:ext cx="8047339" cy="8208912"/>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Bias in Word Embeddings</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lgn="just"/>
            <a:r>
              <a:rPr lang="de-DE" sz="2800" dirty="0"/>
              <a:t>Debiasing Algorithm</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algn="just"/>
            <a:endParaRPr lang="de-DE" dirty="0"/>
          </a:p>
        </p:txBody>
      </p:sp>
      <p:sp>
        <p:nvSpPr>
          <p:cNvPr id="17" name="Text Placeholder 4">
            <a:extLst>
              <a:ext uri="{FF2B5EF4-FFF2-40B4-BE49-F238E27FC236}">
                <a16:creationId xmlns:a16="http://schemas.microsoft.com/office/drawing/2014/main" id="{80208A8B-70FF-4729-AA3D-10A2E92A566C}"/>
              </a:ext>
            </a:extLst>
          </p:cNvPr>
          <p:cNvSpPr txBox="1">
            <a:spLocks/>
          </p:cNvSpPr>
          <p:nvPr/>
        </p:nvSpPr>
        <p:spPr>
          <a:xfrm>
            <a:off x="20968660" y="3564608"/>
            <a:ext cx="8047339" cy="14761334"/>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Debiasing Results</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lgn="just"/>
            <a:r>
              <a:rPr lang="de-DE" sz="2800" dirty="0"/>
              <a:t>Discussion</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algn="just"/>
            <a:endParaRPr lang="de-DE" dirty="0"/>
          </a:p>
        </p:txBody>
      </p:sp>
      <p:pic>
        <p:nvPicPr>
          <p:cNvPr id="18" name="Picture Placeholder 14">
            <a:extLst>
              <a:ext uri="{FF2B5EF4-FFF2-40B4-BE49-F238E27FC236}">
                <a16:creationId xmlns:a16="http://schemas.microsoft.com/office/drawing/2014/main" id="{CC39981D-C2AD-4AD8-A3FA-3CFC6755E04F}"/>
              </a:ext>
            </a:extLst>
          </p:cNvPr>
          <p:cNvPicPr>
            <a:picLocks noChangeAspect="1"/>
          </p:cNvPicPr>
          <p:nvPr/>
        </p:nvPicPr>
        <p:blipFill>
          <a:blip r:embed="rId5">
            <a:extLst>
              <a:ext uri="{28A0092B-C50C-407E-A947-70E740481C1C}">
                <a14:useLocalDpi xmlns:a14="http://schemas.microsoft.com/office/drawing/2010/main" val="0"/>
              </a:ext>
            </a:extLst>
          </a:blip>
          <a:srcRect l="19756" r="19756"/>
          <a:stretch>
            <a:fillRect/>
          </a:stretch>
        </p:blipFill>
        <p:spPr>
          <a:xfrm>
            <a:off x="11093592" y="3579516"/>
            <a:ext cx="8043314" cy="5764293"/>
          </a:xfrm>
          <a:prstGeom prst="rect">
            <a:avLst/>
          </a:prstGeom>
        </p:spPr>
      </p:pic>
      <p:sp>
        <p:nvSpPr>
          <p:cNvPr id="19" name="Text Placeholder 2">
            <a:extLst>
              <a:ext uri="{FF2B5EF4-FFF2-40B4-BE49-F238E27FC236}">
                <a16:creationId xmlns:a16="http://schemas.microsoft.com/office/drawing/2014/main" id="{58B6007F-8D83-41D3-909A-DB86A692F092}"/>
              </a:ext>
            </a:extLst>
          </p:cNvPr>
          <p:cNvSpPr txBox="1">
            <a:spLocks/>
          </p:cNvSpPr>
          <p:nvPr/>
        </p:nvSpPr>
        <p:spPr>
          <a:xfrm>
            <a:off x="11114330" y="9684982"/>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Bildunterschrift, Autor</a:t>
            </a:r>
            <a:endParaRPr lang="de-DE" dirty="0"/>
          </a:p>
        </p:txBody>
      </p:sp>
      <p:pic>
        <p:nvPicPr>
          <p:cNvPr id="20" name="Picture Placeholder 14">
            <a:extLst>
              <a:ext uri="{FF2B5EF4-FFF2-40B4-BE49-F238E27FC236}">
                <a16:creationId xmlns:a16="http://schemas.microsoft.com/office/drawing/2014/main" id="{C41D14D7-BF40-4931-96BF-D8875EE9F8C9}"/>
              </a:ext>
            </a:extLst>
          </p:cNvPr>
          <p:cNvPicPr>
            <a:picLocks noChangeAspect="1"/>
          </p:cNvPicPr>
          <p:nvPr/>
        </p:nvPicPr>
        <p:blipFill>
          <a:blip r:embed="rId5">
            <a:extLst>
              <a:ext uri="{28A0092B-C50C-407E-A947-70E740481C1C}">
                <a14:useLocalDpi xmlns:a14="http://schemas.microsoft.com/office/drawing/2010/main" val="0"/>
              </a:ext>
            </a:extLst>
          </a:blip>
          <a:srcRect l="19756" r="19756"/>
          <a:stretch>
            <a:fillRect/>
          </a:stretch>
        </p:blipFill>
        <p:spPr>
          <a:xfrm>
            <a:off x="20968658" y="12258445"/>
            <a:ext cx="8043314" cy="5764293"/>
          </a:xfrm>
          <a:prstGeom prst="rect">
            <a:avLst/>
          </a:prstGeom>
        </p:spPr>
      </p:pic>
      <p:sp>
        <p:nvSpPr>
          <p:cNvPr id="21" name="Text Placeholder 2">
            <a:extLst>
              <a:ext uri="{FF2B5EF4-FFF2-40B4-BE49-F238E27FC236}">
                <a16:creationId xmlns:a16="http://schemas.microsoft.com/office/drawing/2014/main" id="{38724F83-DFE1-4A8A-8AD7-81D87529E100}"/>
              </a:ext>
            </a:extLst>
          </p:cNvPr>
          <p:cNvSpPr txBox="1">
            <a:spLocks/>
          </p:cNvSpPr>
          <p:nvPr/>
        </p:nvSpPr>
        <p:spPr>
          <a:xfrm>
            <a:off x="20968659" y="18091093"/>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Bildunterschrift, Autor</a:t>
            </a:r>
            <a:endParaRPr lang="de-DE" dirty="0"/>
          </a:p>
        </p:txBody>
      </p:sp>
      <p:grpSp>
        <p:nvGrpSpPr>
          <p:cNvPr id="6" name="Group 5">
            <a:extLst>
              <a:ext uri="{FF2B5EF4-FFF2-40B4-BE49-F238E27FC236}">
                <a16:creationId xmlns:a16="http://schemas.microsoft.com/office/drawing/2014/main" id="{D9680433-D2DC-4D30-B1F9-C0CB0704B2CD}"/>
              </a:ext>
            </a:extLst>
          </p:cNvPr>
          <p:cNvGrpSpPr/>
          <p:nvPr/>
        </p:nvGrpSpPr>
        <p:grpSpPr>
          <a:xfrm>
            <a:off x="1259999" y="1174956"/>
            <a:ext cx="25317495" cy="1477328"/>
            <a:chOff x="1259999" y="1174956"/>
            <a:chExt cx="25317495" cy="1477328"/>
          </a:xfrm>
        </p:grpSpPr>
        <p:sp>
          <p:nvSpPr>
            <p:cNvPr id="9" name="Rectangle 8">
              <a:extLst>
                <a:ext uri="{FF2B5EF4-FFF2-40B4-BE49-F238E27FC236}">
                  <a16:creationId xmlns:a16="http://schemas.microsoft.com/office/drawing/2014/main" id="{05A74B1F-AE8D-4ACC-A375-D881310BF1AB}"/>
                </a:ext>
              </a:extLst>
            </p:cNvPr>
            <p:cNvSpPr/>
            <p:nvPr/>
          </p:nvSpPr>
          <p:spPr>
            <a:xfrm>
              <a:off x="1259999" y="1174956"/>
              <a:ext cx="8946137" cy="1477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5BE3EAC0-2BB2-4C07-B69D-9C8C5C1EBE7F}"/>
                </a:ext>
              </a:extLst>
            </p:cNvPr>
            <p:cNvSpPr txBox="1"/>
            <p:nvPr/>
          </p:nvSpPr>
          <p:spPr>
            <a:xfrm>
              <a:off x="18351204" y="1174956"/>
              <a:ext cx="8226290" cy="1477328"/>
            </a:xfrm>
            <a:prstGeom prst="rect">
              <a:avLst/>
            </a:prstGeom>
            <a:noFill/>
          </p:spPr>
          <p:txBody>
            <a:bodyPr wrap="none" rtlCol="0">
              <a:spAutoFit/>
            </a:bodyPr>
            <a:lstStyle/>
            <a:p>
              <a:pPr algn="r"/>
              <a:r>
                <a:rPr lang="en-GB" sz="3000" spc="-120" dirty="0">
                  <a:solidFill>
                    <a:srgbClr val="0065BD"/>
                  </a:solidFill>
                  <a:latin typeface="Arial" panose="020B0604020202020204" pitchFamily="34" charset="0"/>
                  <a:cs typeface="Arial" panose="020B0604020202020204" pitchFamily="34" charset="0"/>
                </a:rPr>
                <a:t>Chair for Data Processing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Department of Electrical and Computer Engineering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Technical University of Munich</a:t>
              </a:r>
            </a:p>
          </p:txBody>
        </p:sp>
      </p:grpSp>
      <p:sp>
        <p:nvSpPr>
          <p:cNvPr id="11" name="Titel 9">
            <a:extLst>
              <a:ext uri="{FF2B5EF4-FFF2-40B4-BE49-F238E27FC236}">
                <a16:creationId xmlns:a16="http://schemas.microsoft.com/office/drawing/2014/main" id="{36158228-E09F-44AE-B286-3C772B4183AE}"/>
              </a:ext>
            </a:extLst>
          </p:cNvPr>
          <p:cNvSpPr>
            <a:spLocks noGrp="1"/>
          </p:cNvSpPr>
          <p:nvPr>
            <p:ph type="title"/>
          </p:nvPr>
        </p:nvSpPr>
        <p:spPr>
          <a:xfrm>
            <a:off x="1225299" y="628587"/>
            <a:ext cx="27786673" cy="2504751"/>
          </a:xfrm>
        </p:spPr>
        <p:txBody>
          <a:bodyPr/>
          <a:lstStyle/>
          <a:p>
            <a:r>
              <a:rPr lang="de-DE" sz="4800" dirty="0"/>
              <a:t>Man is to Computer Programmer as Woman</a:t>
            </a:r>
            <a:br>
              <a:rPr lang="de-DE" sz="4800" dirty="0"/>
            </a:br>
            <a:r>
              <a:rPr lang="de-DE" sz="4800" dirty="0"/>
              <a:t>is to Homemaker? Debiasing Word Embeddings</a:t>
            </a:r>
          </a:p>
        </p:txBody>
      </p:sp>
    </p:spTree>
    <p:extLst>
      <p:ext uri="{BB962C8B-B14F-4D97-AF65-F5344CB8AC3E}">
        <p14:creationId xmlns:p14="http://schemas.microsoft.com/office/powerpoint/2010/main" val="3843448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Placeholder 14">
            <a:extLst>
              <a:ext uri="{FF2B5EF4-FFF2-40B4-BE49-F238E27FC236}">
                <a16:creationId xmlns:a16="http://schemas.microsoft.com/office/drawing/2014/main" id="{D0739A54-1709-4E3F-A594-6D548088FAB1}"/>
              </a:ext>
            </a:extLst>
          </p:cNvPr>
          <p:cNvPicPr>
            <a:picLocks noChangeAspect="1"/>
          </p:cNvPicPr>
          <p:nvPr/>
        </p:nvPicPr>
        <p:blipFill rotWithShape="1">
          <a:blip r:embed="rId3">
            <a:extLst>
              <a:ext uri="{28A0092B-C50C-407E-A947-70E740481C1C}">
                <a14:useLocalDpi xmlns:a14="http://schemas.microsoft.com/office/drawing/2010/main" val="0"/>
              </a:ext>
            </a:extLst>
          </a:blip>
          <a:srcRect t="2107"/>
          <a:stretch/>
        </p:blipFill>
        <p:spPr>
          <a:xfrm>
            <a:off x="11093592" y="3651635"/>
            <a:ext cx="8043314" cy="4008766"/>
          </a:xfrm>
          <a:prstGeom prst="rect">
            <a:avLst/>
          </a:prstGeom>
        </p:spPr>
      </p:pic>
      <p:pic>
        <p:nvPicPr>
          <p:cNvPr id="15" name="Picture Placeholder 14">
            <a:extLst>
              <a:ext uri="{FF2B5EF4-FFF2-40B4-BE49-F238E27FC236}">
                <a16:creationId xmlns:a16="http://schemas.microsoft.com/office/drawing/2014/main" id="{086B20DB-6A34-4875-83C9-D70060009CDE}"/>
              </a:ext>
            </a:extLst>
          </p:cNvPr>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tretch>
            <a:fillRect/>
          </a:stretch>
        </p:blipFill>
        <p:spPr>
          <a:xfrm>
            <a:off x="1225298" y="14111174"/>
            <a:ext cx="8043314" cy="3854728"/>
          </a:xfrm>
        </p:spPr>
      </p:pic>
      <p:sp>
        <p:nvSpPr>
          <p:cNvPr id="3" name="Text Placeholder 2">
            <a:extLst>
              <a:ext uri="{FF2B5EF4-FFF2-40B4-BE49-F238E27FC236}">
                <a16:creationId xmlns:a16="http://schemas.microsoft.com/office/drawing/2014/main" id="{FD26F003-5257-4ECA-8455-918D2D479F9D}"/>
              </a:ext>
            </a:extLst>
          </p:cNvPr>
          <p:cNvSpPr>
            <a:spLocks noGrp="1"/>
          </p:cNvSpPr>
          <p:nvPr>
            <p:ph type="body" sz="quarter" idx="19"/>
          </p:nvPr>
        </p:nvSpPr>
        <p:spPr>
          <a:xfrm>
            <a:off x="1264024" y="18181926"/>
            <a:ext cx="8043314" cy="216024"/>
          </a:xfrm>
        </p:spPr>
        <p:txBody>
          <a:bodyPr/>
          <a:lstStyle/>
          <a:p>
            <a:r>
              <a:rPr lang="de-DE" dirty="0"/>
              <a:t>Bildunterschrift, Autor</a:t>
            </a:r>
          </a:p>
        </p:txBody>
      </p:sp>
      <mc:AlternateContent xmlns:mc="http://schemas.openxmlformats.org/markup-compatibility/2006">
        <mc:Choice xmlns:a14="http://schemas.microsoft.com/office/drawing/2010/main" Requires="a14">
          <p:sp>
            <p:nvSpPr>
              <p:cNvPr id="5" name="Text Placeholder 4">
                <a:extLst>
                  <a:ext uri="{FF2B5EF4-FFF2-40B4-BE49-F238E27FC236}">
                    <a16:creationId xmlns:a16="http://schemas.microsoft.com/office/drawing/2014/main" id="{B07FC288-A910-47DA-80A7-1A8E6450AF2D}"/>
                  </a:ext>
                </a:extLst>
              </p:cNvPr>
              <p:cNvSpPr>
                <a:spLocks noGrp="1"/>
              </p:cNvSpPr>
              <p:nvPr>
                <p:ph type="body" sz="quarter" idx="33"/>
              </p:nvPr>
            </p:nvSpPr>
            <p:spPr>
              <a:xfrm>
                <a:off x="1260000" y="3636616"/>
                <a:ext cx="8047339" cy="10440854"/>
              </a:xfrm>
            </p:spPr>
            <p:txBody>
              <a:bodyPr/>
              <a:lstStyle/>
              <a:p>
                <a:pPr lvl="1" algn="just"/>
                <a:r>
                  <a:rPr lang="de-DE" sz="2800" dirty="0"/>
                  <a:t>Abstract</a:t>
                </a:r>
              </a:p>
              <a:p>
                <a:pPr algn="just"/>
                <a:r>
                  <a:rPr lang="de-DE" dirty="0"/>
                  <a:t>By learning from real-world data, machine learning is doomed to adopt social bias such as sexism. This paper analyzes gender bias in the context of the natrual language processing technique word embedding. The paper proposes a method to determine the underlying bias in a dataset and an algorithm to eliminate this bias while preserving the ability to cluster words. This is shown using a public dataset of news articles to reduce gender stereotypes in analogy tasks.</a:t>
                </a:r>
              </a:p>
              <a:p>
                <a:pPr lvl="1" algn="just"/>
                <a:r>
                  <a:rPr lang="de-DE" sz="2800" dirty="0"/>
                  <a:t>Introduction and Preliminary</a:t>
                </a:r>
              </a:p>
              <a:p>
                <a:pPr algn="just"/>
                <a:r>
                  <a:rPr lang="de-DE" dirty="0"/>
                  <a:t>A word embedding represents each word </a:t>
                </a:r>
                <a14:m>
                  <m:oMath xmlns:m="http://schemas.openxmlformats.org/officeDocument/2006/math">
                    <m:r>
                      <a:rPr lang="de-DE" i="1" dirty="0" smtClean="0">
                        <a:latin typeface="Cambria Math" panose="02040503050406030204" pitchFamily="18" charset="0"/>
                      </a:rPr>
                      <m:t>𝑤</m:t>
                    </m:r>
                  </m:oMath>
                </a14:m>
                <a:r>
                  <a:rPr lang="de-DE" dirty="0"/>
                  <a:t> as a d-dimensional </a:t>
                </a:r>
                <a14:m>
                  <m:oMath xmlns:m="http://schemas.openxmlformats.org/officeDocument/2006/math">
                    <m:r>
                      <a:rPr lang="de-DE" i="1" dirty="0" smtClean="0">
                        <a:latin typeface="Cambria Math" panose="02040503050406030204" pitchFamily="18" charset="0"/>
                      </a:rPr>
                      <m:t>𝑤𝑜𝑟𝑑</m:t>
                    </m:r>
                    <m:r>
                      <a:rPr lang="de-DE" i="1" dirty="0" smtClean="0">
                        <a:latin typeface="Cambria Math" panose="02040503050406030204" pitchFamily="18" charset="0"/>
                      </a:rPr>
                      <m:t> </m:t>
                    </m:r>
                    <m:r>
                      <a:rPr lang="de-DE" i="1" dirty="0" smtClean="0">
                        <a:latin typeface="Cambria Math" panose="02040503050406030204" pitchFamily="18" charset="0"/>
                      </a:rPr>
                      <m:t>𝑣𝑒𝑐𝑡𝑜𝑟</m:t>
                    </m:r>
                  </m:oMath>
                </a14:m>
                <a:r>
                  <a:rPr lang="de-DE" dirty="0"/>
                  <a:t> </a:t>
                </a:r>
                <a14:m>
                  <m:oMath xmlns:m="http://schemas.openxmlformats.org/officeDocument/2006/math">
                    <m:r>
                      <a:rPr lang="de-DE" i="1">
                        <a:latin typeface="Cambria Math" panose="02040503050406030204" pitchFamily="18" charset="0"/>
                      </a:rPr>
                      <m:t>𝑤</m:t>
                    </m:r>
                    <m:r>
                      <a:rPr lang="de-DE" i="1">
                        <a:latin typeface="Cambria Math" panose="02040503050406030204" pitchFamily="18" charset="0"/>
                      </a:rPr>
                      <m:t> ∈</m:t>
                    </m:r>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ℝ</m:t>
                        </m:r>
                      </m:e>
                      <m:sup>
                        <m:r>
                          <a:rPr lang="de-DE" i="1">
                            <a:latin typeface="Cambria Math" panose="02040503050406030204" pitchFamily="18" charset="0"/>
                            <a:ea typeface="Cambria Math" panose="02040503050406030204" pitchFamily="18" charset="0"/>
                          </a:rPr>
                          <m:t>𝑑</m:t>
                        </m:r>
                      </m:sup>
                    </m:sSup>
                  </m:oMath>
                </a14:m>
                <a:r>
                  <a:rPr lang="de-DE" dirty="0"/>
                  <a:t> with two imortant properties: similar words have similar vectors, and the difference between two word vectors has been shown to represent the difference between the corresponding words. This arithmetic properties can be used to solve analogy tasks, like ‚man is to brother as woman is to X?‘. The difference between the word vectors of ‚man‘ and ‚woman‘ should be similar to ‚brother‘ and X (e.g. ‚sister‘):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𝑚𝑎𝑛</m:t>
                        </m:r>
                      </m:sub>
                    </m:sSub>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𝑤𝑜</m:t>
                        </m:r>
                        <m:r>
                          <a:rPr lang="de-DE" i="1">
                            <a:latin typeface="Cambria Math" panose="02040503050406030204" pitchFamily="18" charset="0"/>
                          </a:rPr>
                          <m:t>𝑚𝑎𝑛</m:t>
                        </m:r>
                        <m:r>
                          <a:rPr lang="de-DE" b="0" i="1" smtClean="0">
                            <a:latin typeface="Cambria Math" panose="02040503050406030204" pitchFamily="18" charset="0"/>
                          </a:rPr>
                          <m:t> </m:t>
                        </m:r>
                      </m:sub>
                    </m:sSub>
                    <m:r>
                      <a:rPr lang="de-DE"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𝑏𝑟𝑜𝑡h𝑒𝑟</m:t>
                        </m:r>
                      </m:sub>
                    </m:sSub>
                    <m:r>
                      <a:rPr lang="de-DE" b="0" i="1" smtClean="0">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𝑠𝑖𝑠𝑡𝑒𝑟</m:t>
                        </m:r>
                      </m:sub>
                    </m:sSub>
                  </m:oMath>
                </a14:m>
                <a:r>
                  <a:rPr lang="de-DE" dirty="0"/>
                  <a:t>. </a:t>
                </a:r>
              </a:p>
              <a:p>
                <a:pPr algn="just"/>
                <a:r>
                  <a:rPr lang="de-DE" dirty="0"/>
                  <a:t>To measure bias, a gender-neutral word like ‚nurse‘ is compared to two gender-specific words like ‚man‘ and ‚woman‘. If the distance between the neutral word and one specific word is smaller than between the other, this suggests bias. Figure 1 shows a sample of words ordered by their distance to ‚he‘ and ‚she‘ (x-Axis) and their bias (y-Axis). For this paper, the public word2vec embedding is used, trained on a set of Google News Articles, cosisting of 3 million english words.</a:t>
                </a:r>
              </a:p>
            </p:txBody>
          </p:sp>
        </mc:Choice>
        <mc:Fallback>
          <p:sp>
            <p:nvSpPr>
              <p:cNvPr id="5" name="Text Placeholder 4">
                <a:extLst>
                  <a:ext uri="{FF2B5EF4-FFF2-40B4-BE49-F238E27FC236}">
                    <a16:creationId xmlns:a16="http://schemas.microsoft.com/office/drawing/2014/main" id="{B07FC288-A910-47DA-80A7-1A8E6450AF2D}"/>
                  </a:ext>
                </a:extLst>
              </p:cNvPr>
              <p:cNvSpPr>
                <a:spLocks noGrp="1" noRot="1" noChangeAspect="1" noMove="1" noResize="1" noEditPoints="1" noAdjustHandles="1" noChangeArrowheads="1" noChangeShapeType="1" noTextEdit="1"/>
              </p:cNvSpPr>
              <p:nvPr>
                <p:ph type="body" sz="quarter" idx="33"/>
              </p:nvPr>
            </p:nvSpPr>
            <p:spPr>
              <a:xfrm>
                <a:off x="1260000" y="3636616"/>
                <a:ext cx="8047339" cy="10440854"/>
              </a:xfrm>
              <a:blipFill>
                <a:blip r:embed="rId5"/>
                <a:stretch>
                  <a:fillRect l="-2727" t="-1752" r="-2121" b="-23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6" name="Text Placeholder 4">
                <a:extLst>
                  <a:ext uri="{FF2B5EF4-FFF2-40B4-BE49-F238E27FC236}">
                    <a16:creationId xmlns:a16="http://schemas.microsoft.com/office/drawing/2014/main" id="{88DD5B5C-4F29-4C4C-B4F8-171086B1C3FE}"/>
                  </a:ext>
                </a:extLst>
              </p:cNvPr>
              <p:cNvSpPr txBox="1">
                <a:spLocks/>
              </p:cNvSpPr>
              <p:nvPr/>
            </p:nvSpPr>
            <p:spPr>
              <a:xfrm>
                <a:off x="11114329" y="9036910"/>
                <a:ext cx="8047339" cy="8208912"/>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Bias in Word Embeddings</a:t>
                </a:r>
              </a:p>
              <a:p>
                <a:pPr marL="342900" indent="-342900" algn="just">
                  <a:buFont typeface="Arial" panose="020B0604020202020204" pitchFamily="34" charset="0"/>
                  <a:buChar char="•"/>
                </a:pPr>
                <a:r>
                  <a:rPr lang="de-DE" b="1" dirty="0"/>
                  <a:t>Occupational Stereotypes:</a:t>
                </a:r>
                <a:r>
                  <a:rPr lang="de-DE" spc="-150" dirty="0"/>
                  <a:t> Crowdwork evaluated occupational stereotypes strongly correlated with s</a:t>
                </a:r>
                <a:r>
                  <a:rPr lang="de-DE" i="1" spc="-150" dirty="0"/>
                  <a:t>he-he</a:t>
                </a:r>
                <a:r>
                  <a:rPr lang="de-DE" spc="-150" dirty="0"/>
                  <a:t> axis projections ( </a:t>
                </a:r>
                <a14:m>
                  <m:oMath xmlns:m="http://schemas.openxmlformats.org/officeDocument/2006/math">
                    <m:r>
                      <a:rPr lang="de-DE" i="1" spc="-150">
                        <a:latin typeface="Cambria Math" panose="02040503050406030204" pitchFamily="18" charset="0"/>
                        <a:ea typeface="Cambria Math" panose="02040503050406030204" pitchFamily="18" charset="0"/>
                      </a:rPr>
                      <m:t>𝜌</m:t>
                    </m:r>
                    <m:r>
                      <a:rPr lang="en-GB" i="1" spc="-150">
                        <a:latin typeface="Cambria Math" panose="02040503050406030204" pitchFamily="18" charset="0"/>
                        <a:ea typeface="Cambria Math" panose="02040503050406030204" pitchFamily="18" charset="0"/>
                      </a:rPr>
                      <m:t>=0.51</m:t>
                    </m:r>
                  </m:oMath>
                </a14:m>
                <a:r>
                  <a:rPr lang="de-DE" spc="-150" dirty="0"/>
                  <a:t> ).</a:t>
                </a:r>
              </a:p>
              <a:p>
                <a:pPr marL="342900" indent="-342900" algn="just">
                  <a:buFont typeface="Arial" panose="020B0604020202020204" pitchFamily="34" charset="0"/>
                  <a:buChar char="•"/>
                </a:pPr>
                <a:r>
                  <a:rPr lang="de-DE" b="1" dirty="0"/>
                  <a:t>Stereotypical Anologies:</a:t>
                </a:r>
                <a:r>
                  <a:rPr lang="de-DE" dirty="0"/>
                  <a:t> Scored </a:t>
                </a:r>
                <a:r>
                  <a:rPr lang="de-DE" i="1" dirty="0"/>
                  <a:t>she-he</a:t>
                </a:r>
                <a:r>
                  <a:rPr lang="de-DE" dirty="0"/>
                  <a:t> anologies are rated via crowdwork as (a) gender-appropriate (b) stereotypic. Scoring metric: </a:t>
                </a:r>
                <a14:m>
                  <m:oMath xmlns:m="http://schemas.openxmlformats.org/officeDocument/2006/math">
                    <m:r>
                      <a:rPr lang="en-GB" i="1">
                        <a:latin typeface="Cambria Math" panose="02040503050406030204" pitchFamily="18" charset="0"/>
                      </a:rPr>
                      <m:t>𝑆</m:t>
                    </m:r>
                    <m:d>
                      <m:dPr>
                        <m:ctrlPr>
                          <a:rPr lang="en-GB" i="1">
                            <a:latin typeface="Cambria Math" panose="02040503050406030204" pitchFamily="18" charset="0"/>
                          </a:rPr>
                        </m:ctrlPr>
                      </m:dPr>
                      <m:e>
                        <m:r>
                          <a:rPr lang="en-GB" i="1">
                            <a:latin typeface="Cambria Math" panose="02040503050406030204" pitchFamily="18" charset="0"/>
                          </a:rPr>
                          <m:t>𝑥</m:t>
                        </m:r>
                        <m:r>
                          <a:rPr lang="en-GB" i="1">
                            <a:latin typeface="Cambria Math" panose="02040503050406030204" pitchFamily="18" charset="0"/>
                          </a:rPr>
                          <m:t>, </m:t>
                        </m:r>
                        <m:r>
                          <a:rPr lang="en-GB" i="1">
                            <a:latin typeface="Cambria Math" panose="02040503050406030204" pitchFamily="18" charset="0"/>
                          </a:rPr>
                          <m:t>𝑦</m:t>
                        </m:r>
                      </m:e>
                    </m:d>
                    <m:r>
                      <a:rPr lang="en-GB" i="1">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d>
                          <m:dPr>
                            <m:ctrlPr>
                              <a:rPr lang="en-GB" i="1">
                                <a:latin typeface="Cambria Math" panose="02040503050406030204" pitchFamily="18" charset="0"/>
                              </a:rPr>
                            </m:ctrlPr>
                          </m:dPr>
                          <m:e>
                            <m:acc>
                              <m:accPr>
                                <m:chr m:val="⃗"/>
                                <m:ctrlPr>
                                  <a:rPr lang="en-GB" b="1" i="1">
                                    <a:latin typeface="Cambria Math" panose="02040503050406030204" pitchFamily="18" charset="0"/>
                                  </a:rPr>
                                </m:ctrlPr>
                              </m:accPr>
                              <m:e>
                                <m:r>
                                  <a:rPr lang="en-GB" b="0" i="1">
                                    <a:latin typeface="Cambria Math" panose="02040503050406030204" pitchFamily="18" charset="0"/>
                                  </a:rPr>
                                  <m:t>𝑠h𝑒</m:t>
                                </m:r>
                              </m:e>
                            </m:acc>
                            <m:r>
                              <a:rPr lang="en-GB" i="1">
                                <a:latin typeface="Cambria Math" panose="02040503050406030204" pitchFamily="18" charset="0"/>
                              </a:rPr>
                              <m:t>−</m:t>
                            </m:r>
                            <m:acc>
                              <m:accPr>
                                <m:chr m:val="⃗"/>
                                <m:ctrlPr>
                                  <a:rPr lang="en-GB" b="1" i="1">
                                    <a:latin typeface="Cambria Math" panose="02040503050406030204" pitchFamily="18" charset="0"/>
                                  </a:rPr>
                                </m:ctrlPr>
                              </m:accPr>
                              <m:e>
                                <m:r>
                                  <a:rPr lang="en-GB" b="0" i="1">
                                    <a:latin typeface="Cambria Math" panose="02040503050406030204" pitchFamily="18" charset="0"/>
                                  </a:rPr>
                                  <m:t>h𝑒</m:t>
                                </m:r>
                              </m:e>
                            </m:acc>
                            <m:r>
                              <a:rPr lang="en-GB" i="1">
                                <a:latin typeface="Cambria Math" panose="02040503050406030204" pitchFamily="18" charset="0"/>
                              </a:rPr>
                              <m:t>, </m:t>
                            </m:r>
                            <m:acc>
                              <m:accPr>
                                <m:chr m:val="⃗"/>
                                <m:ctrlPr>
                                  <a:rPr lang="en-GB" i="1">
                                    <a:latin typeface="Cambria Math" panose="02040503050406030204" pitchFamily="18" charset="0"/>
                                  </a:rPr>
                                </m:ctrlPr>
                              </m:accPr>
                              <m:e>
                                <m:r>
                                  <a:rPr lang="en-GB" i="1">
                                    <a:latin typeface="Cambria Math" panose="02040503050406030204" pitchFamily="18" charset="0"/>
                                  </a:rPr>
                                  <m:t>𝑥</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e>
                        </m:d>
                      </m:e>
                    </m:func>
                    <m:r>
                      <a:rPr lang="en-GB">
                        <a:latin typeface="Cambria Math" panose="02040503050406030204" pitchFamily="18" charset="0"/>
                      </a:rPr>
                      <m:t>  ,  </m:t>
                    </m:r>
                    <m:d>
                      <m:dPr>
                        <m:begChr m:val="‖"/>
                        <m:endChr m:val="‖"/>
                        <m:ctrlPr>
                          <a:rPr lang="en-GB" i="1">
                            <a:latin typeface="Cambria Math" panose="02040503050406030204" pitchFamily="18" charset="0"/>
                          </a:rPr>
                        </m:ctrlPr>
                      </m:dPr>
                      <m:e>
                        <m:acc>
                          <m:accPr>
                            <m:chr m:val="⃗"/>
                            <m:ctrlPr>
                              <a:rPr lang="en-GB" i="1">
                                <a:latin typeface="Cambria Math" panose="02040503050406030204" pitchFamily="18" charset="0"/>
                              </a:rPr>
                            </m:ctrlPr>
                          </m:accPr>
                          <m:e>
                            <m:r>
                              <a:rPr lang="en-GB" i="1">
                                <a:latin typeface="Cambria Math" panose="02040503050406030204" pitchFamily="18" charset="0"/>
                              </a:rPr>
                              <m:t>𝑥</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e>
                    </m:d>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𝛿</m:t>
                    </m:r>
                  </m:oMath>
                </a14:m>
                <a:r>
                  <a:rPr lang="de-DE" dirty="0"/>
                  <a:t>.</a:t>
                </a:r>
              </a:p>
              <a:p>
                <a:pPr marL="342900" indent="-342900" algn="just">
                  <a:buFont typeface="Arial" panose="020B0604020202020204" pitchFamily="34" charset="0"/>
                  <a:buChar char="•"/>
                </a:pPr>
                <a:r>
                  <a:rPr lang="de-DE" b="1" dirty="0"/>
                  <a:t>Direct Bias:</a:t>
                </a:r>
                <a:r>
                  <a:rPr lang="de-DE" dirty="0"/>
                  <a:t>   </a:t>
                </a:r>
                <a14:m>
                  <m:oMath xmlns:m="http://schemas.openxmlformats.org/officeDocument/2006/math">
                    <m:f>
                      <m:fPr>
                        <m:ctrlPr>
                          <a:rPr lang="de-DE" i="1">
                            <a:latin typeface="Cambria Math" panose="02040503050406030204" pitchFamily="18" charset="0"/>
                          </a:rPr>
                        </m:ctrlPr>
                      </m:fPr>
                      <m:num>
                        <m:r>
                          <a:rPr lang="en-GB" i="1">
                            <a:latin typeface="Cambria Math" panose="02040503050406030204" pitchFamily="18" charset="0"/>
                          </a:rPr>
                          <m:t>1</m:t>
                        </m:r>
                      </m:num>
                      <m:den>
                        <m:d>
                          <m:dPr>
                            <m:begChr m:val="|"/>
                            <m:endChr m:val="|"/>
                            <m:ctrlPr>
                              <a:rPr lang="de-DE" i="1">
                                <a:latin typeface="Cambria Math" panose="02040503050406030204" pitchFamily="18" charset="0"/>
                              </a:rPr>
                            </m:ctrlPr>
                          </m:dPr>
                          <m:e>
                            <m:r>
                              <a:rPr lang="en-GB" i="1">
                                <a:latin typeface="Cambria Math" panose="02040503050406030204" pitchFamily="18" charset="0"/>
                              </a:rPr>
                              <m:t>𝑁</m:t>
                            </m:r>
                          </m:e>
                        </m:d>
                      </m:den>
                    </m:f>
                    <m:nary>
                      <m:naryPr>
                        <m:chr m:val="∑"/>
                        <m:limLoc m:val="subSup"/>
                        <m:supHide m:val="on"/>
                        <m:ctrlPr>
                          <a:rPr lang="de-DE" i="1">
                            <a:latin typeface="Cambria Math" panose="02040503050406030204" pitchFamily="18" charset="0"/>
                          </a:rPr>
                        </m:ctrlPr>
                      </m:naryPr>
                      <m:sub>
                        <m:r>
                          <m:rPr>
                            <m:brk m:alnAt="9"/>
                          </m:rPr>
                          <a:rPr lang="en-GB" i="1">
                            <a:latin typeface="Cambria Math" panose="02040503050406030204" pitchFamily="18" charset="0"/>
                          </a:rPr>
                          <m:t>𝑤</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𝑁</m:t>
                        </m:r>
                      </m:sub>
                      <m:sup/>
                      <m:e>
                        <m:sSup>
                          <m:sSupPr>
                            <m:ctrlPr>
                              <a:rPr lang="de-DE" i="1">
                                <a:latin typeface="Cambria Math" panose="02040503050406030204" pitchFamily="18" charset="0"/>
                              </a:rPr>
                            </m:ctrlPr>
                          </m:sSupPr>
                          <m:e>
                            <m:d>
                              <m:dPr>
                                <m:begChr m:val="|"/>
                                <m:endChr m:val="|"/>
                                <m:ctrlPr>
                                  <a:rPr lang="de-DE" i="1">
                                    <a:latin typeface="Cambria Math" panose="02040503050406030204" pitchFamily="18" charset="0"/>
                                  </a:rPr>
                                </m:ctrlPr>
                              </m:dPr>
                              <m:e>
                                <m:func>
                                  <m:funcPr>
                                    <m:ctrlPr>
                                      <a:rPr lang="de-DE" i="1">
                                        <a:latin typeface="Cambria Math" panose="02040503050406030204" pitchFamily="18" charset="0"/>
                                      </a:rPr>
                                    </m:ctrlPr>
                                  </m:funcPr>
                                  <m:fName>
                                    <m:r>
                                      <m:rPr>
                                        <m:sty m:val="p"/>
                                      </m:rPr>
                                      <a:rPr lang="de-DE">
                                        <a:latin typeface="Cambria Math" panose="02040503050406030204" pitchFamily="18" charset="0"/>
                                      </a:rPr>
                                      <m:t>cos</m:t>
                                    </m:r>
                                  </m:fName>
                                  <m:e>
                                    <m:d>
                                      <m:dPr>
                                        <m:ctrlPr>
                                          <a:rPr lang="de-DE" i="1">
                                            <a:latin typeface="Cambria Math" panose="02040503050406030204" pitchFamily="18" charset="0"/>
                                          </a:rPr>
                                        </m:ctrlPr>
                                      </m:dPr>
                                      <m:e>
                                        <m:acc>
                                          <m:accPr>
                                            <m:chr m:val="⃗"/>
                                            <m:ctrlPr>
                                              <a:rPr lang="de-DE" i="1">
                                                <a:latin typeface="Cambria Math" panose="02040503050406030204" pitchFamily="18" charset="0"/>
                                              </a:rPr>
                                            </m:ctrlPr>
                                          </m:accPr>
                                          <m:e>
                                            <m:r>
                                              <a:rPr lang="en-GB" b="0" i="1">
                                                <a:latin typeface="Cambria Math" panose="02040503050406030204" pitchFamily="18" charset="0"/>
                                              </a:rPr>
                                              <m:t>𝑤</m:t>
                                            </m:r>
                                          </m:e>
                                        </m:acc>
                                        <m:r>
                                          <a:rPr lang="en-GB" i="1">
                                            <a:latin typeface="Cambria Math" panose="02040503050406030204" pitchFamily="18" charset="0"/>
                                          </a:rPr>
                                          <m:t>,</m:t>
                                        </m:r>
                                        <m:r>
                                          <a:rPr lang="en-GB" b="1" i="1">
                                            <a:latin typeface="Cambria Math" panose="02040503050406030204" pitchFamily="18" charset="0"/>
                                          </a:rPr>
                                          <m:t>𝒈</m:t>
                                        </m:r>
                                      </m:e>
                                    </m:d>
                                  </m:e>
                                </m:func>
                              </m:e>
                            </m:d>
                          </m:e>
                          <m:sup>
                            <m:r>
                              <a:rPr lang="en-GB" i="1">
                                <a:latin typeface="Cambria Math" panose="02040503050406030204" pitchFamily="18" charset="0"/>
                              </a:rPr>
                              <m:t>𝑐</m:t>
                            </m:r>
                          </m:sup>
                        </m:sSup>
                      </m:e>
                    </m:nary>
                  </m:oMath>
                </a14:m>
                <a:r>
                  <a:rPr lang="de-DE" dirty="0"/>
                  <a:t>  , </a:t>
                </a:r>
                <a:r>
                  <a:rPr lang="de-DE" spc="-150" dirty="0"/>
                  <a:t>for gender direction/ basis </a:t>
                </a:r>
                <a14:m>
                  <m:oMath xmlns:m="http://schemas.openxmlformats.org/officeDocument/2006/math">
                    <m:r>
                      <a:rPr lang="en-GB" b="1" i="1" spc="-150">
                        <a:latin typeface="Cambria Math" panose="02040503050406030204" pitchFamily="18" charset="0"/>
                      </a:rPr>
                      <m:t>𝒈</m:t>
                    </m:r>
                  </m:oMath>
                </a14:m>
                <a:r>
                  <a:rPr lang="de-DE" spc="-150" dirty="0"/>
                  <a:t>.</a:t>
                </a:r>
              </a:p>
              <a:p>
                <a:pPr lvl="1" algn="just"/>
                <a:endParaRPr lang="de-DE" dirty="0"/>
              </a:p>
              <a:p>
                <a:pPr lvl="1" algn="just"/>
                <a:r>
                  <a:rPr lang="de-DE" sz="2800" dirty="0"/>
                  <a:t>Debiasing Algorithm</a:t>
                </a:r>
              </a:p>
              <a:p>
                <a:pPr algn="just"/>
                <a:endParaRPr lang="de-DE" dirty="0"/>
              </a:p>
            </p:txBody>
          </p:sp>
        </mc:Choice>
        <mc:Fallback>
          <p:sp>
            <p:nvSpPr>
              <p:cNvPr id="16" name="Text Placeholder 4">
                <a:extLst>
                  <a:ext uri="{FF2B5EF4-FFF2-40B4-BE49-F238E27FC236}">
                    <a16:creationId xmlns:a16="http://schemas.microsoft.com/office/drawing/2014/main" id="{88DD5B5C-4F29-4C4C-B4F8-171086B1C3FE}"/>
                  </a:ext>
                </a:extLst>
              </p:cNvPr>
              <p:cNvSpPr txBox="1">
                <a:spLocks noRot="1" noChangeAspect="1" noMove="1" noResize="1" noEditPoints="1" noAdjustHandles="1" noChangeArrowheads="1" noChangeShapeType="1" noTextEdit="1"/>
              </p:cNvSpPr>
              <p:nvPr/>
            </p:nvSpPr>
            <p:spPr>
              <a:xfrm>
                <a:off x="11114329" y="9036910"/>
                <a:ext cx="8047339" cy="8208912"/>
              </a:xfrm>
              <a:prstGeom prst="rect">
                <a:avLst/>
              </a:prstGeom>
              <a:blipFill>
                <a:blip r:embed="rId6"/>
                <a:stretch>
                  <a:fillRect l="-2652" t="-2227" r="-2121"/>
                </a:stretch>
              </a:blipFill>
            </p:spPr>
            <p:txBody>
              <a:bodyPr/>
              <a:lstStyle/>
              <a:p>
                <a:r>
                  <a:rPr lang="en-GB">
                    <a:noFill/>
                  </a:rPr>
                  <a:t> </a:t>
                </a:r>
              </a:p>
            </p:txBody>
          </p:sp>
        </mc:Fallback>
      </mc:AlternateContent>
      <p:sp>
        <p:nvSpPr>
          <p:cNvPr id="17" name="Text Placeholder 4">
            <a:extLst>
              <a:ext uri="{FF2B5EF4-FFF2-40B4-BE49-F238E27FC236}">
                <a16:creationId xmlns:a16="http://schemas.microsoft.com/office/drawing/2014/main" id="{80208A8B-70FF-4729-AA3D-10A2E92A566C}"/>
              </a:ext>
            </a:extLst>
          </p:cNvPr>
          <p:cNvSpPr txBox="1">
            <a:spLocks/>
          </p:cNvSpPr>
          <p:nvPr/>
        </p:nvSpPr>
        <p:spPr>
          <a:xfrm>
            <a:off x="20968660" y="3636616"/>
            <a:ext cx="8047339" cy="14761334"/>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Debiasing Results</a:t>
            </a:r>
          </a:p>
          <a:p>
            <a:pPr algn="just"/>
            <a:r>
              <a:rPr lang="en-US" dirty="0"/>
              <a:t>An SVM classifier was trained on a subset of the Google News data called w2vNEWS to identify gender-neutral words, then generalized to the rest of the dataset</a:t>
            </a:r>
            <a:r>
              <a:rPr lang="en-AU" dirty="0"/>
              <a:t>. 10-fold cross validation resulted in an F-Score of 0.627. Debiasing was also measured by having a crowd evaluate whether analogies generated from the embedding are appropriate or reflect gender stereotypes, with the hard debiased embedding having least stereotypical analogies and most approved analogies (Figure 4).</a:t>
            </a:r>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r>
              <a:rPr lang="de-DE" sz="2800" dirty="0"/>
              <a:t>Discussion</a:t>
            </a:r>
          </a:p>
          <a:p>
            <a:pPr algn="just"/>
            <a:r>
              <a:rPr lang="en-AU" dirty="0"/>
              <a:t>Overall, a single direction was able to capture gender information. Hard debiasing was the most effective on the embedding, where placing neutral words orthogonal to the gender direction and paired word sets equidistant from neutralised words resulting in reduction of gender bias whilst still capturing appropriate analogies.</a:t>
            </a:r>
          </a:p>
          <a:p>
            <a:pPr algn="just"/>
            <a:endParaRPr lang="de-DE" dirty="0"/>
          </a:p>
        </p:txBody>
      </p:sp>
      <p:sp>
        <p:nvSpPr>
          <p:cNvPr id="19" name="Text Placeholder 2">
            <a:extLst>
              <a:ext uri="{FF2B5EF4-FFF2-40B4-BE49-F238E27FC236}">
                <a16:creationId xmlns:a16="http://schemas.microsoft.com/office/drawing/2014/main" id="{58B6007F-8D83-41D3-909A-DB86A692F092}"/>
              </a:ext>
            </a:extLst>
          </p:cNvPr>
          <p:cNvSpPr txBox="1">
            <a:spLocks/>
          </p:cNvSpPr>
          <p:nvPr/>
        </p:nvSpPr>
        <p:spPr>
          <a:xfrm>
            <a:off x="11114330" y="8001574"/>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dirty="0"/>
              <a:t>Bildunterschrift, Autor</a:t>
            </a:r>
          </a:p>
        </p:txBody>
      </p:sp>
      <p:sp>
        <p:nvSpPr>
          <p:cNvPr id="21" name="Text Placeholder 2">
            <a:extLst>
              <a:ext uri="{FF2B5EF4-FFF2-40B4-BE49-F238E27FC236}">
                <a16:creationId xmlns:a16="http://schemas.microsoft.com/office/drawing/2014/main" id="{38724F83-DFE1-4A8A-8AD7-81D87529E100}"/>
              </a:ext>
            </a:extLst>
          </p:cNvPr>
          <p:cNvSpPr txBox="1">
            <a:spLocks/>
          </p:cNvSpPr>
          <p:nvPr/>
        </p:nvSpPr>
        <p:spPr>
          <a:xfrm>
            <a:off x="20968659" y="18163101"/>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dirty="0"/>
              <a:t>Bildunterschrift, Autor</a:t>
            </a:r>
          </a:p>
        </p:txBody>
      </p:sp>
      <p:grpSp>
        <p:nvGrpSpPr>
          <p:cNvPr id="10" name="Group 9">
            <a:extLst>
              <a:ext uri="{FF2B5EF4-FFF2-40B4-BE49-F238E27FC236}">
                <a16:creationId xmlns:a16="http://schemas.microsoft.com/office/drawing/2014/main" id="{1F62D772-EA7A-4C7F-9480-19BBEDA50FBA}"/>
              </a:ext>
            </a:extLst>
          </p:cNvPr>
          <p:cNvGrpSpPr/>
          <p:nvPr/>
        </p:nvGrpSpPr>
        <p:grpSpPr>
          <a:xfrm>
            <a:off x="1259999" y="1174956"/>
            <a:ext cx="25317495" cy="1477328"/>
            <a:chOff x="1259999" y="1174956"/>
            <a:chExt cx="25317495" cy="1477328"/>
          </a:xfrm>
        </p:grpSpPr>
        <p:sp>
          <p:nvSpPr>
            <p:cNvPr id="2" name="TextBox 1">
              <a:extLst>
                <a:ext uri="{FF2B5EF4-FFF2-40B4-BE49-F238E27FC236}">
                  <a16:creationId xmlns:a16="http://schemas.microsoft.com/office/drawing/2014/main" id="{5BE3EAC0-2BB2-4C07-B69D-9C8C5C1EBE7F}"/>
                </a:ext>
              </a:extLst>
            </p:cNvPr>
            <p:cNvSpPr txBox="1"/>
            <p:nvPr/>
          </p:nvSpPr>
          <p:spPr>
            <a:xfrm>
              <a:off x="18351204" y="1174956"/>
              <a:ext cx="8226290" cy="1477328"/>
            </a:xfrm>
            <a:prstGeom prst="rect">
              <a:avLst/>
            </a:prstGeom>
            <a:noFill/>
          </p:spPr>
          <p:txBody>
            <a:bodyPr wrap="none" rtlCol="0">
              <a:spAutoFit/>
            </a:bodyPr>
            <a:lstStyle/>
            <a:p>
              <a:pPr algn="r"/>
              <a:r>
                <a:rPr lang="en-GB" sz="3000" spc="-120" dirty="0">
                  <a:solidFill>
                    <a:srgbClr val="0065BD"/>
                  </a:solidFill>
                  <a:latin typeface="Arial" panose="020B0604020202020204" pitchFamily="34" charset="0"/>
                  <a:cs typeface="Arial" panose="020B0604020202020204" pitchFamily="34" charset="0"/>
                </a:rPr>
                <a:t>Chair for Data Processing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Department of Electrical and Computer Engineering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Technical University of Munich</a:t>
              </a:r>
            </a:p>
          </p:txBody>
        </p:sp>
        <p:sp>
          <p:nvSpPr>
            <p:cNvPr id="9" name="Rectangle 8">
              <a:extLst>
                <a:ext uri="{FF2B5EF4-FFF2-40B4-BE49-F238E27FC236}">
                  <a16:creationId xmlns:a16="http://schemas.microsoft.com/office/drawing/2014/main" id="{05A74B1F-AE8D-4ACC-A375-D881310BF1AB}"/>
                </a:ext>
              </a:extLst>
            </p:cNvPr>
            <p:cNvSpPr/>
            <p:nvPr/>
          </p:nvSpPr>
          <p:spPr>
            <a:xfrm>
              <a:off x="1259999" y="1174956"/>
              <a:ext cx="8946137" cy="1477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37" name="Picture 36">
            <a:extLst>
              <a:ext uri="{FF2B5EF4-FFF2-40B4-BE49-F238E27FC236}">
                <a16:creationId xmlns:a16="http://schemas.microsoft.com/office/drawing/2014/main" id="{11195F3B-A65B-4B41-B883-46247C8BD264}"/>
              </a:ext>
            </a:extLst>
          </p:cNvPr>
          <p:cNvPicPr>
            <a:picLocks noChangeAspect="1"/>
          </p:cNvPicPr>
          <p:nvPr/>
        </p:nvPicPr>
        <p:blipFill rotWithShape="1">
          <a:blip r:embed="rId7"/>
          <a:srcRect l="48420" r="10078" b="19446"/>
          <a:stretch/>
        </p:blipFill>
        <p:spPr>
          <a:xfrm>
            <a:off x="20963315" y="10913692"/>
            <a:ext cx="4250139" cy="3079062"/>
          </a:xfrm>
          <a:prstGeom prst="rect">
            <a:avLst/>
          </a:prstGeom>
        </p:spPr>
      </p:pic>
      <p:grpSp>
        <p:nvGrpSpPr>
          <p:cNvPr id="62" name="Group 61">
            <a:extLst>
              <a:ext uri="{FF2B5EF4-FFF2-40B4-BE49-F238E27FC236}">
                <a16:creationId xmlns:a16="http://schemas.microsoft.com/office/drawing/2014/main" id="{0C1AEB7B-AB40-4DE1-981D-D043E852B690}"/>
              </a:ext>
            </a:extLst>
          </p:cNvPr>
          <p:cNvGrpSpPr/>
          <p:nvPr/>
        </p:nvGrpSpPr>
        <p:grpSpPr>
          <a:xfrm>
            <a:off x="11087829" y="13392249"/>
            <a:ext cx="8069816" cy="6009759"/>
            <a:chOff x="11087829" y="14184643"/>
            <a:chExt cx="8069816" cy="6009759"/>
          </a:xfrm>
        </p:grpSpPr>
        <p:grpSp>
          <p:nvGrpSpPr>
            <p:cNvPr id="33" name="Group 32">
              <a:extLst>
                <a:ext uri="{FF2B5EF4-FFF2-40B4-BE49-F238E27FC236}">
                  <a16:creationId xmlns:a16="http://schemas.microsoft.com/office/drawing/2014/main" id="{FA826E51-63D6-4F28-B786-D3412C5D6826}"/>
                </a:ext>
              </a:extLst>
            </p:cNvPr>
            <p:cNvGrpSpPr/>
            <p:nvPr/>
          </p:nvGrpSpPr>
          <p:grpSpPr>
            <a:xfrm>
              <a:off x="11087829" y="14184643"/>
              <a:ext cx="8069816" cy="5909721"/>
              <a:chOff x="11087829" y="15301912"/>
              <a:chExt cx="8069816" cy="5909721"/>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AACC856-B243-45CE-884D-7AC6E0144FF6}"/>
                      </a:ext>
                    </a:extLst>
                  </p:cNvPr>
                  <p:cNvSpPr txBox="1"/>
                  <p:nvPr/>
                </p:nvSpPr>
                <p:spPr>
                  <a:xfrm>
                    <a:off x="12043643" y="15301912"/>
                    <a:ext cx="7114002" cy="5867888"/>
                  </a:xfrm>
                  <a:prstGeom prst="rect">
                    <a:avLst/>
                  </a:prstGeom>
                  <a:noFill/>
                </p:spPr>
                <p:txBody>
                  <a:bodyPr wrap="square" rtlCol="0">
                    <a:spAutoFit/>
                  </a:bodyPr>
                  <a:lstStyle/>
                  <a:p>
                    <a:pPr lvl="0" indent="-180000" algn="just">
                      <a:spcAft>
                        <a:spcPts val="300"/>
                      </a:spcAft>
                    </a:pPr>
                    <a14:m>
                      <m:oMathPara xmlns:m="http://schemas.openxmlformats.org/officeDocument/2006/math">
                        <m:oMathParaPr>
                          <m:jc m:val="left"/>
                        </m:oMathParaPr>
                        <m:oMath xmlns:m="http://schemas.openxmlformats.org/officeDocument/2006/math">
                          <m:sSub>
                            <m:sSubPr>
                              <m:ctrlPr>
                                <a:rPr lang="de-DE" sz="2200" i="1" smtClean="0">
                                  <a:solidFill>
                                    <a:prstClr val="black"/>
                                  </a:solidFill>
                                  <a:latin typeface="Cambria Math" panose="02040503050406030204" pitchFamily="18" charset="0"/>
                                </a:rPr>
                              </m:ctrlPr>
                            </m:sSubPr>
                            <m:e>
                              <m:r>
                                <a:rPr lang="de-DE"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nary>
                            <m:naryPr>
                              <m:chr m:val="∑"/>
                              <m:limLoc m:val="subSup"/>
                              <m:supHide m:val="on"/>
                              <m:ctrlPr>
                                <a:rPr lang="en-GB" sz="2200" i="1">
                                  <a:solidFill>
                                    <a:prstClr val="black"/>
                                  </a:solidFill>
                                  <a:latin typeface="Cambria Math" panose="02040503050406030204" pitchFamily="18" charset="0"/>
                                </a:rPr>
                              </m:ctrlPr>
                            </m:naryPr>
                            <m:sub>
                              <m:r>
                                <m:rPr>
                                  <m:brk m:alnAt="9"/>
                                </m:rP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𝐷</m:t>
                                  </m:r>
                                </m:e>
                                <m:sub>
                                  <m:r>
                                    <a:rPr lang="en-GB" sz="2200" i="1">
                                      <a:solidFill>
                                        <a:prstClr val="black"/>
                                      </a:solidFill>
                                      <a:latin typeface="Cambria Math" panose="02040503050406030204" pitchFamily="18" charset="0"/>
                                      <a:ea typeface="Cambria Math" panose="02040503050406030204" pitchFamily="18" charset="0"/>
                                    </a:rPr>
                                    <m:t>𝑖</m:t>
                                  </m:r>
                                </m:sub>
                              </m:sSub>
                            </m:sub>
                            <m:sup/>
                            <m:e>
                              <m:f>
                                <m:fPr>
                                  <m:type m:val="lin"/>
                                  <m:ctrlPr>
                                    <a:rPr lang="en-GB" sz="2200" i="1">
                                      <a:solidFill>
                                        <a:prstClr val="black"/>
                                      </a:solidFill>
                                      <a:latin typeface="Cambria Math" panose="02040503050406030204" pitchFamily="18" charset="0"/>
                                    </a:rPr>
                                  </m:ctrlPr>
                                </m:fPr>
                                <m:num>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i="1">
                                              <a:solidFill>
                                                <a:prstClr val="black"/>
                                              </a:solidFill>
                                              <a:latin typeface="Cambria Math" panose="02040503050406030204" pitchFamily="18" charset="0"/>
                                            </a:rPr>
                                            <m:t>𝐷</m:t>
                                          </m:r>
                                        </m:e>
                                        <m:sub>
                                          <m:r>
                                            <a:rPr lang="en-GB" sz="2200" i="1">
                                              <a:solidFill>
                                                <a:prstClr val="black"/>
                                              </a:solidFill>
                                              <a:latin typeface="Cambria Math" panose="02040503050406030204" pitchFamily="18" charset="0"/>
                                            </a:rPr>
                                            <m:t>𝑖</m:t>
                                          </m:r>
                                        </m:sub>
                                      </m:sSub>
                                    </m:e>
                                  </m:d>
                                </m:den>
                              </m:f>
                              <m:r>
                                <a:rPr lang="en-GB" sz="2200" i="1">
                                  <a:solidFill>
                                    <a:prstClr val="black"/>
                                  </a:solidFill>
                                  <a:latin typeface="Cambria Math" panose="02040503050406030204" pitchFamily="18" charset="0"/>
                                </a:rPr>
                                <m:t>    , </m:t>
                              </m:r>
                            </m:e>
                          </m:nary>
                          <m:r>
                            <a:rPr lang="en-GB" sz="2200" i="1">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𝑖</m:t>
                          </m:r>
                          <m:r>
                            <a:rPr lang="en-GB" sz="2200" i="1">
                              <a:solidFill>
                                <a:prstClr val="black"/>
                              </a:solidFill>
                              <a:latin typeface="Cambria Math" panose="02040503050406030204" pitchFamily="18" charset="0"/>
                              <a:ea typeface="Cambria Math" panose="02040503050406030204" pitchFamily="18" charset="0"/>
                            </a:rPr>
                            <m:t>∈[1, </m:t>
                          </m:r>
                          <m:r>
                            <a:rPr lang="en-GB" sz="2200" i="1">
                              <a:solidFill>
                                <a:prstClr val="black"/>
                              </a:solidFill>
                              <a:latin typeface="Cambria Math" panose="02040503050406030204" pitchFamily="18" charset="0"/>
                              <a:ea typeface="Cambria Math" panose="02040503050406030204" pitchFamily="18" charset="0"/>
                            </a:rPr>
                            <m:t>𝑛</m:t>
                          </m:r>
                          <m:r>
                            <a:rPr lang="en-GB" sz="2200" i="1">
                              <a:solidFill>
                                <a:prstClr val="black"/>
                              </a:solidFill>
                              <a:latin typeface="Cambria Math" panose="02040503050406030204" pitchFamily="18" charset="0"/>
                              <a:ea typeface="Cambria Math" panose="02040503050406030204" pitchFamily="18" charset="0"/>
                            </a:rPr>
                            <m:t>]</m:t>
                          </m:r>
                        </m:oMath>
                      </m:oMathPara>
                    </a14:m>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r>
                            <a:rPr lang="en-GB" sz="2200" b="0" i="1">
                              <a:solidFill>
                                <a:prstClr val="black"/>
                              </a:solidFill>
                              <a:latin typeface="Cambria Math" panose="02040503050406030204" pitchFamily="18" charset="0"/>
                            </a:rPr>
                            <m:t>𝐶</m:t>
                          </m:r>
                          <m:r>
                            <a:rPr lang="en-GB" sz="2200" i="1">
                              <a:solidFill>
                                <a:prstClr val="black"/>
                              </a:solidFill>
                              <a:latin typeface="Cambria Math" panose="02040503050406030204" pitchFamily="18" charset="0"/>
                            </a:rPr>
                            <m:t>≔</m:t>
                          </m:r>
                          <m:nary>
                            <m:naryPr>
                              <m:chr m:val="∑"/>
                              <m:limLoc m:val="subSup"/>
                              <m:ctrlPr>
                                <a:rPr lang="en-GB" sz="2200" i="1">
                                  <a:solidFill>
                                    <a:prstClr val="black"/>
                                  </a:solidFill>
                                  <a:latin typeface="Cambria Math" panose="02040503050406030204" pitchFamily="18" charset="0"/>
                                </a:rPr>
                              </m:ctrlPr>
                            </m:naryPr>
                            <m:sub>
                              <m:r>
                                <m:rPr>
                                  <m:brk m:alnAt="25"/>
                                </m:rPr>
                                <a:rPr lang="en-GB" sz="2200" i="1">
                                  <a:solidFill>
                                    <a:prstClr val="black"/>
                                  </a:solidFill>
                                  <a:latin typeface="Cambria Math" panose="02040503050406030204" pitchFamily="18" charset="0"/>
                                </a:rPr>
                                <m:t>𝑖</m:t>
                              </m:r>
                              <m:r>
                                <a:rPr lang="en-GB" sz="2200" i="1">
                                  <a:solidFill>
                                    <a:prstClr val="black"/>
                                  </a:solidFill>
                                  <a:latin typeface="Cambria Math" panose="02040503050406030204" pitchFamily="18" charset="0"/>
                                </a:rPr>
                                <m:t>=1</m:t>
                              </m:r>
                            </m:sub>
                            <m:sup>
                              <m:r>
                                <a:rPr lang="en-GB" sz="2200" b="0" i="1" smtClean="0">
                                  <a:solidFill>
                                    <a:prstClr val="black"/>
                                  </a:solidFill>
                                  <a:latin typeface="Cambria Math" panose="02040503050406030204" pitchFamily="18" charset="0"/>
                                </a:rPr>
                                <m:t>𝑛</m:t>
                              </m:r>
                            </m:sup>
                            <m:e>
                              <m:nary>
                                <m:naryPr>
                                  <m:chr m:val="∑"/>
                                  <m:limLoc m:val="subSup"/>
                                  <m:supHide m:val="on"/>
                                  <m:ctrlPr>
                                    <a:rPr lang="en-GB" sz="2200" i="1">
                                      <a:solidFill>
                                        <a:prstClr val="black"/>
                                      </a:solidFill>
                                      <a:latin typeface="Cambria Math" panose="02040503050406030204" pitchFamily="18" charset="0"/>
                                    </a:rPr>
                                  </m:ctrlPr>
                                </m:naryPr>
                                <m:sub>
                                  <m:r>
                                    <m:rPr>
                                      <m:brk m:alnAt="9"/>
                                    </m:rP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𝐷</m:t>
                                      </m:r>
                                    </m:e>
                                    <m:sub>
                                      <m:r>
                                        <a:rPr lang="en-GB" sz="2200" i="1">
                                          <a:solidFill>
                                            <a:prstClr val="black"/>
                                          </a:solidFill>
                                          <a:latin typeface="Cambria Math" panose="02040503050406030204" pitchFamily="18" charset="0"/>
                                          <a:ea typeface="Cambria Math" panose="02040503050406030204" pitchFamily="18" charset="0"/>
                                        </a:rPr>
                                        <m:t>𝑖</m:t>
                                      </m:r>
                                    </m:sub>
                                  </m:sSub>
                                </m:sub>
                                <m:sup/>
                                <m:e>
                                  <m:f>
                                    <m:fPr>
                                      <m:type m:val="lin"/>
                                      <m:ctrlPr>
                                        <a:rPr lang="en-GB" sz="2200" i="1">
                                          <a:solidFill>
                                            <a:prstClr val="black"/>
                                          </a:solidFill>
                                          <a:latin typeface="Cambria Math" panose="02040503050406030204" pitchFamily="18" charset="0"/>
                                        </a:rPr>
                                      </m:ctrlPr>
                                    </m:fPr>
                                    <m:num>
                                      <m:sSup>
                                        <m:sSupPr>
                                          <m:ctrlPr>
                                            <a:rPr lang="en-GB" sz="2200" i="1">
                                              <a:solidFill>
                                                <a:prstClr val="black"/>
                                              </a:solidFill>
                                              <a:latin typeface="Cambria Math" panose="02040503050406030204" pitchFamily="18" charset="0"/>
                                            </a:rPr>
                                          </m:ctrlPr>
                                        </m:sSupPr>
                                        <m:e>
                                          <m:d>
                                            <m:dPr>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b="1" i="1">
                                                  <a:solidFill>
                                                    <a:prstClr val="black"/>
                                                  </a:solidFill>
                                                  <a:latin typeface="Cambria Math" panose="02040503050406030204" pitchFamily="18" charset="0"/>
                                                </a:rPr>
                                                <m:t>−</m:t>
                                              </m:r>
                                              <m:sSub>
                                                <m:sSubPr>
                                                  <m:ctrlPr>
                                                    <a:rPr lang="en-GB" sz="2200" b="1"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d>
                                        </m:e>
                                        <m:sup>
                                          <m:r>
                                            <a:rPr lang="en-GB" sz="2200" i="1">
                                              <a:solidFill>
                                                <a:prstClr val="black"/>
                                              </a:solidFill>
                                              <a:latin typeface="Cambria Math" panose="02040503050406030204" pitchFamily="18" charset="0"/>
                                            </a:rPr>
                                            <m:t>𝑇</m:t>
                                          </m:r>
                                        </m:sup>
                                      </m:sSup>
                                      <m:d>
                                        <m:dPr>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b="1" i="1">
                                              <a:solidFill>
                                                <a:prstClr val="black"/>
                                              </a:solidFill>
                                              <a:latin typeface="Cambria Math" panose="02040503050406030204" pitchFamily="18" charset="0"/>
                                            </a:rPr>
                                            <m:t>−</m:t>
                                          </m:r>
                                          <m:sSub>
                                            <m:sSubPr>
                                              <m:ctrlPr>
                                                <a:rPr lang="en-GB" sz="2200" b="1"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d>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i="1">
                                                  <a:solidFill>
                                                    <a:prstClr val="black"/>
                                                  </a:solidFill>
                                                  <a:latin typeface="Cambria Math" panose="02040503050406030204" pitchFamily="18" charset="0"/>
                                                </a:rPr>
                                                <m:t>𝐷</m:t>
                                              </m:r>
                                            </m:e>
                                            <m:sub>
                                              <m:r>
                                                <a:rPr lang="en-GB" sz="2200" i="1">
                                                  <a:solidFill>
                                                    <a:prstClr val="black"/>
                                                  </a:solidFill>
                                                  <a:latin typeface="Cambria Math" panose="02040503050406030204" pitchFamily="18" charset="0"/>
                                                </a:rPr>
                                                <m:t>𝑖</m:t>
                                              </m:r>
                                            </m:sub>
                                          </m:sSub>
                                        </m:e>
                                      </m:d>
                                    </m:den>
                                  </m:f>
                                </m:e>
                              </m:nary>
                            </m:e>
                          </m:nary>
                        </m:oMath>
                      </m:oMathPara>
                    </a14:m>
                    <a:endParaRPr lang="en-GB" sz="2200" i="1" dirty="0">
                      <a:solidFill>
                        <a:prstClr val="black"/>
                      </a:solidFill>
                      <a:latin typeface="Cambria Math" panose="02040503050406030204" pitchFamily="18" charset="0"/>
                    </a:endParaRPr>
                  </a:p>
                  <a:p>
                    <a:pPr lvl="0" algn="just">
                      <a:spcAft>
                        <a:spcPts val="300"/>
                      </a:spcAft>
                    </a:pPr>
                    <a14:m>
                      <m:oMath xmlns:m="http://schemas.openxmlformats.org/officeDocument/2006/math">
                        <m:r>
                          <a:rPr lang="en-GB" sz="2200" i="1">
                            <a:solidFill>
                              <a:prstClr val="black"/>
                            </a:solidFill>
                            <a:latin typeface="Cambria Math" panose="02040503050406030204" pitchFamily="18" charset="0"/>
                          </a:rPr>
                          <m:t>𝐵</m:t>
                        </m:r>
                        <m:r>
                          <a:rPr lang="en-GB" sz="2200" i="1">
                            <a:solidFill>
                              <a:prstClr val="black"/>
                            </a:solidFill>
                            <a:latin typeface="Cambria Math" panose="02040503050406030204" pitchFamily="18" charset="0"/>
                          </a:rPr>
                          <m:t>≔</m:t>
                        </m:r>
                      </m:oMath>
                    </a14:m>
                    <a:r>
                      <a:rPr lang="de-DE" sz="2200" dirty="0">
                        <a:solidFill>
                          <a:prstClr val="black"/>
                        </a:solidFill>
                      </a:rPr>
                      <a:t> first </a:t>
                    </a:r>
                    <a14:m>
                      <m:oMath xmlns:m="http://schemas.openxmlformats.org/officeDocument/2006/math">
                        <m:r>
                          <a:rPr lang="de-DE" sz="2200" i="1" dirty="0">
                            <a:solidFill>
                              <a:prstClr val="black"/>
                            </a:solidFill>
                            <a:latin typeface="Cambria Math" panose="02040503050406030204" pitchFamily="18" charset="0"/>
                          </a:rPr>
                          <m:t>𝑘</m:t>
                        </m:r>
                      </m:oMath>
                    </a14:m>
                    <a:r>
                      <a:rPr lang="de-DE" sz="2200" dirty="0">
                        <a:solidFill>
                          <a:prstClr val="black"/>
                        </a:solidFill>
                      </a:rPr>
                      <a:t> rows of </a:t>
                    </a:r>
                    <a14:m>
                      <m:oMath xmlns:m="http://schemas.openxmlformats.org/officeDocument/2006/math">
                        <m:r>
                          <a:rPr lang="en-GB" sz="2200" i="1">
                            <a:solidFill>
                              <a:prstClr val="black"/>
                            </a:solidFill>
                            <a:latin typeface="Cambria Math" panose="02040503050406030204" pitchFamily="18" charset="0"/>
                            <a:ea typeface="Cambria Math" panose="02040503050406030204" pitchFamily="18" charset="0"/>
                          </a:rPr>
                          <m:t>𝕊𝕍𝔻</m:t>
                        </m:r>
                        <m:d>
                          <m:dPr>
                            <m:ctrlPr>
                              <a:rPr lang="en-GB" sz="2200" i="1">
                                <a:solidFill>
                                  <a:prstClr val="black"/>
                                </a:solidFill>
                                <a:latin typeface="Cambria Math" panose="02040503050406030204" pitchFamily="18" charset="0"/>
                                <a:ea typeface="Cambria Math" panose="02040503050406030204" pitchFamily="18" charset="0"/>
                              </a:rPr>
                            </m:ctrlPr>
                          </m:dPr>
                          <m:e>
                            <m:r>
                              <a:rPr lang="en-GB" sz="2200" b="0" i="1">
                                <a:solidFill>
                                  <a:prstClr val="black"/>
                                </a:solidFill>
                                <a:latin typeface="Cambria Math" panose="02040503050406030204" pitchFamily="18" charset="0"/>
                              </a:rPr>
                              <m:t>𝐶</m:t>
                            </m:r>
                          </m:e>
                        </m:d>
                      </m:oMath>
                    </a14:m>
                    <a:endParaRPr lang="en-GB" sz="2200" i="1" dirty="0">
                      <a:solidFill>
                        <a:prstClr val="black"/>
                      </a:solidFill>
                      <a:latin typeface="Cambria Math" panose="02040503050406030204" pitchFamily="18" charset="0"/>
                    </a:endParaRPr>
                  </a:p>
                  <a:p>
                    <a:pPr lvl="0" algn="just">
                      <a:spcAft>
                        <a:spcPts val="300"/>
                      </a:spcAft>
                    </a:pPr>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acc>
                            <m:accPr>
                              <m:chr m:val="⃗"/>
                              <m:ctrlPr>
                                <a:rPr lang="de-DE"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f>
                            <m:fPr>
                              <m:type m:val="lin"/>
                              <m:ctrlPr>
                                <a:rPr lang="en-GB" sz="2200" i="1">
                                  <a:solidFill>
                                    <a:prstClr val="black"/>
                                  </a:solidFill>
                                  <a:latin typeface="Cambria Math" panose="02040503050406030204" pitchFamily="18" charset="0"/>
                                </a:rPr>
                              </m:ctrlPr>
                            </m:fPr>
                            <m:num>
                              <m:d>
                                <m:dPr>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e>
                              </m:d>
                            </m:num>
                            <m:den>
                              <m:d>
                                <m:dPr>
                                  <m:begChr m:val="‖"/>
                                  <m:endChr m:val="‖"/>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e>
                              </m:d>
                              <m:r>
                                <a:rPr lang="en-GB" sz="2200" i="1">
                                  <a:solidFill>
                                    <a:prstClr val="black"/>
                                  </a:solidFill>
                                  <a:latin typeface="Cambria Math" panose="02040503050406030204" pitchFamily="18" charset="0"/>
                                </a:rPr>
                                <m:t>    , </m:t>
                              </m:r>
                              <m:r>
                                <a:rPr lang="en-GB" sz="2200" i="1">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𝑁</m:t>
                              </m:r>
                            </m:den>
                          </m:f>
                        </m:oMath>
                      </m:oMathPara>
                    </a14:m>
                    <a:endParaRPr lang="de-DE" sz="2200" dirty="0">
                      <a:solidFill>
                        <a:prstClr val="black"/>
                      </a:solidFill>
                    </a:endParaRPr>
                  </a:p>
                  <a:p>
                    <a:pPr lvl="0" algn="just">
                      <a:spcAft>
                        <a:spcPts val="300"/>
                      </a:spcAft>
                    </a:pPr>
                    <a14:m>
                      <m:oMathPara xmlns:m="http://schemas.openxmlformats.org/officeDocument/2006/math">
                        <m:oMathParaPr>
                          <m:jc m:val="left"/>
                        </m:oMathParaPr>
                        <m:oMath xmlns:m="http://schemas.openxmlformats.org/officeDocument/2006/math">
                          <m:sSub>
                            <m:sSubPr>
                              <m:ctrlPr>
                                <a:rPr lang="de-DE" sz="2200" i="1">
                                  <a:solidFill>
                                    <a:prstClr val="black"/>
                                  </a:solidFill>
                                  <a:latin typeface="Cambria Math" panose="02040503050406030204" pitchFamily="18" charset="0"/>
                                </a:rPr>
                              </m:ctrlPr>
                            </m:sSubPr>
                            <m:e>
                              <m:r>
                                <a:rPr lang="de-DE"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nary>
                            <m:naryPr>
                              <m:chr m:val="∑"/>
                              <m:limLoc m:val="subSup"/>
                              <m:supHide m:val="on"/>
                              <m:ctrlPr>
                                <a:rPr lang="en-GB" sz="2200" i="1">
                                  <a:solidFill>
                                    <a:prstClr val="black"/>
                                  </a:solidFill>
                                  <a:latin typeface="Cambria Math" panose="02040503050406030204" pitchFamily="18" charset="0"/>
                                </a:rPr>
                              </m:ctrlPr>
                            </m:naryPr>
                            <m:sub>
                              <m:r>
                                <m:rPr>
                                  <m:brk m:alnAt="9"/>
                                </m:rP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𝐸</m:t>
                                  </m:r>
                                </m:e>
                                <m:sub>
                                  <m:r>
                                    <a:rPr lang="en-GB" sz="2200" i="1">
                                      <a:solidFill>
                                        <a:prstClr val="black"/>
                                      </a:solidFill>
                                      <a:latin typeface="Cambria Math" panose="02040503050406030204" pitchFamily="18" charset="0"/>
                                      <a:ea typeface="Cambria Math" panose="02040503050406030204" pitchFamily="18" charset="0"/>
                                    </a:rPr>
                                    <m:t>𝑖</m:t>
                                  </m:r>
                                </m:sub>
                              </m:sSub>
                            </m:sub>
                            <m:sup/>
                            <m:e>
                              <m:f>
                                <m:fPr>
                                  <m:type m:val="lin"/>
                                  <m:ctrlPr>
                                    <a:rPr lang="en-GB" sz="2200" i="1">
                                      <a:solidFill>
                                        <a:prstClr val="black"/>
                                      </a:solidFill>
                                      <a:latin typeface="Cambria Math" panose="02040503050406030204" pitchFamily="18" charset="0"/>
                                    </a:rPr>
                                  </m:ctrlPr>
                                </m:fPr>
                                <m:num>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i="1">
                                              <a:solidFill>
                                                <a:prstClr val="black"/>
                                              </a:solidFill>
                                              <a:latin typeface="Cambria Math" panose="02040503050406030204" pitchFamily="18" charset="0"/>
                                            </a:rPr>
                                            <m:t>𝐸</m:t>
                                          </m:r>
                                        </m:e>
                                        <m:sub>
                                          <m:r>
                                            <a:rPr lang="en-GB" sz="2200" i="1">
                                              <a:solidFill>
                                                <a:prstClr val="black"/>
                                              </a:solidFill>
                                              <a:latin typeface="Cambria Math" panose="02040503050406030204" pitchFamily="18" charset="0"/>
                                            </a:rPr>
                                            <m:t>𝑖</m:t>
                                          </m:r>
                                        </m:sub>
                                      </m:sSub>
                                    </m:e>
                                  </m:d>
                                </m:den>
                              </m:f>
                              <m:r>
                                <a:rPr lang="en-GB" sz="2200" i="1">
                                  <a:solidFill>
                                    <a:prstClr val="black"/>
                                  </a:solidFill>
                                  <a:latin typeface="Cambria Math" panose="02040503050406030204" pitchFamily="18" charset="0"/>
                                </a:rPr>
                                <m:t>    , </m:t>
                              </m:r>
                            </m:e>
                          </m:nary>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rPr>
                                <m:t>𝒗</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sub>
                              <m:r>
                                <a:rPr lang="en-GB" sz="2200" i="1">
                                  <a:solidFill>
                                    <a:prstClr val="black"/>
                                  </a:solidFill>
                                  <a:latin typeface="Cambria Math" panose="02040503050406030204" pitchFamily="18" charset="0"/>
                                </a:rPr>
                                <m:t>𝐵</m:t>
                              </m:r>
                            </m:sub>
                          </m:sSub>
                          <m:r>
                            <a:rPr lang="en-GB" sz="2200" i="1">
                              <a:solidFill>
                                <a:prstClr val="black"/>
                              </a:solidFill>
                              <a:latin typeface="Cambria Math" panose="02040503050406030204" pitchFamily="18" charset="0"/>
                            </a:rPr>
                            <m:t>    </m:t>
                          </m:r>
                          <m:r>
                            <a:rPr lang="en-GB" sz="2200" i="1" smtClean="0">
                              <a:solidFill>
                                <a:prstClr val="black"/>
                              </a:solidFill>
                              <a:latin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𝑖</m:t>
                          </m:r>
                          <m:r>
                            <a:rPr lang="en-GB" sz="2200" i="1">
                              <a:solidFill>
                                <a:prstClr val="black"/>
                              </a:solidFill>
                              <a:latin typeface="Cambria Math" panose="02040503050406030204" pitchFamily="18" charset="0"/>
                              <a:ea typeface="Cambria Math" panose="02040503050406030204" pitchFamily="18" charset="0"/>
                            </a:rPr>
                            <m:t>∈</m:t>
                          </m:r>
                          <m:d>
                            <m:dPr>
                              <m:begChr m:val="["/>
                              <m:endChr m:val="]"/>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1, </m:t>
                              </m:r>
                              <m:r>
                                <a:rPr lang="en-GB" sz="2200" i="1">
                                  <a:solidFill>
                                    <a:prstClr val="black"/>
                                  </a:solidFill>
                                  <a:latin typeface="Cambria Math" panose="02040503050406030204" pitchFamily="18" charset="0"/>
                                  <a:ea typeface="Cambria Math" panose="02040503050406030204" pitchFamily="18" charset="0"/>
                                </a:rPr>
                                <m:t>𝑚</m:t>
                              </m:r>
                            </m:e>
                          </m:d>
                        </m:oMath>
                      </m:oMathPara>
                    </a14:m>
                    <a:endParaRPr lang="en-GB" sz="2200" i="1" dirty="0">
                      <a:solidFill>
                        <a:prstClr val="black"/>
                      </a:solidFill>
                      <a:latin typeface="Cambria Math" panose="02040503050406030204" pitchFamily="18" charset="0"/>
                      <a:ea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rPr>
                                <m:t>𝒗</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rad>
                            <m:radPr>
                              <m:degHide m:val="on"/>
                              <m:ctrlPr>
                                <a:rPr lang="en-GB" sz="2200" i="1">
                                  <a:solidFill>
                                    <a:prstClr val="black"/>
                                  </a:solidFill>
                                  <a:latin typeface="Cambria Math" panose="02040503050406030204" pitchFamily="18" charset="0"/>
                                </a:rPr>
                              </m:ctrlPr>
                            </m:radPr>
                            <m:deg/>
                            <m:e>
                              <m:r>
                                <a:rPr lang="en-GB" sz="2200" i="1">
                                  <a:solidFill>
                                    <a:prstClr val="black"/>
                                  </a:solidFill>
                                  <a:latin typeface="Cambria Math" panose="02040503050406030204" pitchFamily="18" charset="0"/>
                                </a:rPr>
                                <m:t>1−</m:t>
                              </m:r>
                              <m:sSup>
                                <m:sSupPr>
                                  <m:ctrlPr>
                                    <a:rPr lang="en-GB" sz="2200" i="1">
                                      <a:solidFill>
                                        <a:prstClr val="black"/>
                                      </a:solidFill>
                                      <a:latin typeface="Cambria Math" panose="02040503050406030204" pitchFamily="18" charset="0"/>
                                    </a:rPr>
                                  </m:ctrlPr>
                                </m:sSupPr>
                                <m:e>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rPr>
                                            <m:t>𝒗</m:t>
                                          </m:r>
                                        </m:e>
                                        <m:sub>
                                          <m:r>
                                            <a:rPr lang="en-GB" sz="2200" i="1">
                                              <a:solidFill>
                                                <a:prstClr val="black"/>
                                              </a:solidFill>
                                              <a:latin typeface="Cambria Math" panose="02040503050406030204" pitchFamily="18" charset="0"/>
                                            </a:rPr>
                                            <m:t>𝑖</m:t>
                                          </m:r>
                                        </m:sub>
                                      </m:sSub>
                                    </m:e>
                                  </m:d>
                                </m:e>
                                <m:sup>
                                  <m:r>
                                    <a:rPr lang="en-GB" sz="2200" i="1">
                                      <a:solidFill>
                                        <a:prstClr val="black"/>
                                      </a:solidFill>
                                      <a:latin typeface="Cambria Math" panose="02040503050406030204" pitchFamily="18" charset="0"/>
                                    </a:rPr>
                                    <m:t>2</m:t>
                                  </m:r>
                                </m:sup>
                              </m:sSup>
                            </m:e>
                          </m:rad>
                          <m:f>
                            <m:fPr>
                              <m:ctrlPr>
                                <a:rPr lang="en-GB" sz="2200" i="1">
                                  <a:solidFill>
                                    <a:prstClr val="black"/>
                                  </a:solidFill>
                                  <a:latin typeface="Cambria Math" panose="02040503050406030204" pitchFamily="18" charset="0"/>
                                </a:rPr>
                              </m:ctrlPr>
                            </m:fPr>
                            <m:num>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sub>
                                  <m:r>
                                    <a:rPr lang="en-GB" sz="2200" i="1">
                                      <a:solidFill>
                                        <a:prstClr val="black"/>
                                      </a:solidFill>
                                      <a:latin typeface="Cambria Math" panose="02040503050406030204" pitchFamily="18" charset="0"/>
                                    </a:rPr>
                                    <m:t>𝐵</m:t>
                                  </m:r>
                                </m:sub>
                              </m:sSub>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sub>
                                      <m:r>
                                        <a:rPr lang="en-GB" sz="2200" i="1">
                                          <a:solidFill>
                                            <a:prstClr val="black"/>
                                          </a:solidFill>
                                          <a:latin typeface="Cambria Math" panose="02040503050406030204" pitchFamily="18" charset="0"/>
                                        </a:rPr>
                                        <m:t>𝐵</m:t>
                                      </m:r>
                                    </m:sub>
                                  </m:sSub>
                                </m:e>
                              </m:d>
                            </m:den>
                          </m:f>
                          <m:r>
                            <a:rPr lang="en-GB" sz="2200" i="1">
                              <a:solidFill>
                                <a:prstClr val="black"/>
                              </a:solidFill>
                              <a:latin typeface="Cambria Math" panose="02040503050406030204" pitchFamily="18" charset="0"/>
                            </a:rPr>
                            <m:t>    ,</m:t>
                          </m:r>
                          <m:r>
                            <a:rPr lang="en-GB" sz="2200" b="0" i="1" smtClean="0">
                              <a:solidFill>
                                <a:prstClr val="black"/>
                              </a:solidFill>
                              <a:latin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𝑖</m:t>
                          </m:r>
                          <m:r>
                            <a:rPr lang="en-GB" sz="2200" i="1">
                              <a:solidFill>
                                <a:prstClr val="black"/>
                              </a:solidFill>
                              <a:latin typeface="Cambria Math" panose="02040503050406030204" pitchFamily="18" charset="0"/>
                              <a:ea typeface="Cambria Math" panose="02040503050406030204" pitchFamily="18" charset="0"/>
                            </a:rPr>
                            <m:t>∈</m:t>
                          </m:r>
                          <m:d>
                            <m:dPr>
                              <m:begChr m:val="["/>
                              <m:endChr m:val="]"/>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1,</m:t>
                              </m:r>
                              <m:r>
                                <a:rPr lang="en-GB" sz="2200" i="1">
                                  <a:solidFill>
                                    <a:prstClr val="black"/>
                                  </a:solidFill>
                                  <a:latin typeface="Cambria Math" panose="02040503050406030204" pitchFamily="18" charset="0"/>
                                  <a:ea typeface="Cambria Math" panose="02040503050406030204" pitchFamily="18" charset="0"/>
                                </a:rPr>
                                <m:t>𝑚</m:t>
                              </m:r>
                            </m:e>
                          </m:d>
                          <m:r>
                            <a:rPr lang="en-GB" sz="2200" b="0" i="1" smtClean="0">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m:t>
                          </m:r>
                          <m:r>
                            <a:rPr lang="en-GB" sz="2200" b="0" i="1" smtClean="0">
                              <a:solidFill>
                                <a:prstClr val="black"/>
                              </a:solidFill>
                              <a:latin typeface="Cambria Math" panose="02040503050406030204" pitchFamily="18" charset="0"/>
                              <a:ea typeface="Cambria Math" panose="02040503050406030204" pitchFamily="18" charset="0"/>
                            </a:rPr>
                            <m:t> </m:t>
                          </m:r>
                          <m:r>
                            <a:rPr lang="en-GB" sz="2200" b="0" i="1" smtClean="0">
                              <a:solidFill>
                                <a:prstClr val="black"/>
                              </a:solidFill>
                              <a:latin typeface="Cambria Math" panose="02040503050406030204" pitchFamily="18" charset="0"/>
                              <a:ea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𝐸</m:t>
                              </m:r>
                            </m:e>
                            <m:sub>
                              <m:r>
                                <a:rPr lang="en-GB" sz="2200" i="1">
                                  <a:solidFill>
                                    <a:prstClr val="black"/>
                                  </a:solidFill>
                                  <a:latin typeface="Cambria Math" panose="02040503050406030204" pitchFamily="18" charset="0"/>
                                  <a:ea typeface="Cambria Math" panose="02040503050406030204" pitchFamily="18" charset="0"/>
                                </a:rPr>
                                <m:t>𝑖</m:t>
                              </m:r>
                            </m:sub>
                          </m:sSub>
                        </m:oMath>
                      </m:oMathPara>
                    </a14:m>
                    <a:endParaRPr lang="de-DE" sz="2200" i="1" dirty="0">
                      <a:solidFill>
                        <a:prstClr val="black"/>
                      </a:solidFill>
                      <a:latin typeface="Cambria Math" panose="02040503050406030204" pitchFamily="18" charset="0"/>
                    </a:endParaRPr>
                  </a:p>
                  <a:p>
                    <a:pPr lvl="0" algn="just">
                      <a:spcAft>
                        <a:spcPts val="300"/>
                      </a:spcAft>
                    </a:pPr>
                    <a:endParaRPr lang="en-GB" sz="2200" i="1" dirty="0">
                      <a:solidFill>
                        <a:prstClr val="black"/>
                      </a:solidFill>
                      <a:latin typeface="Cambria Math" panose="02040503050406030204" pitchFamily="18" charset="0"/>
                    </a:endParaRPr>
                  </a:p>
                  <a:p>
                    <a:pPr lvl="0" algn="just">
                      <a:spcAft>
                        <a:spcPts val="300"/>
                      </a:spcAft>
                    </a:pPr>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𝑇</m:t>
                              </m:r>
                            </m:e>
                            <m:sup>
                              <m:r>
                                <a:rPr lang="en-GB" sz="2200" i="1">
                                  <a:solidFill>
                                    <a:prstClr val="black"/>
                                  </a:solidFill>
                                  <a:latin typeface="Cambria Math" panose="02040503050406030204" pitchFamily="18" charset="0"/>
                                </a:rPr>
                                <m:t>∗</m:t>
                              </m:r>
                            </m:sup>
                          </m:sSup>
                          <m:r>
                            <a:rPr lang="en-GB" sz="2200" i="1">
                              <a:solidFill>
                                <a:prstClr val="black"/>
                              </a:solidFill>
                              <a:latin typeface="Cambria Math" panose="02040503050406030204" pitchFamily="18" charset="0"/>
                            </a:rPr>
                            <m:t>≔</m:t>
                          </m:r>
                          <m:r>
                            <a:rPr lang="en-GB" sz="2200" i="1">
                              <a:solidFill>
                                <a:prstClr val="black"/>
                              </a:solidFill>
                              <a:latin typeface="Cambria Math" panose="02040503050406030204" pitchFamily="18" charset="0"/>
                            </a:rPr>
                            <m:t>𝑎𝑟𝑔</m:t>
                          </m:r>
                          <m:func>
                            <m:funcPr>
                              <m:ctrlPr>
                                <a:rPr lang="en-GB" sz="2200" i="1">
                                  <a:solidFill>
                                    <a:prstClr val="black"/>
                                  </a:solidFill>
                                  <a:latin typeface="Cambria Math" panose="02040503050406030204" pitchFamily="18" charset="0"/>
                                </a:rPr>
                              </m:ctrlPr>
                            </m:funcPr>
                            <m:fName>
                              <m:limLow>
                                <m:limLowPr>
                                  <m:ctrlPr>
                                    <a:rPr lang="en-GB" sz="2200" i="1">
                                      <a:solidFill>
                                        <a:prstClr val="black"/>
                                      </a:solidFill>
                                      <a:latin typeface="Cambria Math" panose="02040503050406030204" pitchFamily="18" charset="0"/>
                                    </a:rPr>
                                  </m:ctrlPr>
                                </m:limLowPr>
                                <m:e>
                                  <m:r>
                                    <m:rPr>
                                      <m:sty m:val="p"/>
                                    </m:rPr>
                                    <a:rPr lang="en-GB" sz="2200">
                                      <a:solidFill>
                                        <a:prstClr val="black"/>
                                      </a:solidFill>
                                      <a:latin typeface="Cambria Math" panose="02040503050406030204" pitchFamily="18" charset="0"/>
                                    </a:rPr>
                                    <m:t>min</m:t>
                                  </m:r>
                                </m:e>
                                <m:lim>
                                  <m:r>
                                    <a:rPr lang="en-GB" sz="2200" i="1">
                                      <a:solidFill>
                                        <a:prstClr val="black"/>
                                      </a:solidFill>
                                      <a:latin typeface="Cambria Math" panose="02040503050406030204" pitchFamily="18" charset="0"/>
                                    </a:rPr>
                                    <m:t>𝑇</m:t>
                                  </m:r>
                                </m:lim>
                              </m:limLow>
                            </m:fName>
                            <m:e>
                              <m:sSubSup>
                                <m:sSubSupPr>
                                  <m:ctrlPr>
                                    <a:rPr lang="en-GB" sz="2200" i="1">
                                      <a:solidFill>
                                        <a:prstClr val="black"/>
                                      </a:solidFill>
                                      <a:latin typeface="Cambria Math" panose="02040503050406030204" pitchFamily="18" charset="0"/>
                                    </a:rPr>
                                  </m:ctrlPr>
                                </m:sSubSupPr>
                                <m:e>
                                  <m:d>
                                    <m:dPr>
                                      <m:begChr m:val="‖"/>
                                      <m:endChr m:val="‖"/>
                                      <m:ctrlPr>
                                        <a:rPr lang="en-GB" sz="2200" i="1">
                                          <a:solidFill>
                                            <a:prstClr val="black"/>
                                          </a:solidFill>
                                          <a:latin typeface="Cambria Math" panose="02040503050406030204" pitchFamily="18" charset="0"/>
                                        </a:rPr>
                                      </m:ctrlPr>
                                    </m:dPr>
                                    <m:e>
                                      <m:sSup>
                                        <m:sSupPr>
                                          <m:ctrlPr>
                                            <a:rPr lang="en-GB" sz="2200" i="1">
                                              <a:solidFill>
                                                <a:prstClr val="black"/>
                                              </a:solidFill>
                                              <a:latin typeface="Cambria Math" panose="02040503050406030204" pitchFamily="18" charset="0"/>
                                            </a:rPr>
                                          </m:ctrlPr>
                                        </m:sSupPr>
                                        <m:e>
                                          <m:d>
                                            <m:dPr>
                                              <m:ctrlPr>
                                                <a:rPr lang="en-GB" sz="2200" i="1">
                                                  <a:solidFill>
                                                    <a:prstClr val="black"/>
                                                  </a:solidFill>
                                                  <a:latin typeface="Cambria Math" panose="02040503050406030204" pitchFamily="18" charset="0"/>
                                                </a:rPr>
                                              </m:ctrlPr>
                                            </m:dPr>
                                            <m:e>
                                              <m:r>
                                                <a:rPr lang="en-GB" sz="2200" i="1">
                                                  <a:solidFill>
                                                    <a:prstClr val="black"/>
                                                  </a:solidFill>
                                                  <a:latin typeface="Cambria Math" panose="02040503050406030204" pitchFamily="18" charset="0"/>
                                                </a:rPr>
                                                <m:t>𝑇𝑊</m:t>
                                              </m:r>
                                            </m:e>
                                          </m:d>
                                        </m:e>
                                        <m:sup>
                                          <m:r>
                                            <a:rPr lang="en-GB" sz="2200" i="1">
                                              <a:solidFill>
                                                <a:prstClr val="black"/>
                                              </a:solidFill>
                                              <a:latin typeface="Cambria Math" panose="02040503050406030204" pitchFamily="18" charset="0"/>
                                            </a:rPr>
                                            <m:t>𝑇</m:t>
                                          </m:r>
                                        </m:sup>
                                      </m:sSup>
                                      <m:d>
                                        <m:dPr>
                                          <m:ctrlPr>
                                            <a:rPr lang="en-GB" sz="2200" i="1">
                                              <a:solidFill>
                                                <a:prstClr val="black"/>
                                              </a:solidFill>
                                              <a:latin typeface="Cambria Math" panose="02040503050406030204" pitchFamily="18" charset="0"/>
                                            </a:rPr>
                                          </m:ctrlPr>
                                        </m:dPr>
                                        <m:e>
                                          <m:r>
                                            <a:rPr lang="en-GB" sz="2200" i="1">
                                              <a:solidFill>
                                                <a:prstClr val="black"/>
                                              </a:solidFill>
                                              <a:latin typeface="Cambria Math" panose="02040503050406030204" pitchFamily="18" charset="0"/>
                                            </a:rPr>
                                            <m:t>𝑇𝑊</m:t>
                                          </m:r>
                                        </m:e>
                                      </m:d>
                                      <m:r>
                                        <a:rPr lang="en-GB" sz="2200" i="1">
                                          <a:solidFill>
                                            <a:prstClr val="black"/>
                                          </a:solidFill>
                                          <a:latin typeface="Cambria Math" panose="02040503050406030204" pitchFamily="18" charset="0"/>
                                        </a:rPr>
                                        <m:t>−</m:t>
                                      </m:r>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𝑊</m:t>
                                          </m:r>
                                        </m:e>
                                        <m:sup>
                                          <m:r>
                                            <a:rPr lang="en-GB" sz="2200" i="1">
                                              <a:solidFill>
                                                <a:prstClr val="black"/>
                                              </a:solidFill>
                                              <a:latin typeface="Cambria Math" panose="02040503050406030204" pitchFamily="18" charset="0"/>
                                            </a:rPr>
                                            <m:t>𝑇</m:t>
                                          </m:r>
                                        </m:sup>
                                      </m:sSup>
                                      <m:r>
                                        <a:rPr lang="en-GB" sz="2200" i="1">
                                          <a:solidFill>
                                            <a:prstClr val="black"/>
                                          </a:solidFill>
                                          <a:latin typeface="Cambria Math" panose="02040503050406030204" pitchFamily="18" charset="0"/>
                                        </a:rPr>
                                        <m:t>𝑊</m:t>
                                      </m:r>
                                    </m:e>
                                  </m:d>
                                </m:e>
                                <m:sub>
                                  <m:r>
                                    <a:rPr lang="en-GB" sz="2200" i="1">
                                      <a:solidFill>
                                        <a:prstClr val="black"/>
                                      </a:solidFill>
                                      <a:latin typeface="Cambria Math" panose="02040503050406030204" pitchFamily="18" charset="0"/>
                                    </a:rPr>
                                    <m:t>𝐹</m:t>
                                  </m:r>
                                </m:sub>
                                <m:sup>
                                  <m:r>
                                    <a:rPr lang="en-GB" sz="2200" i="1">
                                      <a:solidFill>
                                        <a:prstClr val="black"/>
                                      </a:solidFill>
                                      <a:latin typeface="Cambria Math" panose="02040503050406030204" pitchFamily="18" charset="0"/>
                                    </a:rPr>
                                    <m:t>2</m:t>
                                  </m:r>
                                </m:sup>
                              </m:sSubSup>
                              <m:r>
                                <a:rPr lang="en-GB" sz="2200" i="1">
                                  <a:solidFill>
                                    <a:prstClr val="black"/>
                                  </a:solidFill>
                                  <a:latin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𝜆</m:t>
                              </m:r>
                              <m:sSubSup>
                                <m:sSubSupPr>
                                  <m:ctrlPr>
                                    <a:rPr lang="en-GB" sz="2200" i="1">
                                      <a:solidFill>
                                        <a:prstClr val="black"/>
                                      </a:solidFill>
                                      <a:latin typeface="Cambria Math" panose="02040503050406030204" pitchFamily="18" charset="0"/>
                                      <a:ea typeface="Cambria Math" panose="02040503050406030204" pitchFamily="18" charset="0"/>
                                    </a:rPr>
                                  </m:ctrlPr>
                                </m:sSubSupPr>
                                <m:e>
                                  <m:d>
                                    <m:dPr>
                                      <m:begChr m:val="‖"/>
                                      <m:endChr m:val="‖"/>
                                      <m:ctrlPr>
                                        <a:rPr lang="en-GB" sz="2200" i="1">
                                          <a:solidFill>
                                            <a:prstClr val="black"/>
                                          </a:solidFill>
                                          <a:latin typeface="Cambria Math" panose="02040503050406030204" pitchFamily="18" charset="0"/>
                                          <a:ea typeface="Cambria Math" panose="02040503050406030204" pitchFamily="18" charset="0"/>
                                        </a:rPr>
                                      </m:ctrlPr>
                                    </m:dPr>
                                    <m:e>
                                      <m:sSup>
                                        <m:sSupPr>
                                          <m:ctrlPr>
                                            <a:rPr lang="en-GB" sz="2200" i="1">
                                              <a:solidFill>
                                                <a:prstClr val="black"/>
                                              </a:solidFill>
                                              <a:latin typeface="Cambria Math" panose="02040503050406030204" pitchFamily="18" charset="0"/>
                                              <a:ea typeface="Cambria Math" panose="02040503050406030204" pitchFamily="18" charset="0"/>
                                            </a:rPr>
                                          </m:ctrlPr>
                                        </m:sSupPr>
                                        <m:e>
                                          <m:d>
                                            <m:dPr>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𝑇</m:t>
                                              </m:r>
                                              <m:r>
                                                <a:rPr lang="en-GB" sz="2200" b="0" i="1" smtClean="0">
                                                  <a:solidFill>
                                                    <a:prstClr val="black"/>
                                                  </a:solidFill>
                                                  <a:latin typeface="Cambria Math" panose="02040503050406030204" pitchFamily="18" charset="0"/>
                                                  <a:ea typeface="Cambria Math" panose="02040503050406030204" pitchFamily="18" charset="0"/>
                                                </a:rPr>
                                                <m:t>𝑁</m:t>
                                              </m:r>
                                            </m:e>
                                          </m:d>
                                        </m:e>
                                        <m:sup>
                                          <m:r>
                                            <a:rPr lang="en-GB" sz="2200" i="1">
                                              <a:solidFill>
                                                <a:prstClr val="black"/>
                                              </a:solidFill>
                                              <a:latin typeface="Cambria Math" panose="02040503050406030204" pitchFamily="18" charset="0"/>
                                              <a:ea typeface="Cambria Math" panose="02040503050406030204" pitchFamily="18" charset="0"/>
                                            </a:rPr>
                                            <m:t>𝑇</m:t>
                                          </m:r>
                                        </m:sup>
                                      </m:sSup>
                                      <m:d>
                                        <m:dPr>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𝑇𝐵</m:t>
                                          </m:r>
                                        </m:e>
                                      </m:d>
                                    </m:e>
                                  </m:d>
                                </m:e>
                                <m:sub>
                                  <m:r>
                                    <a:rPr lang="en-GB" sz="2200" i="1">
                                      <a:solidFill>
                                        <a:prstClr val="black"/>
                                      </a:solidFill>
                                      <a:latin typeface="Cambria Math" panose="02040503050406030204" pitchFamily="18" charset="0"/>
                                      <a:ea typeface="Cambria Math" panose="02040503050406030204" pitchFamily="18" charset="0"/>
                                    </a:rPr>
                                    <m:t>𝐹</m:t>
                                  </m:r>
                                </m:sub>
                                <m:sup>
                                  <m:r>
                                    <a:rPr lang="en-GB" sz="2200" i="1">
                                      <a:solidFill>
                                        <a:prstClr val="black"/>
                                      </a:solidFill>
                                      <a:latin typeface="Cambria Math" panose="02040503050406030204" pitchFamily="18" charset="0"/>
                                      <a:ea typeface="Cambria Math" panose="02040503050406030204" pitchFamily="18" charset="0"/>
                                    </a:rPr>
                                    <m:t>2</m:t>
                                  </m:r>
                                </m:sup>
                              </m:sSubSup>
                            </m:e>
                          </m:func>
                        </m:oMath>
                      </m:oMathPara>
                    </a14:m>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𝑊</m:t>
                              </m:r>
                            </m:e>
                          </m:acc>
                          <m:r>
                            <a:rPr lang="en-GB" sz="2200" i="1">
                              <a:solidFill>
                                <a:prstClr val="black"/>
                              </a:solidFill>
                              <a:latin typeface="Cambria Math" panose="02040503050406030204" pitchFamily="18" charset="0"/>
                            </a:rPr>
                            <m:t>≔</m:t>
                          </m:r>
                          <m:d>
                            <m:dPr>
                              <m:begChr m:val="{"/>
                              <m:endChr m:val="}"/>
                              <m:ctrlPr>
                                <a:rPr lang="en-GB" sz="2200" i="1">
                                  <a:solidFill>
                                    <a:prstClr val="black"/>
                                  </a:solidFill>
                                  <a:latin typeface="Cambria Math" panose="02040503050406030204" pitchFamily="18" charset="0"/>
                                </a:rPr>
                              </m:ctrlPr>
                            </m:dPr>
                            <m:e>
                              <m:f>
                                <m:fPr>
                                  <m:type m:val="lin"/>
                                  <m:ctrlPr>
                                    <a:rPr lang="en-GB" sz="2200" i="1">
                                      <a:solidFill>
                                        <a:prstClr val="black"/>
                                      </a:solidFill>
                                      <a:latin typeface="Cambria Math" panose="02040503050406030204" pitchFamily="18" charset="0"/>
                                    </a:rPr>
                                  </m:ctrlPr>
                                </m:fPr>
                                <m:num>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𝑇</m:t>
                                      </m:r>
                                    </m:e>
                                    <m:sup>
                                      <m:r>
                                        <a:rPr lang="en-GB" sz="2200" i="1">
                                          <a:solidFill>
                                            <a:prstClr val="black"/>
                                          </a:solidFill>
                                          <a:latin typeface="Cambria Math" panose="02040503050406030204" pitchFamily="18" charset="0"/>
                                        </a:rPr>
                                        <m:t>∗</m:t>
                                      </m:r>
                                    </m:sup>
                                  </m:sSup>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num>
                                <m:den>
                                  <m:sSub>
                                    <m:sSubPr>
                                      <m:ctrlPr>
                                        <a:rPr lang="en-GB" sz="2200" i="1">
                                          <a:solidFill>
                                            <a:prstClr val="black"/>
                                          </a:solidFill>
                                          <a:latin typeface="Cambria Math" panose="02040503050406030204" pitchFamily="18" charset="0"/>
                                        </a:rPr>
                                      </m:ctrlPr>
                                    </m:sSubPr>
                                    <m:e>
                                      <m:d>
                                        <m:dPr>
                                          <m:begChr m:val="‖"/>
                                          <m:endChr m:val="‖"/>
                                          <m:ctrlPr>
                                            <a:rPr lang="en-GB" sz="2200" i="1">
                                              <a:solidFill>
                                                <a:prstClr val="black"/>
                                              </a:solidFill>
                                              <a:latin typeface="Cambria Math" panose="02040503050406030204" pitchFamily="18" charset="0"/>
                                            </a:rPr>
                                          </m:ctrlPr>
                                        </m:dPr>
                                        <m:e>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𝑇</m:t>
                                              </m:r>
                                            </m:e>
                                            <m:sup>
                                              <m:r>
                                                <a:rPr lang="en-GB" sz="2200" i="1">
                                                  <a:solidFill>
                                                    <a:prstClr val="black"/>
                                                  </a:solidFill>
                                                  <a:latin typeface="Cambria Math" panose="02040503050406030204" pitchFamily="18" charset="0"/>
                                                </a:rPr>
                                                <m:t>∗</m:t>
                                              </m:r>
                                            </m:sup>
                                          </m:sSup>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d>
                                    </m:e>
                                    <m:sub>
                                      <m:r>
                                        <a:rPr lang="en-GB" sz="2200" i="1">
                                          <a:solidFill>
                                            <a:prstClr val="black"/>
                                          </a:solidFill>
                                          <a:latin typeface="Cambria Math" panose="02040503050406030204" pitchFamily="18" charset="0"/>
                                        </a:rPr>
                                        <m:t>2</m:t>
                                      </m:r>
                                    </m:sub>
                                  </m:sSub>
                                </m:den>
                              </m:f>
                              <m:r>
                                <a:rPr lang="en-GB" sz="2200" i="1">
                                  <a:solidFill>
                                    <a:prstClr val="black"/>
                                  </a:solidFill>
                                  <a:latin typeface="Cambria Math" panose="02040503050406030204" pitchFamily="18" charset="0"/>
                                </a:rPr>
                                <m:t>, </m:t>
                              </m:r>
                              <m: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𝑊</m:t>
                              </m:r>
                            </m:e>
                          </m:d>
                        </m:oMath>
                      </m:oMathPara>
                    </a14:m>
                    <a:endParaRPr lang="en-GB" sz="2200" i="1" dirty="0">
                      <a:solidFill>
                        <a:prstClr val="black"/>
                      </a:solidFill>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0AACC856-B243-45CE-884D-7AC6E0144FF6}"/>
                      </a:ext>
                    </a:extLst>
                  </p:cNvPr>
                  <p:cNvSpPr txBox="1">
                    <a:spLocks noRot="1" noChangeAspect="1" noMove="1" noResize="1" noEditPoints="1" noAdjustHandles="1" noChangeArrowheads="1" noChangeShapeType="1" noTextEdit="1"/>
                  </p:cNvSpPr>
                  <p:nvPr/>
                </p:nvSpPr>
                <p:spPr>
                  <a:xfrm>
                    <a:off x="12043643" y="15301912"/>
                    <a:ext cx="7114002" cy="5867888"/>
                  </a:xfrm>
                  <a:prstGeom prst="rect">
                    <a:avLst/>
                  </a:prstGeom>
                  <a:blipFill>
                    <a:blip r:embed="rId8"/>
                    <a:stretch>
                      <a:fillRect l="-86"/>
                    </a:stretch>
                  </a:blipFill>
                </p:spPr>
                <p:txBody>
                  <a:bodyPr/>
                  <a:lstStyle/>
                  <a:p>
                    <a:r>
                      <a:rPr lang="en-GB">
                        <a:noFill/>
                      </a:rPr>
                      <a:t> </a:t>
                    </a:r>
                  </a:p>
                </p:txBody>
              </p:sp>
            </mc:Fallback>
          </mc:AlternateContent>
          <p:grpSp>
            <p:nvGrpSpPr>
              <p:cNvPr id="32" name="Group 31">
                <a:extLst>
                  <a:ext uri="{FF2B5EF4-FFF2-40B4-BE49-F238E27FC236}">
                    <a16:creationId xmlns:a16="http://schemas.microsoft.com/office/drawing/2014/main" id="{CC06454A-CD8F-4AD6-BE55-F4EB5FC5C15B}"/>
                  </a:ext>
                </a:extLst>
              </p:cNvPr>
              <p:cNvGrpSpPr/>
              <p:nvPr/>
            </p:nvGrpSpPr>
            <p:grpSpPr>
              <a:xfrm>
                <a:off x="11087829" y="15517936"/>
                <a:ext cx="883806" cy="5693697"/>
                <a:chOff x="11087829" y="15517936"/>
                <a:chExt cx="883806" cy="5693697"/>
              </a:xfrm>
            </p:grpSpPr>
            <p:grpSp>
              <p:nvGrpSpPr>
                <p:cNvPr id="31" name="Group 30">
                  <a:extLst>
                    <a:ext uri="{FF2B5EF4-FFF2-40B4-BE49-F238E27FC236}">
                      <a16:creationId xmlns:a16="http://schemas.microsoft.com/office/drawing/2014/main" id="{5788526D-7A21-4AE3-8F03-BB85BEFD7744}"/>
                    </a:ext>
                  </a:extLst>
                </p:cNvPr>
                <p:cNvGrpSpPr/>
                <p:nvPr/>
              </p:nvGrpSpPr>
              <p:grpSpPr>
                <a:xfrm>
                  <a:off x="11676979" y="15517936"/>
                  <a:ext cx="294656" cy="5612703"/>
                  <a:chOff x="11676979" y="15517936"/>
                  <a:chExt cx="294656" cy="5612703"/>
                </a:xfrm>
              </p:grpSpPr>
              <p:sp>
                <p:nvSpPr>
                  <p:cNvPr id="6" name="Left Brace 5">
                    <a:extLst>
                      <a:ext uri="{FF2B5EF4-FFF2-40B4-BE49-F238E27FC236}">
                        <a16:creationId xmlns:a16="http://schemas.microsoft.com/office/drawing/2014/main" id="{9CE2C7E2-6888-428B-A9D9-DAA2381B1314}"/>
                      </a:ext>
                    </a:extLst>
                  </p:cNvPr>
                  <p:cNvSpPr/>
                  <p:nvPr/>
                </p:nvSpPr>
                <p:spPr>
                  <a:xfrm>
                    <a:off x="11676979" y="15517936"/>
                    <a:ext cx="294656" cy="1656183"/>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sp>
                <p:nvSpPr>
                  <p:cNvPr id="18" name="Left Brace 17">
                    <a:extLst>
                      <a:ext uri="{FF2B5EF4-FFF2-40B4-BE49-F238E27FC236}">
                        <a16:creationId xmlns:a16="http://schemas.microsoft.com/office/drawing/2014/main" id="{C56E1506-EB40-4A7B-82AF-14A07534BB5F}"/>
                      </a:ext>
                    </a:extLst>
                  </p:cNvPr>
                  <p:cNvSpPr/>
                  <p:nvPr/>
                </p:nvSpPr>
                <p:spPr>
                  <a:xfrm>
                    <a:off x="11676979" y="17630232"/>
                    <a:ext cx="294656" cy="272207"/>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sp>
                <p:nvSpPr>
                  <p:cNvPr id="23" name="Left Brace 22">
                    <a:extLst>
                      <a:ext uri="{FF2B5EF4-FFF2-40B4-BE49-F238E27FC236}">
                        <a16:creationId xmlns:a16="http://schemas.microsoft.com/office/drawing/2014/main" id="{EF51D969-49E6-4463-9DF9-E2AA54FDB944}"/>
                      </a:ext>
                    </a:extLst>
                  </p:cNvPr>
                  <p:cNvSpPr/>
                  <p:nvPr/>
                </p:nvSpPr>
                <p:spPr>
                  <a:xfrm>
                    <a:off x="11676979" y="18182232"/>
                    <a:ext cx="294656" cy="989287"/>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sp>
                <p:nvSpPr>
                  <p:cNvPr id="24" name="Left Brace 23">
                    <a:extLst>
                      <a:ext uri="{FF2B5EF4-FFF2-40B4-BE49-F238E27FC236}">
                        <a16:creationId xmlns:a16="http://schemas.microsoft.com/office/drawing/2014/main" id="{960F8A7B-D68A-4AC9-8FEB-01C38A9D632E}"/>
                      </a:ext>
                    </a:extLst>
                  </p:cNvPr>
                  <p:cNvSpPr/>
                  <p:nvPr/>
                </p:nvSpPr>
                <p:spPr>
                  <a:xfrm>
                    <a:off x="11676979" y="20141352"/>
                    <a:ext cx="294656" cy="989287"/>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grpSp>
            <p:grpSp>
              <p:nvGrpSpPr>
                <p:cNvPr id="30" name="Group 29">
                  <a:extLst>
                    <a:ext uri="{FF2B5EF4-FFF2-40B4-BE49-F238E27FC236}">
                      <a16:creationId xmlns:a16="http://schemas.microsoft.com/office/drawing/2014/main" id="{7164452A-E1D4-4709-A82C-B6D1384449DC}"/>
                    </a:ext>
                  </a:extLst>
                </p:cNvPr>
                <p:cNvGrpSpPr/>
                <p:nvPr/>
              </p:nvGrpSpPr>
              <p:grpSpPr>
                <a:xfrm>
                  <a:off x="11087829" y="15677895"/>
                  <a:ext cx="652094" cy="5533738"/>
                  <a:chOff x="11087829" y="15677895"/>
                  <a:chExt cx="652094" cy="5533738"/>
                </a:xfrm>
              </p:grpSpPr>
              <p:sp>
                <p:nvSpPr>
                  <p:cNvPr id="27" name="TextBox 26">
                    <a:extLst>
                      <a:ext uri="{FF2B5EF4-FFF2-40B4-BE49-F238E27FC236}">
                        <a16:creationId xmlns:a16="http://schemas.microsoft.com/office/drawing/2014/main" id="{06D99D83-5154-4511-AC95-E24E231C19A3}"/>
                      </a:ext>
                    </a:extLst>
                  </p:cNvPr>
                  <p:cNvSpPr txBox="1"/>
                  <p:nvPr/>
                </p:nvSpPr>
                <p:spPr>
                  <a:xfrm rot="16200000">
                    <a:off x="10742863" y="16022861"/>
                    <a:ext cx="1336263" cy="646331"/>
                  </a:xfrm>
                  <a:prstGeom prst="rect">
                    <a:avLst/>
                  </a:prstGeom>
                  <a:noFill/>
                </p:spPr>
                <p:txBody>
                  <a:bodyPr wrap="none" rtlCol="0">
                    <a:spAutoFit/>
                  </a:bodyPr>
                  <a:lstStyle/>
                  <a:p>
                    <a:pPr algn="ctr"/>
                    <a:r>
                      <a:rPr lang="en-GB" sz="1800" dirty="0"/>
                      <a:t>Identify Bias</a:t>
                    </a:r>
                    <a:br>
                      <a:rPr lang="en-GB" sz="1800" dirty="0"/>
                    </a:br>
                    <a:r>
                      <a:rPr lang="en-GB" sz="1800" dirty="0"/>
                      <a:t>Subspace</a:t>
                    </a:r>
                  </a:p>
                </p:txBody>
              </p:sp>
              <p:sp>
                <p:nvSpPr>
                  <p:cNvPr id="28" name="TextBox 27">
                    <a:extLst>
                      <a:ext uri="{FF2B5EF4-FFF2-40B4-BE49-F238E27FC236}">
                        <a16:creationId xmlns:a16="http://schemas.microsoft.com/office/drawing/2014/main" id="{0F0CF80E-C14B-4BED-AAE3-6262D6539D22}"/>
                      </a:ext>
                    </a:extLst>
                  </p:cNvPr>
                  <p:cNvSpPr txBox="1"/>
                  <p:nvPr/>
                </p:nvSpPr>
                <p:spPr>
                  <a:xfrm rot="16200000">
                    <a:off x="10841119" y="20312829"/>
                    <a:ext cx="1151277" cy="646331"/>
                  </a:xfrm>
                  <a:prstGeom prst="rect">
                    <a:avLst/>
                  </a:prstGeom>
                  <a:noFill/>
                </p:spPr>
                <p:txBody>
                  <a:bodyPr wrap="none" rtlCol="0">
                    <a:spAutoFit/>
                  </a:bodyPr>
                  <a:lstStyle/>
                  <a:p>
                    <a:pPr algn="ctr"/>
                    <a:r>
                      <a:rPr lang="en-GB" sz="1800" dirty="0"/>
                      <a:t>Soft</a:t>
                    </a:r>
                    <a:br>
                      <a:rPr lang="en-GB" sz="1800" dirty="0"/>
                    </a:br>
                    <a:r>
                      <a:rPr lang="en-GB" sz="1800" dirty="0"/>
                      <a:t>de-biasing</a:t>
                    </a:r>
                  </a:p>
                </p:txBody>
              </p:sp>
              <p:sp>
                <p:nvSpPr>
                  <p:cNvPr id="29" name="TextBox 28">
                    <a:extLst>
                      <a:ext uri="{FF2B5EF4-FFF2-40B4-BE49-F238E27FC236}">
                        <a16:creationId xmlns:a16="http://schemas.microsoft.com/office/drawing/2014/main" id="{455FF4B9-FC04-4E32-8399-7F437D870861}"/>
                      </a:ext>
                    </a:extLst>
                  </p:cNvPr>
                  <p:cNvSpPr txBox="1"/>
                  <p:nvPr/>
                </p:nvSpPr>
                <p:spPr>
                  <a:xfrm rot="16200000">
                    <a:off x="10055358" y="18134588"/>
                    <a:ext cx="2711284" cy="646331"/>
                  </a:xfrm>
                  <a:prstGeom prst="rect">
                    <a:avLst/>
                  </a:prstGeom>
                  <a:noFill/>
                </p:spPr>
                <p:txBody>
                  <a:bodyPr wrap="square" rtlCol="0">
                    <a:spAutoFit/>
                  </a:bodyPr>
                  <a:lstStyle/>
                  <a:p>
                    <a:pPr algn="ctr"/>
                    <a:r>
                      <a:rPr lang="en-GB" sz="1800" dirty="0"/>
                      <a:t>          Hard de-biasing</a:t>
                    </a:r>
                    <a:br>
                      <a:rPr lang="en-GB" sz="1800" dirty="0"/>
                    </a:br>
                    <a:r>
                      <a:rPr lang="en-GB" sz="1800" dirty="0"/>
                      <a:t>           Equalize | Neutralize</a:t>
                    </a:r>
                  </a:p>
                </p:txBody>
              </p:sp>
            </p:grpSp>
          </p:grpSp>
        </p:grpSp>
        <p:grpSp>
          <p:nvGrpSpPr>
            <p:cNvPr id="34" name="Group 33">
              <a:extLst>
                <a:ext uri="{FF2B5EF4-FFF2-40B4-BE49-F238E27FC236}">
                  <a16:creationId xmlns:a16="http://schemas.microsoft.com/office/drawing/2014/main" id="{85749573-69E7-4E33-A4FF-705928CB9B85}"/>
                </a:ext>
              </a:extLst>
            </p:cNvPr>
            <p:cNvGrpSpPr/>
            <p:nvPr/>
          </p:nvGrpSpPr>
          <p:grpSpPr>
            <a:xfrm>
              <a:off x="12979747" y="16166008"/>
              <a:ext cx="4680520" cy="2304256"/>
              <a:chOff x="12979747" y="16382032"/>
              <a:chExt cx="4680520" cy="2304256"/>
            </a:xfrm>
          </p:grpSpPr>
          <p:cxnSp>
            <p:nvCxnSpPr>
              <p:cNvPr id="14" name="Straight Connector 13">
                <a:extLst>
                  <a:ext uri="{FF2B5EF4-FFF2-40B4-BE49-F238E27FC236}">
                    <a16:creationId xmlns:a16="http://schemas.microsoft.com/office/drawing/2014/main" id="{2B177C5F-C6E0-436D-A03E-E09D6E9C1711}"/>
                  </a:ext>
                </a:extLst>
              </p:cNvPr>
              <p:cNvCxnSpPr>
                <a:cxnSpLocks/>
              </p:cNvCxnSpPr>
              <p:nvPr/>
            </p:nvCxnSpPr>
            <p:spPr>
              <a:xfrm>
                <a:off x="12979747" y="18686288"/>
                <a:ext cx="468052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8146D321-4331-4EEC-9130-B45E46EF2631}"/>
                  </a:ext>
                </a:extLst>
              </p:cNvPr>
              <p:cNvCxnSpPr>
                <a:cxnSpLocks/>
              </p:cNvCxnSpPr>
              <p:nvPr/>
            </p:nvCxnSpPr>
            <p:spPr>
              <a:xfrm>
                <a:off x="12979747" y="16382032"/>
                <a:ext cx="4680520" cy="0"/>
              </a:xfrm>
              <a:prstGeom prst="line">
                <a:avLst/>
              </a:prstGeom>
              <a:ln w="12700">
                <a:prstDash val="dash"/>
              </a:ln>
            </p:spPr>
            <p:style>
              <a:lnRef idx="1">
                <a:schemeClr val="dk1"/>
              </a:lnRef>
              <a:fillRef idx="0">
                <a:schemeClr val="dk1"/>
              </a:fillRef>
              <a:effectRef idx="0">
                <a:schemeClr val="dk1"/>
              </a:effectRef>
              <a:fontRef idx="minor">
                <a:schemeClr val="tx1"/>
              </a:fontRef>
            </p:style>
          </p:cxnSp>
        </p:grpSp>
        <p:grpSp>
          <p:nvGrpSpPr>
            <p:cNvPr id="61" name="Group 60">
              <a:extLst>
                <a:ext uri="{FF2B5EF4-FFF2-40B4-BE49-F238E27FC236}">
                  <a16:creationId xmlns:a16="http://schemas.microsoft.com/office/drawing/2014/main" id="{27DFAE3A-282B-4235-9D7F-DF482C9F8682}"/>
                </a:ext>
              </a:extLst>
            </p:cNvPr>
            <p:cNvGrpSpPr/>
            <p:nvPr/>
          </p:nvGrpSpPr>
          <p:grpSpPr>
            <a:xfrm>
              <a:off x="12513031" y="18470264"/>
              <a:ext cx="6299363" cy="1724138"/>
              <a:chOff x="12513031" y="18470264"/>
              <a:chExt cx="6299363" cy="1724138"/>
            </a:xfrm>
          </p:grpSpPr>
          <p:grpSp>
            <p:nvGrpSpPr>
              <p:cNvPr id="58" name="Group 57">
                <a:extLst>
                  <a:ext uri="{FF2B5EF4-FFF2-40B4-BE49-F238E27FC236}">
                    <a16:creationId xmlns:a16="http://schemas.microsoft.com/office/drawing/2014/main" id="{EBDC5E78-EC13-4A51-9838-41AAB4ECFA2E}"/>
                  </a:ext>
                </a:extLst>
              </p:cNvPr>
              <p:cNvGrpSpPr/>
              <p:nvPr/>
            </p:nvGrpSpPr>
            <p:grpSpPr>
              <a:xfrm>
                <a:off x="12513031" y="18470264"/>
                <a:ext cx="2931042" cy="618523"/>
                <a:chOff x="12513031" y="18470264"/>
                <a:chExt cx="2931042" cy="618523"/>
              </a:xfrm>
            </p:grpSpPr>
            <p:grpSp>
              <p:nvGrpSpPr>
                <p:cNvPr id="54" name="Group 53">
                  <a:extLst>
                    <a:ext uri="{FF2B5EF4-FFF2-40B4-BE49-F238E27FC236}">
                      <a16:creationId xmlns:a16="http://schemas.microsoft.com/office/drawing/2014/main" id="{A56A7186-3787-4737-82DB-0D139B2D28CA}"/>
                    </a:ext>
                  </a:extLst>
                </p:cNvPr>
                <p:cNvGrpSpPr/>
                <p:nvPr/>
              </p:nvGrpSpPr>
              <p:grpSpPr>
                <a:xfrm>
                  <a:off x="13843843" y="18754008"/>
                  <a:ext cx="1600230" cy="334779"/>
                  <a:chOff x="13843843" y="18754008"/>
                  <a:chExt cx="1600230" cy="334779"/>
                </a:xfrm>
              </p:grpSpPr>
              <p:sp>
                <p:nvSpPr>
                  <p:cNvPr id="8" name="Left Bracket 7">
                    <a:extLst>
                      <a:ext uri="{FF2B5EF4-FFF2-40B4-BE49-F238E27FC236}">
                        <a16:creationId xmlns:a16="http://schemas.microsoft.com/office/drawing/2014/main" id="{2C1C915F-44C1-4700-A0FB-72CD23CBCD55}"/>
                      </a:ext>
                    </a:extLst>
                  </p:cNvPr>
                  <p:cNvSpPr/>
                  <p:nvPr/>
                </p:nvSpPr>
                <p:spPr>
                  <a:xfrm rot="5400000">
                    <a:off x="14641731" y="18286445"/>
                    <a:ext cx="145699" cy="1458985"/>
                  </a:xfrm>
                  <a:prstGeom prst="leftBracket">
                    <a:avLst/>
                  </a:prstGeom>
                  <a:ln>
                    <a:solidFill>
                      <a:srgbClr val="C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47" name="Straight Connector 46">
                    <a:extLst>
                      <a:ext uri="{FF2B5EF4-FFF2-40B4-BE49-F238E27FC236}">
                        <a16:creationId xmlns:a16="http://schemas.microsoft.com/office/drawing/2014/main" id="{C0B1B259-6AC6-4A0F-8963-B1174CE7F39D}"/>
                      </a:ext>
                    </a:extLst>
                  </p:cNvPr>
                  <p:cNvCxnSpPr>
                    <a:cxnSpLocks/>
                  </p:cNvCxnSpPr>
                  <p:nvPr/>
                </p:nvCxnSpPr>
                <p:spPr>
                  <a:xfrm flipV="1">
                    <a:off x="14707939" y="18754008"/>
                    <a:ext cx="0" cy="184793"/>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CF280315-E1C7-4B8C-BF00-E294D4250452}"/>
                      </a:ext>
                    </a:extLst>
                  </p:cNvPr>
                  <p:cNvCxnSpPr>
                    <a:cxnSpLocks/>
                  </p:cNvCxnSpPr>
                  <p:nvPr/>
                </p:nvCxnSpPr>
                <p:spPr>
                  <a:xfrm>
                    <a:off x="13843843" y="18754008"/>
                    <a:ext cx="866539" cy="0"/>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grpSp>
            <p:sp>
              <p:nvSpPr>
                <p:cNvPr id="55" name="TextBox 54">
                  <a:extLst>
                    <a:ext uri="{FF2B5EF4-FFF2-40B4-BE49-F238E27FC236}">
                      <a16:creationId xmlns:a16="http://schemas.microsoft.com/office/drawing/2014/main" id="{2EC44839-9317-41B4-B34D-FBC4012BF538}"/>
                    </a:ext>
                  </a:extLst>
                </p:cNvPr>
                <p:cNvSpPr txBox="1"/>
                <p:nvPr/>
              </p:nvSpPr>
              <p:spPr>
                <a:xfrm>
                  <a:off x="12513031" y="18470264"/>
                  <a:ext cx="1402820" cy="584775"/>
                </a:xfrm>
                <a:prstGeom prst="rect">
                  <a:avLst/>
                </a:prstGeom>
                <a:noFill/>
              </p:spPr>
              <p:txBody>
                <a:bodyPr wrap="none" rtlCol="0">
                  <a:spAutoFit/>
                </a:bodyPr>
                <a:lstStyle/>
                <a:p>
                  <a:pPr algn="ctr"/>
                  <a:r>
                    <a:rPr lang="en-GB" sz="1600" dirty="0">
                      <a:solidFill>
                        <a:srgbClr val="C00000"/>
                      </a:solidFill>
                    </a:rPr>
                    <a:t>new par-wise</a:t>
                  </a:r>
                  <a:br>
                    <a:rPr lang="en-GB" sz="1600" dirty="0">
                      <a:solidFill>
                        <a:srgbClr val="C00000"/>
                      </a:solidFill>
                    </a:rPr>
                  </a:br>
                  <a:r>
                    <a:rPr lang="en-GB" sz="1600" dirty="0">
                      <a:solidFill>
                        <a:srgbClr val="C00000"/>
                      </a:solidFill>
                    </a:rPr>
                    <a:t>inner products</a:t>
                  </a:r>
                </a:p>
              </p:txBody>
            </p:sp>
          </p:grpSp>
          <p:grpSp>
            <p:nvGrpSpPr>
              <p:cNvPr id="59" name="Group 58">
                <a:extLst>
                  <a:ext uri="{FF2B5EF4-FFF2-40B4-BE49-F238E27FC236}">
                    <a16:creationId xmlns:a16="http://schemas.microsoft.com/office/drawing/2014/main" id="{951166C5-759F-4C1A-ADB5-5CA77869F105}"/>
                  </a:ext>
                </a:extLst>
              </p:cNvPr>
              <p:cNvGrpSpPr/>
              <p:nvPr/>
            </p:nvGrpSpPr>
            <p:grpSpPr>
              <a:xfrm>
                <a:off x="15757171" y="18470264"/>
                <a:ext cx="2297804" cy="618523"/>
                <a:chOff x="15757171" y="18470264"/>
                <a:chExt cx="2297804" cy="618523"/>
              </a:xfrm>
            </p:grpSpPr>
            <p:grpSp>
              <p:nvGrpSpPr>
                <p:cNvPr id="46" name="Group 45">
                  <a:extLst>
                    <a:ext uri="{FF2B5EF4-FFF2-40B4-BE49-F238E27FC236}">
                      <a16:creationId xmlns:a16="http://schemas.microsoft.com/office/drawing/2014/main" id="{4870B7F9-E992-4D47-A166-F7FBD91BD63A}"/>
                    </a:ext>
                  </a:extLst>
                </p:cNvPr>
                <p:cNvGrpSpPr/>
                <p:nvPr/>
              </p:nvGrpSpPr>
              <p:grpSpPr>
                <a:xfrm>
                  <a:off x="15757171" y="18758296"/>
                  <a:ext cx="966992" cy="330491"/>
                  <a:chOff x="15757171" y="18758296"/>
                  <a:chExt cx="966992" cy="330491"/>
                </a:xfrm>
              </p:grpSpPr>
              <p:sp>
                <p:nvSpPr>
                  <p:cNvPr id="36" name="Left Bracket 35">
                    <a:extLst>
                      <a:ext uri="{FF2B5EF4-FFF2-40B4-BE49-F238E27FC236}">
                        <a16:creationId xmlns:a16="http://schemas.microsoft.com/office/drawing/2014/main" id="{27B4CDDF-38E5-413A-BD3B-D07EFBCA8654}"/>
                      </a:ext>
                    </a:extLst>
                  </p:cNvPr>
                  <p:cNvSpPr/>
                  <p:nvPr/>
                </p:nvSpPr>
                <p:spPr>
                  <a:xfrm rot="5400000">
                    <a:off x="16064494" y="18635765"/>
                    <a:ext cx="145699" cy="760346"/>
                  </a:xfrm>
                  <a:prstGeom prst="leftBracket">
                    <a:avLst/>
                  </a:prstGeom>
                  <a:ln>
                    <a:solidFill>
                      <a:srgbClr val="C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41" name="Straight Connector 40">
                    <a:extLst>
                      <a:ext uri="{FF2B5EF4-FFF2-40B4-BE49-F238E27FC236}">
                        <a16:creationId xmlns:a16="http://schemas.microsoft.com/office/drawing/2014/main" id="{6CA0BA0F-FD3B-4F69-9AC5-5F70CA725115}"/>
                      </a:ext>
                    </a:extLst>
                  </p:cNvPr>
                  <p:cNvCxnSpPr>
                    <a:cxnSpLocks/>
                    <a:stCxn id="36" idx="1"/>
                  </p:cNvCxnSpPr>
                  <p:nvPr/>
                </p:nvCxnSpPr>
                <p:spPr>
                  <a:xfrm flipV="1">
                    <a:off x="16137344" y="18758296"/>
                    <a:ext cx="0" cy="184793"/>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29654598-CFE5-4768-B634-23C54A87CA3D}"/>
                      </a:ext>
                    </a:extLst>
                  </p:cNvPr>
                  <p:cNvCxnSpPr>
                    <a:cxnSpLocks/>
                  </p:cNvCxnSpPr>
                  <p:nvPr/>
                </p:nvCxnSpPr>
                <p:spPr>
                  <a:xfrm>
                    <a:off x="16137344" y="18758296"/>
                    <a:ext cx="586819" cy="0"/>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grpSp>
            <p:sp>
              <p:nvSpPr>
                <p:cNvPr id="56" name="TextBox 55">
                  <a:extLst>
                    <a:ext uri="{FF2B5EF4-FFF2-40B4-BE49-F238E27FC236}">
                      <a16:creationId xmlns:a16="http://schemas.microsoft.com/office/drawing/2014/main" id="{0FDCAACF-9B02-4205-A85C-C178F360A0D2}"/>
                    </a:ext>
                  </a:extLst>
                </p:cNvPr>
                <p:cNvSpPr txBox="1"/>
                <p:nvPr/>
              </p:nvSpPr>
              <p:spPr>
                <a:xfrm>
                  <a:off x="16652155" y="18470264"/>
                  <a:ext cx="1402820" cy="584775"/>
                </a:xfrm>
                <a:prstGeom prst="rect">
                  <a:avLst/>
                </a:prstGeom>
                <a:noFill/>
              </p:spPr>
              <p:txBody>
                <a:bodyPr wrap="none" rtlCol="0">
                  <a:spAutoFit/>
                </a:bodyPr>
                <a:lstStyle/>
                <a:p>
                  <a:pPr algn="ctr"/>
                  <a:r>
                    <a:rPr lang="en-GB" sz="1600" dirty="0">
                      <a:solidFill>
                        <a:srgbClr val="C00000"/>
                      </a:solidFill>
                    </a:rPr>
                    <a:t>old par-wise</a:t>
                  </a:r>
                  <a:br>
                    <a:rPr lang="en-GB" sz="1600" dirty="0">
                      <a:solidFill>
                        <a:srgbClr val="C00000"/>
                      </a:solidFill>
                    </a:rPr>
                  </a:br>
                  <a:r>
                    <a:rPr lang="en-GB" sz="1600" dirty="0">
                      <a:solidFill>
                        <a:srgbClr val="C00000"/>
                      </a:solidFill>
                    </a:rPr>
                    <a:t>inner products</a:t>
                  </a:r>
                </a:p>
              </p:txBody>
            </p:sp>
          </p:grpSp>
          <p:grpSp>
            <p:nvGrpSpPr>
              <p:cNvPr id="60" name="Group 59">
                <a:extLst>
                  <a:ext uri="{FF2B5EF4-FFF2-40B4-BE49-F238E27FC236}">
                    <a16:creationId xmlns:a16="http://schemas.microsoft.com/office/drawing/2014/main" id="{082C396C-6261-4EF5-8535-3D9920BB8DF2}"/>
                  </a:ext>
                </a:extLst>
              </p:cNvPr>
              <p:cNvGrpSpPr/>
              <p:nvPr/>
            </p:nvGrpSpPr>
            <p:grpSpPr>
              <a:xfrm>
                <a:off x="17372235" y="19478377"/>
                <a:ext cx="1440159" cy="716025"/>
                <a:chOff x="17372235" y="19478377"/>
                <a:chExt cx="1440159" cy="716025"/>
              </a:xfrm>
            </p:grpSpPr>
            <p:sp>
              <p:nvSpPr>
                <p:cNvPr id="38" name="Left Bracket 37">
                  <a:extLst>
                    <a:ext uri="{FF2B5EF4-FFF2-40B4-BE49-F238E27FC236}">
                      <a16:creationId xmlns:a16="http://schemas.microsoft.com/office/drawing/2014/main" id="{4BF4C37D-E9CC-4F22-A5CF-3D575E507F10}"/>
                    </a:ext>
                  </a:extLst>
                </p:cNvPr>
                <p:cNvSpPr/>
                <p:nvPr/>
              </p:nvSpPr>
              <p:spPr>
                <a:xfrm rot="16200000">
                  <a:off x="18023537" y="18827075"/>
                  <a:ext cx="137555" cy="1440159"/>
                </a:xfrm>
                <a:prstGeom prst="leftBracket">
                  <a:avLst/>
                </a:prstGeom>
                <a:ln>
                  <a:solidFill>
                    <a:srgbClr val="C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9E698D0-F2BF-4030-BE1C-C072830A0CBE}"/>
                        </a:ext>
                      </a:extLst>
                    </p:cNvPr>
                    <p:cNvSpPr txBox="1"/>
                    <p:nvPr/>
                  </p:nvSpPr>
                  <p:spPr>
                    <a:xfrm>
                      <a:off x="17463844" y="19609627"/>
                      <a:ext cx="1256946" cy="584775"/>
                    </a:xfrm>
                    <a:prstGeom prst="rect">
                      <a:avLst/>
                    </a:prstGeom>
                    <a:noFill/>
                  </p:spPr>
                  <p:txBody>
                    <a:bodyPr wrap="none" rtlCol="0">
                      <a:spAutoFit/>
                    </a:bodyPr>
                    <a:lstStyle/>
                    <a:p>
                      <a:pPr algn="ctr"/>
                      <a:r>
                        <a:rPr lang="en-GB" sz="1600" dirty="0">
                          <a:solidFill>
                            <a:srgbClr val="C00000"/>
                          </a:solidFill>
                        </a:rPr>
                        <a:t>Projection of</a:t>
                      </a:r>
                      <a:br>
                        <a:rPr lang="en-GB" sz="1600" dirty="0">
                          <a:solidFill>
                            <a:srgbClr val="C00000"/>
                          </a:solidFill>
                        </a:rPr>
                      </a:br>
                      <a14:m>
                        <m:oMath xmlns:m="http://schemas.openxmlformats.org/officeDocument/2006/math">
                          <m:r>
                            <a:rPr lang="en-GB" sz="1600" i="1" dirty="0" smtClean="0">
                              <a:solidFill>
                                <a:srgbClr val="C00000"/>
                              </a:solidFill>
                              <a:latin typeface="Cambria Math" panose="02040503050406030204" pitchFamily="18" charset="0"/>
                            </a:rPr>
                            <m:t>𝑁</m:t>
                          </m:r>
                        </m:oMath>
                      </a14:m>
                      <a:r>
                        <a:rPr lang="en-GB" sz="1600" dirty="0">
                          <a:solidFill>
                            <a:srgbClr val="C00000"/>
                          </a:solidFill>
                        </a:rPr>
                        <a:t> onto </a:t>
                      </a:r>
                      <a14:m>
                        <m:oMath xmlns:m="http://schemas.openxmlformats.org/officeDocument/2006/math">
                          <m:r>
                            <a:rPr lang="en-GB" sz="1600" i="1" dirty="0" smtClean="0">
                              <a:solidFill>
                                <a:srgbClr val="C00000"/>
                              </a:solidFill>
                              <a:latin typeface="Cambria Math" panose="02040503050406030204" pitchFamily="18" charset="0"/>
                            </a:rPr>
                            <m:t>𝐵</m:t>
                          </m:r>
                        </m:oMath>
                      </a14:m>
                      <a:endParaRPr lang="en-GB" sz="1600" dirty="0">
                        <a:solidFill>
                          <a:srgbClr val="C00000"/>
                        </a:solidFill>
                      </a:endParaRPr>
                    </a:p>
                  </p:txBody>
                </p:sp>
              </mc:Choice>
              <mc:Fallback xmlns="">
                <p:sp>
                  <p:nvSpPr>
                    <p:cNvPr id="57" name="TextBox 56">
                      <a:extLst>
                        <a:ext uri="{FF2B5EF4-FFF2-40B4-BE49-F238E27FC236}">
                          <a16:creationId xmlns:a16="http://schemas.microsoft.com/office/drawing/2014/main" id="{39E698D0-F2BF-4030-BE1C-C072830A0CBE}"/>
                        </a:ext>
                      </a:extLst>
                    </p:cNvPr>
                    <p:cNvSpPr txBox="1">
                      <a:spLocks noRot="1" noChangeAspect="1" noMove="1" noResize="1" noEditPoints="1" noAdjustHandles="1" noChangeArrowheads="1" noChangeShapeType="1" noTextEdit="1"/>
                    </p:cNvSpPr>
                    <p:nvPr/>
                  </p:nvSpPr>
                  <p:spPr>
                    <a:xfrm>
                      <a:off x="17463844" y="19609627"/>
                      <a:ext cx="1256946" cy="584775"/>
                    </a:xfrm>
                    <a:prstGeom prst="rect">
                      <a:avLst/>
                    </a:prstGeom>
                    <a:blipFill>
                      <a:blip r:embed="rId9"/>
                      <a:stretch>
                        <a:fillRect l="-2427" t="-3125" r="-1456" b="-12500"/>
                      </a:stretch>
                    </a:blipFill>
                  </p:spPr>
                  <p:txBody>
                    <a:bodyPr/>
                    <a:lstStyle/>
                    <a:p>
                      <a:r>
                        <a:rPr lang="en-GB">
                          <a:noFill/>
                        </a:rPr>
                        <a:t> </a:t>
                      </a:r>
                    </a:p>
                  </p:txBody>
                </p:sp>
              </mc:Fallback>
            </mc:AlternateContent>
          </p:grpSp>
        </p:grpSp>
      </p:grpSp>
      <p:pic>
        <p:nvPicPr>
          <p:cNvPr id="64" name="Picture 63">
            <a:extLst>
              <a:ext uri="{FF2B5EF4-FFF2-40B4-BE49-F238E27FC236}">
                <a16:creationId xmlns:a16="http://schemas.microsoft.com/office/drawing/2014/main" id="{8B62F418-D056-4B72-971F-7433D8CCDA03}"/>
              </a:ext>
            </a:extLst>
          </p:cNvPr>
          <p:cNvPicPr>
            <a:picLocks noChangeAspect="1"/>
          </p:cNvPicPr>
          <p:nvPr/>
        </p:nvPicPr>
        <p:blipFill rotWithShape="1">
          <a:blip r:embed="rId8"/>
          <a:srcRect l="5188" r="51603" b="18665"/>
          <a:stretch/>
        </p:blipFill>
        <p:spPr>
          <a:xfrm>
            <a:off x="20818006" y="7293644"/>
            <a:ext cx="4424771" cy="3108890"/>
          </a:xfrm>
          <a:prstGeom prst="rect">
            <a:avLst/>
          </a:prstGeom>
        </p:spPr>
      </p:pic>
      <p:grpSp>
        <p:nvGrpSpPr>
          <p:cNvPr id="66" name="Group 65">
            <a:extLst>
              <a:ext uri="{FF2B5EF4-FFF2-40B4-BE49-F238E27FC236}">
                <a16:creationId xmlns:a16="http://schemas.microsoft.com/office/drawing/2014/main" id="{05B858B9-FC2F-4064-85D1-FB9FE7264CE1}"/>
              </a:ext>
            </a:extLst>
          </p:cNvPr>
          <p:cNvGrpSpPr/>
          <p:nvPr/>
        </p:nvGrpSpPr>
        <p:grpSpPr>
          <a:xfrm>
            <a:off x="25581147" y="7515590"/>
            <a:ext cx="3143636" cy="6768537"/>
            <a:chOff x="4399226" y="7123852"/>
            <a:chExt cx="3143636" cy="6768537"/>
          </a:xfrm>
        </p:grpSpPr>
        <p:pic>
          <p:nvPicPr>
            <p:cNvPr id="67" name="Picture 66">
              <a:extLst>
                <a:ext uri="{FF2B5EF4-FFF2-40B4-BE49-F238E27FC236}">
                  <a16:creationId xmlns:a16="http://schemas.microsoft.com/office/drawing/2014/main" id="{EA2E3C3E-098C-434A-8F10-483FF5EE524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399226" y="7123852"/>
              <a:ext cx="3143636" cy="6768537"/>
            </a:xfrm>
            <a:prstGeom prst="rect">
              <a:avLst/>
            </a:prstGeom>
          </p:spPr>
        </p:pic>
        <p:grpSp>
          <p:nvGrpSpPr>
            <p:cNvPr id="68" name="Group 67">
              <a:extLst>
                <a:ext uri="{FF2B5EF4-FFF2-40B4-BE49-F238E27FC236}">
                  <a16:creationId xmlns:a16="http://schemas.microsoft.com/office/drawing/2014/main" id="{E6676D24-846B-4936-A948-213BF37F2ACF}"/>
                </a:ext>
              </a:extLst>
            </p:cNvPr>
            <p:cNvGrpSpPr/>
            <p:nvPr/>
          </p:nvGrpSpPr>
          <p:grpSpPr>
            <a:xfrm>
              <a:off x="4664919" y="8128498"/>
              <a:ext cx="2604267" cy="5693797"/>
              <a:chOff x="4664919" y="8128498"/>
              <a:chExt cx="2604267" cy="5693797"/>
            </a:xfrm>
          </p:grpSpPr>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835AE9D3-5D3F-458A-B9DE-07516BCC63E3}"/>
                      </a:ext>
                    </a:extLst>
                  </p:cNvPr>
                  <p:cNvSpPr txBox="1"/>
                  <p:nvPr/>
                </p:nvSpPr>
                <p:spPr>
                  <a:xfrm>
                    <a:off x="6009517" y="8128498"/>
                    <a:ext cx="776944" cy="215444"/>
                  </a:xfrm>
                  <a:prstGeom prst="rect">
                    <a:avLst/>
                  </a:prstGeom>
                  <a:noFill/>
                </p:spPr>
                <p:txBody>
                  <a:bodyPr wrap="none" lIns="0" tIns="0" rIns="0" bIns="0" rtlCol="0">
                    <a:spAutoFit/>
                  </a:bodyPr>
                  <a:lstStyle/>
                  <a:p>
                    <a14:m>
                      <m:oMath xmlns:m="http://schemas.openxmlformats.org/officeDocument/2006/math">
                        <m:d>
                          <m:dPr>
                            <m:begChr m:val="|"/>
                            <m:endChr m:val="|"/>
                            <m:ctrlPr>
                              <a:rPr lang="en-GB" sz="1400" i="1" smtClean="0">
                                <a:latin typeface="Cambria Math" panose="02040503050406030204" pitchFamily="18" charset="0"/>
                              </a:rPr>
                            </m:ctrlPr>
                          </m:dPr>
                          <m:e>
                            <m:r>
                              <a:rPr lang="en-GB" sz="1400" b="0" i="1" smtClean="0">
                                <a:latin typeface="Cambria Math" panose="02040503050406030204" pitchFamily="18" charset="0"/>
                              </a:rPr>
                              <m:t>𝑊</m:t>
                            </m:r>
                          </m:e>
                        </m:d>
                      </m:oMath>
                    </a14:m>
                    <a:r>
                      <a:rPr lang="en-GB" sz="1400" dirty="0"/>
                      <a:t> words</a:t>
                    </a:r>
                  </a:p>
                </p:txBody>
              </p:sp>
            </mc:Choice>
            <mc:Fallback xmlns="">
              <p:sp>
                <p:nvSpPr>
                  <p:cNvPr id="69" name="TextBox 68">
                    <a:extLst>
                      <a:ext uri="{FF2B5EF4-FFF2-40B4-BE49-F238E27FC236}">
                        <a16:creationId xmlns:a16="http://schemas.microsoft.com/office/drawing/2014/main" id="{835AE9D3-5D3F-458A-B9DE-07516BCC63E3}"/>
                      </a:ext>
                    </a:extLst>
                  </p:cNvPr>
                  <p:cNvSpPr txBox="1">
                    <a:spLocks noRot="1" noChangeAspect="1" noMove="1" noResize="1" noEditPoints="1" noAdjustHandles="1" noChangeArrowheads="1" noChangeShapeType="1" noTextEdit="1"/>
                  </p:cNvSpPr>
                  <p:nvPr/>
                </p:nvSpPr>
                <p:spPr>
                  <a:xfrm>
                    <a:off x="6009517" y="8128498"/>
                    <a:ext cx="776944" cy="215444"/>
                  </a:xfrm>
                  <a:prstGeom prst="rect">
                    <a:avLst/>
                  </a:prstGeom>
                  <a:blipFill>
                    <a:blip r:embed="rId11"/>
                    <a:stretch>
                      <a:fillRect l="-787" t="-28571" r="-13386" b="-514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88D7D433-875E-4EDE-B58B-05B3486CFE44}"/>
                      </a:ext>
                    </a:extLst>
                  </p:cNvPr>
                  <p:cNvSpPr txBox="1"/>
                  <p:nvPr/>
                </p:nvSpPr>
                <p:spPr>
                  <a:xfrm>
                    <a:off x="5070855" y="9152657"/>
                    <a:ext cx="66999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𝑊</m:t>
                              </m:r>
                            </m:e>
                            <m:sub>
                              <m:r>
                                <a:rPr lang="en-GB" sz="1400" b="0" i="1" smtClean="0">
                                  <a:latin typeface="Cambria Math" panose="02040503050406030204" pitchFamily="18" charset="0"/>
                                </a:rPr>
                                <m:t>𝑜</m:t>
                              </m:r>
                            </m:sub>
                          </m:sSub>
                          <m:r>
                            <a:rPr lang="en-GB" sz="140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𝑊</m:t>
                          </m:r>
                        </m:oMath>
                      </m:oMathPara>
                    </a14:m>
                    <a:endParaRPr lang="en-GB" sz="1400" dirty="0"/>
                  </a:p>
                </p:txBody>
              </p:sp>
            </mc:Choice>
            <mc:Fallback xmlns="">
              <p:sp>
                <p:nvSpPr>
                  <p:cNvPr id="70" name="TextBox 69">
                    <a:extLst>
                      <a:ext uri="{FF2B5EF4-FFF2-40B4-BE49-F238E27FC236}">
                        <a16:creationId xmlns:a16="http://schemas.microsoft.com/office/drawing/2014/main" id="{88D7D433-875E-4EDE-B58B-05B3486CFE44}"/>
                      </a:ext>
                    </a:extLst>
                  </p:cNvPr>
                  <p:cNvSpPr txBox="1">
                    <a:spLocks noRot="1" noChangeAspect="1" noMove="1" noResize="1" noEditPoints="1" noAdjustHandles="1" noChangeArrowheads="1" noChangeShapeType="1" noTextEdit="1"/>
                  </p:cNvSpPr>
                  <p:nvPr/>
                </p:nvSpPr>
                <p:spPr>
                  <a:xfrm>
                    <a:off x="5070855" y="9152657"/>
                    <a:ext cx="669992" cy="215444"/>
                  </a:xfrm>
                  <a:prstGeom prst="rect">
                    <a:avLst/>
                  </a:prstGeom>
                  <a:blipFill>
                    <a:blip r:embed="rId12"/>
                    <a:stretch>
                      <a:fillRect l="-5505" r="-5505" b="-857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DADFD5C6-79E5-4609-84C1-270FC3FC519F}"/>
                      </a:ext>
                    </a:extLst>
                  </p:cNvPr>
                  <p:cNvSpPr txBox="1"/>
                  <p:nvPr/>
                </p:nvSpPr>
                <p:spPr>
                  <a:xfrm rot="16200000">
                    <a:off x="4514269" y="9614977"/>
                    <a:ext cx="51674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𝑊</m:t>
                          </m:r>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𝑊</m:t>
                              </m:r>
                            </m:e>
                            <m:sub>
                              <m:r>
                                <a:rPr lang="en-GB" sz="1400" b="0" i="1" smtClean="0">
                                  <a:latin typeface="Cambria Math" panose="02040503050406030204" pitchFamily="18" charset="0"/>
                                </a:rPr>
                                <m:t>𝑜</m:t>
                              </m:r>
                            </m:sub>
                          </m:sSub>
                        </m:oMath>
                      </m:oMathPara>
                    </a14:m>
                    <a:endParaRPr lang="en-GB" sz="1400" dirty="0"/>
                  </a:p>
                </p:txBody>
              </p:sp>
            </mc:Choice>
            <mc:Fallback xmlns="">
              <p:sp>
                <p:nvSpPr>
                  <p:cNvPr id="71" name="TextBox 70">
                    <a:extLst>
                      <a:ext uri="{FF2B5EF4-FFF2-40B4-BE49-F238E27FC236}">
                        <a16:creationId xmlns:a16="http://schemas.microsoft.com/office/drawing/2014/main" id="{DADFD5C6-79E5-4609-84C1-270FC3FC519F}"/>
                      </a:ext>
                    </a:extLst>
                  </p:cNvPr>
                  <p:cNvSpPr txBox="1">
                    <a:spLocks noRot="1" noChangeAspect="1" noMove="1" noResize="1" noEditPoints="1" noAdjustHandles="1" noChangeArrowheads="1" noChangeShapeType="1" noTextEdit="1"/>
                  </p:cNvSpPr>
                  <p:nvPr/>
                </p:nvSpPr>
                <p:spPr>
                  <a:xfrm rot="16200000">
                    <a:off x="4514269" y="9614977"/>
                    <a:ext cx="516744" cy="215444"/>
                  </a:xfrm>
                  <a:prstGeom prst="rect">
                    <a:avLst/>
                  </a:prstGeom>
                  <a:blipFill>
                    <a:blip r:embed="rId13"/>
                    <a:stretch>
                      <a:fillRect t="-1176" r="-31429" b="-705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5AB314B1-A92D-48C9-A122-2B6CAC8AF238}"/>
                      </a:ext>
                    </a:extLst>
                  </p:cNvPr>
                  <p:cNvSpPr txBox="1"/>
                  <p:nvPr/>
                </p:nvSpPr>
                <p:spPr>
                  <a:xfrm>
                    <a:off x="7050708" y="9820359"/>
                    <a:ext cx="21403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𝑆</m:t>
                              </m:r>
                            </m:e>
                            <m:sub>
                              <m:r>
                                <a:rPr lang="en-GB" sz="1400" b="0" i="1" smtClean="0">
                                  <a:latin typeface="Cambria Math" panose="02040503050406030204" pitchFamily="18" charset="0"/>
                                </a:rPr>
                                <m:t>𝑜</m:t>
                              </m:r>
                            </m:sub>
                          </m:sSub>
                        </m:oMath>
                      </m:oMathPara>
                    </a14:m>
                    <a:endParaRPr lang="en-GB" sz="1400" dirty="0"/>
                  </a:p>
                </p:txBody>
              </p:sp>
            </mc:Choice>
            <mc:Fallback xmlns="">
              <p:sp>
                <p:nvSpPr>
                  <p:cNvPr id="72" name="TextBox 71">
                    <a:extLst>
                      <a:ext uri="{FF2B5EF4-FFF2-40B4-BE49-F238E27FC236}">
                        <a16:creationId xmlns:a16="http://schemas.microsoft.com/office/drawing/2014/main" id="{5AB314B1-A92D-48C9-A122-2B6CAC8AF238}"/>
                      </a:ext>
                    </a:extLst>
                  </p:cNvPr>
                  <p:cNvSpPr txBox="1">
                    <a:spLocks noRot="1" noChangeAspect="1" noMove="1" noResize="1" noEditPoints="1" noAdjustHandles="1" noChangeArrowheads="1" noChangeShapeType="1" noTextEdit="1"/>
                  </p:cNvSpPr>
                  <p:nvPr/>
                </p:nvSpPr>
                <p:spPr>
                  <a:xfrm>
                    <a:off x="7050708" y="9820359"/>
                    <a:ext cx="214033" cy="215444"/>
                  </a:xfrm>
                  <a:prstGeom prst="rect">
                    <a:avLst/>
                  </a:prstGeom>
                  <a:blipFill>
                    <a:blip r:embed="rId14"/>
                    <a:stretch>
                      <a:fillRect l="-20000" b="-8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90D27B2-5A57-4EDC-950F-3C0A17C401FF}"/>
                      </a:ext>
                    </a:extLst>
                  </p:cNvPr>
                  <p:cNvSpPr txBox="1"/>
                  <p:nvPr/>
                </p:nvSpPr>
                <p:spPr>
                  <a:xfrm>
                    <a:off x="5989638" y="10299452"/>
                    <a:ext cx="24391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𝑁</m:t>
                              </m:r>
                            </m:e>
                            <m:sub>
                              <m:r>
                                <a:rPr lang="en-GB" sz="1400" b="0" i="1" smtClean="0">
                                  <a:latin typeface="Cambria Math" panose="02040503050406030204" pitchFamily="18" charset="0"/>
                                </a:rPr>
                                <m:t>𝑜</m:t>
                              </m:r>
                            </m:sub>
                          </m:sSub>
                        </m:oMath>
                      </m:oMathPara>
                    </a14:m>
                    <a:endParaRPr lang="en-GB" sz="1400" dirty="0"/>
                  </a:p>
                </p:txBody>
              </p:sp>
            </mc:Choice>
            <mc:Fallback xmlns="">
              <p:sp>
                <p:nvSpPr>
                  <p:cNvPr id="73" name="TextBox 72">
                    <a:extLst>
                      <a:ext uri="{FF2B5EF4-FFF2-40B4-BE49-F238E27FC236}">
                        <a16:creationId xmlns:a16="http://schemas.microsoft.com/office/drawing/2014/main" id="{C90D27B2-5A57-4EDC-950F-3C0A17C401FF}"/>
                      </a:ext>
                    </a:extLst>
                  </p:cNvPr>
                  <p:cNvSpPr txBox="1">
                    <a:spLocks noRot="1" noChangeAspect="1" noMove="1" noResize="1" noEditPoints="1" noAdjustHandles="1" noChangeArrowheads="1" noChangeShapeType="1" noTextEdit="1"/>
                  </p:cNvSpPr>
                  <p:nvPr/>
                </p:nvSpPr>
                <p:spPr>
                  <a:xfrm>
                    <a:off x="5989638" y="10299452"/>
                    <a:ext cx="243913" cy="215444"/>
                  </a:xfrm>
                  <a:prstGeom prst="rect">
                    <a:avLst/>
                  </a:prstGeom>
                  <a:blipFill>
                    <a:blip r:embed="rId15"/>
                    <a:stretch>
                      <a:fillRect l="-17500" b="-857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CAAC7A28-80CB-46B1-B057-8396DCD029DB}"/>
                      </a:ext>
                    </a:extLst>
                  </p:cNvPr>
                  <p:cNvSpPr txBox="1"/>
                  <p:nvPr/>
                </p:nvSpPr>
                <p:spPr>
                  <a:xfrm>
                    <a:off x="4717877" y="11188511"/>
                    <a:ext cx="17588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𝑁</m:t>
                          </m:r>
                        </m:oMath>
                      </m:oMathPara>
                    </a14:m>
                    <a:endParaRPr lang="en-GB" sz="1400" dirty="0"/>
                  </a:p>
                </p:txBody>
              </p:sp>
            </mc:Choice>
            <mc:Fallback xmlns="">
              <p:sp>
                <p:nvSpPr>
                  <p:cNvPr id="74" name="TextBox 73">
                    <a:extLst>
                      <a:ext uri="{FF2B5EF4-FFF2-40B4-BE49-F238E27FC236}">
                        <a16:creationId xmlns:a16="http://schemas.microsoft.com/office/drawing/2014/main" id="{CAAC7A28-80CB-46B1-B057-8396DCD029DB}"/>
                      </a:ext>
                    </a:extLst>
                  </p:cNvPr>
                  <p:cNvSpPr txBox="1">
                    <a:spLocks noRot="1" noChangeAspect="1" noMove="1" noResize="1" noEditPoints="1" noAdjustHandles="1" noChangeArrowheads="1" noChangeShapeType="1" noTextEdit="1"/>
                  </p:cNvSpPr>
                  <p:nvPr/>
                </p:nvSpPr>
                <p:spPr>
                  <a:xfrm>
                    <a:off x="4717877" y="11188511"/>
                    <a:ext cx="175882" cy="215444"/>
                  </a:xfrm>
                  <a:prstGeom prst="rect">
                    <a:avLst/>
                  </a:prstGeom>
                  <a:blipFill>
                    <a:blip r:embed="rId16"/>
                    <a:stretch>
                      <a:fillRect l="-24138" r="-17241" b="-5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F5F5F0D0-5AF8-49F1-85D7-29FC1E035D82}"/>
                      </a:ext>
                    </a:extLst>
                  </p:cNvPr>
                  <p:cNvSpPr txBox="1"/>
                  <p:nvPr/>
                </p:nvSpPr>
                <p:spPr>
                  <a:xfrm>
                    <a:off x="7036991" y="11185424"/>
                    <a:ext cx="13817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𝑆</m:t>
                          </m:r>
                        </m:oMath>
                      </m:oMathPara>
                    </a14:m>
                    <a:endParaRPr lang="en-GB" sz="1400" dirty="0"/>
                  </a:p>
                </p:txBody>
              </p:sp>
            </mc:Choice>
            <mc:Fallback xmlns="">
              <p:sp>
                <p:nvSpPr>
                  <p:cNvPr id="75" name="TextBox 74">
                    <a:extLst>
                      <a:ext uri="{FF2B5EF4-FFF2-40B4-BE49-F238E27FC236}">
                        <a16:creationId xmlns:a16="http://schemas.microsoft.com/office/drawing/2014/main" id="{F5F5F0D0-5AF8-49F1-85D7-29FC1E035D82}"/>
                      </a:ext>
                    </a:extLst>
                  </p:cNvPr>
                  <p:cNvSpPr txBox="1">
                    <a:spLocks noRot="1" noChangeAspect="1" noMove="1" noResize="1" noEditPoints="1" noAdjustHandles="1" noChangeArrowheads="1" noChangeShapeType="1" noTextEdit="1"/>
                  </p:cNvSpPr>
                  <p:nvPr/>
                </p:nvSpPr>
                <p:spPr>
                  <a:xfrm>
                    <a:off x="7036991" y="11185424"/>
                    <a:ext cx="138178" cy="215444"/>
                  </a:xfrm>
                  <a:prstGeom prst="rect">
                    <a:avLst/>
                  </a:prstGeom>
                  <a:blipFill>
                    <a:blip r:embed="rId17"/>
                    <a:stretch>
                      <a:fillRect l="-30435" r="-21739" b="-5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E0E15E86-5ACC-4613-A3B8-CF3F6A01C705}"/>
                      </a:ext>
                    </a:extLst>
                  </p:cNvPr>
                  <p:cNvSpPr txBox="1"/>
                  <p:nvPr/>
                </p:nvSpPr>
                <p:spPr>
                  <a:xfrm>
                    <a:off x="4854875" y="12848385"/>
                    <a:ext cx="175882" cy="2212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1400" i="1" smtClean="0">
                                  <a:latin typeface="Cambria Math" panose="02040503050406030204" pitchFamily="18" charset="0"/>
                                </a:rPr>
                              </m:ctrlPr>
                            </m:accPr>
                            <m:e>
                              <m:r>
                                <a:rPr lang="en-GB" sz="1400" b="0" i="1" smtClean="0">
                                  <a:latin typeface="Cambria Math" panose="02040503050406030204" pitchFamily="18" charset="0"/>
                                </a:rPr>
                                <m:t>𝑁</m:t>
                              </m:r>
                            </m:e>
                          </m:acc>
                        </m:oMath>
                      </m:oMathPara>
                    </a14:m>
                    <a:endParaRPr lang="en-GB" sz="1400" dirty="0"/>
                  </a:p>
                </p:txBody>
              </p:sp>
            </mc:Choice>
            <mc:Fallback xmlns="">
              <p:sp>
                <p:nvSpPr>
                  <p:cNvPr id="76" name="TextBox 75">
                    <a:extLst>
                      <a:ext uri="{FF2B5EF4-FFF2-40B4-BE49-F238E27FC236}">
                        <a16:creationId xmlns:a16="http://schemas.microsoft.com/office/drawing/2014/main" id="{E0E15E86-5ACC-4613-A3B8-CF3F6A01C705}"/>
                      </a:ext>
                    </a:extLst>
                  </p:cNvPr>
                  <p:cNvSpPr txBox="1">
                    <a:spLocks noRot="1" noChangeAspect="1" noMove="1" noResize="1" noEditPoints="1" noAdjustHandles="1" noChangeArrowheads="1" noChangeShapeType="1" noTextEdit="1"/>
                  </p:cNvSpPr>
                  <p:nvPr/>
                </p:nvSpPr>
                <p:spPr>
                  <a:xfrm>
                    <a:off x="4854875" y="12848385"/>
                    <a:ext cx="175882" cy="221279"/>
                  </a:xfrm>
                  <a:prstGeom prst="rect">
                    <a:avLst/>
                  </a:prstGeom>
                  <a:blipFill>
                    <a:blip r:embed="rId18"/>
                    <a:stretch>
                      <a:fillRect l="-24138" t="-25000" r="-65517" b="-8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839D2EE3-64D3-4E75-A259-07EF710F8D9A}"/>
                      </a:ext>
                    </a:extLst>
                  </p:cNvPr>
                  <p:cNvSpPr txBox="1"/>
                  <p:nvPr/>
                </p:nvSpPr>
                <p:spPr>
                  <a:xfrm>
                    <a:off x="6902500" y="12822847"/>
                    <a:ext cx="138178" cy="2227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1400" i="1" smtClean="0">
                                  <a:latin typeface="Cambria Math" panose="02040503050406030204" pitchFamily="18" charset="0"/>
                                </a:rPr>
                              </m:ctrlPr>
                            </m:accPr>
                            <m:e>
                              <m:r>
                                <a:rPr lang="en-GB" sz="1400" b="0" i="1" smtClean="0">
                                  <a:latin typeface="Cambria Math" panose="02040503050406030204" pitchFamily="18" charset="0"/>
                                </a:rPr>
                                <m:t>𝑆</m:t>
                              </m:r>
                            </m:e>
                          </m:acc>
                        </m:oMath>
                      </m:oMathPara>
                    </a14:m>
                    <a:endParaRPr lang="en-GB" sz="1400" dirty="0"/>
                  </a:p>
                </p:txBody>
              </p:sp>
            </mc:Choice>
            <mc:Fallback xmlns="">
              <p:sp>
                <p:nvSpPr>
                  <p:cNvPr id="77" name="TextBox 76">
                    <a:extLst>
                      <a:ext uri="{FF2B5EF4-FFF2-40B4-BE49-F238E27FC236}">
                        <a16:creationId xmlns:a16="http://schemas.microsoft.com/office/drawing/2014/main" id="{839D2EE3-64D3-4E75-A259-07EF710F8D9A}"/>
                      </a:ext>
                    </a:extLst>
                  </p:cNvPr>
                  <p:cNvSpPr txBox="1">
                    <a:spLocks noRot="1" noChangeAspect="1" noMove="1" noResize="1" noEditPoints="1" noAdjustHandles="1" noChangeArrowheads="1" noChangeShapeType="1" noTextEdit="1"/>
                  </p:cNvSpPr>
                  <p:nvPr/>
                </p:nvSpPr>
                <p:spPr>
                  <a:xfrm>
                    <a:off x="6902500" y="12822847"/>
                    <a:ext cx="138178" cy="222753"/>
                  </a:xfrm>
                  <a:prstGeom prst="rect">
                    <a:avLst/>
                  </a:prstGeom>
                  <a:blipFill>
                    <a:blip r:embed="rId19"/>
                    <a:stretch>
                      <a:fillRect l="-30435" t="-16667" r="-78261" b="-8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467E6958-C9CE-4FF2-9D03-6A0276230581}"/>
                      </a:ext>
                    </a:extLst>
                  </p:cNvPr>
                  <p:cNvSpPr txBox="1"/>
                  <p:nvPr/>
                </p:nvSpPr>
                <p:spPr>
                  <a:xfrm>
                    <a:off x="6011429" y="13601016"/>
                    <a:ext cx="216982" cy="2212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1400" i="1" smtClean="0">
                                  <a:latin typeface="Cambria Math" panose="02040503050406030204" pitchFamily="18" charset="0"/>
                                </a:rPr>
                              </m:ctrlPr>
                            </m:accPr>
                            <m:e>
                              <m:r>
                                <a:rPr lang="en-GB" sz="1400" b="0" i="1" smtClean="0">
                                  <a:latin typeface="Cambria Math" panose="02040503050406030204" pitchFamily="18" charset="0"/>
                                </a:rPr>
                                <m:t>𝑊</m:t>
                              </m:r>
                            </m:e>
                          </m:acc>
                        </m:oMath>
                      </m:oMathPara>
                    </a14:m>
                    <a:endParaRPr lang="en-GB" sz="1400" dirty="0"/>
                  </a:p>
                </p:txBody>
              </p:sp>
            </mc:Choice>
            <mc:Fallback xmlns="">
              <p:sp>
                <p:nvSpPr>
                  <p:cNvPr id="78" name="TextBox 77">
                    <a:extLst>
                      <a:ext uri="{FF2B5EF4-FFF2-40B4-BE49-F238E27FC236}">
                        <a16:creationId xmlns:a16="http://schemas.microsoft.com/office/drawing/2014/main" id="{467E6958-C9CE-4FF2-9D03-6A0276230581}"/>
                      </a:ext>
                    </a:extLst>
                  </p:cNvPr>
                  <p:cNvSpPr txBox="1">
                    <a:spLocks noRot="1" noChangeAspect="1" noMove="1" noResize="1" noEditPoints="1" noAdjustHandles="1" noChangeArrowheads="1" noChangeShapeType="1" noTextEdit="1"/>
                  </p:cNvSpPr>
                  <p:nvPr/>
                </p:nvSpPr>
                <p:spPr>
                  <a:xfrm>
                    <a:off x="6011429" y="13601016"/>
                    <a:ext cx="216982" cy="221279"/>
                  </a:xfrm>
                  <a:prstGeom prst="rect">
                    <a:avLst/>
                  </a:prstGeom>
                  <a:blipFill>
                    <a:blip r:embed="rId20"/>
                    <a:stretch>
                      <a:fillRect l="-20000" t="-21622" r="-57143" b="-540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2F2FD458-1659-4AC5-B4D2-B431EF9B496B}"/>
                      </a:ext>
                    </a:extLst>
                  </p:cNvPr>
                  <p:cNvSpPr txBox="1"/>
                  <p:nvPr/>
                </p:nvSpPr>
                <p:spPr>
                  <a:xfrm>
                    <a:off x="5771489" y="12361616"/>
                    <a:ext cx="16350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𝐵</m:t>
                          </m:r>
                        </m:oMath>
                      </m:oMathPara>
                    </a14:m>
                    <a:endParaRPr lang="en-GB" sz="1400" dirty="0"/>
                  </a:p>
                </p:txBody>
              </p:sp>
            </mc:Choice>
            <mc:Fallback xmlns="">
              <p:sp>
                <p:nvSpPr>
                  <p:cNvPr id="79" name="TextBox 78">
                    <a:extLst>
                      <a:ext uri="{FF2B5EF4-FFF2-40B4-BE49-F238E27FC236}">
                        <a16:creationId xmlns:a16="http://schemas.microsoft.com/office/drawing/2014/main" id="{2F2FD458-1659-4AC5-B4D2-B431EF9B496B}"/>
                      </a:ext>
                    </a:extLst>
                  </p:cNvPr>
                  <p:cNvSpPr txBox="1">
                    <a:spLocks noRot="1" noChangeAspect="1" noMove="1" noResize="1" noEditPoints="1" noAdjustHandles="1" noChangeArrowheads="1" noChangeShapeType="1" noTextEdit="1"/>
                  </p:cNvSpPr>
                  <p:nvPr/>
                </p:nvSpPr>
                <p:spPr>
                  <a:xfrm>
                    <a:off x="5771489" y="12361616"/>
                    <a:ext cx="163506" cy="215444"/>
                  </a:xfrm>
                  <a:prstGeom prst="rect">
                    <a:avLst/>
                  </a:prstGeom>
                  <a:blipFill>
                    <a:blip r:embed="rId21"/>
                    <a:stretch>
                      <a:fillRect l="-25926" r="-18519" b="-5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AD58EBB9-6465-487F-86F3-9D386DC92DB6}"/>
                      </a:ext>
                    </a:extLst>
                  </p:cNvPr>
                  <p:cNvSpPr txBox="1"/>
                  <p:nvPr/>
                </p:nvSpPr>
                <p:spPr>
                  <a:xfrm>
                    <a:off x="5415146" y="11216506"/>
                    <a:ext cx="1102931"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𝐷</m:t>
                              </m:r>
                            </m:e>
                            <m:sub>
                              <m:r>
                                <a:rPr lang="en-GB" sz="1200" b="0" i="1" smtClean="0">
                                  <a:latin typeface="Cambria Math" panose="02040503050406030204" pitchFamily="18" charset="0"/>
                                </a:rPr>
                                <m:t>𝑖</m:t>
                              </m:r>
                            </m:sub>
                          </m:sSub>
                          <m:r>
                            <a:rPr lang="en-GB" sz="1200" i="1" smtClean="0">
                              <a:latin typeface="Cambria Math" panose="02040503050406030204" pitchFamily="18" charset="0"/>
                              <a:ea typeface="Cambria Math" panose="02040503050406030204" pitchFamily="18" charset="0"/>
                            </a:rPr>
                            <m:t>⊂</m:t>
                          </m:r>
                          <m:r>
                            <a:rPr lang="en-GB" sz="1200" b="0" i="1" smtClean="0">
                              <a:latin typeface="Cambria Math" panose="02040503050406030204" pitchFamily="18" charset="0"/>
                              <a:ea typeface="Cambria Math" panose="02040503050406030204" pitchFamily="18" charset="0"/>
                            </a:rPr>
                            <m:t>𝑆</m:t>
                          </m:r>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ea typeface="Cambria Math" panose="02040503050406030204" pitchFamily="18" charset="0"/>
                            </a:rPr>
                            <m:t>𝑖</m:t>
                          </m:r>
                          <m:r>
                            <a:rPr lang="en-GB" sz="1200" b="0" i="1" smtClean="0">
                              <a:latin typeface="Cambria Math" panose="02040503050406030204" pitchFamily="18" charset="0"/>
                              <a:ea typeface="Cambria Math" panose="02040503050406030204" pitchFamily="18" charset="0"/>
                            </a:rPr>
                            <m:t>∈[1,</m:t>
                          </m:r>
                          <m:r>
                            <a:rPr lang="en-GB" sz="1200" b="0" i="1" smtClean="0">
                              <a:latin typeface="Cambria Math" panose="02040503050406030204" pitchFamily="18" charset="0"/>
                              <a:ea typeface="Cambria Math" panose="02040503050406030204" pitchFamily="18" charset="0"/>
                            </a:rPr>
                            <m:t>𝑛</m:t>
                          </m:r>
                          <m:r>
                            <a:rPr lang="en-GB" sz="1200" b="0" i="1" smtClean="0">
                              <a:latin typeface="Cambria Math" panose="02040503050406030204" pitchFamily="18" charset="0"/>
                              <a:ea typeface="Cambria Math" panose="02040503050406030204" pitchFamily="18" charset="0"/>
                            </a:rPr>
                            <m:t>]</m:t>
                          </m:r>
                        </m:oMath>
                      </m:oMathPara>
                    </a14:m>
                    <a:endParaRPr lang="en-GB" sz="1200" dirty="0"/>
                  </a:p>
                </p:txBody>
              </p:sp>
            </mc:Choice>
            <mc:Fallback xmlns="">
              <p:sp>
                <p:nvSpPr>
                  <p:cNvPr id="80" name="TextBox 79">
                    <a:extLst>
                      <a:ext uri="{FF2B5EF4-FFF2-40B4-BE49-F238E27FC236}">
                        <a16:creationId xmlns:a16="http://schemas.microsoft.com/office/drawing/2014/main" id="{AD58EBB9-6465-487F-86F3-9D386DC92DB6}"/>
                      </a:ext>
                    </a:extLst>
                  </p:cNvPr>
                  <p:cNvSpPr txBox="1">
                    <a:spLocks noRot="1" noChangeAspect="1" noMove="1" noResize="1" noEditPoints="1" noAdjustHandles="1" noChangeArrowheads="1" noChangeShapeType="1" noTextEdit="1"/>
                  </p:cNvSpPr>
                  <p:nvPr/>
                </p:nvSpPr>
                <p:spPr>
                  <a:xfrm>
                    <a:off x="5415146" y="11216506"/>
                    <a:ext cx="1102931" cy="184666"/>
                  </a:xfrm>
                  <a:prstGeom prst="rect">
                    <a:avLst/>
                  </a:prstGeom>
                  <a:blipFill>
                    <a:blip r:embed="rId22"/>
                    <a:stretch>
                      <a:fillRect l="-2762" t="-3226" r="-4972" b="-3548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1" name="Rectangle 80">
                    <a:extLst>
                      <a:ext uri="{FF2B5EF4-FFF2-40B4-BE49-F238E27FC236}">
                        <a16:creationId xmlns:a16="http://schemas.microsoft.com/office/drawing/2014/main" id="{55E19EAA-E568-4E7C-A240-33E280A5F765}"/>
                      </a:ext>
                    </a:extLst>
                  </p:cNvPr>
                  <p:cNvSpPr/>
                  <p:nvPr/>
                </p:nvSpPr>
                <p:spPr>
                  <a:xfrm rot="5400000">
                    <a:off x="6759047" y="11767436"/>
                    <a:ext cx="74328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𝐸</m:t>
                              </m:r>
                            </m:e>
                            <m:sub>
                              <m:r>
                                <a:rPr lang="en-GB" sz="1200" i="1">
                                  <a:latin typeface="Cambria Math" panose="02040503050406030204" pitchFamily="18" charset="0"/>
                                </a:rPr>
                                <m:t>𝑖</m:t>
                              </m:r>
                            </m:sub>
                          </m:sSub>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𝑆</m:t>
                          </m:r>
                          <m:r>
                            <a:rPr lang="en-GB" sz="1200" b="0" i="1" smtClean="0">
                              <a:latin typeface="Cambria Math" panose="02040503050406030204" pitchFamily="18" charset="0"/>
                              <a:ea typeface="Cambria Math" panose="02040503050406030204" pitchFamily="18" charset="0"/>
                            </a:rPr>
                            <m:t>  </m:t>
                          </m:r>
                          <m:r>
                            <a:rPr lang="en-GB" sz="1200" i="1">
                              <a:latin typeface="Cambria Math" panose="02040503050406030204" pitchFamily="18" charset="0"/>
                              <a:ea typeface="Cambria Math" panose="02040503050406030204" pitchFamily="18" charset="0"/>
                            </a:rPr>
                            <m:t>,</m:t>
                          </m:r>
                        </m:oMath>
                      </m:oMathPara>
                    </a14:m>
                    <a:endParaRPr lang="en-GB" sz="1200" dirty="0"/>
                  </a:p>
                </p:txBody>
              </p:sp>
            </mc:Choice>
            <mc:Fallback xmlns="">
              <p:sp>
                <p:nvSpPr>
                  <p:cNvPr id="81" name="Rectangle 80">
                    <a:extLst>
                      <a:ext uri="{FF2B5EF4-FFF2-40B4-BE49-F238E27FC236}">
                        <a16:creationId xmlns:a16="http://schemas.microsoft.com/office/drawing/2014/main" id="{55E19EAA-E568-4E7C-A240-33E280A5F765}"/>
                      </a:ext>
                    </a:extLst>
                  </p:cNvPr>
                  <p:cNvSpPr>
                    <a:spLocks noRot="1" noChangeAspect="1" noMove="1" noResize="1" noEditPoints="1" noAdjustHandles="1" noChangeArrowheads="1" noChangeShapeType="1" noTextEdit="1"/>
                  </p:cNvSpPr>
                  <p:nvPr/>
                </p:nvSpPr>
                <p:spPr>
                  <a:xfrm rot="5400000">
                    <a:off x="6759047" y="11767436"/>
                    <a:ext cx="743280" cy="276999"/>
                  </a:xfrm>
                  <a:prstGeom prst="rect">
                    <a:avLst/>
                  </a:prstGeom>
                  <a:blipFill>
                    <a:blip r:embed="rId2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F12344B8-9F56-490D-8B65-4F34246B1CFE}"/>
                      </a:ext>
                    </a:extLst>
                  </p:cNvPr>
                  <p:cNvSpPr txBox="1"/>
                  <p:nvPr/>
                </p:nvSpPr>
                <p:spPr>
                  <a:xfrm>
                    <a:off x="4679777" y="8749184"/>
                    <a:ext cx="21698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𝑊</m:t>
                          </m:r>
                        </m:oMath>
                      </m:oMathPara>
                    </a14:m>
                    <a:endParaRPr lang="en-GB" sz="1400" dirty="0"/>
                  </a:p>
                </p:txBody>
              </p:sp>
            </mc:Choice>
            <mc:Fallback xmlns="">
              <p:sp>
                <p:nvSpPr>
                  <p:cNvPr id="82" name="TextBox 81">
                    <a:extLst>
                      <a:ext uri="{FF2B5EF4-FFF2-40B4-BE49-F238E27FC236}">
                        <a16:creationId xmlns:a16="http://schemas.microsoft.com/office/drawing/2014/main" id="{F12344B8-9F56-490D-8B65-4F34246B1CFE}"/>
                      </a:ext>
                    </a:extLst>
                  </p:cNvPr>
                  <p:cNvSpPr txBox="1">
                    <a:spLocks noRot="1" noChangeAspect="1" noMove="1" noResize="1" noEditPoints="1" noAdjustHandles="1" noChangeArrowheads="1" noChangeShapeType="1" noTextEdit="1"/>
                  </p:cNvSpPr>
                  <p:nvPr/>
                </p:nvSpPr>
                <p:spPr>
                  <a:xfrm>
                    <a:off x="4679777" y="8749184"/>
                    <a:ext cx="216982" cy="215444"/>
                  </a:xfrm>
                  <a:prstGeom prst="rect">
                    <a:avLst/>
                  </a:prstGeom>
                  <a:blipFill>
                    <a:blip r:embed="rId24"/>
                    <a:stretch>
                      <a:fillRect l="-19444" r="-13889" b="-27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BEEC260D-4F88-48F7-8286-E642A96AAD4F}"/>
                      </a:ext>
                    </a:extLst>
                  </p:cNvPr>
                  <p:cNvSpPr/>
                  <p:nvPr/>
                </p:nvSpPr>
                <p:spPr>
                  <a:xfrm rot="5400000">
                    <a:off x="6483923" y="11931258"/>
                    <a:ext cx="837152"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200" i="1">
                              <a:latin typeface="Cambria Math" panose="02040503050406030204" pitchFamily="18" charset="0"/>
                              <a:ea typeface="Cambria Math" panose="02040503050406030204" pitchFamily="18" charset="0"/>
                            </a:rPr>
                            <m:t>𝑖</m:t>
                          </m:r>
                          <m:r>
                            <a:rPr lang="en-GB" sz="1200" i="1">
                              <a:latin typeface="Cambria Math" panose="02040503050406030204" pitchFamily="18" charset="0"/>
                              <a:ea typeface="Cambria Math" panose="02040503050406030204" pitchFamily="18" charset="0"/>
                            </a:rPr>
                            <m:t>∈[1,</m:t>
                          </m:r>
                          <m:r>
                            <a:rPr lang="en-GB" sz="1200" i="1">
                              <a:latin typeface="Cambria Math" panose="02040503050406030204" pitchFamily="18" charset="0"/>
                              <a:ea typeface="Cambria Math" panose="02040503050406030204" pitchFamily="18" charset="0"/>
                            </a:rPr>
                            <m:t>𝑚</m:t>
                          </m:r>
                          <m:r>
                            <a:rPr lang="en-GB" sz="1200" i="1">
                              <a:latin typeface="Cambria Math" panose="02040503050406030204" pitchFamily="18" charset="0"/>
                              <a:ea typeface="Cambria Math" panose="02040503050406030204" pitchFamily="18" charset="0"/>
                            </a:rPr>
                            <m:t>]</m:t>
                          </m:r>
                        </m:oMath>
                      </m:oMathPara>
                    </a14:m>
                    <a:endParaRPr lang="en-GB" sz="1200" dirty="0"/>
                  </a:p>
                </p:txBody>
              </p:sp>
            </mc:Choice>
            <mc:Fallback xmlns="">
              <p:sp>
                <p:nvSpPr>
                  <p:cNvPr id="83" name="Rectangle 82">
                    <a:extLst>
                      <a:ext uri="{FF2B5EF4-FFF2-40B4-BE49-F238E27FC236}">
                        <a16:creationId xmlns:a16="http://schemas.microsoft.com/office/drawing/2014/main" id="{BEEC260D-4F88-48F7-8286-E642A96AAD4F}"/>
                      </a:ext>
                    </a:extLst>
                  </p:cNvPr>
                  <p:cNvSpPr>
                    <a:spLocks noRot="1" noChangeAspect="1" noMove="1" noResize="1" noEditPoints="1" noAdjustHandles="1" noChangeArrowheads="1" noChangeShapeType="1" noTextEdit="1"/>
                  </p:cNvSpPr>
                  <p:nvPr/>
                </p:nvSpPr>
                <p:spPr>
                  <a:xfrm rot="5400000">
                    <a:off x="6483923" y="11931258"/>
                    <a:ext cx="837152" cy="276999"/>
                  </a:xfrm>
                  <a:prstGeom prst="rect">
                    <a:avLst/>
                  </a:prstGeom>
                  <a:blipFill>
                    <a:blip r:embed="rId25"/>
                    <a:stretch>
                      <a:fillRect l="-6522"/>
                    </a:stretch>
                  </a:blipFill>
                </p:spPr>
                <p:txBody>
                  <a:bodyPr/>
                  <a:lstStyle/>
                  <a:p>
                    <a:r>
                      <a:rPr lang="en-GB">
                        <a:noFill/>
                      </a:rPr>
                      <a:t> </a:t>
                    </a:r>
                  </a:p>
                </p:txBody>
              </p:sp>
            </mc:Fallback>
          </mc:AlternateContent>
        </p:grpSp>
      </p:grpSp>
      <p:sp>
        <p:nvSpPr>
          <p:cNvPr id="84" name="Titel 9">
            <a:extLst>
              <a:ext uri="{FF2B5EF4-FFF2-40B4-BE49-F238E27FC236}">
                <a16:creationId xmlns:a16="http://schemas.microsoft.com/office/drawing/2014/main" id="{73497CD1-15E0-4998-AE2D-52B9CEABACB8}"/>
              </a:ext>
            </a:extLst>
          </p:cNvPr>
          <p:cNvSpPr>
            <a:spLocks noGrp="1"/>
          </p:cNvSpPr>
          <p:nvPr>
            <p:ph type="title"/>
          </p:nvPr>
        </p:nvSpPr>
        <p:spPr>
          <a:xfrm>
            <a:off x="1225299" y="628587"/>
            <a:ext cx="27786673" cy="2504751"/>
          </a:xfrm>
        </p:spPr>
        <p:txBody>
          <a:bodyPr/>
          <a:lstStyle/>
          <a:p>
            <a:r>
              <a:rPr lang="de-DE" sz="4800" dirty="0"/>
              <a:t>Man is to Computer Programmer as Woman</a:t>
            </a:r>
            <a:br>
              <a:rPr lang="de-DE" sz="4800" dirty="0"/>
            </a:br>
            <a:r>
              <a:rPr lang="de-DE" sz="4800" dirty="0"/>
              <a:t>is to Homemaker? Debiasing Word Embeddings</a:t>
            </a:r>
          </a:p>
        </p:txBody>
      </p:sp>
      <p:sp>
        <p:nvSpPr>
          <p:cNvPr id="85" name="Textplatzhalter 17">
            <a:extLst>
              <a:ext uri="{FF2B5EF4-FFF2-40B4-BE49-F238E27FC236}">
                <a16:creationId xmlns:a16="http://schemas.microsoft.com/office/drawing/2014/main" id="{33FD7E3A-83B6-436A-88D4-F1C8C57F96E7}"/>
              </a:ext>
            </a:extLst>
          </p:cNvPr>
          <p:cNvSpPr txBox="1">
            <a:spLocks/>
          </p:cNvSpPr>
          <p:nvPr/>
        </p:nvSpPr>
        <p:spPr>
          <a:xfrm>
            <a:off x="1259999" y="2661902"/>
            <a:ext cx="27756000" cy="470658"/>
          </a:xfrm>
          <a:prstGeom prst="rect">
            <a:avLst/>
          </a:prstGeom>
        </p:spPr>
        <p:txBody>
          <a:bodyPr lIns="0" tIns="0" rIns="0" bIns="0" anchor="ctr" anchorCtr="0"/>
          <a:lstStyle>
            <a:lvl1pPr marL="1107119" indent="-1107119" algn="l" defTabSz="2952319" rtl="0" eaLnBrk="1" latinLnBrk="0" hangingPunct="1">
              <a:spcBef>
                <a:spcPct val="20000"/>
              </a:spcBef>
              <a:buFont typeface="Arial" pitchFamily="34" charset="0"/>
              <a:buNone/>
              <a:defRPr sz="3900" kern="1200" baseline="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sz="3200"/>
              <a:t>Nico Hertel, Seth Siriya, Thomas Decker, Uzair Akbar, Zhenchen Liao</a:t>
            </a:r>
            <a:endParaRPr lang="de-DE" sz="3200" dirty="0"/>
          </a:p>
        </p:txBody>
      </p:sp>
    </p:spTree>
    <p:extLst>
      <p:ext uri="{BB962C8B-B14F-4D97-AF65-F5344CB8AC3E}">
        <p14:creationId xmlns:p14="http://schemas.microsoft.com/office/powerpoint/2010/main" val="4075462722"/>
      </p:ext>
    </p:extLst>
  </p:cSld>
  <p:clrMapOvr>
    <a:masterClrMapping/>
  </p:clrMapOvr>
</p:sld>
</file>

<file path=ppt/theme/theme1.xml><?xml version="1.0" encoding="utf-8"?>
<a:theme xmlns:a="http://schemas.openxmlformats.org/drawingml/2006/main" name="Logo">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ogo und Ein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TUM_Plakat_A1_quer_p_v1</Template>
  <TotalTime>1143</TotalTime>
  <Words>1446</Words>
  <Application>Microsoft Office PowerPoint</Application>
  <PresentationFormat>Custom</PresentationFormat>
  <Paragraphs>99</Paragraphs>
  <Slides>2</Slides>
  <Notes>2</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vt:i4>
      </vt:variant>
    </vt:vector>
  </HeadingPairs>
  <TitlesOfParts>
    <vt:vector size="9" baseType="lpstr">
      <vt:lpstr>Arial</vt:lpstr>
      <vt:lpstr>Calibri</vt:lpstr>
      <vt:lpstr>Cambria Math</vt:lpstr>
      <vt:lpstr>Logo</vt:lpstr>
      <vt:lpstr>Logo und Dreizeiler</vt:lpstr>
      <vt:lpstr>1_Logo und Dreizeiler</vt:lpstr>
      <vt:lpstr>Logo und Einzeiler</vt:lpstr>
      <vt:lpstr>Man is to Computer Programmer as Woman is to Homemaker? Debiasing Word Embeddings</vt:lpstr>
      <vt:lpstr>Man is to Computer Programmer as Woman is to Homemaker? Debiasing Word Embeddings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 is to Computer Programmer as Woman is to Homemaker?</dc:title>
  <dc:creator>ga78xax</dc:creator>
  <dc:description>Rechteinhaber: Technische Universität München, https://www.tum.de
Gestaltung: ediundsepp Gestaltungsgesellschaft, München,
http://www.ediundsepp.de
Technische Umsetzung: eWorks GmbH, Frankfurt am Main, http://www.eworks.de</dc:description>
  <cp:lastModifiedBy> </cp:lastModifiedBy>
  <cp:revision>55</cp:revision>
  <dcterms:created xsi:type="dcterms:W3CDTF">2018-05-16T07:00:24Z</dcterms:created>
  <dcterms:modified xsi:type="dcterms:W3CDTF">2018-05-21T15:56:43Z</dcterms:modified>
</cp:coreProperties>
</file>