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 id="2147483665" r:id="rId4"/>
  </p:sldMasterIdLst>
  <p:notesMasterIdLst>
    <p:notesMasterId r:id="rId6"/>
  </p:notesMasterIdLst>
  <p:handoutMasterIdLst>
    <p:handoutMasterId r:id="rId7"/>
  </p:handoutMasterIdLst>
  <p:sldIdLst>
    <p:sldId id="259" r:id="rId5"/>
  </p:sldIdLst>
  <p:sldSz cx="30279975" cy="21386800"/>
  <p:notesSz cx="6858000" cy="9144000"/>
  <p:defaultText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7">
          <p15:clr>
            <a:srgbClr val="A4A3A4"/>
          </p15:clr>
        </p15:guide>
        <p15:guide id="2" orient="horz" pos="1588">
          <p15:clr>
            <a:srgbClr val="A4A3A4"/>
          </p15:clr>
        </p15:guide>
        <p15:guide id="3" pos="9378">
          <p15:clr>
            <a:srgbClr val="A4A3A4"/>
          </p15:clr>
        </p15:guide>
        <p15:guide id="4" pos="969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3624" autoAdjust="0"/>
  </p:normalViewPr>
  <p:slideViewPr>
    <p:cSldViewPr>
      <p:cViewPr varScale="1">
        <p:scale>
          <a:sx n="50" d="100"/>
          <a:sy n="50" d="100"/>
        </p:scale>
        <p:origin x="1648" y="68"/>
      </p:cViewPr>
      <p:guideLst>
        <p:guide orient="horz" pos="817"/>
        <p:guide orient="horz" pos="1588"/>
        <p:guide pos="9378"/>
        <p:guide pos="9696"/>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4928" y="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16.05.2018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16.05.2018</a:t>
            </a:fld>
            <a:endParaRPr lang="de-DE"/>
          </a:p>
        </p:txBody>
      </p:sp>
      <p:sp>
        <p:nvSpPr>
          <p:cNvPr id="4" name="Folienbildplatzhalt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2952319" rtl="0" eaLnBrk="1" latinLnBrk="0" hangingPunct="1">
      <a:defRPr sz="3900" kern="1200">
        <a:solidFill>
          <a:schemeClr val="tx1"/>
        </a:solidFill>
        <a:latin typeface="+mn-lt"/>
        <a:ea typeface="+mn-ea"/>
        <a:cs typeface="+mn-cs"/>
      </a:defRPr>
    </a:lvl1pPr>
    <a:lvl2pPr marL="1476159" algn="l" defTabSz="2952319" rtl="0" eaLnBrk="1" latinLnBrk="0" hangingPunct="1">
      <a:defRPr sz="3900" kern="1200">
        <a:solidFill>
          <a:schemeClr val="tx1"/>
        </a:solidFill>
        <a:latin typeface="+mn-lt"/>
        <a:ea typeface="+mn-ea"/>
        <a:cs typeface="+mn-cs"/>
      </a:defRPr>
    </a:lvl2pPr>
    <a:lvl3pPr marL="2952319" algn="l" defTabSz="2952319" rtl="0" eaLnBrk="1" latinLnBrk="0" hangingPunct="1">
      <a:defRPr sz="3900" kern="1200">
        <a:solidFill>
          <a:schemeClr val="tx1"/>
        </a:solidFill>
        <a:latin typeface="+mn-lt"/>
        <a:ea typeface="+mn-ea"/>
        <a:cs typeface="+mn-cs"/>
      </a:defRPr>
    </a:lvl3pPr>
    <a:lvl4pPr marL="4428478" algn="l" defTabSz="2952319" rtl="0" eaLnBrk="1" latinLnBrk="0" hangingPunct="1">
      <a:defRPr sz="3900" kern="1200">
        <a:solidFill>
          <a:schemeClr val="tx1"/>
        </a:solidFill>
        <a:latin typeface="+mn-lt"/>
        <a:ea typeface="+mn-ea"/>
        <a:cs typeface="+mn-cs"/>
      </a:defRPr>
    </a:lvl4pPr>
    <a:lvl5pPr marL="5904637" algn="l" defTabSz="2952319" rtl="0" eaLnBrk="1" latinLnBrk="0" hangingPunct="1">
      <a:defRPr sz="3900" kern="1200">
        <a:solidFill>
          <a:schemeClr val="tx1"/>
        </a:solidFill>
        <a:latin typeface="+mn-lt"/>
        <a:ea typeface="+mn-ea"/>
        <a:cs typeface="+mn-cs"/>
      </a:defRPr>
    </a:lvl5pPr>
    <a:lvl6pPr marL="7380797" algn="l" defTabSz="2952319" rtl="0" eaLnBrk="1" latinLnBrk="0" hangingPunct="1">
      <a:defRPr sz="3900" kern="1200">
        <a:solidFill>
          <a:schemeClr val="tx1"/>
        </a:solidFill>
        <a:latin typeface="+mn-lt"/>
        <a:ea typeface="+mn-ea"/>
        <a:cs typeface="+mn-cs"/>
      </a:defRPr>
    </a:lvl6pPr>
    <a:lvl7pPr marL="8856957" algn="l" defTabSz="2952319" rtl="0" eaLnBrk="1" latinLnBrk="0" hangingPunct="1">
      <a:defRPr sz="3900" kern="1200">
        <a:solidFill>
          <a:schemeClr val="tx1"/>
        </a:solidFill>
        <a:latin typeface="+mn-lt"/>
        <a:ea typeface="+mn-ea"/>
        <a:cs typeface="+mn-cs"/>
      </a:defRPr>
    </a:lvl7pPr>
    <a:lvl8pPr marL="10333116" algn="l" defTabSz="2952319" rtl="0" eaLnBrk="1" latinLnBrk="0" hangingPunct="1">
      <a:defRPr sz="3900" kern="1200">
        <a:solidFill>
          <a:schemeClr val="tx1"/>
        </a:solidFill>
        <a:latin typeface="+mn-lt"/>
        <a:ea typeface="+mn-ea"/>
        <a:cs typeface="+mn-cs"/>
      </a:defRPr>
    </a:lvl8pPr>
    <a:lvl9pPr marL="11809275" algn="l" defTabSz="2952319" rtl="0" eaLnBrk="1" latinLnBrk="0" hangingPunct="1">
      <a:defRPr sz="3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DIN A1 im Querformat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89544"/>
            <a:ext cx="8910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0675492" y="17822192"/>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519347"/>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08825"/>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en-US"/>
              <a:t>Click icon to add picture</a:t>
            </a:r>
            <a:endParaRPr lang="de-DE"/>
          </a:p>
        </p:txBody>
      </p:sp>
      <p:sp>
        <p:nvSpPr>
          <p:cNvPr id="15" name="Textplatzhalter 18"/>
          <p:cNvSpPr>
            <a:spLocks noGrp="1"/>
          </p:cNvSpPr>
          <p:nvPr>
            <p:ph type="body" sz="quarter" idx="19" hasCustomPrompt="1"/>
          </p:nvPr>
        </p:nvSpPr>
        <p:spPr>
          <a:xfrm>
            <a:off x="1228534"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emf"/><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Grafik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3"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4"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 id="2147483653" r:id="rId2"/>
    <p:sldLayoutId id="2147483654" r:id="rId3"/>
    <p:sldLayoutId id="2147483673" r:id="rId4"/>
    <p:sldLayoutId id="2147483652"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Lehrstuhl für Musterverfahren</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Fakultät für Mustertechnik</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5"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0" r:id="rId4"/>
    <p:sldLayoutId id="2147483664"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Chair for Data Processing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Department of Electrical and Computer Engineering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Technical University of Munich</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65048" y="1206000"/>
            <a:ext cx="25936060"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endPar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endParaRPr>
          </a:p>
          <a:p>
            <a:pPr marL="0" marR="0" lvl="0" indent="0" algn="l" defTabSz="2952319" rtl="0" eaLnBrk="1" fontAlgn="auto" latinLnBrk="0" hangingPunct="1">
              <a:lnSpc>
                <a:spcPts val="3650"/>
              </a:lnSpc>
              <a:spcBef>
                <a:spcPct val="0"/>
              </a:spcBef>
              <a:spcAft>
                <a:spcPts val="0"/>
              </a:spcAft>
              <a:buClrTx/>
              <a:buSzTx/>
              <a:buFontTx/>
              <a:buNone/>
              <a:tabLst/>
              <a:defRPr/>
            </a:pP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5" name="Grafik 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4"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 id="214748366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4.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086B20DB-6A34-4875-83C9-D70060009CDE}"/>
              </a:ext>
            </a:extLst>
          </p:cNvPr>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tretch>
            <a:fillRect/>
          </a:stretch>
        </p:blipFill>
        <p:spPr>
          <a:xfrm>
            <a:off x="1225298" y="15983688"/>
            <a:ext cx="8043314" cy="3854728"/>
          </a:xfrm>
        </p:spPr>
      </p:pic>
      <p:sp>
        <p:nvSpPr>
          <p:cNvPr id="3" name="Text Placeholder 2">
            <a:extLst>
              <a:ext uri="{FF2B5EF4-FFF2-40B4-BE49-F238E27FC236}">
                <a16:creationId xmlns:a16="http://schemas.microsoft.com/office/drawing/2014/main" id="{FD26F003-5257-4ECA-8455-918D2D479F9D}"/>
              </a:ext>
            </a:extLst>
          </p:cNvPr>
          <p:cNvSpPr>
            <a:spLocks noGrp="1"/>
          </p:cNvSpPr>
          <p:nvPr>
            <p:ph type="body" sz="quarter" idx="19"/>
          </p:nvPr>
        </p:nvSpPr>
        <p:spPr>
          <a:xfrm>
            <a:off x="1264024" y="20054440"/>
            <a:ext cx="8043314" cy="216024"/>
          </a:xfrm>
        </p:spPr>
        <p:txBody>
          <a:bodyPr/>
          <a:lstStyle/>
          <a:p>
            <a:r>
              <a:rPr lang="de-DE" dirty="0"/>
              <a:t>Bildunterschrift, Autor</a:t>
            </a:r>
          </a:p>
        </p:txBody>
      </p:sp>
      <mc:AlternateContent xmlns:mc="http://schemas.openxmlformats.org/markup-compatibility/2006">
        <mc:Choice xmlns:a14="http://schemas.microsoft.com/office/drawing/2010/main" Requires="a14">
          <p:sp>
            <p:nvSpPr>
              <p:cNvPr id="5" name="Text Placeholder 4">
                <a:extLst>
                  <a:ext uri="{FF2B5EF4-FFF2-40B4-BE49-F238E27FC236}">
                    <a16:creationId xmlns:a16="http://schemas.microsoft.com/office/drawing/2014/main" id="{B07FC288-A910-47DA-80A7-1A8E6450AF2D}"/>
                  </a:ext>
                </a:extLst>
              </p:cNvPr>
              <p:cNvSpPr>
                <a:spLocks noGrp="1"/>
              </p:cNvSpPr>
              <p:nvPr>
                <p:ph type="body" sz="quarter" idx="33"/>
              </p:nvPr>
            </p:nvSpPr>
            <p:spPr>
              <a:xfrm>
                <a:off x="1260000" y="5509130"/>
                <a:ext cx="8047339" cy="10440854"/>
              </a:xfrm>
            </p:spPr>
            <p:txBody>
              <a:bodyPr/>
              <a:lstStyle/>
              <a:p>
                <a:pPr lvl="1" algn="just"/>
                <a:r>
                  <a:rPr lang="de-DE" sz="2800" dirty="0"/>
                  <a:t>Abstract</a:t>
                </a:r>
              </a:p>
              <a:p>
                <a:pPr algn="just"/>
                <a:r>
                  <a:rPr lang="de-DE" dirty="0"/>
                  <a:t>By learning from real-world data, machine learning is doomed to adopt social bias such as sexism. This paper analyzes gender bias in the context of the natrual language processing technique word embedding. The paper proposes a method to determine the underlying bias in a dataset and an algorithm to eliminate this bias while preserving the ability to cluster words. This is shown using a public dataset of news articles to reduce gender stereotypes in analogy tasks.</a:t>
                </a:r>
              </a:p>
              <a:p>
                <a:pPr lvl="1" algn="just"/>
                <a:r>
                  <a:rPr lang="de-DE" sz="2800" dirty="0"/>
                  <a:t>Introduction and Preliminary</a:t>
                </a:r>
              </a:p>
              <a:p>
                <a:pPr algn="just"/>
                <a:r>
                  <a:rPr lang="de-DE" dirty="0"/>
                  <a:t>A word embedding represents each word </a:t>
                </a:r>
                <a14:m>
                  <m:oMath xmlns:m="http://schemas.openxmlformats.org/officeDocument/2006/math">
                    <m:r>
                      <a:rPr lang="de-DE" i="1" dirty="0" smtClean="0">
                        <a:latin typeface="Cambria Math" panose="02040503050406030204" pitchFamily="18" charset="0"/>
                      </a:rPr>
                      <m:t>𝑤</m:t>
                    </m:r>
                  </m:oMath>
                </a14:m>
                <a:r>
                  <a:rPr lang="de-DE" dirty="0"/>
                  <a:t> as a d-dimensional </a:t>
                </a:r>
                <a14:m>
                  <m:oMath xmlns:m="http://schemas.openxmlformats.org/officeDocument/2006/math">
                    <m:r>
                      <a:rPr lang="de-DE" i="1" dirty="0" smtClean="0">
                        <a:latin typeface="Cambria Math" panose="02040503050406030204" pitchFamily="18" charset="0"/>
                      </a:rPr>
                      <m:t>𝑤𝑜𝑟𝑑</m:t>
                    </m:r>
                    <m:r>
                      <a:rPr lang="de-DE" i="1" dirty="0" smtClean="0">
                        <a:latin typeface="Cambria Math" panose="02040503050406030204" pitchFamily="18" charset="0"/>
                      </a:rPr>
                      <m:t> </m:t>
                    </m:r>
                    <m:r>
                      <a:rPr lang="de-DE" i="1" dirty="0" smtClean="0">
                        <a:latin typeface="Cambria Math" panose="02040503050406030204" pitchFamily="18" charset="0"/>
                      </a:rPr>
                      <m:t>𝑣𝑒𝑐𝑡𝑜𝑟</m:t>
                    </m:r>
                  </m:oMath>
                </a14:m>
                <a:r>
                  <a:rPr lang="de-DE" dirty="0"/>
                  <a:t> </a:t>
                </a:r>
                <a14:m>
                  <m:oMath xmlns:m="http://schemas.openxmlformats.org/officeDocument/2006/math">
                    <m:r>
                      <a:rPr lang="de-DE" i="1">
                        <a:latin typeface="Cambria Math" panose="02040503050406030204" pitchFamily="18" charset="0"/>
                      </a:rPr>
                      <m:t>𝑤</m:t>
                    </m:r>
                    <m:r>
                      <a:rPr lang="de-DE" i="1">
                        <a:latin typeface="Cambria Math" panose="02040503050406030204" pitchFamily="18" charset="0"/>
                      </a:rPr>
                      <m:t> ∈</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𝑑</m:t>
                        </m:r>
                      </m:sup>
                    </m:sSup>
                  </m:oMath>
                </a14:m>
                <a:r>
                  <a:rPr lang="de-DE" dirty="0"/>
                  <a:t> with two imortant properties: similar words have similar vectors, and the difference between two word vectors has been shown to represent the difference between the corresponding words. This arithmetic properties can be used to solve analogy tasks, like ‚man is to brother as woman is to X?‘. The difference between the word vectors of ‚man‘ and ‚woman‘ should be similar to ‚brother‘ and X (e.g. ‚sister‘):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𝑚𝑎𝑛</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𝑤𝑜</m:t>
                        </m:r>
                        <m:r>
                          <a:rPr lang="de-DE" i="1">
                            <a:latin typeface="Cambria Math" panose="02040503050406030204" pitchFamily="18" charset="0"/>
                          </a:rPr>
                          <m:t>𝑚𝑎𝑛</m:t>
                        </m:r>
                        <m:r>
                          <a:rPr lang="de-DE" b="0" i="1" smtClean="0">
                            <a:latin typeface="Cambria Math" panose="02040503050406030204" pitchFamily="18" charset="0"/>
                          </a:rPr>
                          <m:t> </m:t>
                        </m:r>
                      </m:sub>
                    </m:sSub>
                    <m:r>
                      <a:rPr lang="de-DE"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𝑏𝑟𝑜𝑡h𝑒𝑟</m:t>
                        </m:r>
                      </m:sub>
                    </m:sSub>
                    <m:r>
                      <a:rPr lang="de-DE" b="0" i="1" smtClean="0">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𝑠𝑖𝑠𝑡𝑒𝑟</m:t>
                        </m:r>
                      </m:sub>
                    </m:sSub>
                  </m:oMath>
                </a14:m>
                <a:r>
                  <a:rPr lang="de-DE" dirty="0"/>
                  <a:t>. </a:t>
                </a:r>
              </a:p>
              <a:p>
                <a:pPr algn="just"/>
                <a:r>
                  <a:rPr lang="de-DE" dirty="0"/>
                  <a:t>To measure bias, a gender-neutral word like ‚nurse‘ is compared to two gender-specific words like ‚man‘ and ‚woman‘. If the distance between the neutral word and one specific word is smaller than between the other, this suggests bias. Figure 1 shows a sample of words ordered by their distance to ‚he‘ and ‚she‘ (x-Axis) and their bias (y-Axis). For this paper, the public word2vec embedding is used, trained on a set of Google News Articles, cosisting of 3 million english words.</a:t>
                </a:r>
              </a:p>
            </p:txBody>
          </p:sp>
        </mc:Choice>
        <mc:Fallback>
          <p:sp>
            <p:nvSpPr>
              <p:cNvPr id="5" name="Text Placeholder 4">
                <a:extLst>
                  <a:ext uri="{FF2B5EF4-FFF2-40B4-BE49-F238E27FC236}">
                    <a16:creationId xmlns:a16="http://schemas.microsoft.com/office/drawing/2014/main" id="{B07FC288-A910-47DA-80A7-1A8E6450AF2D}"/>
                  </a:ext>
                </a:extLst>
              </p:cNvPr>
              <p:cNvSpPr>
                <a:spLocks noGrp="1" noRot="1" noChangeAspect="1" noMove="1" noResize="1" noEditPoints="1" noAdjustHandles="1" noChangeArrowheads="1" noChangeShapeType="1" noTextEdit="1"/>
              </p:cNvSpPr>
              <p:nvPr>
                <p:ph type="body" sz="quarter" idx="33"/>
              </p:nvPr>
            </p:nvSpPr>
            <p:spPr>
              <a:xfrm>
                <a:off x="1260000" y="5509130"/>
                <a:ext cx="8047339" cy="10440854"/>
              </a:xfrm>
              <a:blipFill>
                <a:blip r:embed="rId3"/>
                <a:stretch>
                  <a:fillRect l="-2727" t="-1752" r="-2121" b="-234"/>
                </a:stretch>
              </a:blipFill>
            </p:spPr>
            <p:txBody>
              <a:bodyPr/>
              <a:lstStyle/>
              <a:p>
                <a:r>
                  <a:rPr lang="de-DE">
                    <a:noFill/>
                  </a:rPr>
                  <a:t> </a:t>
                </a:r>
              </a:p>
            </p:txBody>
          </p:sp>
        </mc:Fallback>
      </mc:AlternateContent>
      <p:sp>
        <p:nvSpPr>
          <p:cNvPr id="11" name="Titel 9">
            <a:extLst>
              <a:ext uri="{FF2B5EF4-FFF2-40B4-BE49-F238E27FC236}">
                <a16:creationId xmlns:a16="http://schemas.microsoft.com/office/drawing/2014/main" id="{36158228-E09F-44AE-B286-3C772B4183AE}"/>
              </a:ext>
            </a:extLst>
          </p:cNvPr>
          <p:cNvSpPr>
            <a:spLocks noGrp="1"/>
          </p:cNvSpPr>
          <p:nvPr>
            <p:ph type="title"/>
          </p:nvPr>
        </p:nvSpPr>
        <p:spPr>
          <a:xfrm>
            <a:off x="1259999" y="2988544"/>
            <a:ext cx="27756000" cy="584818"/>
          </a:xfrm>
        </p:spPr>
        <p:txBody>
          <a:bodyPr/>
          <a:lstStyle/>
          <a:p>
            <a:r>
              <a:rPr lang="de-DE" dirty="0"/>
              <a:t>Man is to Computer Programmer as Woman is to Homemaker?</a:t>
            </a:r>
          </a:p>
        </p:txBody>
      </p:sp>
      <p:sp>
        <p:nvSpPr>
          <p:cNvPr id="12" name="Textplatzhalter 14">
            <a:extLst>
              <a:ext uri="{FF2B5EF4-FFF2-40B4-BE49-F238E27FC236}">
                <a16:creationId xmlns:a16="http://schemas.microsoft.com/office/drawing/2014/main" id="{07DC9DB6-16EA-4D3B-B9D7-2DB65E16C3DB}"/>
              </a:ext>
            </a:extLst>
          </p:cNvPr>
          <p:cNvSpPr txBox="1">
            <a:spLocks/>
          </p:cNvSpPr>
          <p:nvPr/>
        </p:nvSpPr>
        <p:spPr>
          <a:xfrm>
            <a:off x="1259999" y="3924648"/>
            <a:ext cx="27756000" cy="475139"/>
          </a:xfrm>
          <a:prstGeom prst="rect">
            <a:avLst/>
          </a:prstGeom>
        </p:spPr>
        <p:txBody>
          <a:bodyPr lIns="0" tIns="0" rIns="0" bIns="0" anchor="ctr" anchorCtr="0"/>
          <a:lstStyle>
            <a:lvl1pPr marL="1107119" indent="-1107119" algn="l" defTabSz="2952319" rtl="0" eaLnBrk="1" latinLnBrk="0" hangingPunct="1">
              <a:spcBef>
                <a:spcPct val="20000"/>
              </a:spcBef>
              <a:buFont typeface="Arial" pitchFamily="34" charset="0"/>
              <a:buNone/>
              <a:defRPr sz="4900" kern="1200" baseline="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Debiasing Word Embeddings</a:t>
            </a:r>
            <a:endParaRPr lang="de-DE" dirty="0"/>
          </a:p>
        </p:txBody>
      </p:sp>
      <p:sp>
        <p:nvSpPr>
          <p:cNvPr id="13" name="Textplatzhalter 17">
            <a:extLst>
              <a:ext uri="{FF2B5EF4-FFF2-40B4-BE49-F238E27FC236}">
                <a16:creationId xmlns:a16="http://schemas.microsoft.com/office/drawing/2014/main" id="{FAF7E36C-DB8C-452F-A38D-6A90462C07EF}"/>
              </a:ext>
            </a:extLst>
          </p:cNvPr>
          <p:cNvSpPr>
            <a:spLocks noGrp="1"/>
          </p:cNvSpPr>
          <p:nvPr>
            <p:ph type="body" sz="quarter" idx="20"/>
          </p:nvPr>
        </p:nvSpPr>
        <p:spPr>
          <a:xfrm>
            <a:off x="1259999" y="4644728"/>
            <a:ext cx="27756000" cy="470658"/>
          </a:xfrm>
        </p:spPr>
        <p:txBody>
          <a:bodyPr/>
          <a:lstStyle/>
          <a:p>
            <a:r>
              <a:rPr lang="de-DE" dirty="0"/>
              <a:t>Seth Siriya, Uzair Akbar, Zhenchen Liao, Thomas Decker, Nico Hertel</a:t>
            </a:r>
          </a:p>
        </p:txBody>
      </p:sp>
      <p:sp>
        <p:nvSpPr>
          <p:cNvPr id="16" name="Text Placeholder 4">
            <a:extLst>
              <a:ext uri="{FF2B5EF4-FFF2-40B4-BE49-F238E27FC236}">
                <a16:creationId xmlns:a16="http://schemas.microsoft.com/office/drawing/2014/main" id="{88DD5B5C-4F29-4C4C-B4F8-171086B1C3FE}"/>
              </a:ext>
            </a:extLst>
          </p:cNvPr>
          <p:cNvSpPr txBox="1">
            <a:spLocks/>
          </p:cNvSpPr>
          <p:nvPr/>
        </p:nvSpPr>
        <p:spPr>
          <a:xfrm>
            <a:off x="11114329" y="12061552"/>
            <a:ext cx="8047339" cy="8208912"/>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Bias in Word Embeddings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Debiasing Algorithm</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sp>
        <p:nvSpPr>
          <p:cNvPr id="17" name="Text Placeholder 4">
            <a:extLst>
              <a:ext uri="{FF2B5EF4-FFF2-40B4-BE49-F238E27FC236}">
                <a16:creationId xmlns:a16="http://schemas.microsoft.com/office/drawing/2014/main" id="{80208A8B-70FF-4729-AA3D-10A2E92A566C}"/>
              </a:ext>
            </a:extLst>
          </p:cNvPr>
          <p:cNvSpPr txBox="1">
            <a:spLocks/>
          </p:cNvSpPr>
          <p:nvPr/>
        </p:nvSpPr>
        <p:spPr>
          <a:xfrm>
            <a:off x="20968660" y="5509130"/>
            <a:ext cx="8047339" cy="14761334"/>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Debiasing Results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Discussion</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pic>
        <p:nvPicPr>
          <p:cNvPr id="18" name="Picture Placeholder 14">
            <a:extLst>
              <a:ext uri="{FF2B5EF4-FFF2-40B4-BE49-F238E27FC236}">
                <a16:creationId xmlns:a16="http://schemas.microsoft.com/office/drawing/2014/main" id="{CC39981D-C2AD-4AD8-A3FA-3CFC6755E04F}"/>
              </a:ext>
            </a:extLst>
          </p:cNvPr>
          <p:cNvPicPr>
            <a:picLocks noChangeAspect="1"/>
          </p:cNvPicPr>
          <p:nvPr/>
        </p:nvPicPr>
        <p:blipFill>
          <a:blip r:embed="rId4">
            <a:extLst>
              <a:ext uri="{28A0092B-C50C-407E-A947-70E740481C1C}">
                <a14:useLocalDpi xmlns:a14="http://schemas.microsoft.com/office/drawing/2010/main" val="0"/>
              </a:ext>
            </a:extLst>
          </a:blip>
          <a:srcRect l="19756" r="19756"/>
          <a:stretch>
            <a:fillRect/>
          </a:stretch>
        </p:blipFill>
        <p:spPr>
          <a:xfrm>
            <a:off x="11093592" y="5524038"/>
            <a:ext cx="8043314" cy="5764293"/>
          </a:xfrm>
          <a:prstGeom prst="rect">
            <a:avLst/>
          </a:prstGeom>
        </p:spPr>
      </p:pic>
      <p:sp>
        <p:nvSpPr>
          <p:cNvPr id="19" name="Text Placeholder 2">
            <a:extLst>
              <a:ext uri="{FF2B5EF4-FFF2-40B4-BE49-F238E27FC236}">
                <a16:creationId xmlns:a16="http://schemas.microsoft.com/office/drawing/2014/main" id="{58B6007F-8D83-41D3-909A-DB86A692F092}"/>
              </a:ext>
            </a:extLst>
          </p:cNvPr>
          <p:cNvSpPr txBox="1">
            <a:spLocks/>
          </p:cNvSpPr>
          <p:nvPr/>
        </p:nvSpPr>
        <p:spPr>
          <a:xfrm>
            <a:off x="11114330" y="11629504"/>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pic>
        <p:nvPicPr>
          <p:cNvPr id="20" name="Picture Placeholder 14">
            <a:extLst>
              <a:ext uri="{FF2B5EF4-FFF2-40B4-BE49-F238E27FC236}">
                <a16:creationId xmlns:a16="http://schemas.microsoft.com/office/drawing/2014/main" id="{C41D14D7-BF40-4931-96BF-D8875EE9F8C9}"/>
              </a:ext>
            </a:extLst>
          </p:cNvPr>
          <p:cNvPicPr>
            <a:picLocks noChangeAspect="1"/>
          </p:cNvPicPr>
          <p:nvPr/>
        </p:nvPicPr>
        <p:blipFill>
          <a:blip r:embed="rId4">
            <a:extLst>
              <a:ext uri="{28A0092B-C50C-407E-A947-70E740481C1C}">
                <a14:useLocalDpi xmlns:a14="http://schemas.microsoft.com/office/drawing/2010/main" val="0"/>
              </a:ext>
            </a:extLst>
          </a:blip>
          <a:srcRect l="19756" r="19756"/>
          <a:stretch>
            <a:fillRect/>
          </a:stretch>
        </p:blipFill>
        <p:spPr>
          <a:xfrm>
            <a:off x="20968658" y="14202967"/>
            <a:ext cx="8043314" cy="5764293"/>
          </a:xfrm>
          <a:prstGeom prst="rect">
            <a:avLst/>
          </a:prstGeom>
        </p:spPr>
      </p:pic>
      <p:sp>
        <p:nvSpPr>
          <p:cNvPr id="21" name="Text Placeholder 2">
            <a:extLst>
              <a:ext uri="{FF2B5EF4-FFF2-40B4-BE49-F238E27FC236}">
                <a16:creationId xmlns:a16="http://schemas.microsoft.com/office/drawing/2014/main" id="{38724F83-DFE1-4A8A-8AD7-81D87529E100}"/>
              </a:ext>
            </a:extLst>
          </p:cNvPr>
          <p:cNvSpPr txBox="1">
            <a:spLocks/>
          </p:cNvSpPr>
          <p:nvPr/>
        </p:nvSpPr>
        <p:spPr>
          <a:xfrm>
            <a:off x="20968659" y="20035615"/>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spTree>
    <p:extLst>
      <p:ext uri="{BB962C8B-B14F-4D97-AF65-F5344CB8AC3E}">
        <p14:creationId xmlns:p14="http://schemas.microsoft.com/office/powerpoint/2010/main" val="3843448928"/>
      </p:ext>
    </p:extLst>
  </p:cSld>
  <p:clrMapOvr>
    <a:masterClrMapping/>
  </p:clrMapOvr>
</p:sld>
</file>

<file path=ppt/theme/theme1.xml><?xml version="1.0" encoding="utf-8"?>
<a:theme xmlns:a="http://schemas.openxmlformats.org/drawingml/2006/main" name="Logo">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ogo und Ein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TUM_Plakat_A1_quer_p_v1</Template>
  <TotalTime>0</TotalTime>
  <Words>796</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vt:i4>
      </vt:variant>
    </vt:vector>
  </HeadingPairs>
  <TitlesOfParts>
    <vt:vector size="8" baseType="lpstr">
      <vt:lpstr>Arial</vt:lpstr>
      <vt:lpstr>Calibri</vt:lpstr>
      <vt:lpstr>Cambria Math</vt:lpstr>
      <vt:lpstr>Logo</vt:lpstr>
      <vt:lpstr>Logo und Dreizeiler</vt:lpstr>
      <vt:lpstr>1_Logo und Dreizeiler</vt:lpstr>
      <vt:lpstr>Logo und Einzeiler</vt:lpstr>
      <vt:lpstr>Man is to Computer Programmer as Woman is to Homemaker?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 is to Computer Programmer as Woman is to Homemaker?</dc:title>
  <dc:creator>ga78xax</dc:creator>
  <dc:description>Rechteinhaber: Technische Universität München, https://www.tum.de
Gestaltung: ediundsepp Gestaltungsgesellschaft, München,
http://www.ediundsepp.de
Technische Umsetzung: eWorks GmbH, Frankfurt am Main, http://www.eworks.de</dc:description>
  <cp:lastModifiedBy>ga78xax</cp:lastModifiedBy>
  <cp:revision>9</cp:revision>
  <dcterms:created xsi:type="dcterms:W3CDTF">2018-05-16T07:00:24Z</dcterms:created>
  <dcterms:modified xsi:type="dcterms:W3CDTF">2018-05-16T10:40:31Z</dcterms:modified>
</cp:coreProperties>
</file>